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hGn5EVOWH+C6rWWu1CXcRMAeyX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sz="3200" dirty="0"/>
              <a:t>Mu</a:t>
            </a:r>
            <a:r>
              <a:rPr lang="en-US" sz="3200" baseline="0" dirty="0"/>
              <a:t> Value vs. Run Number</a:t>
            </a:r>
            <a:endParaRPr lang="en-US" sz="3200" dirty="0"/>
          </a:p>
        </c:rich>
      </c:tx>
      <c:layout>
        <c:manualLayout>
          <c:xMode val="edge"/>
          <c:yMode val="edge"/>
          <c:x val="0.271227672620635"/>
          <c:y val="0.0199489458258485"/>
        </c:manualLayout>
      </c:layout>
      <c:overlay val="0"/>
      <c:spPr>
        <a:noFill/>
        <a:ln>
          <a:noFill/>
        </a:ln>
        <a:effectLst/>
      </c:spPr>
    </c:title>
    <c:autoTitleDeleted val="0"/>
    <c:plotArea>
      <c:layout>
        <c:manualLayout>
          <c:layoutTarget val="inner"/>
          <c:xMode val="edge"/>
          <c:yMode val="edge"/>
          <c:x val="0.0485070647827246"/>
          <c:y val="0.165411511565358"/>
          <c:w val="0.936830178619035"/>
          <c:h val="0.743378160301237"/>
        </c:manualLayout>
      </c:layout>
      <c:lineChart>
        <c:grouping val="standard"/>
        <c:varyColors val="0"/>
        <c:ser>
          <c:idx val="1"/>
          <c:order val="0"/>
          <c:spPr>
            <a:ln w="28575" cap="rnd">
              <a:solidFill>
                <a:schemeClr val="accent2"/>
              </a:solidFill>
              <a:round/>
            </a:ln>
            <a:effectLst/>
          </c:spPr>
          <c:marker>
            <c:symbol val="circle"/>
            <c:size val="5"/>
            <c:spPr>
              <a:solidFill>
                <a:srgbClr val="FF0000"/>
              </a:solidFill>
              <a:ln w="9525">
                <a:solidFill>
                  <a:schemeClr val="accent2"/>
                </a:solidFill>
              </a:ln>
              <a:effectLst/>
            </c:spPr>
          </c:marker>
          <c:dLbls>
            <c:delete val="1"/>
          </c:dLbls>
          <c:val>
            <c:numRef>
              <c:f>Sheet1!$B$1:$B$178</c:f>
              <c:numCache>
                <c:formatCode>General</c:formatCode>
                <c:ptCount val="178"/>
                <c:pt idx="0">
                  <c:v>5.07</c:v>
                </c:pt>
                <c:pt idx="1">
                  <c:v>5.46</c:v>
                </c:pt>
                <c:pt idx="2">
                  <c:v>5.35</c:v>
                </c:pt>
                <c:pt idx="3">
                  <c:v>5.49</c:v>
                </c:pt>
                <c:pt idx="4">
                  <c:v>5.83</c:v>
                </c:pt>
                <c:pt idx="5">
                  <c:v>5.11</c:v>
                </c:pt>
                <c:pt idx="6">
                  <c:v>5.4</c:v>
                </c:pt>
                <c:pt idx="7">
                  <c:v>5.37</c:v>
                </c:pt>
                <c:pt idx="8">
                  <c:v>5.29</c:v>
                </c:pt>
                <c:pt idx="9">
                  <c:v>5.35</c:v>
                </c:pt>
                <c:pt idx="10">
                  <c:v>5.4</c:v>
                </c:pt>
                <c:pt idx="11">
                  <c:v>5.31</c:v>
                </c:pt>
                <c:pt idx="12">
                  <c:v>5.3</c:v>
                </c:pt>
                <c:pt idx="13">
                  <c:v>5.05</c:v>
                </c:pt>
                <c:pt idx="14">
                  <c:v>5.18</c:v>
                </c:pt>
                <c:pt idx="15">
                  <c:v>5.26</c:v>
                </c:pt>
                <c:pt idx="16">
                  <c:v>5.3</c:v>
                </c:pt>
                <c:pt idx="17">
                  <c:v>5.24</c:v>
                </c:pt>
                <c:pt idx="18">
                  <c:v>4.87</c:v>
                </c:pt>
                <c:pt idx="19">
                  <c:v>5.01</c:v>
                </c:pt>
                <c:pt idx="20">
                  <c:v>5.25</c:v>
                </c:pt>
                <c:pt idx="21">
                  <c:v>5.24</c:v>
                </c:pt>
                <c:pt idx="22">
                  <c:v>4.32</c:v>
                </c:pt>
                <c:pt idx="23">
                  <c:v>5.31</c:v>
                </c:pt>
                <c:pt idx="24">
                  <c:v>5.08</c:v>
                </c:pt>
                <c:pt idx="25">
                  <c:v>5.13</c:v>
                </c:pt>
                <c:pt idx="26">
                  <c:v>5.15</c:v>
                </c:pt>
                <c:pt idx="27">
                  <c:v>4.96</c:v>
                </c:pt>
                <c:pt idx="28">
                  <c:v>4.17</c:v>
                </c:pt>
                <c:pt idx="29">
                  <c:v>4.16</c:v>
                </c:pt>
                <c:pt idx="30">
                  <c:v>4.18</c:v>
                </c:pt>
                <c:pt idx="31">
                  <c:v>4.79</c:v>
                </c:pt>
                <c:pt idx="32">
                  <c:v>4.08</c:v>
                </c:pt>
                <c:pt idx="33">
                  <c:v>4.99</c:v>
                </c:pt>
                <c:pt idx="34">
                  <c:v>4.71</c:v>
                </c:pt>
                <c:pt idx="35">
                  <c:v>4.51</c:v>
                </c:pt>
                <c:pt idx="36">
                  <c:v>4.4</c:v>
                </c:pt>
                <c:pt idx="37">
                  <c:v>4.74</c:v>
                </c:pt>
                <c:pt idx="38">
                  <c:v>4.68</c:v>
                </c:pt>
                <c:pt idx="39">
                  <c:v>5.1</c:v>
                </c:pt>
                <c:pt idx="40">
                  <c:v>4.74</c:v>
                </c:pt>
                <c:pt idx="41">
                  <c:v>4.5</c:v>
                </c:pt>
                <c:pt idx="42">
                  <c:v>4.9</c:v>
                </c:pt>
                <c:pt idx="43">
                  <c:v>4.04</c:v>
                </c:pt>
                <c:pt idx="44">
                  <c:v>5.03</c:v>
                </c:pt>
                <c:pt idx="45">
                  <c:v>5.04</c:v>
                </c:pt>
                <c:pt idx="46">
                  <c:v>5</c:v>
                </c:pt>
                <c:pt idx="47">
                  <c:v>4.95</c:v>
                </c:pt>
                <c:pt idx="48">
                  <c:v>4.85</c:v>
                </c:pt>
                <c:pt idx="49">
                  <c:v>4.84</c:v>
                </c:pt>
                <c:pt idx="50">
                  <c:v>4.87</c:v>
                </c:pt>
                <c:pt idx="51">
                  <c:v>5.08</c:v>
                </c:pt>
                <c:pt idx="52">
                  <c:v>4.99</c:v>
                </c:pt>
                <c:pt idx="53">
                  <c:v>4.59</c:v>
                </c:pt>
                <c:pt idx="54">
                  <c:v>4.93</c:v>
                </c:pt>
                <c:pt idx="55">
                  <c:v>4.05</c:v>
                </c:pt>
                <c:pt idx="56">
                  <c:v>4.56</c:v>
                </c:pt>
                <c:pt idx="57">
                  <c:v>4.97</c:v>
                </c:pt>
                <c:pt idx="58">
                  <c:v>4.99</c:v>
                </c:pt>
                <c:pt idx="59">
                  <c:v>4.92</c:v>
                </c:pt>
                <c:pt idx="60">
                  <c:v>5.01</c:v>
                </c:pt>
                <c:pt idx="61">
                  <c:v>4.58</c:v>
                </c:pt>
                <c:pt idx="62">
                  <c:v>4.59</c:v>
                </c:pt>
                <c:pt idx="63">
                  <c:v>4.88</c:v>
                </c:pt>
                <c:pt idx="64">
                  <c:v>4.83</c:v>
                </c:pt>
                <c:pt idx="65">
                  <c:v>4.74</c:v>
                </c:pt>
                <c:pt idx="66">
                  <c:v>5.1</c:v>
                </c:pt>
                <c:pt idx="67">
                  <c:v>4.78</c:v>
                </c:pt>
                <c:pt idx="68">
                  <c:v>4.95</c:v>
                </c:pt>
                <c:pt idx="69">
                  <c:v>4.92</c:v>
                </c:pt>
                <c:pt idx="70">
                  <c:v>4.78</c:v>
                </c:pt>
                <c:pt idx="71">
                  <c:v>4.85</c:v>
                </c:pt>
                <c:pt idx="72">
                  <c:v>4.83</c:v>
                </c:pt>
                <c:pt idx="73">
                  <c:v>4.93</c:v>
                </c:pt>
                <c:pt idx="74">
                  <c:v>4.87</c:v>
                </c:pt>
                <c:pt idx="75">
                  <c:v>4.83</c:v>
                </c:pt>
                <c:pt idx="76">
                  <c:v>4.78</c:v>
                </c:pt>
                <c:pt idx="77">
                  <c:v>4.5</c:v>
                </c:pt>
                <c:pt idx="78">
                  <c:v>4.86</c:v>
                </c:pt>
                <c:pt idx="79">
                  <c:v>4.9</c:v>
                </c:pt>
                <c:pt idx="80">
                  <c:v>4.91</c:v>
                </c:pt>
                <c:pt idx="81">
                  <c:v>4.93</c:v>
                </c:pt>
                <c:pt idx="82">
                  <c:v>4.76</c:v>
                </c:pt>
                <c:pt idx="83">
                  <c:v>5.06</c:v>
                </c:pt>
                <c:pt idx="84">
                  <c:v>4.87</c:v>
                </c:pt>
                <c:pt idx="85">
                  <c:v>4.74</c:v>
                </c:pt>
                <c:pt idx="86">
                  <c:v>4.71</c:v>
                </c:pt>
                <c:pt idx="87">
                  <c:v>4.67</c:v>
                </c:pt>
                <c:pt idx="88">
                  <c:v>4.82</c:v>
                </c:pt>
                <c:pt idx="89">
                  <c:v>4.78</c:v>
                </c:pt>
                <c:pt idx="90">
                  <c:v>4.76</c:v>
                </c:pt>
                <c:pt idx="91">
                  <c:v>4.86</c:v>
                </c:pt>
                <c:pt idx="92">
                  <c:v>4.77</c:v>
                </c:pt>
                <c:pt idx="93">
                  <c:v>4.74</c:v>
                </c:pt>
                <c:pt idx="94">
                  <c:v>4.77</c:v>
                </c:pt>
                <c:pt idx="95">
                  <c:v>4.71</c:v>
                </c:pt>
                <c:pt idx="96">
                  <c:v>4.92</c:v>
                </c:pt>
                <c:pt idx="97">
                  <c:v>4.84</c:v>
                </c:pt>
                <c:pt idx="98">
                  <c:v>4.71</c:v>
                </c:pt>
                <c:pt idx="99">
                  <c:v>4.74</c:v>
                </c:pt>
                <c:pt idx="100">
                  <c:v>4.76</c:v>
                </c:pt>
                <c:pt idx="101">
                  <c:v>4.74</c:v>
                </c:pt>
                <c:pt idx="102">
                  <c:v>4.57</c:v>
                </c:pt>
                <c:pt idx="103">
                  <c:v>4.65</c:v>
                </c:pt>
                <c:pt idx="104">
                  <c:v>4.64</c:v>
                </c:pt>
                <c:pt idx="105">
                  <c:v>4.6</c:v>
                </c:pt>
                <c:pt idx="106">
                  <c:v>4.67</c:v>
                </c:pt>
                <c:pt idx="107">
                  <c:v>4.73</c:v>
                </c:pt>
                <c:pt idx="108">
                  <c:v>4.54</c:v>
                </c:pt>
                <c:pt idx="109">
                  <c:v>4.55</c:v>
                </c:pt>
                <c:pt idx="110">
                  <c:v>4.48</c:v>
                </c:pt>
                <c:pt idx="111">
                  <c:v>4.65</c:v>
                </c:pt>
                <c:pt idx="112">
                  <c:v>4.73</c:v>
                </c:pt>
                <c:pt idx="113">
                  <c:v>4.6</c:v>
                </c:pt>
                <c:pt idx="114">
                  <c:v>4.7</c:v>
                </c:pt>
                <c:pt idx="115">
                  <c:v>4.63</c:v>
                </c:pt>
                <c:pt idx="116">
                  <c:v>4.5</c:v>
                </c:pt>
                <c:pt idx="117">
                  <c:v>4.54</c:v>
                </c:pt>
                <c:pt idx="118">
                  <c:v>4.6</c:v>
                </c:pt>
                <c:pt idx="119">
                  <c:v>4.52</c:v>
                </c:pt>
                <c:pt idx="120">
                  <c:v>4.49</c:v>
                </c:pt>
                <c:pt idx="121">
                  <c:v>4.64</c:v>
                </c:pt>
                <c:pt idx="122">
                  <c:v>4.43</c:v>
                </c:pt>
                <c:pt idx="123">
                  <c:v>4.41</c:v>
                </c:pt>
                <c:pt idx="124">
                  <c:v>4.46</c:v>
                </c:pt>
                <c:pt idx="125">
                  <c:v>4.45</c:v>
                </c:pt>
                <c:pt idx="126">
                  <c:v>4.51</c:v>
                </c:pt>
                <c:pt idx="127">
                  <c:v>4.46</c:v>
                </c:pt>
                <c:pt idx="128">
                  <c:v>4.4</c:v>
                </c:pt>
                <c:pt idx="129">
                  <c:v>4.35</c:v>
                </c:pt>
                <c:pt idx="130">
                  <c:v>4.41</c:v>
                </c:pt>
                <c:pt idx="131">
                  <c:v>4.12</c:v>
                </c:pt>
                <c:pt idx="132">
                  <c:v>4.53</c:v>
                </c:pt>
                <c:pt idx="133">
                  <c:v>4.47</c:v>
                </c:pt>
                <c:pt idx="134">
                  <c:v>4.55</c:v>
                </c:pt>
                <c:pt idx="135">
                  <c:v>4.18</c:v>
                </c:pt>
                <c:pt idx="136">
                  <c:v>4.45</c:v>
                </c:pt>
                <c:pt idx="137">
                  <c:v>4.44</c:v>
                </c:pt>
                <c:pt idx="138">
                  <c:v>4.61</c:v>
                </c:pt>
                <c:pt idx="139">
                  <c:v>4.25</c:v>
                </c:pt>
                <c:pt idx="140">
                  <c:v>4.34</c:v>
                </c:pt>
                <c:pt idx="141">
                  <c:v>4.85</c:v>
                </c:pt>
                <c:pt idx="142">
                  <c:v>4.71</c:v>
                </c:pt>
                <c:pt idx="143">
                  <c:v>4.64</c:v>
                </c:pt>
                <c:pt idx="144">
                  <c:v>4.76</c:v>
                </c:pt>
                <c:pt idx="145">
                  <c:v>4.56</c:v>
                </c:pt>
                <c:pt idx="146">
                  <c:v>4.75</c:v>
                </c:pt>
                <c:pt idx="147">
                  <c:v>4.78</c:v>
                </c:pt>
                <c:pt idx="148">
                  <c:v>4.85</c:v>
                </c:pt>
                <c:pt idx="149">
                  <c:v>4.27</c:v>
                </c:pt>
                <c:pt idx="150">
                  <c:v>4.63</c:v>
                </c:pt>
                <c:pt idx="151">
                  <c:v>4.92</c:v>
                </c:pt>
                <c:pt idx="152">
                  <c:v>4.76</c:v>
                </c:pt>
                <c:pt idx="153">
                  <c:v>4.71</c:v>
                </c:pt>
                <c:pt idx="154">
                  <c:v>4.98</c:v>
                </c:pt>
                <c:pt idx="155">
                  <c:v>4.73</c:v>
                </c:pt>
                <c:pt idx="156">
                  <c:v>4.69</c:v>
                </c:pt>
                <c:pt idx="157">
                  <c:v>4.77</c:v>
                </c:pt>
                <c:pt idx="158">
                  <c:v>4.71</c:v>
                </c:pt>
                <c:pt idx="159">
                  <c:v>4.69</c:v>
                </c:pt>
                <c:pt idx="160">
                  <c:v>4.7</c:v>
                </c:pt>
                <c:pt idx="161">
                  <c:v>4.83</c:v>
                </c:pt>
                <c:pt idx="162">
                  <c:v>4.3</c:v>
                </c:pt>
                <c:pt idx="163">
                  <c:v>4.33</c:v>
                </c:pt>
                <c:pt idx="164">
                  <c:v>4.19</c:v>
                </c:pt>
                <c:pt idx="165">
                  <c:v>4.32</c:v>
                </c:pt>
                <c:pt idx="166">
                  <c:v>4.5</c:v>
                </c:pt>
                <c:pt idx="167">
                  <c:v>4.28</c:v>
                </c:pt>
              </c:numCache>
            </c:numRef>
          </c:val>
          <c:smooth val="0"/>
        </c:ser>
        <c:dLbls>
          <c:showLegendKey val="0"/>
          <c:showVal val="0"/>
          <c:showCatName val="0"/>
          <c:showSerName val="0"/>
          <c:showPercent val="0"/>
          <c:showBubbleSize val="0"/>
        </c:dLbls>
        <c:marker val="1"/>
        <c:smooth val="0"/>
        <c:axId val="242251696"/>
        <c:axId val="242252872"/>
      </c:lineChart>
      <c:catAx>
        <c:axId val="242251696"/>
        <c:scaling>
          <c:orientation val="minMax"/>
        </c:scaling>
        <c:delete val="0"/>
        <c:axPos val="b"/>
        <c:numFmt formatCode="General" sourceLinked="0"/>
        <c:majorTickMark val="cross"/>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lang="en-US" sz="2200" b="0" i="0" u="none" strike="noStrike" kern="1200" baseline="0">
                <a:solidFill>
                  <a:schemeClr val="tx1">
                    <a:lumMod val="65000"/>
                    <a:lumOff val="35000"/>
                  </a:schemeClr>
                </a:solidFill>
                <a:latin typeface="+mn-lt"/>
                <a:ea typeface="+mn-ea"/>
                <a:cs typeface="+mn-cs"/>
              </a:defRPr>
            </a:pPr>
          </a:p>
        </c:txPr>
        <c:crossAx val="242252872"/>
        <c:crosses val="autoZero"/>
        <c:auto val="1"/>
        <c:lblAlgn val="ctr"/>
        <c:lblOffset val="100"/>
        <c:tickLblSkip val="10"/>
        <c:tickMarkSkip val="10"/>
        <c:noMultiLvlLbl val="0"/>
      </c:catAx>
      <c:valAx>
        <c:axId val="242252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cross"/>
        <c:minorTickMark val="none"/>
        <c:tickLblPos val="nextTo"/>
        <c:spPr>
          <a:noFill/>
          <a:ln w="25400">
            <a:solidFill>
              <a:schemeClr val="tx1"/>
            </a:solidFill>
          </a:ln>
          <a:effectLst/>
        </c:spPr>
        <c:txPr>
          <a:bodyPr rot="-60000000" spcFirstLastPara="1" vertOverflow="ellipsis" vert="horz" wrap="square" anchor="ctr" anchorCtr="1"/>
          <a:lstStyle/>
          <a:p>
            <a:pPr>
              <a:defRPr lang="en-US" sz="2200" b="0" i="0" u="none" strike="noStrike" kern="1200" baseline="0">
                <a:solidFill>
                  <a:schemeClr val="tx1">
                    <a:lumMod val="65000"/>
                    <a:lumOff val="35000"/>
                  </a:schemeClr>
                </a:solidFill>
                <a:latin typeface="+mn-lt"/>
                <a:ea typeface="+mn-ea"/>
                <a:cs typeface="+mn-cs"/>
              </a:defRPr>
            </a:pPr>
          </a:p>
        </c:txPr>
        <c:crossAx val="242251696"/>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291840" y="5387342"/>
            <a:ext cx="3730752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5486400" y="17289782"/>
            <a:ext cx="329184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8" name="Google Shape;18;p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11502389"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5" name="Google Shape;75;p1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2193251"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2990851" y="1779271"/>
            <a:ext cx="27896822"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1" name="Google Shape;81;p1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4" name="Google Shape;24;p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994662" y="22029429"/>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0" name="Google Shape;30;p5"/>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30175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6"/>
          <p:cNvSpPr txBox="1"/>
          <p:nvPr>
            <p:ph idx="2" type="body"/>
          </p:nvPr>
        </p:nvSpPr>
        <p:spPr>
          <a:xfrm>
            <a:off x="222199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7" name="Google Shape;37;p6"/>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3" name="Google Shape;43;p7"/>
          <p:cNvSpPr txBox="1"/>
          <p:nvPr>
            <p:ph idx="2" type="body"/>
          </p:nvPr>
        </p:nvSpPr>
        <p:spPr>
          <a:xfrm>
            <a:off x="3023242" y="12024360"/>
            <a:ext cx="18568032"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4" name="Google Shape;44;p7"/>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5" name="Google Shape;45;p7"/>
          <p:cNvSpPr txBox="1"/>
          <p:nvPr>
            <p:ph idx="4" type="body"/>
          </p:nvPr>
        </p:nvSpPr>
        <p:spPr>
          <a:xfrm>
            <a:off x="22219922" y="12024360"/>
            <a:ext cx="18659477"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6" name="Google Shape;46;p7"/>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1" name="Google Shape;61;p10"/>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2" name="Google Shape;62;p10"/>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8659477" y="4739647"/>
            <a:ext cx="22219920" cy="23393400"/>
          </a:xfrm>
          <a:prstGeom prst="rect">
            <a:avLst/>
          </a:prstGeom>
          <a:noFill/>
          <a:ln>
            <a:noFill/>
          </a:ln>
        </p:spPr>
      </p:sp>
      <p:sp>
        <p:nvSpPr>
          <p:cNvPr id="68" name="Google Shape;68;p11"/>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9" name="Google Shape;69;p1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jpg"/><Relationship Id="rId10" Type="http://schemas.openxmlformats.org/officeDocument/2006/relationships/image" Target="../media/image2.png"/><Relationship Id="rId13" Type="http://schemas.openxmlformats.org/officeDocument/2006/relationships/image" Target="../media/image11.jp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7.jpg"/><Relationship Id="rId15" Type="http://schemas.openxmlformats.org/officeDocument/2006/relationships/image" Target="../media/image3.png"/><Relationship Id="rId14" Type="http://schemas.openxmlformats.org/officeDocument/2006/relationships/chart" Target="../charts/chart1.xml"/><Relationship Id="rId5" Type="http://schemas.openxmlformats.org/officeDocument/2006/relationships/image" Target="../media/image8.jp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12496772" y="6138531"/>
            <a:ext cx="19298574" cy="25791160"/>
          </a:xfrm>
          <a:custGeom>
            <a:rect b="b" l="l" r="r" t="t"/>
            <a:pathLst>
              <a:path extrusionOk="0" h="27598073" w="19298574">
                <a:moveTo>
                  <a:pt x="25834" y="1862388"/>
                </a:moveTo>
                <a:cubicBezTo>
                  <a:pt x="25834" y="88346"/>
                  <a:pt x="-174321" y="19050"/>
                  <a:pt x="1599721" y="19050"/>
                </a:cubicBezTo>
                <a:lnTo>
                  <a:pt x="17724686" y="0"/>
                </a:lnTo>
                <a:cubicBezTo>
                  <a:pt x="19270128" y="19050"/>
                  <a:pt x="19279524" y="85595"/>
                  <a:pt x="19279524" y="1173837"/>
                </a:cubicBezTo>
                <a:cubicBezTo>
                  <a:pt x="19285874" y="8687872"/>
                  <a:pt x="19292224" y="18383281"/>
                  <a:pt x="19298574" y="25897316"/>
                </a:cubicBezTo>
                <a:cubicBezTo>
                  <a:pt x="19298574" y="27671358"/>
                  <a:pt x="19212978" y="27597639"/>
                  <a:pt x="17438936" y="27597639"/>
                </a:cubicBezTo>
                <a:lnTo>
                  <a:pt x="1580671" y="27577208"/>
                </a:lnTo>
                <a:cubicBezTo>
                  <a:pt x="-193371" y="27577208"/>
                  <a:pt x="6784" y="27610066"/>
                  <a:pt x="6784" y="25836024"/>
                </a:cubicBezTo>
                <a:lnTo>
                  <a:pt x="25834" y="1862388"/>
                </a:lnTo>
                <a:close/>
              </a:path>
            </a:pathLst>
          </a:custGeom>
          <a:noFill/>
          <a:ln cap="flat" cmpd="sng" w="158750">
            <a:solidFill>
              <a:srgbClr val="1E4E7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89" name="Google Shape;89;p1"/>
          <p:cNvSpPr/>
          <p:nvPr/>
        </p:nvSpPr>
        <p:spPr>
          <a:xfrm>
            <a:off x="1316355" y="6119495"/>
            <a:ext cx="10312400" cy="25770840"/>
          </a:xfrm>
          <a:custGeom>
            <a:rect b="b" l="l" r="r" t="t"/>
            <a:pathLst>
              <a:path extrusionOk="0" h="25712892" w="10312687">
                <a:moveTo>
                  <a:pt x="20302" y="1044854"/>
                </a:moveTo>
                <a:cubicBezTo>
                  <a:pt x="20302" y="99561"/>
                  <a:pt x="-13487" y="38100"/>
                  <a:pt x="931806" y="38100"/>
                </a:cubicBezTo>
                <a:lnTo>
                  <a:pt x="9473464" y="0"/>
                </a:lnTo>
                <a:cubicBezTo>
                  <a:pt x="10418757" y="0"/>
                  <a:pt x="10308768" y="156711"/>
                  <a:pt x="10308768" y="1102004"/>
                </a:cubicBezTo>
                <a:lnTo>
                  <a:pt x="10289718" y="24762036"/>
                </a:lnTo>
                <a:cubicBezTo>
                  <a:pt x="10289718" y="25707329"/>
                  <a:pt x="10285407" y="25692590"/>
                  <a:pt x="9340114" y="25692590"/>
                </a:cubicBezTo>
                <a:lnTo>
                  <a:pt x="874656" y="25711640"/>
                </a:lnTo>
                <a:cubicBezTo>
                  <a:pt x="-70637" y="25711640"/>
                  <a:pt x="1252" y="25783529"/>
                  <a:pt x="1252" y="24838236"/>
                </a:cubicBezTo>
                <a:lnTo>
                  <a:pt x="20302" y="1044854"/>
                </a:lnTo>
                <a:close/>
              </a:path>
            </a:pathLst>
          </a:custGeom>
          <a:noFill/>
          <a:ln cap="flat" cmpd="sng" w="158750">
            <a:solidFill>
              <a:srgbClr val="1E4E79"/>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800"/>
              <a:buFont typeface="Arial"/>
              <a:buNone/>
            </a:pPr>
            <a:r>
              <a:t/>
            </a:r>
            <a:endParaRPr b="0" sz="800" u="none">
              <a:solidFill>
                <a:schemeClr val="dk1"/>
              </a:solidFill>
              <a:latin typeface="Calibri"/>
              <a:ea typeface="Calibri"/>
              <a:cs typeface="Calibri"/>
              <a:sym typeface="Calibri"/>
            </a:endParaRPr>
          </a:p>
        </p:txBody>
      </p:sp>
      <p:sp>
        <p:nvSpPr>
          <p:cNvPr id="90" name="Google Shape;90;p1"/>
          <p:cNvSpPr/>
          <p:nvPr/>
        </p:nvSpPr>
        <p:spPr>
          <a:xfrm>
            <a:off x="32376603" y="6138482"/>
            <a:ext cx="10289000" cy="25654504"/>
          </a:xfrm>
          <a:custGeom>
            <a:rect b="b" l="l" r="r" t="t"/>
            <a:pathLst>
              <a:path extrusionOk="0" h="25654504" w="10289000">
                <a:moveTo>
                  <a:pt x="19584" y="930568"/>
                </a:moveTo>
                <a:cubicBezTo>
                  <a:pt x="19584" y="-14725"/>
                  <a:pt x="-109455" y="14"/>
                  <a:pt x="835838" y="14"/>
                </a:cubicBezTo>
                <a:lnTo>
                  <a:pt x="9320346" y="19064"/>
                </a:lnTo>
                <a:cubicBezTo>
                  <a:pt x="10265639" y="19064"/>
                  <a:pt x="10289000" y="61475"/>
                  <a:pt x="10289000" y="1006768"/>
                </a:cubicBezTo>
                <a:lnTo>
                  <a:pt x="10269950" y="24666800"/>
                </a:lnTo>
                <a:cubicBezTo>
                  <a:pt x="10269950" y="25612093"/>
                  <a:pt x="10303739" y="25654504"/>
                  <a:pt x="9358446" y="25654504"/>
                </a:cubicBezTo>
                <a:lnTo>
                  <a:pt x="892988" y="25635454"/>
                </a:lnTo>
                <a:cubicBezTo>
                  <a:pt x="-52305" y="25635454"/>
                  <a:pt x="534" y="25573993"/>
                  <a:pt x="534" y="24628700"/>
                </a:cubicBezTo>
                <a:lnTo>
                  <a:pt x="19584" y="930568"/>
                </a:lnTo>
                <a:close/>
              </a:path>
            </a:pathLst>
          </a:custGeom>
          <a:noFill/>
          <a:ln cap="flat" cmpd="sng" w="158750">
            <a:solidFill>
              <a:srgbClr val="1E4E79"/>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t/>
            </a:r>
            <a:endParaRPr b="0" sz="1200" u="none">
              <a:solidFill>
                <a:schemeClr val="dk1"/>
              </a:solidFill>
              <a:latin typeface="Calibri"/>
              <a:ea typeface="Calibri"/>
              <a:cs typeface="Calibri"/>
              <a:sym typeface="Calibri"/>
            </a:endParaRPr>
          </a:p>
        </p:txBody>
      </p:sp>
      <p:sp>
        <p:nvSpPr>
          <p:cNvPr id="91" name="Google Shape;91;p1"/>
          <p:cNvSpPr txBox="1"/>
          <p:nvPr/>
        </p:nvSpPr>
        <p:spPr>
          <a:xfrm>
            <a:off x="1639368" y="6721784"/>
            <a:ext cx="9666205" cy="13141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u="sng">
                <a:solidFill>
                  <a:schemeClr val="dk1"/>
                </a:solidFill>
                <a:latin typeface="Calibri"/>
                <a:ea typeface="Calibri"/>
                <a:cs typeface="Calibri"/>
                <a:sym typeface="Calibri"/>
              </a:rPr>
              <a:t>Coordinate Detector</a:t>
            </a:r>
            <a:endParaRPr b="1" sz="54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The Coordinate Detector (CDet) is a scintillator detector which will form part of the charged particle tracking system for the SuperBigBite Spectrometer (SBS). This will be used in experiments in Hall A at Jefferson Lab to measure</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nucleon structure functions.</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Groups of 14 															optical fibers with 													scintillating bars 														are connected to a 													single PMT. The 														light collected by 													each optical fiber 													is detected by a photomultiplier tube (PMT). The PMT turns detected light into a charge signal, which is read out by the data acquisition system (DAQ).</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cxnSp>
        <p:nvCxnSpPr>
          <p:cNvPr id="92" name="Google Shape;92;p1"/>
          <p:cNvCxnSpPr>
            <a:stCxn id="93" idx="1"/>
            <a:endCxn id="93" idx="3"/>
          </p:cNvCxnSpPr>
          <p:nvPr/>
        </p:nvCxnSpPr>
        <p:spPr>
          <a:xfrm>
            <a:off x="12983210" y="25740995"/>
            <a:ext cx="7870800" cy="0"/>
          </a:xfrm>
          <a:prstGeom prst="straightConnector1">
            <a:avLst/>
          </a:prstGeom>
          <a:noFill/>
          <a:ln cap="flat" cmpd="sng" w="9525">
            <a:solidFill>
              <a:schemeClr val="lt1"/>
            </a:solidFill>
            <a:prstDash val="solid"/>
            <a:miter lim="800000"/>
            <a:headEnd len="sm" w="sm" type="none"/>
            <a:tailEnd len="sm" w="sm" type="none"/>
          </a:ln>
        </p:spPr>
      </p:cxnSp>
      <p:cxnSp>
        <p:nvCxnSpPr>
          <p:cNvPr id="94" name="Google Shape;94;p1"/>
          <p:cNvCxnSpPr/>
          <p:nvPr/>
        </p:nvCxnSpPr>
        <p:spPr>
          <a:xfrm>
            <a:off x="2639954" y="20065420"/>
            <a:ext cx="2104571" cy="0"/>
          </a:xfrm>
          <a:prstGeom prst="straightConnector1">
            <a:avLst/>
          </a:prstGeom>
          <a:noFill/>
          <a:ln cap="flat" cmpd="sng" w="9525">
            <a:solidFill>
              <a:schemeClr val="lt1"/>
            </a:solidFill>
            <a:prstDash val="solid"/>
            <a:miter lim="800000"/>
            <a:headEnd len="sm" w="sm" type="none"/>
            <a:tailEnd len="sm" w="sm" type="none"/>
          </a:ln>
        </p:spPr>
      </p:cxnSp>
      <p:sp>
        <p:nvSpPr>
          <p:cNvPr id="95" name="Google Shape;95;p1"/>
          <p:cNvSpPr txBox="1"/>
          <p:nvPr/>
        </p:nvSpPr>
        <p:spPr>
          <a:xfrm>
            <a:off x="12983210" y="8103870"/>
            <a:ext cx="18326100" cy="233597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u="sng">
                <a:solidFill>
                  <a:schemeClr val="dk1"/>
                </a:solidFill>
                <a:latin typeface="Calibri"/>
                <a:ea typeface="Calibri"/>
                <a:cs typeface="Calibri"/>
                <a:sym typeface="Calibri"/>
              </a:rPr>
              <a:t>Where</a:t>
            </a:r>
            <a:r>
              <a:rPr lang="en-US" sz="3600">
                <a:solidFill>
                  <a:schemeClr val="dk1"/>
                </a:solidFill>
                <a:latin typeface="Calibri"/>
                <a:ea typeface="Calibri"/>
                <a:cs typeface="Calibri"/>
                <a:sym typeface="Calibri"/>
              </a:rPr>
              <a:t>: 																</a:t>
            </a:r>
            <a:r>
              <a:rPr lang="en-US" sz="3600" u="sng">
                <a:solidFill>
                  <a:schemeClr val="dk1"/>
                </a:solidFill>
                <a:latin typeface="Calibri"/>
                <a:ea typeface="Calibri"/>
                <a:cs typeface="Calibri"/>
                <a:sym typeface="Calibri"/>
              </a:rPr>
              <a:t>How has the experience shaped your career path?</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Thomas Jefferson National Accelerator 				The skills and experience that I have developed</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Facility (J-Labs, Jefferson Labs)							will last me the rest of my future as a scientific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researcher and will be a useful resource in future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u="sng">
                <a:solidFill>
                  <a:schemeClr val="dk1"/>
                </a:solidFill>
                <a:latin typeface="Calibri"/>
                <a:ea typeface="Calibri"/>
                <a:cs typeface="Calibri"/>
                <a:sym typeface="Calibri"/>
              </a:rPr>
              <a:t>When</a:t>
            </a:r>
            <a:r>
              <a:rPr lang="en-US" sz="3600">
                <a:solidFill>
                  <a:schemeClr val="dk1"/>
                </a:solidFill>
                <a:latin typeface="Calibri"/>
                <a:ea typeface="Calibri"/>
                <a:cs typeface="Calibri"/>
                <a:sym typeface="Calibri"/>
              </a:rPr>
              <a:t>: Sping of 2016 to present							job interviews.</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u="sng">
                <a:solidFill>
                  <a:schemeClr val="dk1"/>
                </a:solidFill>
                <a:latin typeface="Calibri"/>
                <a:ea typeface="Calibri"/>
                <a:cs typeface="Calibri"/>
                <a:sym typeface="Calibri"/>
              </a:rPr>
              <a:t>Position</a:t>
            </a:r>
            <a:r>
              <a:rPr lang="en-US" sz="3600">
                <a:solidFill>
                  <a:schemeClr val="dk1"/>
                </a:solidFill>
                <a:latin typeface="Calibri"/>
                <a:ea typeface="Calibri"/>
                <a:cs typeface="Calibri"/>
                <a:sym typeface="Calibri"/>
              </a:rPr>
              <a:t>: Student Researcher								</a:t>
            </a:r>
            <a:r>
              <a:rPr lang="en-US" sz="3600" u="sng">
                <a:solidFill>
                  <a:schemeClr val="dk1"/>
                </a:solidFill>
                <a:latin typeface="Calibri"/>
                <a:ea typeface="Calibri"/>
                <a:cs typeface="Calibri"/>
                <a:sym typeface="Calibri"/>
              </a:rPr>
              <a:t>What advice do you have for new students in your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a:t>
            </a:r>
            <a:r>
              <a:rPr lang="en-US" sz="3600" u="sng">
                <a:solidFill>
                  <a:schemeClr val="dk1"/>
                </a:solidFill>
                <a:latin typeface="Calibri"/>
                <a:ea typeface="Calibri"/>
                <a:cs typeface="Calibri"/>
                <a:sym typeface="Calibri"/>
              </a:rPr>
              <a:t>major?</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u="sng">
                <a:solidFill>
                  <a:schemeClr val="dk1"/>
                </a:solidFill>
                <a:latin typeface="Calibri"/>
                <a:ea typeface="Calibri"/>
                <a:cs typeface="Calibri"/>
                <a:sym typeface="Calibri"/>
              </a:rPr>
              <a:t>Was the internship paid and for academic </a:t>
            </a:r>
            <a:r>
              <a:rPr lang="en-US" sz="3600">
                <a:solidFill>
                  <a:schemeClr val="dk1"/>
                </a:solidFill>
                <a:latin typeface="Calibri"/>
                <a:ea typeface="Calibri"/>
                <a:cs typeface="Calibri"/>
                <a:sym typeface="Calibri"/>
              </a:rPr>
              <a:t>		I would first say that grades come before anything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u="sng">
                <a:solidFill>
                  <a:schemeClr val="dk1"/>
                </a:solidFill>
                <a:latin typeface="Calibri"/>
                <a:ea typeface="Calibri"/>
                <a:cs typeface="Calibri"/>
                <a:sym typeface="Calibri"/>
              </a:rPr>
              <a:t>credit?</a:t>
            </a:r>
            <a:r>
              <a:rPr lang="en-US" sz="3600">
                <a:solidFill>
                  <a:schemeClr val="dk1"/>
                </a:solidFill>
                <a:latin typeface="Calibri"/>
                <a:ea typeface="Calibri"/>
                <a:cs typeface="Calibri"/>
                <a:sym typeface="Calibri"/>
              </a:rPr>
              <a:t> 																else. Before you can be selected for research you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Yes, the internship was paid and fulfilled 			must prove your intelligence and ability to think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some Honors Program requirements.				critically.  Second, I would say that you have to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network and always be on the look out for new</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opportunities. You have to tell people what you</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want in order to get it.</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a:t>
            </a:r>
            <a:r>
              <a:rPr lang="en-US" sz="3600" u="sng">
                <a:solidFill>
                  <a:schemeClr val="dk1"/>
                </a:solidFill>
                <a:latin typeface="Calibri"/>
                <a:ea typeface="Calibri"/>
                <a:cs typeface="Calibri"/>
                <a:sym typeface="Calibri"/>
              </a:rPr>
              <a:t>What resources were used to find this internship?</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Dr. Peter Monaghan, my first physics 	professor at</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CNU, helped a lot my first year with</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recommendations and then offered me a postion</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with the CNU Nuclear Physics Group at J-Labs.</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u="sng">
                <a:solidFill>
                  <a:schemeClr val="dk1"/>
                </a:solidFill>
                <a:latin typeface="Calibri"/>
                <a:ea typeface="Calibri"/>
                <a:cs typeface="Calibri"/>
                <a:sym typeface="Calibri"/>
              </a:rPr>
              <a:t>What did you do at your internship?</a:t>
            </a:r>
            <a:endParaRPr sz="36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I tested, constructed, and am currently				</a:t>
            </a:r>
            <a:r>
              <a:rPr lang="en-US" sz="3600" u="sng">
                <a:solidFill>
                  <a:schemeClr val="dk1"/>
                </a:solidFill>
                <a:latin typeface="Calibri"/>
                <a:ea typeface="Calibri"/>
                <a:cs typeface="Calibri"/>
                <a:sym typeface="Calibri"/>
              </a:rPr>
              <a:t>What was the most valuable lesson taken from</a:t>
            </a:r>
            <a:endParaRPr sz="36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working on commissioning the Coordinate 		</a:t>
            </a:r>
            <a:r>
              <a:rPr lang="en-US" sz="3600" u="sng">
                <a:solidFill>
                  <a:schemeClr val="dk1"/>
                </a:solidFill>
                <a:latin typeface="Calibri"/>
                <a:ea typeface="Calibri"/>
                <a:cs typeface="Calibri"/>
                <a:sym typeface="Calibri"/>
              </a:rPr>
              <a:t>this experience?</a:t>
            </a:r>
            <a:endParaRPr sz="36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Detector. This involves advanced scientific			Never say no to anything. Every new challenge is</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nalysis and experimentation in one of 				an oppotunity for improvement and an expanded</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the world's leading electron beam						understanding in your field of study.</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accelerator facilities.</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u="sng">
                <a:solidFill>
                  <a:schemeClr val="dk1"/>
                </a:solidFill>
                <a:latin typeface="Calibri"/>
                <a:ea typeface="Calibri"/>
                <a:cs typeface="Calibri"/>
                <a:sym typeface="Calibri"/>
              </a:rPr>
              <a:t>What made you successful in your </a:t>
            </a:r>
            <a:endParaRPr sz="36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3600" u="sng">
                <a:solidFill>
                  <a:schemeClr val="dk1"/>
                </a:solidFill>
                <a:latin typeface="Calibri"/>
                <a:ea typeface="Calibri"/>
                <a:cs typeface="Calibri"/>
                <a:sym typeface="Calibri"/>
              </a:rPr>
              <a:t>internship?</a:t>
            </a:r>
            <a:endParaRPr sz="36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My greatest asset was my dedication to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putting forth only the best quality work.</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I was also always willing to do the work no</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one else wanted to do.</a:t>
            </a:r>
            <a:endParaRPr sz="3600">
              <a:solidFill>
                <a:schemeClr val="dk1"/>
              </a:solidFill>
              <a:latin typeface="Calibri"/>
              <a:ea typeface="Calibri"/>
              <a:cs typeface="Calibri"/>
              <a:sym typeface="Calibri"/>
            </a:endParaRPr>
          </a:p>
        </p:txBody>
      </p:sp>
      <p:grpSp>
        <p:nvGrpSpPr>
          <p:cNvPr id="96" name="Google Shape;96;p1"/>
          <p:cNvGrpSpPr/>
          <p:nvPr/>
        </p:nvGrpSpPr>
        <p:grpSpPr>
          <a:xfrm>
            <a:off x="6160135" y="18203545"/>
            <a:ext cx="5145405" cy="7767955"/>
            <a:chOff x="21106227" y="6319244"/>
            <a:chExt cx="10963279" cy="19786181"/>
          </a:xfrm>
        </p:grpSpPr>
        <p:pic>
          <p:nvPicPr>
            <p:cNvPr id="97" name="Google Shape;97;p1"/>
            <p:cNvPicPr preferRelativeResize="0"/>
            <p:nvPr/>
          </p:nvPicPr>
          <p:blipFill rotWithShape="1">
            <a:blip r:embed="rId3">
              <a:alphaModFix/>
            </a:blip>
            <a:srcRect b="0" l="0" r="0" t="0"/>
            <a:stretch/>
          </p:blipFill>
          <p:spPr>
            <a:xfrm>
              <a:off x="21531066" y="7166784"/>
              <a:ext cx="9635118" cy="17962874"/>
            </a:xfrm>
            <a:prstGeom prst="rect">
              <a:avLst/>
            </a:prstGeom>
            <a:noFill/>
            <a:ln>
              <a:noFill/>
            </a:ln>
          </p:spPr>
        </p:pic>
        <p:sp>
          <p:nvSpPr>
            <p:cNvPr id="98" name="Google Shape;98;p1"/>
            <p:cNvSpPr txBox="1"/>
            <p:nvPr/>
          </p:nvSpPr>
          <p:spPr>
            <a:xfrm>
              <a:off x="21106227" y="6319244"/>
              <a:ext cx="5188717" cy="117264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scintillating bars</a:t>
              </a:r>
              <a:endParaRPr sz="2400">
                <a:solidFill>
                  <a:schemeClr val="dk1"/>
                </a:solidFill>
                <a:latin typeface="Calibri"/>
                <a:ea typeface="Calibri"/>
                <a:cs typeface="Calibri"/>
                <a:sym typeface="Calibri"/>
              </a:endParaRPr>
            </a:p>
          </p:txBody>
        </p:sp>
        <p:cxnSp>
          <p:nvCxnSpPr>
            <p:cNvPr id="99" name="Google Shape;99;p1"/>
            <p:cNvCxnSpPr>
              <a:stCxn id="98" idx="2"/>
            </p:cNvCxnSpPr>
            <p:nvPr/>
          </p:nvCxnSpPr>
          <p:spPr>
            <a:xfrm>
              <a:off x="23700586" y="7491890"/>
              <a:ext cx="1286700" cy="2246700"/>
            </a:xfrm>
            <a:prstGeom prst="straightConnector1">
              <a:avLst/>
            </a:prstGeom>
            <a:noFill/>
            <a:ln cap="flat" cmpd="sng" w="63500">
              <a:solidFill>
                <a:schemeClr val="dk1"/>
              </a:solidFill>
              <a:prstDash val="solid"/>
              <a:miter lim="800000"/>
              <a:headEnd len="sm" w="sm" type="none"/>
              <a:tailEnd len="med" w="med" type="triangle"/>
            </a:ln>
          </p:spPr>
        </p:cxnSp>
        <p:cxnSp>
          <p:nvCxnSpPr>
            <p:cNvPr id="100" name="Google Shape;100;p1"/>
            <p:cNvCxnSpPr>
              <a:stCxn id="98" idx="2"/>
            </p:cNvCxnSpPr>
            <p:nvPr/>
          </p:nvCxnSpPr>
          <p:spPr>
            <a:xfrm>
              <a:off x="23700586" y="7491890"/>
              <a:ext cx="1649400" cy="5227500"/>
            </a:xfrm>
            <a:prstGeom prst="straightConnector1">
              <a:avLst/>
            </a:prstGeom>
            <a:noFill/>
            <a:ln cap="flat" cmpd="sng" w="63500">
              <a:solidFill>
                <a:schemeClr val="dk1"/>
              </a:solidFill>
              <a:prstDash val="solid"/>
              <a:miter lim="800000"/>
              <a:headEnd len="sm" w="sm" type="none"/>
              <a:tailEnd len="med" w="med" type="triangle"/>
            </a:ln>
          </p:spPr>
        </p:cxnSp>
        <p:sp>
          <p:nvSpPr>
            <p:cNvPr id="101" name="Google Shape;101;p1"/>
            <p:cNvSpPr txBox="1"/>
            <p:nvPr/>
          </p:nvSpPr>
          <p:spPr>
            <a:xfrm>
              <a:off x="26573660" y="6319244"/>
              <a:ext cx="5495846" cy="117264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reflecting mirrors</a:t>
              </a:r>
              <a:endParaRPr sz="2400">
                <a:solidFill>
                  <a:schemeClr val="dk1"/>
                </a:solidFill>
                <a:latin typeface="Calibri"/>
                <a:ea typeface="Calibri"/>
                <a:cs typeface="Calibri"/>
                <a:sym typeface="Calibri"/>
              </a:endParaRPr>
            </a:p>
          </p:txBody>
        </p:sp>
        <p:cxnSp>
          <p:nvCxnSpPr>
            <p:cNvPr id="102" name="Google Shape;102;p1"/>
            <p:cNvCxnSpPr>
              <a:stCxn id="101" idx="2"/>
            </p:cNvCxnSpPr>
            <p:nvPr/>
          </p:nvCxnSpPr>
          <p:spPr>
            <a:xfrm flipH="1">
              <a:off x="25757883" y="7491890"/>
              <a:ext cx="3563700" cy="2688300"/>
            </a:xfrm>
            <a:prstGeom prst="straightConnector1">
              <a:avLst/>
            </a:prstGeom>
            <a:noFill/>
            <a:ln cap="flat" cmpd="sng" w="63500">
              <a:solidFill>
                <a:schemeClr val="dk1"/>
              </a:solidFill>
              <a:prstDash val="solid"/>
              <a:miter lim="800000"/>
              <a:headEnd len="sm" w="sm" type="none"/>
              <a:tailEnd len="med" w="med" type="triangle"/>
            </a:ln>
          </p:spPr>
        </p:cxnSp>
        <p:cxnSp>
          <p:nvCxnSpPr>
            <p:cNvPr id="103" name="Google Shape;103;p1"/>
            <p:cNvCxnSpPr>
              <a:stCxn id="101" idx="2"/>
            </p:cNvCxnSpPr>
            <p:nvPr/>
          </p:nvCxnSpPr>
          <p:spPr>
            <a:xfrm flipH="1">
              <a:off x="26311083" y="7491890"/>
              <a:ext cx="3010500" cy="6364500"/>
            </a:xfrm>
            <a:prstGeom prst="straightConnector1">
              <a:avLst/>
            </a:prstGeom>
            <a:noFill/>
            <a:ln cap="flat" cmpd="sng" w="63500">
              <a:solidFill>
                <a:schemeClr val="dk1"/>
              </a:solidFill>
              <a:prstDash val="solid"/>
              <a:miter lim="800000"/>
              <a:headEnd len="sm" w="sm" type="none"/>
              <a:tailEnd len="med" w="med" type="triangle"/>
            </a:ln>
          </p:spPr>
        </p:cxnSp>
        <p:sp>
          <p:nvSpPr>
            <p:cNvPr id="104" name="Google Shape;104;p1"/>
            <p:cNvSpPr txBox="1"/>
            <p:nvPr/>
          </p:nvSpPr>
          <p:spPr>
            <a:xfrm>
              <a:off x="21320000" y="24932779"/>
              <a:ext cx="3902023" cy="1172646"/>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optical fibers</a:t>
              </a:r>
              <a:endParaRPr sz="2400">
                <a:solidFill>
                  <a:schemeClr val="dk1"/>
                </a:solidFill>
                <a:latin typeface="Calibri"/>
                <a:ea typeface="Calibri"/>
                <a:cs typeface="Calibri"/>
                <a:sym typeface="Calibri"/>
              </a:endParaRPr>
            </a:p>
          </p:txBody>
        </p:sp>
        <p:cxnSp>
          <p:nvCxnSpPr>
            <p:cNvPr id="105" name="Google Shape;105;p1"/>
            <p:cNvCxnSpPr/>
            <p:nvPr/>
          </p:nvCxnSpPr>
          <p:spPr>
            <a:xfrm flipH="1" rot="10800000">
              <a:off x="24081452" y="18634456"/>
              <a:ext cx="599375" cy="6298323"/>
            </a:xfrm>
            <a:prstGeom prst="straightConnector1">
              <a:avLst/>
            </a:prstGeom>
            <a:noFill/>
            <a:ln cap="flat" cmpd="sng" w="63500">
              <a:solidFill>
                <a:schemeClr val="dk1"/>
              </a:solidFill>
              <a:prstDash val="solid"/>
              <a:miter lim="800000"/>
              <a:headEnd len="sm" w="sm" type="none"/>
              <a:tailEnd len="med" w="med" type="triangle"/>
            </a:ln>
          </p:spPr>
        </p:cxnSp>
        <p:cxnSp>
          <p:nvCxnSpPr>
            <p:cNvPr id="106" name="Google Shape;106;p1"/>
            <p:cNvCxnSpPr/>
            <p:nvPr/>
          </p:nvCxnSpPr>
          <p:spPr>
            <a:xfrm flipH="1" rot="10800000">
              <a:off x="24204304" y="18639692"/>
              <a:ext cx="3986352" cy="6292808"/>
            </a:xfrm>
            <a:prstGeom prst="straightConnector1">
              <a:avLst/>
            </a:prstGeom>
            <a:noFill/>
            <a:ln cap="flat" cmpd="sng" w="63500">
              <a:solidFill>
                <a:schemeClr val="dk1"/>
              </a:solidFill>
              <a:prstDash val="solid"/>
              <a:miter lim="800000"/>
              <a:headEnd len="sm" w="sm" type="none"/>
              <a:tailEnd len="med" w="med" type="triangle"/>
            </a:ln>
          </p:spPr>
        </p:cxnSp>
        <p:sp>
          <p:nvSpPr>
            <p:cNvPr id="107" name="Google Shape;107;p1"/>
            <p:cNvSpPr txBox="1"/>
            <p:nvPr/>
          </p:nvSpPr>
          <p:spPr>
            <a:xfrm>
              <a:off x="25549446" y="24932779"/>
              <a:ext cx="6520059" cy="117264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photomultiplier tubes</a:t>
              </a:r>
              <a:endParaRPr sz="2400">
                <a:solidFill>
                  <a:schemeClr val="dk1"/>
                </a:solidFill>
                <a:latin typeface="Calibri"/>
                <a:ea typeface="Calibri"/>
                <a:cs typeface="Calibri"/>
                <a:sym typeface="Calibri"/>
              </a:endParaRPr>
            </a:p>
          </p:txBody>
        </p:sp>
        <p:cxnSp>
          <p:nvCxnSpPr>
            <p:cNvPr id="108" name="Google Shape;108;p1"/>
            <p:cNvCxnSpPr>
              <a:stCxn id="107" idx="0"/>
            </p:cNvCxnSpPr>
            <p:nvPr/>
          </p:nvCxnSpPr>
          <p:spPr>
            <a:xfrm rot="10800000">
              <a:off x="28609376" y="23706679"/>
              <a:ext cx="200100" cy="1226100"/>
            </a:xfrm>
            <a:prstGeom prst="straightConnector1">
              <a:avLst/>
            </a:prstGeom>
            <a:noFill/>
            <a:ln cap="flat" cmpd="sng" w="63500">
              <a:solidFill>
                <a:schemeClr val="dk1"/>
              </a:solidFill>
              <a:prstDash val="solid"/>
              <a:miter lim="800000"/>
              <a:headEnd len="sm" w="sm" type="none"/>
              <a:tailEnd len="med" w="med" type="triangle"/>
            </a:ln>
          </p:spPr>
        </p:cxnSp>
        <p:cxnSp>
          <p:nvCxnSpPr>
            <p:cNvPr id="109" name="Google Shape;109;p1"/>
            <p:cNvCxnSpPr>
              <a:stCxn id="107" idx="0"/>
            </p:cNvCxnSpPr>
            <p:nvPr/>
          </p:nvCxnSpPr>
          <p:spPr>
            <a:xfrm rot="10800000">
              <a:off x="23566676" y="22236379"/>
              <a:ext cx="5242800" cy="2696400"/>
            </a:xfrm>
            <a:prstGeom prst="straightConnector1">
              <a:avLst/>
            </a:prstGeom>
            <a:noFill/>
            <a:ln cap="flat" cmpd="sng" w="63500">
              <a:solidFill>
                <a:schemeClr val="dk1"/>
              </a:solidFill>
              <a:prstDash val="solid"/>
              <a:miter lim="800000"/>
              <a:headEnd len="sm" w="sm" type="none"/>
              <a:tailEnd len="med" w="med" type="triangle"/>
            </a:ln>
          </p:spPr>
        </p:cxnSp>
      </p:grpSp>
      <p:sp>
        <p:nvSpPr>
          <p:cNvPr id="110" name="Google Shape;110;p1"/>
          <p:cNvSpPr txBox="1"/>
          <p:nvPr/>
        </p:nvSpPr>
        <p:spPr>
          <a:xfrm>
            <a:off x="1639570" y="18317845"/>
            <a:ext cx="4184650" cy="7847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The detector consists of six modules stacked in two layers of three modules each. Each module consists of 28 bars and each bar consists of 14 scintillator paddles. This means in total the detector has 2352 channels and each one is individually read out in the DAQ. </a:t>
            </a:r>
            <a:endParaRPr sz="3600">
              <a:solidFill>
                <a:schemeClr val="dk1"/>
              </a:solidFill>
              <a:latin typeface="Calibri"/>
              <a:ea typeface="Calibri"/>
              <a:cs typeface="Calibri"/>
              <a:sym typeface="Calibri"/>
            </a:endParaRPr>
          </a:p>
        </p:txBody>
      </p:sp>
      <p:sp>
        <p:nvSpPr>
          <p:cNvPr id="111" name="Google Shape;111;p1"/>
          <p:cNvSpPr txBox="1"/>
          <p:nvPr/>
        </p:nvSpPr>
        <p:spPr>
          <a:xfrm>
            <a:off x="13910662" y="2993822"/>
            <a:ext cx="16469492" cy="20612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chemeClr val="dk1"/>
                </a:solidFill>
                <a:latin typeface="Calibri"/>
                <a:ea typeface="Calibri"/>
                <a:cs typeface="Calibri"/>
                <a:sym typeface="Calibri"/>
              </a:rPr>
              <a:t>Ralph Marinaro</a:t>
            </a:r>
            <a:endParaRPr sz="4800">
              <a:solidFill>
                <a:schemeClr val="dk1"/>
              </a:solidFill>
              <a:latin typeface="Calibri"/>
              <a:ea typeface="Calibri"/>
              <a:cs typeface="Calibri"/>
              <a:sym typeface="Calibri"/>
            </a:endParaRPr>
          </a:p>
          <a:p>
            <a:pPr indent="0" lvl="0" marL="0" marR="0" rtl="0" algn="ctr">
              <a:spcBef>
                <a:spcPts val="0"/>
              </a:spcBef>
              <a:spcAft>
                <a:spcPts val="0"/>
              </a:spcAft>
              <a:buNone/>
            </a:pPr>
            <a:r>
              <a:rPr lang="en-US" sz="4000">
                <a:solidFill>
                  <a:schemeClr val="dk1"/>
                </a:solidFill>
                <a:latin typeface="Calibri"/>
                <a:ea typeface="Calibri"/>
                <a:cs typeface="Calibri"/>
                <a:sym typeface="Calibri"/>
              </a:rPr>
              <a:t>Applied Physics, Class of 2019</a:t>
            </a:r>
            <a:endParaRPr sz="4000">
              <a:solidFill>
                <a:schemeClr val="dk1"/>
              </a:solidFill>
              <a:latin typeface="Calibri"/>
              <a:ea typeface="Calibri"/>
              <a:cs typeface="Calibri"/>
              <a:sym typeface="Calibri"/>
            </a:endParaRPr>
          </a:p>
          <a:p>
            <a:pPr indent="0" lvl="0" marL="0" marR="0" rtl="0" algn="ctr">
              <a:spcBef>
                <a:spcPts val="0"/>
              </a:spcBef>
              <a:spcAft>
                <a:spcPts val="0"/>
              </a:spcAft>
              <a:buNone/>
            </a:pPr>
            <a:r>
              <a:rPr lang="en-US" sz="4000">
                <a:solidFill>
                  <a:schemeClr val="dk1"/>
                </a:solidFill>
                <a:latin typeface="Calibri"/>
                <a:ea typeface="Calibri"/>
                <a:cs typeface="Calibri"/>
                <a:sym typeface="Calibri"/>
              </a:rPr>
              <a:t>Supervisors:  Dr. Peter Monaghan (CNU), Dr. Bogdan Wojtsekhowski (JLab)</a:t>
            </a:r>
            <a:endParaRPr sz="4000">
              <a:solidFill>
                <a:schemeClr val="dk1"/>
              </a:solidFill>
              <a:latin typeface="Calibri"/>
              <a:ea typeface="Calibri"/>
              <a:cs typeface="Calibri"/>
              <a:sym typeface="Calibri"/>
            </a:endParaRPr>
          </a:p>
        </p:txBody>
      </p:sp>
      <p:sp>
        <p:nvSpPr>
          <p:cNvPr descr="Image result for jefferson labs logo" id="112" name="Google Shape;112;p1"/>
          <p:cNvSpPr/>
          <p:nvPr/>
        </p:nvSpPr>
        <p:spPr>
          <a:xfrm>
            <a:off x="155575" y="-144463"/>
            <a:ext cx="5882368" cy="58823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3" name="Google Shape;113;p1"/>
          <p:cNvPicPr preferRelativeResize="0"/>
          <p:nvPr/>
        </p:nvPicPr>
        <p:blipFill rotWithShape="1">
          <a:blip r:embed="rId4">
            <a:alphaModFix/>
          </a:blip>
          <a:srcRect b="0" l="0" r="0" t="0"/>
          <a:stretch/>
        </p:blipFill>
        <p:spPr>
          <a:xfrm>
            <a:off x="450363" y="2013449"/>
            <a:ext cx="7164116" cy="2227648"/>
          </a:xfrm>
          <a:prstGeom prst="rect">
            <a:avLst/>
          </a:prstGeom>
          <a:noFill/>
          <a:ln>
            <a:noFill/>
          </a:ln>
        </p:spPr>
      </p:pic>
      <p:sp>
        <p:nvSpPr>
          <p:cNvPr id="114" name="Google Shape;114;p1"/>
          <p:cNvSpPr txBox="1"/>
          <p:nvPr/>
        </p:nvSpPr>
        <p:spPr>
          <a:xfrm>
            <a:off x="32756475" y="6721475"/>
            <a:ext cx="9808845" cy="23069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u="sng">
                <a:solidFill>
                  <a:schemeClr val="dk1"/>
                </a:solidFill>
                <a:latin typeface="Calibri"/>
                <a:ea typeface="Calibri"/>
                <a:cs typeface="Calibri"/>
                <a:sym typeface="Calibri"/>
              </a:rPr>
              <a:t>Graphs and Photos</a:t>
            </a:r>
            <a:endParaRPr b="1" sz="5400" u="sng">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5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5" name="Google Shape;115;p1"/>
          <p:cNvSpPr/>
          <p:nvPr/>
        </p:nvSpPr>
        <p:spPr>
          <a:xfrm>
            <a:off x="8035651" y="727642"/>
            <a:ext cx="27261568" cy="4800414"/>
          </a:xfrm>
          <a:custGeom>
            <a:rect b="b" l="l" r="r" t="t"/>
            <a:pathLst>
              <a:path extrusionOk="0" h="4800414" w="27261568">
                <a:moveTo>
                  <a:pt x="0" y="795852"/>
                </a:moveTo>
                <a:cubicBezTo>
                  <a:pt x="0" y="356315"/>
                  <a:pt x="26115" y="0"/>
                  <a:pt x="465652" y="0"/>
                </a:cubicBezTo>
                <a:lnTo>
                  <a:pt x="26870392" y="0"/>
                </a:lnTo>
                <a:cubicBezTo>
                  <a:pt x="27309929" y="0"/>
                  <a:pt x="27259843" y="356315"/>
                  <a:pt x="27259843" y="795852"/>
                </a:cubicBezTo>
                <a:lnTo>
                  <a:pt x="27259843" y="3979162"/>
                </a:lnTo>
                <a:cubicBezTo>
                  <a:pt x="27259843" y="4418699"/>
                  <a:pt x="27309929" y="4800414"/>
                  <a:pt x="26870392" y="4800414"/>
                </a:cubicBezTo>
                <a:lnTo>
                  <a:pt x="491052" y="4749614"/>
                </a:lnTo>
                <a:cubicBezTo>
                  <a:pt x="51515" y="4749614"/>
                  <a:pt x="0" y="4418699"/>
                  <a:pt x="0" y="3979162"/>
                </a:cubicBezTo>
                <a:lnTo>
                  <a:pt x="0" y="795852"/>
                </a:lnTo>
                <a:close/>
              </a:path>
            </a:pathLst>
          </a:custGeom>
          <a:noFill/>
          <a:ln cap="flat" cmpd="sng" w="158750">
            <a:solidFill>
              <a:srgbClr val="1E4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1"/>
          <p:cNvSpPr txBox="1"/>
          <p:nvPr/>
        </p:nvSpPr>
        <p:spPr>
          <a:xfrm>
            <a:off x="9177655" y="1450340"/>
            <a:ext cx="24979630" cy="14452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800">
                <a:solidFill>
                  <a:schemeClr val="dk1"/>
                </a:solidFill>
                <a:latin typeface="Calibri"/>
                <a:ea typeface="Calibri"/>
                <a:cs typeface="Calibri"/>
                <a:sym typeface="Calibri"/>
              </a:rPr>
              <a:t>The Coordinate Detector: Internship Oveview</a:t>
            </a:r>
            <a:endParaRPr sz="8800">
              <a:solidFill>
                <a:schemeClr val="dk1"/>
              </a:solidFill>
              <a:latin typeface="Calibri"/>
              <a:ea typeface="Calibri"/>
              <a:cs typeface="Calibri"/>
              <a:sym typeface="Calibri"/>
            </a:endParaRPr>
          </a:p>
        </p:txBody>
      </p:sp>
      <p:pic>
        <p:nvPicPr>
          <p:cNvPr id="117" name="Google Shape;117;p1"/>
          <p:cNvPicPr preferRelativeResize="0"/>
          <p:nvPr/>
        </p:nvPicPr>
        <p:blipFill rotWithShape="1">
          <a:blip r:embed="rId5">
            <a:alphaModFix/>
          </a:blip>
          <a:srcRect b="0" l="0" r="0" t="0"/>
          <a:stretch/>
        </p:blipFill>
        <p:spPr>
          <a:xfrm>
            <a:off x="1639570" y="11903075"/>
            <a:ext cx="5363845" cy="4022725"/>
          </a:xfrm>
          <a:prstGeom prst="rect">
            <a:avLst/>
          </a:prstGeom>
          <a:noFill/>
          <a:ln>
            <a:noFill/>
          </a:ln>
        </p:spPr>
      </p:pic>
      <p:sp>
        <p:nvSpPr>
          <p:cNvPr id="118" name="Google Shape;118;p1"/>
          <p:cNvSpPr txBox="1"/>
          <p:nvPr/>
        </p:nvSpPr>
        <p:spPr>
          <a:xfrm>
            <a:off x="16981192" y="6721434"/>
            <a:ext cx="9370673" cy="9220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u="sng">
                <a:solidFill>
                  <a:schemeClr val="dk1"/>
                </a:solidFill>
                <a:latin typeface="Calibri"/>
                <a:ea typeface="Calibri"/>
                <a:cs typeface="Calibri"/>
                <a:sym typeface="Calibri"/>
              </a:rPr>
              <a:t>Internship Info</a:t>
            </a:r>
            <a:endParaRPr b="1" sz="5400" u="sng">
              <a:solidFill>
                <a:schemeClr val="dk1"/>
              </a:solidFill>
              <a:latin typeface="Calibri"/>
              <a:ea typeface="Calibri"/>
              <a:cs typeface="Calibri"/>
              <a:sym typeface="Calibri"/>
            </a:endParaRPr>
          </a:p>
        </p:txBody>
      </p:sp>
      <p:sp>
        <p:nvSpPr>
          <p:cNvPr id="119" name="Google Shape;119;p1"/>
          <p:cNvSpPr txBox="1"/>
          <p:nvPr/>
        </p:nvSpPr>
        <p:spPr>
          <a:xfrm>
            <a:off x="1639832" y="26298375"/>
            <a:ext cx="9601200" cy="56311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Each bar consists of fourteen individual scintillator paddles, each one with a single optical fiber through its middle. When a charged particle goes through the material, it causes a small amount of light to be emitted from the material. The photons generated are then collected by the optical fiber in each scintillator. All of the paddles are individually wrapped in reflective mylar to aid collection of the emitted light.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pic>
        <p:nvPicPr>
          <p:cNvPr descr="PMT13_comparison" id="120" name="Google Shape;120;p1"/>
          <p:cNvPicPr preferRelativeResize="0"/>
          <p:nvPr/>
        </p:nvPicPr>
        <p:blipFill rotWithShape="1">
          <a:blip r:embed="rId6">
            <a:alphaModFix/>
          </a:blip>
          <a:srcRect b="0" l="-758" r="2367" t="0"/>
          <a:stretch/>
        </p:blipFill>
        <p:spPr>
          <a:xfrm>
            <a:off x="21200110" y="23242905"/>
            <a:ext cx="10108565" cy="8046720"/>
          </a:xfrm>
          <a:prstGeom prst="rect">
            <a:avLst/>
          </a:prstGeom>
          <a:noFill/>
          <a:ln>
            <a:noFill/>
          </a:ln>
        </p:spPr>
      </p:pic>
      <p:pic>
        <p:nvPicPr>
          <p:cNvPr descr="run_1374_ADCRATIO_pmt_7_tdc_min_750_max_1050" id="121" name="Google Shape;121;p1"/>
          <p:cNvPicPr preferRelativeResize="0"/>
          <p:nvPr/>
        </p:nvPicPr>
        <p:blipFill rotWithShape="1">
          <a:blip r:embed="rId7">
            <a:alphaModFix/>
          </a:blip>
          <a:srcRect b="0" l="0" r="0" t="0"/>
          <a:stretch/>
        </p:blipFill>
        <p:spPr>
          <a:xfrm>
            <a:off x="32756475" y="8103870"/>
            <a:ext cx="4606290" cy="4739005"/>
          </a:xfrm>
          <a:prstGeom prst="rect">
            <a:avLst/>
          </a:prstGeom>
          <a:noFill/>
          <a:ln>
            <a:noFill/>
          </a:ln>
        </p:spPr>
      </p:pic>
      <p:pic>
        <p:nvPicPr>
          <p:cNvPr id="122" name="Google Shape;122;p1"/>
          <p:cNvPicPr preferRelativeResize="0"/>
          <p:nvPr/>
        </p:nvPicPr>
        <p:blipFill rotWithShape="1">
          <a:blip r:embed="rId8">
            <a:alphaModFix/>
          </a:blip>
          <a:srcRect b="0" l="0" r="0" t="0"/>
          <a:stretch/>
        </p:blipFill>
        <p:spPr>
          <a:xfrm>
            <a:off x="36132770" y="1059180"/>
            <a:ext cx="6433185" cy="4137025"/>
          </a:xfrm>
          <a:prstGeom prst="rect">
            <a:avLst/>
          </a:prstGeom>
          <a:noFill/>
          <a:ln>
            <a:noFill/>
          </a:ln>
        </p:spPr>
      </p:pic>
      <p:pic>
        <p:nvPicPr>
          <p:cNvPr descr="DSC02194" id="123" name="Google Shape;123;p1"/>
          <p:cNvPicPr preferRelativeResize="0"/>
          <p:nvPr/>
        </p:nvPicPr>
        <p:blipFill rotWithShape="1">
          <a:blip r:embed="rId9">
            <a:alphaModFix/>
          </a:blip>
          <a:srcRect b="0" l="0" r="0" t="0"/>
          <a:stretch/>
        </p:blipFill>
        <p:spPr>
          <a:xfrm>
            <a:off x="12983210" y="14945995"/>
            <a:ext cx="7870190" cy="4426585"/>
          </a:xfrm>
          <a:prstGeom prst="rect">
            <a:avLst/>
          </a:prstGeom>
          <a:noFill/>
          <a:ln>
            <a:noFill/>
          </a:ln>
        </p:spPr>
      </p:pic>
      <p:pic>
        <p:nvPicPr>
          <p:cNvPr descr="171011_024927" id="93" name="Google Shape;93;p1"/>
          <p:cNvPicPr preferRelativeResize="0"/>
          <p:nvPr/>
        </p:nvPicPr>
        <p:blipFill rotWithShape="1">
          <a:blip r:embed="rId10">
            <a:alphaModFix/>
          </a:blip>
          <a:srcRect b="0" l="0" r="0" t="0"/>
          <a:stretch/>
        </p:blipFill>
        <p:spPr>
          <a:xfrm>
            <a:off x="12983210" y="23771225"/>
            <a:ext cx="7870825" cy="3939540"/>
          </a:xfrm>
          <a:prstGeom prst="rect">
            <a:avLst/>
          </a:prstGeom>
          <a:noFill/>
          <a:ln>
            <a:noFill/>
          </a:ln>
        </p:spPr>
      </p:pic>
      <p:pic>
        <p:nvPicPr>
          <p:cNvPr descr="20170502_115505" id="124" name="Google Shape;124;p1"/>
          <p:cNvPicPr preferRelativeResize="0"/>
          <p:nvPr/>
        </p:nvPicPr>
        <p:blipFill rotWithShape="1">
          <a:blip r:embed="rId11">
            <a:alphaModFix/>
          </a:blip>
          <a:srcRect b="0" l="0" r="0" t="0"/>
          <a:stretch/>
        </p:blipFill>
        <p:spPr>
          <a:xfrm rot="5400000">
            <a:off x="31349315" y="26436955"/>
            <a:ext cx="6433820" cy="3619500"/>
          </a:xfrm>
          <a:prstGeom prst="rect">
            <a:avLst/>
          </a:prstGeom>
          <a:noFill/>
          <a:ln>
            <a:noFill/>
          </a:ln>
        </p:spPr>
      </p:pic>
      <p:pic>
        <p:nvPicPr>
          <p:cNvPr id="125" name="Google Shape;125;p1"/>
          <p:cNvPicPr preferRelativeResize="0"/>
          <p:nvPr/>
        </p:nvPicPr>
        <p:blipFill rotWithShape="1">
          <a:blip r:embed="rId12">
            <a:alphaModFix/>
          </a:blip>
          <a:srcRect b="0" l="0" r="0" t="0"/>
          <a:stretch/>
        </p:blipFill>
        <p:spPr>
          <a:xfrm>
            <a:off x="32756475" y="12842875"/>
            <a:ext cx="9529445" cy="5360670"/>
          </a:xfrm>
          <a:prstGeom prst="rect">
            <a:avLst/>
          </a:prstGeom>
          <a:noFill/>
          <a:ln>
            <a:noFill/>
          </a:ln>
        </p:spPr>
      </p:pic>
      <p:pic>
        <p:nvPicPr>
          <p:cNvPr descr="20160830_134500" id="126" name="Google Shape;126;p1"/>
          <p:cNvPicPr preferRelativeResize="0"/>
          <p:nvPr/>
        </p:nvPicPr>
        <p:blipFill rotWithShape="1">
          <a:blip r:embed="rId13">
            <a:alphaModFix/>
          </a:blip>
          <a:srcRect b="0" l="0" r="0" t="0"/>
          <a:stretch/>
        </p:blipFill>
        <p:spPr>
          <a:xfrm>
            <a:off x="37362765" y="8103870"/>
            <a:ext cx="4922520" cy="4738370"/>
          </a:xfrm>
          <a:prstGeom prst="rect">
            <a:avLst/>
          </a:prstGeom>
          <a:noFill/>
          <a:ln>
            <a:noFill/>
          </a:ln>
        </p:spPr>
      </p:pic>
      <p:graphicFrame>
        <p:nvGraphicFramePr>
          <p:cNvPr id="127" name="Google Shape;127;p1"/>
          <p:cNvGraphicFramePr/>
          <p:nvPr/>
        </p:nvGraphicFramePr>
        <p:xfrm>
          <a:off x="32758380" y="18203545"/>
          <a:ext cx="9527540" cy="6716395"/>
        </p:xfrm>
        <a:graphic>
          <a:graphicData uri="http://schemas.openxmlformats.org/drawingml/2006/chart">
            <c:chart r:id="rId14"/>
          </a:graphicData>
        </a:graphic>
      </p:graphicFrame>
      <p:pic>
        <p:nvPicPr>
          <p:cNvPr descr="Percent_crosstalk_vs_voltage_PMT7" id="128" name="Google Shape;128;p1"/>
          <p:cNvPicPr preferRelativeResize="0"/>
          <p:nvPr/>
        </p:nvPicPr>
        <p:blipFill rotWithShape="1">
          <a:blip r:embed="rId15">
            <a:alphaModFix/>
          </a:blip>
          <a:srcRect b="0" l="0" r="0" t="0"/>
          <a:stretch/>
        </p:blipFill>
        <p:spPr>
          <a:xfrm>
            <a:off x="36375975" y="25029795"/>
            <a:ext cx="5909310" cy="64344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2016-10-10T21:47:00Z</dcterms:created>
  <dc:creator>Ralph Marinaro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