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411480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0" autoAdjust="0"/>
    <p:restoredTop sz="94660"/>
  </p:normalViewPr>
  <p:slideViewPr>
    <p:cSldViewPr snapToGrid="0">
      <p:cViewPr>
        <p:scale>
          <a:sx n="50" d="100"/>
          <a:sy n="50" d="100"/>
        </p:scale>
        <p:origin x="-7099" y="-77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4BB03-2F4A-47A1-BAD4-58840F591054}" type="datetimeFigureOut">
              <a:rPr lang="en-US" smtClean="0"/>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0AFB4-2352-403E-97BA-BEF64021AA3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3686810" rtl="0" eaLnBrk="1" latinLnBrk="0" hangingPunct="1">
      <a:defRPr sz="4840" kern="1200">
        <a:solidFill>
          <a:schemeClr val="tx1"/>
        </a:solidFill>
        <a:latin typeface="+mn-lt"/>
        <a:ea typeface="+mn-ea"/>
        <a:cs typeface="+mn-cs"/>
      </a:defRPr>
    </a:lvl1pPr>
    <a:lvl2pPr marL="1843405" algn="l" defTabSz="3686810" rtl="0" eaLnBrk="1" latinLnBrk="0" hangingPunct="1">
      <a:defRPr sz="4840" kern="1200">
        <a:solidFill>
          <a:schemeClr val="tx1"/>
        </a:solidFill>
        <a:latin typeface="+mn-lt"/>
        <a:ea typeface="+mn-ea"/>
        <a:cs typeface="+mn-cs"/>
      </a:defRPr>
    </a:lvl2pPr>
    <a:lvl3pPr marL="3686810" algn="l" defTabSz="3686810" rtl="0" eaLnBrk="1" latinLnBrk="0" hangingPunct="1">
      <a:defRPr sz="4840" kern="1200">
        <a:solidFill>
          <a:schemeClr val="tx1"/>
        </a:solidFill>
        <a:latin typeface="+mn-lt"/>
        <a:ea typeface="+mn-ea"/>
        <a:cs typeface="+mn-cs"/>
      </a:defRPr>
    </a:lvl3pPr>
    <a:lvl4pPr marL="5530215" algn="l" defTabSz="3686810" rtl="0" eaLnBrk="1" latinLnBrk="0" hangingPunct="1">
      <a:defRPr sz="4840" kern="1200">
        <a:solidFill>
          <a:schemeClr val="tx1"/>
        </a:solidFill>
        <a:latin typeface="+mn-lt"/>
        <a:ea typeface="+mn-ea"/>
        <a:cs typeface="+mn-cs"/>
      </a:defRPr>
    </a:lvl4pPr>
    <a:lvl5pPr marL="7373620" algn="l" defTabSz="3686810" rtl="0" eaLnBrk="1" latinLnBrk="0" hangingPunct="1">
      <a:defRPr sz="4840" kern="1200">
        <a:solidFill>
          <a:schemeClr val="tx1"/>
        </a:solidFill>
        <a:latin typeface="+mn-lt"/>
        <a:ea typeface="+mn-ea"/>
        <a:cs typeface="+mn-cs"/>
      </a:defRPr>
    </a:lvl5pPr>
    <a:lvl6pPr marL="9217025" algn="l" defTabSz="3686810" rtl="0" eaLnBrk="1" latinLnBrk="0" hangingPunct="1">
      <a:defRPr sz="4840" kern="1200">
        <a:solidFill>
          <a:schemeClr val="tx1"/>
        </a:solidFill>
        <a:latin typeface="+mn-lt"/>
        <a:ea typeface="+mn-ea"/>
        <a:cs typeface="+mn-cs"/>
      </a:defRPr>
    </a:lvl6pPr>
    <a:lvl7pPr marL="11060430" algn="l" defTabSz="3686810" rtl="0" eaLnBrk="1" latinLnBrk="0" hangingPunct="1">
      <a:defRPr sz="4840" kern="1200">
        <a:solidFill>
          <a:schemeClr val="tx1"/>
        </a:solidFill>
        <a:latin typeface="+mn-lt"/>
        <a:ea typeface="+mn-ea"/>
        <a:cs typeface="+mn-cs"/>
      </a:defRPr>
    </a:lvl7pPr>
    <a:lvl8pPr marL="12903835" algn="l" defTabSz="3686810" rtl="0" eaLnBrk="1" latinLnBrk="0" hangingPunct="1">
      <a:defRPr sz="4840" kern="1200">
        <a:solidFill>
          <a:schemeClr val="tx1"/>
        </a:solidFill>
        <a:latin typeface="+mn-lt"/>
        <a:ea typeface="+mn-ea"/>
        <a:cs typeface="+mn-cs"/>
      </a:defRPr>
    </a:lvl8pPr>
    <a:lvl9pPr marL="14747240" algn="l" defTabSz="3686810" rtl="0" eaLnBrk="1" latinLnBrk="0" hangingPunct="1">
      <a:defRPr sz="484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25" y="5387342"/>
            <a:ext cx="34976083" cy="11460480"/>
          </a:xfrm>
        </p:spPr>
        <p:txBody>
          <a:bodyPr anchor="b"/>
          <a:lstStyle>
            <a:lvl1pPr algn="ctr">
              <a:defRPr sz="27000"/>
            </a:lvl1pPr>
          </a:lstStyle>
          <a:p>
            <a:r>
              <a:rPr lang="en-US"/>
              <a:t>Click to edit Master title style</a:t>
            </a:r>
            <a:endParaRPr lang="en-US" dirty="0"/>
          </a:p>
        </p:txBody>
      </p:sp>
      <p:sp>
        <p:nvSpPr>
          <p:cNvPr id="3" name="Subtitle 2"/>
          <p:cNvSpPr>
            <a:spLocks noGrp="1"/>
          </p:cNvSpPr>
          <p:nvPr>
            <p:ph type="subTitle" idx="1"/>
          </p:nvPr>
        </p:nvSpPr>
        <p:spPr>
          <a:xfrm>
            <a:off x="5143542" y="17289782"/>
            <a:ext cx="30861249" cy="7947658"/>
          </a:xfrm>
        </p:spPr>
        <p:txBody>
          <a:bodyPr/>
          <a:lstStyle>
            <a:lvl1pPr marL="0" indent="0" algn="ctr">
              <a:buNone/>
              <a:defRPr sz="10800"/>
            </a:lvl1pPr>
            <a:lvl2pPr marL="2057400" indent="0" algn="ctr">
              <a:buNone/>
              <a:defRPr sz="9000"/>
            </a:lvl2pPr>
            <a:lvl3pPr marL="4114800" indent="0" algn="ctr">
              <a:buNone/>
              <a:defRPr sz="8100"/>
            </a:lvl3pPr>
            <a:lvl4pPr marL="6172200" indent="0" algn="ctr">
              <a:buNone/>
              <a:defRPr sz="7200"/>
            </a:lvl4pPr>
            <a:lvl5pPr marL="8229600" indent="0" algn="ctr">
              <a:buNone/>
              <a:defRPr sz="7200"/>
            </a:lvl5pPr>
            <a:lvl6pPr marL="10287000" indent="0" algn="ctr">
              <a:buNone/>
              <a:defRPr sz="7200"/>
            </a:lvl6pPr>
            <a:lvl7pPr marL="12344400" indent="0" algn="ctr">
              <a:buNone/>
              <a:defRPr sz="7200"/>
            </a:lvl7pPr>
            <a:lvl8pPr marL="14401800" indent="0" algn="ctr">
              <a:buNone/>
              <a:defRPr sz="7200"/>
            </a:lvl8pPr>
            <a:lvl9pPr marL="16459200" indent="0" algn="ctr">
              <a:buNone/>
              <a:defRPr sz="7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0DEE6-3BFC-4B37-AE8E-6D57F2FF9A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040DEE6-3BFC-4B37-AE8E-6D57F2FF9A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446777" y="1752600"/>
            <a:ext cx="8872609"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28950" y="1752600"/>
            <a:ext cx="26103473" cy="27896822"/>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040DEE6-3BFC-4B37-AE8E-6D57F2FF9A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040DEE6-3BFC-4B37-AE8E-6D57F2FF9A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07518" y="8206749"/>
            <a:ext cx="35490437" cy="13693138"/>
          </a:xfrm>
        </p:spPr>
        <p:txBody>
          <a:bodyPr anchor="b"/>
          <a:lstStyle>
            <a:lvl1pPr>
              <a:defRPr sz="27000"/>
            </a:lvl1pPr>
          </a:lstStyle>
          <a:p>
            <a:r>
              <a:rPr lang="en-US"/>
              <a:t>Click to edit Master title style</a:t>
            </a:r>
            <a:endParaRPr lang="en-US" dirty="0"/>
          </a:p>
        </p:txBody>
      </p:sp>
      <p:sp>
        <p:nvSpPr>
          <p:cNvPr id="3" name="Text Placeholder 2"/>
          <p:cNvSpPr>
            <a:spLocks noGrp="1"/>
          </p:cNvSpPr>
          <p:nvPr>
            <p:ph type="body" idx="1"/>
          </p:nvPr>
        </p:nvSpPr>
        <p:spPr>
          <a:xfrm>
            <a:off x="2807518" y="22029429"/>
            <a:ext cx="35490437" cy="7200898"/>
          </a:xfrm>
        </p:spPr>
        <p:txBody>
          <a:bodyPr/>
          <a:lstStyle>
            <a:lvl1pPr marL="0" indent="0">
              <a:buNone/>
              <a:defRPr sz="10800">
                <a:solidFill>
                  <a:schemeClr val="tx1"/>
                </a:solidFill>
              </a:defRPr>
            </a:lvl1pPr>
            <a:lvl2pPr marL="2057400" indent="0">
              <a:buNone/>
              <a:defRPr sz="9000">
                <a:solidFill>
                  <a:schemeClr val="tx1">
                    <a:tint val="75000"/>
                  </a:schemeClr>
                </a:solidFill>
              </a:defRPr>
            </a:lvl2pPr>
            <a:lvl3pPr marL="4114800" indent="0">
              <a:buNone/>
              <a:defRPr sz="8100">
                <a:solidFill>
                  <a:schemeClr val="tx1">
                    <a:tint val="75000"/>
                  </a:schemeClr>
                </a:solidFill>
              </a:defRPr>
            </a:lvl3pPr>
            <a:lvl4pPr marL="6172200" indent="0">
              <a:buNone/>
              <a:defRPr sz="7200">
                <a:solidFill>
                  <a:schemeClr val="tx1">
                    <a:tint val="75000"/>
                  </a:schemeClr>
                </a:solidFill>
              </a:defRPr>
            </a:lvl4pPr>
            <a:lvl5pPr marL="8229600" indent="0">
              <a:buNone/>
              <a:defRPr sz="7200">
                <a:solidFill>
                  <a:schemeClr val="tx1">
                    <a:tint val="75000"/>
                  </a:schemeClr>
                </a:solidFill>
              </a:defRPr>
            </a:lvl5pPr>
            <a:lvl6pPr marL="10287000" indent="0">
              <a:buNone/>
              <a:defRPr sz="7200">
                <a:solidFill>
                  <a:schemeClr val="tx1">
                    <a:tint val="75000"/>
                  </a:schemeClr>
                </a:solidFill>
              </a:defRPr>
            </a:lvl6pPr>
            <a:lvl7pPr marL="12344400" indent="0">
              <a:buNone/>
              <a:defRPr sz="7200">
                <a:solidFill>
                  <a:schemeClr val="tx1">
                    <a:tint val="75000"/>
                  </a:schemeClr>
                </a:solidFill>
              </a:defRPr>
            </a:lvl7pPr>
            <a:lvl8pPr marL="14401800" indent="0">
              <a:buNone/>
              <a:defRPr sz="7200">
                <a:solidFill>
                  <a:schemeClr val="tx1">
                    <a:tint val="75000"/>
                  </a:schemeClr>
                </a:solidFill>
              </a:defRPr>
            </a:lvl8pPr>
            <a:lvl9pPr marL="16459200" indent="0">
              <a:buNone/>
              <a:defRPr sz="72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040DEE6-3BFC-4B37-AE8E-6D57F2FF9A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28948" y="8763000"/>
            <a:ext cx="17488041" cy="208864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20831343" y="8763000"/>
            <a:ext cx="17488041" cy="208864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040DEE6-3BFC-4B37-AE8E-6D57F2FF9A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34308" y="1752607"/>
            <a:ext cx="35490437"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34312" y="8069582"/>
            <a:ext cx="17407671" cy="3954778"/>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Edit Master text styles</a:t>
            </a:r>
            <a:endParaRPr lang="en-US"/>
          </a:p>
        </p:txBody>
      </p:sp>
      <p:sp>
        <p:nvSpPr>
          <p:cNvPr id="4" name="Content Placeholder 3"/>
          <p:cNvSpPr>
            <a:spLocks noGrp="1"/>
          </p:cNvSpPr>
          <p:nvPr>
            <p:ph sz="half" idx="2"/>
          </p:nvPr>
        </p:nvSpPr>
        <p:spPr>
          <a:xfrm>
            <a:off x="2834312" y="12024360"/>
            <a:ext cx="17407671" cy="176860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20831345" y="8069582"/>
            <a:ext cx="17493401" cy="3954778"/>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Edit Master text styles</a:t>
            </a:r>
            <a:endParaRPr lang="en-US"/>
          </a:p>
        </p:txBody>
      </p:sp>
      <p:sp>
        <p:nvSpPr>
          <p:cNvPr id="6" name="Content Placeholder 5"/>
          <p:cNvSpPr>
            <a:spLocks noGrp="1"/>
          </p:cNvSpPr>
          <p:nvPr>
            <p:ph sz="quarter" idx="4"/>
          </p:nvPr>
        </p:nvSpPr>
        <p:spPr>
          <a:xfrm>
            <a:off x="20831345" y="12024360"/>
            <a:ext cx="17493401" cy="176860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040DEE6-3BFC-4B37-AE8E-6D57F2FF9AA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40DEE6-3BFC-4B37-AE8E-6D57F2FF9A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0DEE6-3BFC-4B37-AE8E-6D57F2FF9AA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4308" y="2194560"/>
            <a:ext cx="13271408" cy="7680960"/>
          </a:xfrm>
        </p:spPr>
        <p:txBody>
          <a:bodyPr anchor="b"/>
          <a:lstStyle>
            <a:lvl1pPr>
              <a:defRPr sz="14400"/>
            </a:lvl1pPr>
          </a:lstStyle>
          <a:p>
            <a:r>
              <a:rPr lang="en-US"/>
              <a:t>Click to edit Master title style</a:t>
            </a:r>
            <a:endParaRPr lang="en-US" dirty="0"/>
          </a:p>
        </p:txBody>
      </p:sp>
      <p:sp>
        <p:nvSpPr>
          <p:cNvPr id="3" name="Content Placeholder 2"/>
          <p:cNvSpPr>
            <a:spLocks noGrp="1"/>
          </p:cNvSpPr>
          <p:nvPr>
            <p:ph idx="1"/>
          </p:nvPr>
        </p:nvSpPr>
        <p:spPr>
          <a:xfrm>
            <a:off x="17493401" y="4739647"/>
            <a:ext cx="20831343" cy="23393400"/>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834308" y="9875520"/>
            <a:ext cx="13271408" cy="18295622"/>
          </a:xfrm>
        </p:spPr>
        <p:txBody>
          <a:bodyPr/>
          <a:lstStyle>
            <a:lvl1pPr marL="0" indent="0">
              <a:buNone/>
              <a:defRPr sz="7200"/>
            </a:lvl1pPr>
            <a:lvl2pPr marL="2057400" indent="0">
              <a:buNone/>
              <a:defRPr sz="6300"/>
            </a:lvl2pPr>
            <a:lvl3pPr marL="4114800" indent="0">
              <a:buNone/>
              <a:defRPr sz="5400"/>
            </a:lvl3pPr>
            <a:lvl4pPr marL="6172200" indent="0">
              <a:buNone/>
              <a:defRPr sz="4500"/>
            </a:lvl4pPr>
            <a:lvl5pPr marL="8229600" indent="0">
              <a:buNone/>
              <a:defRPr sz="4500"/>
            </a:lvl5pPr>
            <a:lvl6pPr marL="10287000" indent="0">
              <a:buNone/>
              <a:defRPr sz="4500"/>
            </a:lvl6pPr>
            <a:lvl7pPr marL="12344400" indent="0">
              <a:buNone/>
              <a:defRPr sz="4500"/>
            </a:lvl7pPr>
            <a:lvl8pPr marL="14401800" indent="0">
              <a:buNone/>
              <a:defRPr sz="4500"/>
            </a:lvl8pPr>
            <a:lvl9pPr marL="16459200" indent="0">
              <a:buNone/>
              <a:defRPr sz="45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040DEE6-3BFC-4B37-AE8E-6D57F2FF9A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4308" y="2194560"/>
            <a:ext cx="13271408" cy="7680960"/>
          </a:xfrm>
        </p:spPr>
        <p:txBody>
          <a:bodyPr anchor="b"/>
          <a:lstStyle>
            <a:lvl1pPr>
              <a:defRPr sz="14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493401" y="4739647"/>
            <a:ext cx="20831343" cy="23393400"/>
          </a:xfrm>
        </p:spPr>
        <p:txBody>
          <a:bodyPr anchor="t"/>
          <a:lstStyle>
            <a:lvl1pPr marL="0" indent="0">
              <a:buNone/>
              <a:defRPr sz="14400"/>
            </a:lvl1pPr>
            <a:lvl2pPr marL="2057400" indent="0">
              <a:buNone/>
              <a:defRPr sz="12600"/>
            </a:lvl2pPr>
            <a:lvl3pPr marL="4114800" indent="0">
              <a:buNone/>
              <a:defRPr sz="10800"/>
            </a:lvl3pPr>
            <a:lvl4pPr marL="6172200" indent="0">
              <a:buNone/>
              <a:defRPr sz="9000"/>
            </a:lvl4pPr>
            <a:lvl5pPr marL="8229600" indent="0">
              <a:buNone/>
              <a:defRPr sz="9000"/>
            </a:lvl5pPr>
            <a:lvl6pPr marL="10287000" indent="0">
              <a:buNone/>
              <a:defRPr sz="9000"/>
            </a:lvl6pPr>
            <a:lvl7pPr marL="12344400" indent="0">
              <a:buNone/>
              <a:defRPr sz="9000"/>
            </a:lvl7pPr>
            <a:lvl8pPr marL="14401800" indent="0">
              <a:buNone/>
              <a:defRPr sz="9000"/>
            </a:lvl8pPr>
            <a:lvl9pPr marL="16459200" indent="0">
              <a:buNone/>
              <a:defRPr sz="9000"/>
            </a:lvl9pPr>
          </a:lstStyle>
          <a:p>
            <a:r>
              <a:rPr lang="en-US"/>
              <a:t>Click icon to add picture</a:t>
            </a:r>
            <a:endParaRPr lang="en-US" dirty="0"/>
          </a:p>
        </p:txBody>
      </p:sp>
      <p:sp>
        <p:nvSpPr>
          <p:cNvPr id="4" name="Text Placeholder 3"/>
          <p:cNvSpPr>
            <a:spLocks noGrp="1"/>
          </p:cNvSpPr>
          <p:nvPr>
            <p:ph type="body" sz="half" idx="2"/>
          </p:nvPr>
        </p:nvSpPr>
        <p:spPr>
          <a:xfrm>
            <a:off x="2834308" y="9875520"/>
            <a:ext cx="13271408" cy="18295622"/>
          </a:xfrm>
        </p:spPr>
        <p:txBody>
          <a:bodyPr/>
          <a:lstStyle>
            <a:lvl1pPr marL="0" indent="0">
              <a:buNone/>
              <a:defRPr sz="7200"/>
            </a:lvl1pPr>
            <a:lvl2pPr marL="2057400" indent="0">
              <a:buNone/>
              <a:defRPr sz="6300"/>
            </a:lvl2pPr>
            <a:lvl3pPr marL="4114800" indent="0">
              <a:buNone/>
              <a:defRPr sz="5400"/>
            </a:lvl3pPr>
            <a:lvl4pPr marL="6172200" indent="0">
              <a:buNone/>
              <a:defRPr sz="4500"/>
            </a:lvl4pPr>
            <a:lvl5pPr marL="8229600" indent="0">
              <a:buNone/>
              <a:defRPr sz="4500"/>
            </a:lvl5pPr>
            <a:lvl6pPr marL="10287000" indent="0">
              <a:buNone/>
              <a:defRPr sz="4500"/>
            </a:lvl6pPr>
            <a:lvl7pPr marL="12344400" indent="0">
              <a:buNone/>
              <a:defRPr sz="4500"/>
            </a:lvl7pPr>
            <a:lvl8pPr marL="14401800" indent="0">
              <a:buNone/>
              <a:defRPr sz="4500"/>
            </a:lvl8pPr>
            <a:lvl9pPr marL="16459200" indent="0">
              <a:buNone/>
              <a:defRPr sz="45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040DEE6-3BFC-4B37-AE8E-6D57F2FF9A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4EFF4-4CD6-4478-922B-941623BAAF4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28948" y="1752607"/>
            <a:ext cx="35490437"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28948" y="8763000"/>
            <a:ext cx="35490437" cy="20886422"/>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828948" y="30510487"/>
            <a:ext cx="9258375" cy="1752600"/>
          </a:xfrm>
          <a:prstGeom prst="rect">
            <a:avLst/>
          </a:prstGeom>
        </p:spPr>
        <p:txBody>
          <a:bodyPr vert="horz" lIns="91440" tIns="45720" rIns="91440" bIns="45720" rtlCol="0" anchor="ctr"/>
          <a:lstStyle>
            <a:lvl1pPr algn="l">
              <a:defRPr sz="5400">
                <a:solidFill>
                  <a:schemeClr val="tx1">
                    <a:tint val="75000"/>
                  </a:schemeClr>
                </a:solidFill>
              </a:defRPr>
            </a:lvl1pPr>
          </a:lstStyle>
          <a:p>
            <a:fld id="{D040DEE6-3BFC-4B37-AE8E-6D57F2FF9AAD}" type="datetimeFigureOut">
              <a:rPr lang="en-US" smtClean="0"/>
            </a:fld>
            <a:endParaRPr lang="en-US"/>
          </a:p>
        </p:txBody>
      </p:sp>
      <p:sp>
        <p:nvSpPr>
          <p:cNvPr id="5" name="Footer Placeholder 4"/>
          <p:cNvSpPr>
            <a:spLocks noGrp="1"/>
          </p:cNvSpPr>
          <p:nvPr>
            <p:ph type="ftr" sz="quarter" idx="3"/>
          </p:nvPr>
        </p:nvSpPr>
        <p:spPr>
          <a:xfrm>
            <a:off x="13630385" y="30510487"/>
            <a:ext cx="13887562" cy="1752600"/>
          </a:xfrm>
          <a:prstGeom prst="rect">
            <a:avLst/>
          </a:prstGeom>
        </p:spPr>
        <p:txBody>
          <a:bodyPr vert="horz" lIns="91440" tIns="45720" rIns="91440" bIns="45720"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061010" y="30510487"/>
            <a:ext cx="9258375" cy="1752600"/>
          </a:xfrm>
          <a:prstGeom prst="rect">
            <a:avLst/>
          </a:prstGeom>
        </p:spPr>
        <p:txBody>
          <a:bodyPr vert="horz" lIns="91440" tIns="45720" rIns="91440" bIns="45720" rtlCol="0" anchor="ctr"/>
          <a:lstStyle>
            <a:lvl1pPr algn="r">
              <a:defRPr sz="5400">
                <a:solidFill>
                  <a:schemeClr val="tx1">
                    <a:tint val="75000"/>
                  </a:schemeClr>
                </a:solidFill>
              </a:defRPr>
            </a:lvl1pPr>
          </a:lstStyle>
          <a:p>
            <a:fld id="{F674EFF4-4CD6-4478-922B-941623BAAF4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114800" rtl="0" eaLnBrk="1" latinLnBrk="0" hangingPunct="1">
        <a:lnSpc>
          <a:spcPct val="90000"/>
        </a:lnSpc>
        <a:spcBef>
          <a:spcPct val="0"/>
        </a:spcBef>
        <a:buNone/>
        <a:defRPr sz="19800" kern="1200">
          <a:solidFill>
            <a:schemeClr val="tx1"/>
          </a:solidFill>
          <a:latin typeface="+mj-lt"/>
          <a:ea typeface="+mj-ea"/>
          <a:cs typeface="+mj-cs"/>
        </a:defRPr>
      </a:lvl1pPr>
    </p:titleStyle>
    <p:bodyStyle>
      <a:lvl1pPr marL="1028700" indent="-1028700" algn="l" defTabSz="4114800" rtl="0" eaLnBrk="1" latinLnBrk="0" hangingPunct="1">
        <a:lnSpc>
          <a:spcPct val="90000"/>
        </a:lnSpc>
        <a:spcBef>
          <a:spcPts val="4500"/>
        </a:spcBef>
        <a:buFont typeface="Arial" panose="020B0604020202020204" pitchFamily="34" charset="0"/>
        <a:buChar char="•"/>
        <a:defRPr sz="12600" kern="1200">
          <a:solidFill>
            <a:schemeClr val="tx1"/>
          </a:solidFill>
          <a:latin typeface="+mn-lt"/>
          <a:ea typeface="+mn-ea"/>
          <a:cs typeface="+mn-cs"/>
        </a:defRPr>
      </a:lvl1pPr>
      <a:lvl2pPr marL="3086100" indent="-1028700" algn="l" defTabSz="4114800" rtl="0" eaLnBrk="1" latinLnBrk="0" hangingPunct="1">
        <a:lnSpc>
          <a:spcPct val="90000"/>
        </a:lnSpc>
        <a:spcBef>
          <a:spcPts val="2250"/>
        </a:spcBef>
        <a:buFont typeface="Arial" panose="020B0604020202020204" pitchFamily="34" charset="0"/>
        <a:buChar char="•"/>
        <a:defRPr sz="10800" kern="1200">
          <a:solidFill>
            <a:schemeClr val="tx1"/>
          </a:solidFill>
          <a:latin typeface="+mn-lt"/>
          <a:ea typeface="+mn-ea"/>
          <a:cs typeface="+mn-cs"/>
        </a:defRPr>
      </a:lvl2pPr>
      <a:lvl3pPr marL="5143500" indent="-1028700" algn="l" defTabSz="4114800" rtl="0" eaLnBrk="1" latinLnBrk="0" hangingPunct="1">
        <a:lnSpc>
          <a:spcPct val="90000"/>
        </a:lnSpc>
        <a:spcBef>
          <a:spcPts val="2250"/>
        </a:spcBef>
        <a:buFont typeface="Arial" panose="020B0604020202020204" pitchFamily="34" charset="0"/>
        <a:buChar char="•"/>
        <a:defRPr sz="9000" kern="1200">
          <a:solidFill>
            <a:schemeClr val="tx1"/>
          </a:solidFill>
          <a:latin typeface="+mn-lt"/>
          <a:ea typeface="+mn-ea"/>
          <a:cs typeface="+mn-cs"/>
        </a:defRPr>
      </a:lvl3pPr>
      <a:lvl4pPr marL="72009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4pPr>
      <a:lvl5pPr marL="92583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5pPr>
      <a:lvl6pPr marL="113157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6pPr>
      <a:lvl7pPr marL="133731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7pPr>
      <a:lvl8pPr marL="154305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8pPr>
      <a:lvl9pPr marL="174879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jpeg"/><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slideLayout" Target="../slideLayouts/slideLayout1.xml"/><Relationship Id="rId2" Type="http://schemas.openxmlformats.org/officeDocument/2006/relationships/image" Target="../media/image2.png"/><Relationship Id="rId19" Type="http://schemas.openxmlformats.org/officeDocument/2006/relationships/image" Target="../media/image18.jpe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jpe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TDCDiff2_SBSMeeting"/>
          <p:cNvPicPr>
            <a:picLocks noChangeAspect="1"/>
          </p:cNvPicPr>
          <p:nvPr/>
        </p:nvPicPr>
        <p:blipFill>
          <a:blip r:embed="rId1"/>
          <a:stretch>
            <a:fillRect/>
          </a:stretch>
        </p:blipFill>
        <p:spPr>
          <a:xfrm>
            <a:off x="20902613" y="23188295"/>
            <a:ext cx="9057005" cy="6172835"/>
          </a:xfrm>
          <a:prstGeom prst="rect">
            <a:avLst/>
          </a:prstGeom>
        </p:spPr>
      </p:pic>
      <p:pic>
        <p:nvPicPr>
          <p:cNvPr id="56" name="Picture 55" descr="ADCEff_Poster"/>
          <p:cNvPicPr>
            <a:picLocks noChangeAspect="1"/>
          </p:cNvPicPr>
          <p:nvPr/>
        </p:nvPicPr>
        <p:blipFill>
          <a:blip r:embed="rId2"/>
          <a:stretch>
            <a:fillRect/>
          </a:stretch>
        </p:blipFill>
        <p:spPr>
          <a:xfrm>
            <a:off x="29959300" y="18782665"/>
            <a:ext cx="5106670" cy="3756660"/>
          </a:xfrm>
          <a:prstGeom prst="rect">
            <a:avLst/>
          </a:prstGeom>
        </p:spPr>
      </p:pic>
      <p:pic>
        <p:nvPicPr>
          <p:cNvPr id="57" name="Picture 56" descr="Eff_poster"/>
          <p:cNvPicPr>
            <a:picLocks noChangeAspect="1"/>
          </p:cNvPicPr>
          <p:nvPr/>
        </p:nvPicPr>
        <p:blipFill>
          <a:blip r:embed="rId3"/>
          <a:stretch>
            <a:fillRect/>
          </a:stretch>
        </p:blipFill>
        <p:spPr>
          <a:xfrm>
            <a:off x="34883090" y="18782665"/>
            <a:ext cx="4796155" cy="3853180"/>
          </a:xfrm>
          <a:prstGeom prst="rect">
            <a:avLst/>
          </a:prstGeom>
        </p:spPr>
      </p:pic>
      <p:sp>
        <p:nvSpPr>
          <p:cNvPr id="9" name="TextBox 8"/>
          <p:cNvSpPr txBox="1"/>
          <p:nvPr/>
        </p:nvSpPr>
        <p:spPr>
          <a:xfrm>
            <a:off x="11484610" y="6783705"/>
            <a:ext cx="18178780" cy="24505920"/>
          </a:xfrm>
          <a:custGeom>
            <a:avLst/>
            <a:gdLst>
              <a:gd name="connsiteX0" fmla="*/ 0 w 19272739"/>
              <a:gd name="connsiteY0" fmla="*/ 3212187 h 27537728"/>
              <a:gd name="connsiteX1" fmla="*/ 3212187 w 19272739"/>
              <a:gd name="connsiteY1" fmla="*/ 0 h 27537728"/>
              <a:gd name="connsiteX2" fmla="*/ 16060552 w 19272739"/>
              <a:gd name="connsiteY2" fmla="*/ 0 h 27537728"/>
              <a:gd name="connsiteX3" fmla="*/ 19272739 w 19272739"/>
              <a:gd name="connsiteY3" fmla="*/ 3212187 h 27537728"/>
              <a:gd name="connsiteX4" fmla="*/ 19272739 w 19272739"/>
              <a:gd name="connsiteY4" fmla="*/ 24325541 h 27537728"/>
              <a:gd name="connsiteX5" fmla="*/ 16060552 w 19272739"/>
              <a:gd name="connsiteY5" fmla="*/ 27537728 h 27537728"/>
              <a:gd name="connsiteX6" fmla="*/ 3212187 w 19272739"/>
              <a:gd name="connsiteY6" fmla="*/ 27537728 h 27537728"/>
              <a:gd name="connsiteX7" fmla="*/ 0 w 19272739"/>
              <a:gd name="connsiteY7" fmla="*/ 24325541 h 27537728"/>
              <a:gd name="connsiteX8" fmla="*/ 0 w 19272739"/>
              <a:gd name="connsiteY8" fmla="*/ 3212187 h 27537728"/>
              <a:gd name="connsiteX0-1" fmla="*/ 0 w 19272739"/>
              <a:gd name="connsiteY0-2" fmla="*/ 3231237 h 27556778"/>
              <a:gd name="connsiteX1-3" fmla="*/ 3212187 w 19272739"/>
              <a:gd name="connsiteY1-4" fmla="*/ 19050 h 27556778"/>
              <a:gd name="connsiteX2-5" fmla="*/ 17489302 w 19272739"/>
              <a:gd name="connsiteY2-6" fmla="*/ 0 h 27556778"/>
              <a:gd name="connsiteX3-7" fmla="*/ 19272739 w 19272739"/>
              <a:gd name="connsiteY3-8" fmla="*/ 3231237 h 27556778"/>
              <a:gd name="connsiteX4-9" fmla="*/ 19272739 w 19272739"/>
              <a:gd name="connsiteY4-10" fmla="*/ 24344591 h 27556778"/>
              <a:gd name="connsiteX5-11" fmla="*/ 16060552 w 19272739"/>
              <a:gd name="connsiteY5-12" fmla="*/ 27556778 h 27556778"/>
              <a:gd name="connsiteX6-13" fmla="*/ 3212187 w 19272739"/>
              <a:gd name="connsiteY6-14" fmla="*/ 27556778 h 27556778"/>
              <a:gd name="connsiteX7-15" fmla="*/ 0 w 19272739"/>
              <a:gd name="connsiteY7-16" fmla="*/ 24344591 h 27556778"/>
              <a:gd name="connsiteX8-17" fmla="*/ 0 w 19272739"/>
              <a:gd name="connsiteY8-18" fmla="*/ 3231237 h 27556778"/>
              <a:gd name="connsiteX0-19" fmla="*/ 0 w 19272739"/>
              <a:gd name="connsiteY0-20" fmla="*/ 3231237 h 27556778"/>
              <a:gd name="connsiteX1-21" fmla="*/ 3212187 w 19272739"/>
              <a:gd name="connsiteY1-22" fmla="*/ 19050 h 27556778"/>
              <a:gd name="connsiteX2-23" fmla="*/ 17489302 w 19272739"/>
              <a:gd name="connsiteY2-24" fmla="*/ 0 h 27556778"/>
              <a:gd name="connsiteX3-25" fmla="*/ 19253690 w 19272739"/>
              <a:gd name="connsiteY3-26" fmla="*/ 1802487 h 27556778"/>
              <a:gd name="connsiteX4-27" fmla="*/ 19272739 w 19272739"/>
              <a:gd name="connsiteY4-28" fmla="*/ 24344591 h 27556778"/>
              <a:gd name="connsiteX5-29" fmla="*/ 16060552 w 19272739"/>
              <a:gd name="connsiteY5-30" fmla="*/ 27556778 h 27556778"/>
              <a:gd name="connsiteX6-31" fmla="*/ 3212187 w 19272739"/>
              <a:gd name="connsiteY6-32" fmla="*/ 27556778 h 27556778"/>
              <a:gd name="connsiteX7-33" fmla="*/ 0 w 19272739"/>
              <a:gd name="connsiteY7-34" fmla="*/ 24344591 h 27556778"/>
              <a:gd name="connsiteX8-35" fmla="*/ 0 w 19272739"/>
              <a:gd name="connsiteY8-36" fmla="*/ 3231237 h 27556778"/>
              <a:gd name="connsiteX0-37" fmla="*/ 0 w 19272739"/>
              <a:gd name="connsiteY0-38" fmla="*/ 3231237 h 27556778"/>
              <a:gd name="connsiteX1-39" fmla="*/ 3212187 w 19272739"/>
              <a:gd name="connsiteY1-40" fmla="*/ 19050 h 27556778"/>
              <a:gd name="connsiteX2-41" fmla="*/ 17527402 w 19272739"/>
              <a:gd name="connsiteY2-42" fmla="*/ 0 h 27556778"/>
              <a:gd name="connsiteX3-43" fmla="*/ 19253690 w 19272739"/>
              <a:gd name="connsiteY3-44" fmla="*/ 1802487 h 27556778"/>
              <a:gd name="connsiteX4-45" fmla="*/ 19272739 w 19272739"/>
              <a:gd name="connsiteY4-46" fmla="*/ 24344591 h 27556778"/>
              <a:gd name="connsiteX5-47" fmla="*/ 16060552 w 19272739"/>
              <a:gd name="connsiteY5-48" fmla="*/ 27556778 h 27556778"/>
              <a:gd name="connsiteX6-49" fmla="*/ 3212187 w 19272739"/>
              <a:gd name="connsiteY6-50" fmla="*/ 27556778 h 27556778"/>
              <a:gd name="connsiteX7-51" fmla="*/ 0 w 19272739"/>
              <a:gd name="connsiteY7-52" fmla="*/ 24344591 h 27556778"/>
              <a:gd name="connsiteX8-53" fmla="*/ 0 w 19272739"/>
              <a:gd name="connsiteY8-54" fmla="*/ 3231237 h 27556778"/>
              <a:gd name="connsiteX0-55" fmla="*/ 0 w 19272739"/>
              <a:gd name="connsiteY0-56" fmla="*/ 3231237 h 27556778"/>
              <a:gd name="connsiteX1-57" fmla="*/ 3212187 w 19272739"/>
              <a:gd name="connsiteY1-58" fmla="*/ 19050 h 27556778"/>
              <a:gd name="connsiteX2-59" fmla="*/ 17527402 w 19272739"/>
              <a:gd name="connsiteY2-60" fmla="*/ 0 h 27556778"/>
              <a:gd name="connsiteX3-61" fmla="*/ 19253690 w 19272739"/>
              <a:gd name="connsiteY3-62" fmla="*/ 1802487 h 27556778"/>
              <a:gd name="connsiteX4-63" fmla="*/ 19272739 w 19272739"/>
              <a:gd name="connsiteY4-64" fmla="*/ 24344591 h 27556778"/>
              <a:gd name="connsiteX5-65" fmla="*/ 16060552 w 19272739"/>
              <a:gd name="connsiteY5-66" fmla="*/ 27556778 h 27556778"/>
              <a:gd name="connsiteX6-67" fmla="*/ 3212187 w 19272739"/>
              <a:gd name="connsiteY6-68" fmla="*/ 27556778 h 27556778"/>
              <a:gd name="connsiteX7-69" fmla="*/ 0 w 19272739"/>
              <a:gd name="connsiteY7-70" fmla="*/ 24344591 h 27556778"/>
              <a:gd name="connsiteX8-71" fmla="*/ 0 w 19272739"/>
              <a:gd name="connsiteY8-72" fmla="*/ 3231237 h 27556778"/>
              <a:gd name="connsiteX0-73" fmla="*/ 0 w 19272739"/>
              <a:gd name="connsiteY0-74" fmla="*/ 3231237 h 27556778"/>
              <a:gd name="connsiteX1-75" fmla="*/ 3212187 w 19272739"/>
              <a:gd name="connsiteY1-76" fmla="*/ 19050 h 27556778"/>
              <a:gd name="connsiteX2-77" fmla="*/ 17717902 w 19272739"/>
              <a:gd name="connsiteY2-78" fmla="*/ 0 h 27556778"/>
              <a:gd name="connsiteX3-79" fmla="*/ 19253690 w 19272739"/>
              <a:gd name="connsiteY3-80" fmla="*/ 1802487 h 27556778"/>
              <a:gd name="connsiteX4-81" fmla="*/ 19272739 w 19272739"/>
              <a:gd name="connsiteY4-82" fmla="*/ 24344591 h 27556778"/>
              <a:gd name="connsiteX5-83" fmla="*/ 16060552 w 19272739"/>
              <a:gd name="connsiteY5-84" fmla="*/ 27556778 h 27556778"/>
              <a:gd name="connsiteX6-85" fmla="*/ 3212187 w 19272739"/>
              <a:gd name="connsiteY6-86" fmla="*/ 27556778 h 27556778"/>
              <a:gd name="connsiteX7-87" fmla="*/ 0 w 19272739"/>
              <a:gd name="connsiteY7-88" fmla="*/ 24344591 h 27556778"/>
              <a:gd name="connsiteX8-89" fmla="*/ 0 w 19272739"/>
              <a:gd name="connsiteY8-90" fmla="*/ 3231237 h 27556778"/>
              <a:gd name="connsiteX0-91" fmla="*/ 0 w 19274572"/>
              <a:gd name="connsiteY0-92" fmla="*/ 3320796 h 27646337"/>
              <a:gd name="connsiteX1-93" fmla="*/ 3212187 w 19274572"/>
              <a:gd name="connsiteY1-94" fmla="*/ 108609 h 27646337"/>
              <a:gd name="connsiteX2-95" fmla="*/ 17717902 w 19274572"/>
              <a:gd name="connsiteY2-96" fmla="*/ 89559 h 27646337"/>
              <a:gd name="connsiteX3-97" fmla="*/ 19272740 w 19274572"/>
              <a:gd name="connsiteY3-98" fmla="*/ 1263396 h 27646337"/>
              <a:gd name="connsiteX4-99" fmla="*/ 19272739 w 19274572"/>
              <a:gd name="connsiteY4-100" fmla="*/ 24434150 h 27646337"/>
              <a:gd name="connsiteX5-101" fmla="*/ 16060552 w 19274572"/>
              <a:gd name="connsiteY5-102" fmla="*/ 27646337 h 27646337"/>
              <a:gd name="connsiteX6-103" fmla="*/ 3212187 w 19274572"/>
              <a:gd name="connsiteY6-104" fmla="*/ 27646337 h 27646337"/>
              <a:gd name="connsiteX7-105" fmla="*/ 0 w 19274572"/>
              <a:gd name="connsiteY7-106" fmla="*/ 24434150 h 27646337"/>
              <a:gd name="connsiteX8-107" fmla="*/ 0 w 19274572"/>
              <a:gd name="connsiteY8-108" fmla="*/ 3320796 h 27646337"/>
              <a:gd name="connsiteX0-109" fmla="*/ 0 w 19274572"/>
              <a:gd name="connsiteY0-110" fmla="*/ 3231237 h 27556778"/>
              <a:gd name="connsiteX1-111" fmla="*/ 3212187 w 19274572"/>
              <a:gd name="connsiteY1-112" fmla="*/ 19050 h 27556778"/>
              <a:gd name="connsiteX2-113" fmla="*/ 17717902 w 19274572"/>
              <a:gd name="connsiteY2-114" fmla="*/ 0 h 27556778"/>
              <a:gd name="connsiteX3-115" fmla="*/ 19272740 w 19274572"/>
              <a:gd name="connsiteY3-116" fmla="*/ 1173837 h 27556778"/>
              <a:gd name="connsiteX4-117" fmla="*/ 19272739 w 19274572"/>
              <a:gd name="connsiteY4-118" fmla="*/ 24344591 h 27556778"/>
              <a:gd name="connsiteX5-119" fmla="*/ 16060552 w 19274572"/>
              <a:gd name="connsiteY5-120" fmla="*/ 27556778 h 27556778"/>
              <a:gd name="connsiteX6-121" fmla="*/ 3212187 w 19274572"/>
              <a:gd name="connsiteY6-122" fmla="*/ 27556778 h 27556778"/>
              <a:gd name="connsiteX7-123" fmla="*/ 0 w 19274572"/>
              <a:gd name="connsiteY7-124" fmla="*/ 24344591 h 27556778"/>
              <a:gd name="connsiteX8-125" fmla="*/ 0 w 19274572"/>
              <a:gd name="connsiteY8-126" fmla="*/ 3231237 h 27556778"/>
              <a:gd name="connsiteX0-127" fmla="*/ 0 w 19274572"/>
              <a:gd name="connsiteY0-128" fmla="*/ 3231237 h 27597639"/>
              <a:gd name="connsiteX1-129" fmla="*/ 3212187 w 19274572"/>
              <a:gd name="connsiteY1-130" fmla="*/ 19050 h 27597639"/>
              <a:gd name="connsiteX2-131" fmla="*/ 17717902 w 19274572"/>
              <a:gd name="connsiteY2-132" fmla="*/ 0 h 27597639"/>
              <a:gd name="connsiteX3-133" fmla="*/ 19272740 w 19274572"/>
              <a:gd name="connsiteY3-134" fmla="*/ 1173837 h 27597639"/>
              <a:gd name="connsiteX4-135" fmla="*/ 19272739 w 19274572"/>
              <a:gd name="connsiteY4-136" fmla="*/ 24344591 h 27597639"/>
              <a:gd name="connsiteX5-137" fmla="*/ 17432152 w 19274572"/>
              <a:gd name="connsiteY5-138" fmla="*/ 27597639 h 27597639"/>
              <a:gd name="connsiteX6-139" fmla="*/ 3212187 w 19274572"/>
              <a:gd name="connsiteY6-140" fmla="*/ 27556778 h 27597639"/>
              <a:gd name="connsiteX7-141" fmla="*/ 0 w 19274572"/>
              <a:gd name="connsiteY7-142" fmla="*/ 24344591 h 27597639"/>
              <a:gd name="connsiteX8-143" fmla="*/ 0 w 19274572"/>
              <a:gd name="connsiteY8-144" fmla="*/ 3231237 h 27597639"/>
              <a:gd name="connsiteX0-145" fmla="*/ 0 w 19291790"/>
              <a:gd name="connsiteY0-146" fmla="*/ 3231237 h 27598073"/>
              <a:gd name="connsiteX1-147" fmla="*/ 3212187 w 19291790"/>
              <a:gd name="connsiteY1-148" fmla="*/ 19050 h 27598073"/>
              <a:gd name="connsiteX2-149" fmla="*/ 17717902 w 19291790"/>
              <a:gd name="connsiteY2-150" fmla="*/ 0 h 27598073"/>
              <a:gd name="connsiteX3-151" fmla="*/ 19272740 w 19291790"/>
              <a:gd name="connsiteY3-152" fmla="*/ 1173837 h 27598073"/>
              <a:gd name="connsiteX4-153" fmla="*/ 19291790 w 19291790"/>
              <a:gd name="connsiteY4-154" fmla="*/ 25897316 h 27598073"/>
              <a:gd name="connsiteX5-155" fmla="*/ 17432152 w 19291790"/>
              <a:gd name="connsiteY5-156" fmla="*/ 27597639 h 27598073"/>
              <a:gd name="connsiteX6-157" fmla="*/ 3212187 w 19291790"/>
              <a:gd name="connsiteY6-158" fmla="*/ 27556778 h 27598073"/>
              <a:gd name="connsiteX7-159" fmla="*/ 0 w 19291790"/>
              <a:gd name="connsiteY7-160" fmla="*/ 24344591 h 27598073"/>
              <a:gd name="connsiteX8-161" fmla="*/ 0 w 19291790"/>
              <a:gd name="connsiteY8-162" fmla="*/ 3231237 h 27598073"/>
              <a:gd name="connsiteX0-163" fmla="*/ 6784 w 19298574"/>
              <a:gd name="connsiteY0-164" fmla="*/ 3231237 h 27598073"/>
              <a:gd name="connsiteX1-165" fmla="*/ 3218971 w 19298574"/>
              <a:gd name="connsiteY1-166" fmla="*/ 19050 h 27598073"/>
              <a:gd name="connsiteX2-167" fmla="*/ 17724686 w 19298574"/>
              <a:gd name="connsiteY2-168" fmla="*/ 0 h 27598073"/>
              <a:gd name="connsiteX3-169" fmla="*/ 19279524 w 19298574"/>
              <a:gd name="connsiteY3-170" fmla="*/ 1173837 h 27598073"/>
              <a:gd name="connsiteX4-171" fmla="*/ 19298574 w 19298574"/>
              <a:gd name="connsiteY4-172" fmla="*/ 25897316 h 27598073"/>
              <a:gd name="connsiteX5-173" fmla="*/ 17438936 w 19298574"/>
              <a:gd name="connsiteY5-174" fmla="*/ 27597639 h 27598073"/>
              <a:gd name="connsiteX6-175" fmla="*/ 1580671 w 19298574"/>
              <a:gd name="connsiteY6-176" fmla="*/ 27577208 h 27598073"/>
              <a:gd name="connsiteX7-177" fmla="*/ 6784 w 19298574"/>
              <a:gd name="connsiteY7-178" fmla="*/ 24344591 h 27598073"/>
              <a:gd name="connsiteX8-179" fmla="*/ 6784 w 19298574"/>
              <a:gd name="connsiteY8-180" fmla="*/ 3231237 h 27598073"/>
              <a:gd name="connsiteX0-181" fmla="*/ 6784 w 19298574"/>
              <a:gd name="connsiteY0-182" fmla="*/ 3231237 h 27598073"/>
              <a:gd name="connsiteX1-183" fmla="*/ 3218971 w 19298574"/>
              <a:gd name="connsiteY1-184" fmla="*/ 19050 h 27598073"/>
              <a:gd name="connsiteX2-185" fmla="*/ 17724686 w 19298574"/>
              <a:gd name="connsiteY2-186" fmla="*/ 0 h 27598073"/>
              <a:gd name="connsiteX3-187" fmla="*/ 19279524 w 19298574"/>
              <a:gd name="connsiteY3-188" fmla="*/ 1173837 h 27598073"/>
              <a:gd name="connsiteX4-189" fmla="*/ 19298574 w 19298574"/>
              <a:gd name="connsiteY4-190" fmla="*/ 25897316 h 27598073"/>
              <a:gd name="connsiteX5-191" fmla="*/ 17438936 w 19298574"/>
              <a:gd name="connsiteY5-192" fmla="*/ 27597639 h 27598073"/>
              <a:gd name="connsiteX6-193" fmla="*/ 1580671 w 19298574"/>
              <a:gd name="connsiteY6-194" fmla="*/ 27577208 h 27598073"/>
              <a:gd name="connsiteX7-195" fmla="*/ 6784 w 19298574"/>
              <a:gd name="connsiteY7-196" fmla="*/ 25836024 h 27598073"/>
              <a:gd name="connsiteX8-197" fmla="*/ 6784 w 19298574"/>
              <a:gd name="connsiteY8-198" fmla="*/ 3231237 h 27598073"/>
              <a:gd name="connsiteX0-199" fmla="*/ 6784 w 19298574"/>
              <a:gd name="connsiteY0-200" fmla="*/ 3231237 h 27598073"/>
              <a:gd name="connsiteX1-201" fmla="*/ 1599721 w 19298574"/>
              <a:gd name="connsiteY1-202" fmla="*/ 19050 h 27598073"/>
              <a:gd name="connsiteX2-203" fmla="*/ 17724686 w 19298574"/>
              <a:gd name="connsiteY2-204" fmla="*/ 0 h 27598073"/>
              <a:gd name="connsiteX3-205" fmla="*/ 19279524 w 19298574"/>
              <a:gd name="connsiteY3-206" fmla="*/ 1173837 h 27598073"/>
              <a:gd name="connsiteX4-207" fmla="*/ 19298574 w 19298574"/>
              <a:gd name="connsiteY4-208" fmla="*/ 25897316 h 27598073"/>
              <a:gd name="connsiteX5-209" fmla="*/ 17438936 w 19298574"/>
              <a:gd name="connsiteY5-210" fmla="*/ 27597639 h 27598073"/>
              <a:gd name="connsiteX6-211" fmla="*/ 1580671 w 19298574"/>
              <a:gd name="connsiteY6-212" fmla="*/ 27577208 h 27598073"/>
              <a:gd name="connsiteX7-213" fmla="*/ 6784 w 19298574"/>
              <a:gd name="connsiteY7-214" fmla="*/ 25836024 h 27598073"/>
              <a:gd name="connsiteX8-215" fmla="*/ 6784 w 19298574"/>
              <a:gd name="connsiteY8-216" fmla="*/ 3231237 h 27598073"/>
              <a:gd name="connsiteX0-217" fmla="*/ 25834 w 19298574"/>
              <a:gd name="connsiteY0-218" fmla="*/ 1862388 h 27598073"/>
              <a:gd name="connsiteX1-219" fmla="*/ 1599721 w 19298574"/>
              <a:gd name="connsiteY1-220" fmla="*/ 19050 h 27598073"/>
              <a:gd name="connsiteX2-221" fmla="*/ 17724686 w 19298574"/>
              <a:gd name="connsiteY2-222" fmla="*/ 0 h 27598073"/>
              <a:gd name="connsiteX3-223" fmla="*/ 19279524 w 19298574"/>
              <a:gd name="connsiteY3-224" fmla="*/ 1173837 h 27598073"/>
              <a:gd name="connsiteX4-225" fmla="*/ 19298574 w 19298574"/>
              <a:gd name="connsiteY4-226" fmla="*/ 25897316 h 27598073"/>
              <a:gd name="connsiteX5-227" fmla="*/ 17438936 w 19298574"/>
              <a:gd name="connsiteY5-228" fmla="*/ 27597639 h 27598073"/>
              <a:gd name="connsiteX6-229" fmla="*/ 1580671 w 19298574"/>
              <a:gd name="connsiteY6-230" fmla="*/ 27577208 h 27598073"/>
              <a:gd name="connsiteX7-231" fmla="*/ 6784 w 19298574"/>
              <a:gd name="connsiteY7-232" fmla="*/ 25836024 h 27598073"/>
              <a:gd name="connsiteX8-233" fmla="*/ 25834 w 19298574"/>
              <a:gd name="connsiteY8-234" fmla="*/ 1862388 h 275980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9298574" h="27598073">
                <a:moveTo>
                  <a:pt x="25834" y="1862388"/>
                </a:moveTo>
                <a:cubicBezTo>
                  <a:pt x="25834" y="88346"/>
                  <a:pt x="-174321" y="19050"/>
                  <a:pt x="1599721" y="19050"/>
                </a:cubicBezTo>
                <a:lnTo>
                  <a:pt x="17724686" y="0"/>
                </a:lnTo>
                <a:cubicBezTo>
                  <a:pt x="19270128" y="19050"/>
                  <a:pt x="19279524" y="85595"/>
                  <a:pt x="19279524" y="1173837"/>
                </a:cubicBezTo>
                <a:cubicBezTo>
                  <a:pt x="19285874" y="8687872"/>
                  <a:pt x="19292224" y="18383281"/>
                  <a:pt x="19298574" y="25897316"/>
                </a:cubicBezTo>
                <a:cubicBezTo>
                  <a:pt x="19298574" y="27671358"/>
                  <a:pt x="19212978" y="27597639"/>
                  <a:pt x="17438936" y="27597639"/>
                </a:cubicBezTo>
                <a:lnTo>
                  <a:pt x="1580671" y="27577208"/>
                </a:lnTo>
                <a:cubicBezTo>
                  <a:pt x="-193371" y="27577208"/>
                  <a:pt x="6784" y="27610066"/>
                  <a:pt x="6784" y="25836024"/>
                </a:cubicBezTo>
                <a:lnTo>
                  <a:pt x="25834" y="1862388"/>
                </a:lnTo>
                <a:close/>
              </a:path>
            </a:pathLst>
          </a:custGeom>
          <a:noFill/>
          <a:ln w="101600">
            <a:solidFill>
              <a:schemeClr val="accent6">
                <a:lumMod val="50000"/>
              </a:schemeClr>
            </a:solidFill>
          </a:ln>
        </p:spPr>
        <p:txBody>
          <a:bodyPr wrap="square" numCol="1" rtlCol="0">
            <a:spAutoFit/>
          </a:bodyPr>
          <a:lstStyle/>
          <a:p>
            <a:endParaRPr lang="en-US" sz="2060" dirty="0"/>
          </a:p>
          <a:p>
            <a:endParaRPr lang="en-US" sz="262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a:p>
            <a:endParaRPr lang="en-US" sz="1875" dirty="0"/>
          </a:p>
        </p:txBody>
      </p:sp>
      <p:sp>
        <p:nvSpPr>
          <p:cNvPr id="7" name="Content Placeholder 4"/>
          <p:cNvSpPr txBox="1"/>
          <p:nvPr/>
        </p:nvSpPr>
        <p:spPr>
          <a:xfrm>
            <a:off x="1537018" y="6783705"/>
            <a:ext cx="9667875" cy="24505920"/>
          </a:xfrm>
          <a:custGeom>
            <a:avLst/>
            <a:gdLst>
              <a:gd name="connsiteX0" fmla="*/ 0 w 10269416"/>
              <a:gd name="connsiteY0" fmla="*/ 1711604 h 25673539"/>
              <a:gd name="connsiteX1" fmla="*/ 1711604 w 10269416"/>
              <a:gd name="connsiteY1" fmla="*/ 0 h 25673539"/>
              <a:gd name="connsiteX2" fmla="*/ 8557812 w 10269416"/>
              <a:gd name="connsiteY2" fmla="*/ 0 h 25673539"/>
              <a:gd name="connsiteX3" fmla="*/ 10269416 w 10269416"/>
              <a:gd name="connsiteY3" fmla="*/ 1711604 h 25673539"/>
              <a:gd name="connsiteX4" fmla="*/ 10269416 w 10269416"/>
              <a:gd name="connsiteY4" fmla="*/ 23961935 h 25673539"/>
              <a:gd name="connsiteX5" fmla="*/ 8557812 w 10269416"/>
              <a:gd name="connsiteY5" fmla="*/ 25673539 h 25673539"/>
              <a:gd name="connsiteX6" fmla="*/ 1711604 w 10269416"/>
              <a:gd name="connsiteY6" fmla="*/ 25673539 h 25673539"/>
              <a:gd name="connsiteX7" fmla="*/ 0 w 10269416"/>
              <a:gd name="connsiteY7" fmla="*/ 23961935 h 25673539"/>
              <a:gd name="connsiteX8" fmla="*/ 0 w 10269416"/>
              <a:gd name="connsiteY8" fmla="*/ 1711604 h 25673539"/>
              <a:gd name="connsiteX0-1" fmla="*/ 0 w 10269416"/>
              <a:gd name="connsiteY0-2" fmla="*/ 1711604 h 25673540"/>
              <a:gd name="connsiteX1-3" fmla="*/ 1711604 w 10269416"/>
              <a:gd name="connsiteY1-4" fmla="*/ 0 h 25673540"/>
              <a:gd name="connsiteX2-5" fmla="*/ 8557812 w 10269416"/>
              <a:gd name="connsiteY2-6" fmla="*/ 0 h 25673540"/>
              <a:gd name="connsiteX3-7" fmla="*/ 10269416 w 10269416"/>
              <a:gd name="connsiteY3-8" fmla="*/ 1711604 h 25673540"/>
              <a:gd name="connsiteX4-9" fmla="*/ 10269416 w 10269416"/>
              <a:gd name="connsiteY4-10" fmla="*/ 23961935 h 25673540"/>
              <a:gd name="connsiteX5-11" fmla="*/ 9319812 w 10269416"/>
              <a:gd name="connsiteY5-12" fmla="*/ 25673540 h 25673540"/>
              <a:gd name="connsiteX6-13" fmla="*/ 1711604 w 10269416"/>
              <a:gd name="connsiteY6-14" fmla="*/ 25673539 h 25673540"/>
              <a:gd name="connsiteX7-15" fmla="*/ 0 w 10269416"/>
              <a:gd name="connsiteY7-16" fmla="*/ 23961935 h 25673540"/>
              <a:gd name="connsiteX8-17" fmla="*/ 0 w 10269416"/>
              <a:gd name="connsiteY8-18" fmla="*/ 1711604 h 25673540"/>
              <a:gd name="connsiteX0-19" fmla="*/ 0 w 10269416"/>
              <a:gd name="connsiteY0-20" fmla="*/ 1711604 h 25673553"/>
              <a:gd name="connsiteX1-21" fmla="*/ 1711604 w 10269416"/>
              <a:gd name="connsiteY1-22" fmla="*/ 0 h 25673553"/>
              <a:gd name="connsiteX2-23" fmla="*/ 8557812 w 10269416"/>
              <a:gd name="connsiteY2-24" fmla="*/ 0 h 25673553"/>
              <a:gd name="connsiteX3-25" fmla="*/ 10269416 w 10269416"/>
              <a:gd name="connsiteY3-26" fmla="*/ 1711604 h 25673553"/>
              <a:gd name="connsiteX4-27" fmla="*/ 10269416 w 10269416"/>
              <a:gd name="connsiteY4-28" fmla="*/ 24742986 h 25673553"/>
              <a:gd name="connsiteX5-29" fmla="*/ 9319812 w 10269416"/>
              <a:gd name="connsiteY5-30" fmla="*/ 25673540 h 25673553"/>
              <a:gd name="connsiteX6-31" fmla="*/ 1711604 w 10269416"/>
              <a:gd name="connsiteY6-32" fmla="*/ 25673539 h 25673553"/>
              <a:gd name="connsiteX7-33" fmla="*/ 0 w 10269416"/>
              <a:gd name="connsiteY7-34" fmla="*/ 23961935 h 25673553"/>
              <a:gd name="connsiteX8-35" fmla="*/ 0 w 10269416"/>
              <a:gd name="connsiteY8-36" fmla="*/ 1711604 h 25673553"/>
              <a:gd name="connsiteX0-37" fmla="*/ 2367 w 10271783"/>
              <a:gd name="connsiteY0-38" fmla="*/ 1711604 h 25692590"/>
              <a:gd name="connsiteX1-39" fmla="*/ 1713971 w 10271783"/>
              <a:gd name="connsiteY1-40" fmla="*/ 0 h 25692590"/>
              <a:gd name="connsiteX2-41" fmla="*/ 8560179 w 10271783"/>
              <a:gd name="connsiteY2-42" fmla="*/ 0 h 25692590"/>
              <a:gd name="connsiteX3-43" fmla="*/ 10271783 w 10271783"/>
              <a:gd name="connsiteY3-44" fmla="*/ 1711604 h 25692590"/>
              <a:gd name="connsiteX4-45" fmla="*/ 10271783 w 10271783"/>
              <a:gd name="connsiteY4-46" fmla="*/ 24742986 h 25692590"/>
              <a:gd name="connsiteX5-47" fmla="*/ 9322179 w 10271783"/>
              <a:gd name="connsiteY5-48" fmla="*/ 25673540 h 25692590"/>
              <a:gd name="connsiteX6-49" fmla="*/ 856721 w 10271783"/>
              <a:gd name="connsiteY6-50" fmla="*/ 25692590 h 25692590"/>
              <a:gd name="connsiteX7-51" fmla="*/ 2367 w 10271783"/>
              <a:gd name="connsiteY7-52" fmla="*/ 23961935 h 25692590"/>
              <a:gd name="connsiteX8-53" fmla="*/ 2367 w 10271783"/>
              <a:gd name="connsiteY8-54" fmla="*/ 1711604 h 25692590"/>
              <a:gd name="connsiteX0-55" fmla="*/ 20302 w 10289718"/>
              <a:gd name="connsiteY0-56" fmla="*/ 1711604 h 25693842"/>
              <a:gd name="connsiteX1-57" fmla="*/ 1731906 w 10289718"/>
              <a:gd name="connsiteY1-58" fmla="*/ 0 h 25693842"/>
              <a:gd name="connsiteX2-59" fmla="*/ 8578114 w 10289718"/>
              <a:gd name="connsiteY2-60" fmla="*/ 0 h 25693842"/>
              <a:gd name="connsiteX3-61" fmla="*/ 10289718 w 10289718"/>
              <a:gd name="connsiteY3-62" fmla="*/ 1711604 h 25693842"/>
              <a:gd name="connsiteX4-63" fmla="*/ 10289718 w 10289718"/>
              <a:gd name="connsiteY4-64" fmla="*/ 24742986 h 25693842"/>
              <a:gd name="connsiteX5-65" fmla="*/ 9340114 w 10289718"/>
              <a:gd name="connsiteY5-66" fmla="*/ 25673540 h 25693842"/>
              <a:gd name="connsiteX6-67" fmla="*/ 874656 w 10289718"/>
              <a:gd name="connsiteY6-68" fmla="*/ 25692590 h 25693842"/>
              <a:gd name="connsiteX7-69" fmla="*/ 1252 w 10289718"/>
              <a:gd name="connsiteY7-70" fmla="*/ 24819186 h 25693842"/>
              <a:gd name="connsiteX8-71" fmla="*/ 20302 w 10289718"/>
              <a:gd name="connsiteY8-72" fmla="*/ 1711604 h 25693842"/>
              <a:gd name="connsiteX0-73" fmla="*/ 20302 w 10295653"/>
              <a:gd name="connsiteY0-74" fmla="*/ 1730654 h 25712892"/>
              <a:gd name="connsiteX1-75" fmla="*/ 1731906 w 10295653"/>
              <a:gd name="connsiteY1-76" fmla="*/ 19050 h 25712892"/>
              <a:gd name="connsiteX2-77" fmla="*/ 9473464 w 10295653"/>
              <a:gd name="connsiteY2-78" fmla="*/ 0 h 25712892"/>
              <a:gd name="connsiteX3-79" fmla="*/ 10289718 w 10295653"/>
              <a:gd name="connsiteY3-80" fmla="*/ 1730654 h 25712892"/>
              <a:gd name="connsiteX4-81" fmla="*/ 10289718 w 10295653"/>
              <a:gd name="connsiteY4-82" fmla="*/ 24762036 h 25712892"/>
              <a:gd name="connsiteX5-83" fmla="*/ 9340114 w 10295653"/>
              <a:gd name="connsiteY5-84" fmla="*/ 25692590 h 25712892"/>
              <a:gd name="connsiteX6-85" fmla="*/ 874656 w 10295653"/>
              <a:gd name="connsiteY6-86" fmla="*/ 25711640 h 25712892"/>
              <a:gd name="connsiteX7-87" fmla="*/ 1252 w 10295653"/>
              <a:gd name="connsiteY7-88" fmla="*/ 24838236 h 25712892"/>
              <a:gd name="connsiteX8-89" fmla="*/ 20302 w 10295653"/>
              <a:gd name="connsiteY8-90" fmla="*/ 1730654 h 25712892"/>
              <a:gd name="connsiteX0-91" fmla="*/ 20302 w 10312687"/>
              <a:gd name="connsiteY0-92" fmla="*/ 1730654 h 25712892"/>
              <a:gd name="connsiteX1-93" fmla="*/ 1731906 w 10312687"/>
              <a:gd name="connsiteY1-94" fmla="*/ 19050 h 25712892"/>
              <a:gd name="connsiteX2-95" fmla="*/ 9473464 w 10312687"/>
              <a:gd name="connsiteY2-96" fmla="*/ 0 h 25712892"/>
              <a:gd name="connsiteX3-97" fmla="*/ 10308768 w 10312687"/>
              <a:gd name="connsiteY3-98" fmla="*/ 1102004 h 25712892"/>
              <a:gd name="connsiteX4-99" fmla="*/ 10289718 w 10312687"/>
              <a:gd name="connsiteY4-100" fmla="*/ 24762036 h 25712892"/>
              <a:gd name="connsiteX5-101" fmla="*/ 9340114 w 10312687"/>
              <a:gd name="connsiteY5-102" fmla="*/ 25692590 h 25712892"/>
              <a:gd name="connsiteX6-103" fmla="*/ 874656 w 10312687"/>
              <a:gd name="connsiteY6-104" fmla="*/ 25711640 h 25712892"/>
              <a:gd name="connsiteX7-105" fmla="*/ 1252 w 10312687"/>
              <a:gd name="connsiteY7-106" fmla="*/ 24838236 h 25712892"/>
              <a:gd name="connsiteX8-107" fmla="*/ 20302 w 10312687"/>
              <a:gd name="connsiteY8-108" fmla="*/ 1730654 h 25712892"/>
              <a:gd name="connsiteX0-109" fmla="*/ 20302 w 10312687"/>
              <a:gd name="connsiteY0-110" fmla="*/ 1730654 h 25712892"/>
              <a:gd name="connsiteX1-111" fmla="*/ 931806 w 10312687"/>
              <a:gd name="connsiteY1-112" fmla="*/ 38100 h 25712892"/>
              <a:gd name="connsiteX2-113" fmla="*/ 9473464 w 10312687"/>
              <a:gd name="connsiteY2-114" fmla="*/ 0 h 25712892"/>
              <a:gd name="connsiteX3-115" fmla="*/ 10308768 w 10312687"/>
              <a:gd name="connsiteY3-116" fmla="*/ 1102004 h 25712892"/>
              <a:gd name="connsiteX4-117" fmla="*/ 10289718 w 10312687"/>
              <a:gd name="connsiteY4-118" fmla="*/ 24762036 h 25712892"/>
              <a:gd name="connsiteX5-119" fmla="*/ 9340114 w 10312687"/>
              <a:gd name="connsiteY5-120" fmla="*/ 25692590 h 25712892"/>
              <a:gd name="connsiteX6-121" fmla="*/ 874656 w 10312687"/>
              <a:gd name="connsiteY6-122" fmla="*/ 25711640 h 25712892"/>
              <a:gd name="connsiteX7-123" fmla="*/ 1252 w 10312687"/>
              <a:gd name="connsiteY7-124" fmla="*/ 24838236 h 25712892"/>
              <a:gd name="connsiteX8-125" fmla="*/ 20302 w 10312687"/>
              <a:gd name="connsiteY8-126" fmla="*/ 1730654 h 25712892"/>
              <a:gd name="connsiteX0-127" fmla="*/ 20302 w 10312687"/>
              <a:gd name="connsiteY0-128" fmla="*/ 1044854 h 25712892"/>
              <a:gd name="connsiteX1-129" fmla="*/ 931806 w 10312687"/>
              <a:gd name="connsiteY1-130" fmla="*/ 38100 h 25712892"/>
              <a:gd name="connsiteX2-131" fmla="*/ 9473464 w 10312687"/>
              <a:gd name="connsiteY2-132" fmla="*/ 0 h 25712892"/>
              <a:gd name="connsiteX3-133" fmla="*/ 10308768 w 10312687"/>
              <a:gd name="connsiteY3-134" fmla="*/ 1102004 h 25712892"/>
              <a:gd name="connsiteX4-135" fmla="*/ 10289718 w 10312687"/>
              <a:gd name="connsiteY4-136" fmla="*/ 24762036 h 25712892"/>
              <a:gd name="connsiteX5-137" fmla="*/ 9340114 w 10312687"/>
              <a:gd name="connsiteY5-138" fmla="*/ 25692590 h 25712892"/>
              <a:gd name="connsiteX6-139" fmla="*/ 874656 w 10312687"/>
              <a:gd name="connsiteY6-140" fmla="*/ 25711640 h 25712892"/>
              <a:gd name="connsiteX7-141" fmla="*/ 1252 w 10312687"/>
              <a:gd name="connsiteY7-142" fmla="*/ 24838236 h 25712892"/>
              <a:gd name="connsiteX8-143" fmla="*/ 20302 w 10312687"/>
              <a:gd name="connsiteY8-144" fmla="*/ 1044854 h 257128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312687" h="25712892">
                <a:moveTo>
                  <a:pt x="20302" y="1044854"/>
                </a:moveTo>
                <a:cubicBezTo>
                  <a:pt x="20302" y="99561"/>
                  <a:pt x="-13487" y="38100"/>
                  <a:pt x="931806" y="38100"/>
                </a:cubicBezTo>
                <a:lnTo>
                  <a:pt x="9473464" y="0"/>
                </a:lnTo>
                <a:cubicBezTo>
                  <a:pt x="10418757" y="0"/>
                  <a:pt x="10308768" y="156711"/>
                  <a:pt x="10308768" y="1102004"/>
                </a:cubicBezTo>
                <a:lnTo>
                  <a:pt x="10289718" y="24762036"/>
                </a:lnTo>
                <a:cubicBezTo>
                  <a:pt x="10289718" y="25707329"/>
                  <a:pt x="10285407" y="25692590"/>
                  <a:pt x="9340114" y="25692590"/>
                </a:cubicBezTo>
                <a:lnTo>
                  <a:pt x="874656" y="25711640"/>
                </a:lnTo>
                <a:cubicBezTo>
                  <a:pt x="-70637" y="25711640"/>
                  <a:pt x="1252" y="25783529"/>
                  <a:pt x="1252" y="24838236"/>
                </a:cubicBezTo>
                <a:lnTo>
                  <a:pt x="20302" y="1044854"/>
                </a:lnTo>
                <a:close/>
              </a:path>
            </a:pathLst>
          </a:custGeom>
          <a:noFill/>
          <a:ln w="101600" cap="flat" cmpd="sng">
            <a:solidFill>
              <a:schemeClr val="accent6">
                <a:lumMod val="50000"/>
              </a:schemeClr>
            </a:solidFill>
            <a:prstDash val="solid"/>
          </a:ln>
          <a:scene3d>
            <a:camera prst="orthographicFront"/>
            <a:lightRig rig="threePt" dir="t"/>
          </a:scene3d>
          <a:sp3d prstMaterial="dkEdge"/>
        </p:spPr>
        <p:txBody>
          <a:bodyPr vert="horz" wrap="square" lIns="85724" tIns="42862" rIns="85724" bIns="42862"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750" dirty="0">
              <a:solidFill>
                <a:schemeClr val="tx1"/>
              </a:solidFill>
              <a:effectLst>
                <a:outerShdw blurRad="38100" dist="19050" dir="2700000" algn="tl" rotWithShape="0">
                  <a:schemeClr val="dk1">
                    <a:alpha val="40000"/>
                  </a:schemeClr>
                </a:outerShdw>
              </a:effectLst>
              <a:cs typeface="Arial" panose="020B0604020202020204" pitchFamily="34" charset="0"/>
            </a:endParaRPr>
          </a:p>
        </p:txBody>
      </p:sp>
      <p:sp>
        <p:nvSpPr>
          <p:cNvPr id="10" name="TextBox 9"/>
          <p:cNvSpPr txBox="1"/>
          <p:nvPr/>
        </p:nvSpPr>
        <p:spPr>
          <a:xfrm>
            <a:off x="1839791" y="6986270"/>
            <a:ext cx="9062001" cy="10016490"/>
          </a:xfrm>
          <a:prstGeom prst="rect">
            <a:avLst/>
          </a:prstGeom>
          <a:noFill/>
        </p:spPr>
        <p:txBody>
          <a:bodyPr wrap="square" rtlCol="0">
            <a:spAutoFit/>
          </a:bodyPr>
          <a:lstStyle/>
          <a:p>
            <a:pPr algn="ctr"/>
            <a:r>
              <a:rPr lang="en-US" sz="4000" b="1" u="sng" dirty="0" smtClean="0">
                <a:solidFill>
                  <a:schemeClr val="tx1"/>
                </a:solidFill>
                <a:effectLst/>
              </a:rPr>
              <a:t>Coordinate Detector</a:t>
            </a:r>
            <a:endParaRPr lang="en-US" sz="4000" b="1" u="sng" dirty="0" smtClean="0">
              <a:solidFill>
                <a:schemeClr val="tx1"/>
              </a:solidFill>
              <a:effectLst/>
            </a:endParaRPr>
          </a:p>
          <a:p>
            <a:endParaRPr lang="en-US" sz="3560" dirty="0"/>
          </a:p>
          <a:p>
            <a:r>
              <a:rPr lang="en-US" sz="2600" dirty="0" smtClean="0">
                <a:sym typeface="+mn-ea"/>
              </a:rPr>
              <a:t>The </a:t>
            </a:r>
            <a:r>
              <a:rPr lang="en-US" sz="2600" dirty="0">
                <a:sym typeface="+mn-ea"/>
              </a:rPr>
              <a:t>C</a:t>
            </a:r>
            <a:r>
              <a:rPr lang="en-US" sz="2600" dirty="0" smtClean="0">
                <a:sym typeface="+mn-ea"/>
              </a:rPr>
              <a:t>oordinate Detector (</a:t>
            </a:r>
            <a:r>
              <a:rPr lang="en-US" sz="2600" dirty="0" err="1" smtClean="0">
                <a:sym typeface="+mn-ea"/>
              </a:rPr>
              <a:t>CDet</a:t>
            </a:r>
            <a:r>
              <a:rPr lang="en-US" sz="2600" dirty="0" smtClean="0">
                <a:sym typeface="+mn-ea"/>
              </a:rPr>
              <a:t>) is a scintillator detector which will form part of the charged particle tracking system for the </a:t>
            </a:r>
            <a:r>
              <a:rPr lang="en-US" sz="2600" dirty="0" err="1" smtClean="0">
                <a:sym typeface="+mn-ea"/>
              </a:rPr>
              <a:t>Super BigBite</a:t>
            </a:r>
            <a:r>
              <a:rPr lang="en-US" sz="2600" dirty="0" smtClean="0">
                <a:sym typeface="+mn-ea"/>
              </a:rPr>
              <a:t> Spectrometer (SBS). This will be used in experiments in Experimental Hall A at Jefferson Lab to measure </a:t>
            </a:r>
            <a:r>
              <a:rPr lang="en-US" sz="2600" dirty="0">
                <a:sym typeface="+mn-ea"/>
              </a:rPr>
              <a:t>n</a:t>
            </a:r>
            <a:r>
              <a:rPr lang="en-US" sz="2600" dirty="0" smtClean="0">
                <a:sym typeface="+mn-ea"/>
              </a:rPr>
              <a:t>ucleon structure functions.</a:t>
            </a:r>
            <a:endParaRPr lang="en-US" sz="2600" dirty="0" smtClean="0">
              <a:sym typeface="+mn-ea"/>
            </a:endParaRPr>
          </a:p>
          <a:p>
            <a:r>
              <a:rPr lang="en-US" sz="3375" dirty="0" smtClean="0">
                <a:sym typeface="+mn-ea"/>
              </a:rPr>
              <a:t>										    			</a:t>
            </a:r>
            <a:r>
              <a:rPr lang="en-US" sz="2600" dirty="0" smtClean="0">
                <a:sym typeface="+mn-ea"/>
              </a:rPr>
              <a:t>Groups of 14	optical 											   		fibers in scintillating 													bars are connected to 													the PMTs. The light 														collected by each 														optical fiber is</a:t>
            </a:r>
            <a:endParaRPr lang="en-US" sz="2600" dirty="0" smtClean="0">
              <a:sym typeface="+mn-ea"/>
            </a:endParaRPr>
          </a:p>
          <a:p>
            <a:r>
              <a:rPr lang="en-US" sz="2600" dirty="0" smtClean="0">
                <a:sym typeface="+mn-ea"/>
              </a:rPr>
              <a:t>													detected by a</a:t>
            </a:r>
            <a:endParaRPr lang="en-US" sz="2600" dirty="0" smtClean="0">
              <a:sym typeface="+mn-ea"/>
            </a:endParaRPr>
          </a:p>
          <a:p>
            <a:r>
              <a:rPr lang="en-US" sz="2600" dirty="0" smtClean="0">
                <a:sym typeface="+mn-ea"/>
              </a:rPr>
              <a:t>													photomultiplier tube 													(PMT). The PMT 	uses 													the photoelectric 														effect to turn 															detected light into a charge signal, which is collected by the half-module DAQ.</a:t>
            </a:r>
            <a:endParaRPr lang="en-US" sz="2600" dirty="0"/>
          </a:p>
          <a:p>
            <a:endParaRPr lang="en-US" sz="2600" dirty="0"/>
          </a:p>
          <a:p>
            <a:endParaRPr lang="en-US" sz="3375" dirty="0" smtClean="0"/>
          </a:p>
          <a:p>
            <a:endParaRPr lang="en-US" sz="3375" dirty="0"/>
          </a:p>
        </p:txBody>
      </p:sp>
      <p:cxnSp>
        <p:nvCxnSpPr>
          <p:cNvPr id="20" name="Straight Connector 19"/>
          <p:cNvCxnSpPr>
            <a:stCxn id="15" idx="1"/>
            <a:endCxn id="15" idx="3"/>
          </p:cNvCxnSpPr>
          <p:nvPr/>
        </p:nvCxnSpPr>
        <p:spPr>
          <a:xfrm>
            <a:off x="2650183" y="4194326"/>
            <a:ext cx="37028755" cy="393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75256" y="19840006"/>
            <a:ext cx="19730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11953240" y="8101965"/>
            <a:ext cx="17329785" cy="8093710"/>
          </a:xfrm>
          <a:prstGeom prst="rect">
            <a:avLst/>
          </a:prstGeom>
          <a:noFill/>
        </p:spPr>
        <p:txBody>
          <a:bodyPr wrap="square" rtlCol="0">
            <a:spAutoFit/>
          </a:bodyPr>
          <a:lstStyle/>
          <a:p>
            <a:pPr algn="l"/>
            <a:r>
              <a:rPr lang="en-US" sz="2600" dirty="0" smtClean="0"/>
              <a:t>The </a:t>
            </a:r>
            <a:r>
              <a:rPr lang="en-US" sz="2600" dirty="0"/>
              <a:t>signal </a:t>
            </a:r>
            <a:r>
              <a:rPr lang="en-US" sz="2600" dirty="0" smtClean="0"/>
              <a:t>wires </a:t>
            </a:r>
            <a:r>
              <a:rPr lang="en-US" sz="2600" dirty="0" smtClean="0">
                <a:solidFill>
                  <a:schemeClr val="tx1"/>
                </a:solidFill>
              </a:rPr>
              <a:t>from the PMT</a:t>
            </a:r>
            <a:r>
              <a:rPr lang="en-US" sz="2600" dirty="0" smtClean="0"/>
              <a:t> </a:t>
            </a:r>
            <a:r>
              <a:rPr lang="en-US" sz="2600" dirty="0"/>
              <a:t>are attached to the NINO card </a:t>
            </a:r>
            <a:r>
              <a:rPr lang="en-US" sz="2600" dirty="0" smtClean="0">
                <a:solidFill>
                  <a:schemeClr val="tx1"/>
                </a:solidFill>
              </a:rPr>
              <a:t>via a small circuit board. A pair of resistors for each channel are placed on the board in order to siphon off some of the charge. This means all of the channels can have their signal amplitude normalized in the resulting ADC spectrum. This charge normalization is shown for all 14 channels from three PMTs in the graphs below. </a:t>
            </a:r>
            <a:r>
              <a:rPr lang="en-US" sz="2600" dirty="0"/>
              <a:t>The values for </a:t>
            </a:r>
            <a:r>
              <a:rPr lang="en-US" sz="2600" dirty="0" smtClean="0">
                <a:solidFill>
                  <a:schemeClr val="tx1"/>
                </a:solidFill>
                <a:effectLst/>
              </a:rPr>
              <a:t>each</a:t>
            </a:r>
            <a:r>
              <a:rPr lang="en-US" sz="2600" dirty="0" smtClean="0"/>
              <a:t> </a:t>
            </a:r>
            <a:r>
              <a:rPr lang="en-US" sz="2600" dirty="0"/>
              <a:t>resistor were determined by calculating a reduction coefficient between the ADC signal values for each channel in the PMT and the lowest ADC signal value in that PMT.</a:t>
            </a:r>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r>
              <a:rPr lang="en-US" sz="2600" dirty="0" smtClean="0">
                <a:sym typeface="+mn-ea"/>
              </a:rPr>
              <a:t>In this detector, each bar of fourteen paddles is read out by a single PMT. Each PMT has sixteen pixels and is called a multi-anode PMT. The sixteen optical fibers are connected to a collar which rests on the face of the PMT. Crosstalk is the parasitic, artificial correlation of events between channels in the PMT which generates incorrect data events that did not really occur.</a:t>
            </a:r>
            <a:endParaRPr lang="en-US" sz="2600" dirty="0" smtClean="0">
              <a:sym typeface="+mn-ea"/>
            </a:endParaRPr>
          </a:p>
        </p:txBody>
      </p:sp>
      <p:grpSp>
        <p:nvGrpSpPr>
          <p:cNvPr id="4" name="Group 3"/>
          <p:cNvGrpSpPr/>
          <p:nvPr/>
        </p:nvGrpSpPr>
        <p:grpSpPr>
          <a:xfrm>
            <a:off x="6077903" y="15826740"/>
            <a:ext cx="4823782" cy="7288321"/>
            <a:chOff x="21106227" y="6319244"/>
            <a:chExt cx="10963279" cy="19802257"/>
          </a:xfrm>
        </p:grpSpPr>
        <p:pic>
          <p:nvPicPr>
            <p:cNvPr id="242" name="Picture 241"/>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21531066" y="7166784"/>
              <a:ext cx="9635118" cy="17962874"/>
            </a:xfrm>
            <a:prstGeom prst="rect">
              <a:avLst/>
            </a:prstGeom>
          </p:spPr>
        </p:pic>
        <p:sp>
          <p:nvSpPr>
            <p:cNvPr id="244" name="TextBox 243"/>
            <p:cNvSpPr txBox="1"/>
            <p:nvPr/>
          </p:nvSpPr>
          <p:spPr>
            <a:xfrm>
              <a:off x="21106227" y="6319244"/>
              <a:ext cx="5188717" cy="1188722"/>
            </a:xfrm>
            <a:prstGeom prst="rect">
              <a:avLst/>
            </a:prstGeom>
            <a:noFill/>
            <a:ln>
              <a:solidFill>
                <a:schemeClr val="tx1"/>
              </a:solidFill>
            </a:ln>
          </p:spPr>
          <p:txBody>
            <a:bodyPr wrap="square" rtlCol="0">
              <a:spAutoFit/>
            </a:bodyPr>
            <a:lstStyle/>
            <a:p>
              <a:pPr algn="ctr"/>
              <a:r>
                <a:rPr lang="en-US" sz="2250" dirty="0"/>
                <a:t>scintillating bars</a:t>
              </a:r>
              <a:endParaRPr lang="en-US" sz="2250" dirty="0"/>
            </a:p>
          </p:txBody>
        </p:sp>
        <p:cxnSp>
          <p:nvCxnSpPr>
            <p:cNvPr id="246" name="Straight Arrow Connector 245"/>
            <p:cNvCxnSpPr>
              <a:stCxn id="244" idx="2"/>
            </p:cNvCxnSpPr>
            <p:nvPr/>
          </p:nvCxnSpPr>
          <p:spPr>
            <a:xfrm>
              <a:off x="23701262" y="7507417"/>
              <a:ext cx="1286694" cy="2246628"/>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49" name="Straight Arrow Connector 248"/>
            <p:cNvCxnSpPr>
              <a:stCxn id="244" idx="2"/>
            </p:cNvCxnSpPr>
            <p:nvPr/>
          </p:nvCxnSpPr>
          <p:spPr>
            <a:xfrm>
              <a:off x="23701262" y="7507417"/>
              <a:ext cx="1649295" cy="5227576"/>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51" name="TextBox 250"/>
            <p:cNvSpPr txBox="1"/>
            <p:nvPr/>
          </p:nvSpPr>
          <p:spPr>
            <a:xfrm>
              <a:off x="26573660" y="6319244"/>
              <a:ext cx="5495846" cy="1188722"/>
            </a:xfrm>
            <a:prstGeom prst="rect">
              <a:avLst/>
            </a:prstGeom>
            <a:noFill/>
            <a:ln>
              <a:solidFill>
                <a:schemeClr val="tx1"/>
              </a:solidFill>
            </a:ln>
          </p:spPr>
          <p:txBody>
            <a:bodyPr wrap="square" rtlCol="0">
              <a:spAutoFit/>
            </a:bodyPr>
            <a:lstStyle/>
            <a:p>
              <a:pPr algn="ctr"/>
              <a:r>
                <a:rPr lang="en-US" sz="2250" dirty="0"/>
                <a:t>reflecting mirrors</a:t>
              </a:r>
              <a:endParaRPr lang="en-US" sz="2250" dirty="0"/>
            </a:p>
          </p:txBody>
        </p:sp>
        <p:cxnSp>
          <p:nvCxnSpPr>
            <p:cNvPr id="253" name="Straight Arrow Connector 252"/>
            <p:cNvCxnSpPr>
              <a:stCxn id="251" idx="2"/>
            </p:cNvCxnSpPr>
            <p:nvPr/>
          </p:nvCxnSpPr>
          <p:spPr>
            <a:xfrm flipH="1">
              <a:off x="25757807" y="7507418"/>
              <a:ext cx="3563776" cy="268819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57" name="Straight Arrow Connector 256"/>
            <p:cNvCxnSpPr>
              <a:stCxn id="251" idx="2"/>
            </p:cNvCxnSpPr>
            <p:nvPr/>
          </p:nvCxnSpPr>
          <p:spPr>
            <a:xfrm flipH="1">
              <a:off x="26311180" y="7507418"/>
              <a:ext cx="3010403" cy="6364639"/>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59" name="TextBox 258"/>
            <p:cNvSpPr txBox="1"/>
            <p:nvPr/>
          </p:nvSpPr>
          <p:spPr>
            <a:xfrm>
              <a:off x="21320000" y="24932779"/>
              <a:ext cx="3902023" cy="1188722"/>
            </a:xfrm>
            <a:prstGeom prst="rect">
              <a:avLst/>
            </a:prstGeom>
            <a:noFill/>
            <a:ln>
              <a:solidFill>
                <a:srgbClr val="002060"/>
              </a:solidFill>
            </a:ln>
          </p:spPr>
          <p:txBody>
            <a:bodyPr wrap="square" rtlCol="0">
              <a:spAutoFit/>
            </a:bodyPr>
            <a:lstStyle/>
            <a:p>
              <a:pPr algn="ctr"/>
              <a:r>
                <a:rPr lang="en-US" sz="2250" dirty="0"/>
                <a:t>optical fibers</a:t>
              </a:r>
              <a:endParaRPr lang="en-US" sz="2250" dirty="0"/>
            </a:p>
          </p:txBody>
        </p:sp>
        <p:cxnSp>
          <p:nvCxnSpPr>
            <p:cNvPr id="261" name="Straight Arrow Connector 260"/>
            <p:cNvCxnSpPr/>
            <p:nvPr/>
          </p:nvCxnSpPr>
          <p:spPr>
            <a:xfrm flipV="1">
              <a:off x="24081452" y="18634456"/>
              <a:ext cx="599375" cy="6298323"/>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65" name="Straight Arrow Connector 264"/>
            <p:cNvCxnSpPr/>
            <p:nvPr/>
          </p:nvCxnSpPr>
          <p:spPr>
            <a:xfrm flipV="1">
              <a:off x="24204304" y="18639692"/>
              <a:ext cx="3986352" cy="6292808"/>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67" name="TextBox 266"/>
            <p:cNvSpPr txBox="1"/>
            <p:nvPr/>
          </p:nvSpPr>
          <p:spPr>
            <a:xfrm>
              <a:off x="25549446" y="24932779"/>
              <a:ext cx="6520059" cy="1188722"/>
            </a:xfrm>
            <a:prstGeom prst="rect">
              <a:avLst/>
            </a:prstGeom>
            <a:noFill/>
            <a:ln>
              <a:solidFill>
                <a:schemeClr val="tx1"/>
              </a:solidFill>
            </a:ln>
          </p:spPr>
          <p:txBody>
            <a:bodyPr wrap="square" rtlCol="0">
              <a:spAutoFit/>
            </a:bodyPr>
            <a:lstStyle/>
            <a:p>
              <a:pPr algn="ctr"/>
              <a:r>
                <a:rPr lang="en-US" sz="2250" dirty="0"/>
                <a:t>photomultiplier tubes</a:t>
              </a:r>
              <a:endParaRPr lang="en-US" sz="2250" dirty="0"/>
            </a:p>
          </p:txBody>
        </p:sp>
        <p:cxnSp>
          <p:nvCxnSpPr>
            <p:cNvPr id="269" name="Straight Arrow Connector 268"/>
            <p:cNvCxnSpPr>
              <a:stCxn id="267" idx="0"/>
            </p:cNvCxnSpPr>
            <p:nvPr/>
          </p:nvCxnSpPr>
          <p:spPr>
            <a:xfrm flipH="1" flipV="1">
              <a:off x="28609910" y="23706757"/>
              <a:ext cx="200243" cy="1226022"/>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72" name="Straight Arrow Connector 271"/>
            <p:cNvCxnSpPr>
              <a:stCxn id="267" idx="0"/>
            </p:cNvCxnSpPr>
            <p:nvPr/>
          </p:nvCxnSpPr>
          <p:spPr>
            <a:xfrm flipH="1" flipV="1">
              <a:off x="23567316" y="22236501"/>
              <a:ext cx="5242836" cy="2696278"/>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grpSp>
      <p:sp>
        <p:nvSpPr>
          <p:cNvPr id="274" name="TextBox 273"/>
          <p:cNvSpPr txBox="1"/>
          <p:nvPr/>
        </p:nvSpPr>
        <p:spPr>
          <a:xfrm>
            <a:off x="1839595" y="15743555"/>
            <a:ext cx="9062720" cy="15295880"/>
          </a:xfrm>
          <a:prstGeom prst="rect">
            <a:avLst/>
          </a:prstGeom>
          <a:noFill/>
        </p:spPr>
        <p:txBody>
          <a:bodyPr wrap="square" rtlCol="0">
            <a:spAutoFit/>
          </a:bodyPr>
          <a:lstStyle/>
          <a:p>
            <a:r>
              <a:rPr lang="en-US" sz="2600" dirty="0" smtClean="0"/>
              <a:t>The detector consists of six </a:t>
            </a:r>
            <a:endParaRPr lang="en-US" sz="2600" dirty="0" smtClean="0"/>
          </a:p>
          <a:p>
            <a:r>
              <a:rPr lang="en-US" sz="2600" dirty="0" smtClean="0"/>
              <a:t>modules stacked in two </a:t>
            </a:r>
            <a:endParaRPr lang="en-US" sz="2600" dirty="0" smtClean="0"/>
          </a:p>
          <a:p>
            <a:r>
              <a:rPr lang="en-US" sz="2600" dirty="0" smtClean="0"/>
              <a:t>layers of three modules </a:t>
            </a:r>
            <a:endParaRPr lang="en-US" sz="2600" dirty="0" smtClean="0"/>
          </a:p>
          <a:p>
            <a:r>
              <a:rPr lang="en-US" sz="2600" dirty="0" smtClean="0"/>
              <a:t>each. Each module consists </a:t>
            </a:r>
            <a:endParaRPr lang="en-US" sz="2600" dirty="0" smtClean="0"/>
          </a:p>
          <a:p>
            <a:r>
              <a:rPr lang="en-US" sz="2600" dirty="0" smtClean="0"/>
              <a:t>of 28 bars and each bar </a:t>
            </a:r>
            <a:endParaRPr lang="en-US" sz="2600" dirty="0" smtClean="0"/>
          </a:p>
          <a:p>
            <a:r>
              <a:rPr lang="en-US" sz="2600" dirty="0" smtClean="0"/>
              <a:t>consists of 14 scintillator </a:t>
            </a:r>
            <a:endParaRPr lang="en-US" sz="2600" dirty="0" smtClean="0"/>
          </a:p>
          <a:p>
            <a:r>
              <a:rPr lang="en-US" sz="2600" dirty="0" smtClean="0"/>
              <a:t>paddles. This means in total </a:t>
            </a:r>
            <a:endParaRPr lang="en-US" sz="2600" dirty="0" smtClean="0"/>
          </a:p>
          <a:p>
            <a:r>
              <a:rPr lang="en-US" sz="2600" dirty="0" smtClean="0"/>
              <a:t>the detector has 2352 </a:t>
            </a:r>
            <a:endParaRPr lang="en-US" sz="2600" dirty="0" smtClean="0"/>
          </a:p>
          <a:p>
            <a:r>
              <a:rPr lang="en-US" sz="2600" dirty="0" smtClean="0"/>
              <a:t>channel and each one is </a:t>
            </a:r>
            <a:endParaRPr lang="en-US" sz="2600" dirty="0" smtClean="0"/>
          </a:p>
          <a:p>
            <a:r>
              <a:rPr lang="en-US" sz="2600" dirty="0" smtClean="0"/>
              <a:t>individually read out in the </a:t>
            </a:r>
            <a:endParaRPr lang="en-US" sz="2600" dirty="0" smtClean="0"/>
          </a:p>
          <a:p>
            <a:r>
              <a:rPr lang="en-US" sz="2600" dirty="0" smtClean="0"/>
              <a:t>DAQ. </a:t>
            </a:r>
            <a:r>
              <a:rPr lang="en-US" sz="2600" dirty="0" smtClean="0">
                <a:sym typeface="+mn-ea"/>
              </a:rPr>
              <a:t>Each bar consists of </a:t>
            </a:r>
            <a:endParaRPr lang="en-US" sz="2600" dirty="0" smtClean="0">
              <a:sym typeface="+mn-ea"/>
            </a:endParaRPr>
          </a:p>
          <a:p>
            <a:r>
              <a:rPr lang="en-US" sz="2600" dirty="0" smtClean="0">
                <a:sym typeface="+mn-ea"/>
              </a:rPr>
              <a:t>fourteen </a:t>
            </a:r>
            <a:r>
              <a:rPr lang="en-US" sz="2600" dirty="0">
                <a:sym typeface="+mn-ea"/>
              </a:rPr>
              <a:t>individual </a:t>
            </a:r>
            <a:r>
              <a:rPr lang="en-US" sz="2600" dirty="0" smtClean="0">
                <a:sym typeface="+mn-ea"/>
              </a:rPr>
              <a:t>scintillator </a:t>
            </a:r>
            <a:endParaRPr lang="en-US" sz="2600" dirty="0" smtClean="0">
              <a:sym typeface="+mn-ea"/>
            </a:endParaRPr>
          </a:p>
          <a:p>
            <a:r>
              <a:rPr lang="en-US" sz="2600" dirty="0" smtClean="0">
                <a:sym typeface="+mn-ea"/>
              </a:rPr>
              <a:t>paddles, each one with a </a:t>
            </a:r>
            <a:endParaRPr lang="en-US" sz="2600" dirty="0" smtClean="0">
              <a:sym typeface="+mn-ea"/>
            </a:endParaRPr>
          </a:p>
          <a:p>
            <a:r>
              <a:rPr lang="en-US" sz="2600" dirty="0" smtClean="0">
                <a:sym typeface="+mn-ea"/>
              </a:rPr>
              <a:t>single optical fiber through </a:t>
            </a:r>
            <a:endParaRPr lang="en-US" sz="2600" dirty="0" smtClean="0">
              <a:sym typeface="+mn-ea"/>
            </a:endParaRPr>
          </a:p>
          <a:p>
            <a:r>
              <a:rPr lang="en-US" sz="2600" dirty="0" smtClean="0">
                <a:sym typeface="+mn-ea"/>
              </a:rPr>
              <a:t>its middle. When </a:t>
            </a:r>
            <a:r>
              <a:rPr lang="en-US" sz="2600" dirty="0">
                <a:sym typeface="+mn-ea"/>
              </a:rPr>
              <a:t>a </a:t>
            </a:r>
            <a:r>
              <a:rPr lang="en-US" sz="2600" dirty="0" smtClean="0">
                <a:sym typeface="+mn-ea"/>
              </a:rPr>
              <a:t>charged </a:t>
            </a:r>
            <a:endParaRPr lang="en-US" sz="2600" dirty="0" smtClean="0">
              <a:sym typeface="+mn-ea"/>
            </a:endParaRPr>
          </a:p>
          <a:p>
            <a:r>
              <a:rPr lang="en-US" sz="2600" dirty="0" smtClean="0">
                <a:sym typeface="+mn-ea"/>
              </a:rPr>
              <a:t>particle goes through the </a:t>
            </a:r>
            <a:endParaRPr lang="en-US" sz="2600" dirty="0" smtClean="0">
              <a:sym typeface="+mn-ea"/>
            </a:endParaRPr>
          </a:p>
          <a:p>
            <a:r>
              <a:rPr lang="en-US" sz="2600" dirty="0" smtClean="0">
                <a:sym typeface="+mn-ea"/>
              </a:rPr>
              <a:t>material, it causes a small </a:t>
            </a:r>
            <a:endParaRPr lang="en-US" sz="2600" dirty="0" smtClean="0">
              <a:sym typeface="+mn-ea"/>
            </a:endParaRPr>
          </a:p>
          <a:p>
            <a:r>
              <a:rPr lang="en-US" sz="2600" dirty="0" smtClean="0">
                <a:sym typeface="+mn-ea"/>
              </a:rPr>
              <a:t>amount of light to be emitted </a:t>
            </a:r>
            <a:endParaRPr lang="en-US" sz="2600" dirty="0" smtClean="0">
              <a:sym typeface="+mn-ea"/>
            </a:endParaRPr>
          </a:p>
          <a:p>
            <a:r>
              <a:rPr lang="en-US" sz="2600" dirty="0" smtClean="0">
                <a:sym typeface="+mn-ea"/>
              </a:rPr>
              <a:t>from the material. The </a:t>
            </a:r>
            <a:endParaRPr lang="en-US" sz="2600" dirty="0" smtClean="0">
              <a:sym typeface="+mn-ea"/>
            </a:endParaRPr>
          </a:p>
          <a:p>
            <a:r>
              <a:rPr lang="en-US" sz="2600" dirty="0" smtClean="0">
                <a:sym typeface="+mn-ea"/>
              </a:rPr>
              <a:t>photons generated are then collected by the optical fiber in each scintillator. All of the paddles are individually wrapped in shiny, reflective </a:t>
            </a:r>
            <a:r>
              <a:rPr lang="en-US" sz="2600" dirty="0" err="1" smtClean="0">
                <a:sym typeface="+mn-ea"/>
              </a:rPr>
              <a:t>mylar</a:t>
            </a:r>
            <a:r>
              <a:rPr lang="en-US" sz="2600" dirty="0" smtClean="0">
                <a:sym typeface="+mn-ea"/>
              </a:rPr>
              <a:t> to aid collection of the emitted light by the fibers. </a:t>
            </a:r>
            <a:endParaRPr lang="en-US" sz="2600" dirty="0" smtClean="0">
              <a:sym typeface="+mn-ea"/>
            </a:endParaRPr>
          </a:p>
          <a:p>
            <a:endParaRPr lang="en-US" sz="2600" dirty="0" smtClean="0"/>
          </a:p>
          <a:p>
            <a:r>
              <a:rPr lang="en-US" sz="2600" dirty="0">
                <a:sym typeface="+mn-ea"/>
              </a:rPr>
              <a:t>For each PMT </a:t>
            </a:r>
            <a:endParaRPr lang="en-US" sz="2600" dirty="0">
              <a:sym typeface="+mn-ea"/>
            </a:endParaRPr>
          </a:p>
          <a:p>
            <a:r>
              <a:rPr lang="en-US" sz="2600" dirty="0">
                <a:sym typeface="+mn-ea"/>
              </a:rPr>
              <a:t>in the detector </a:t>
            </a:r>
            <a:endParaRPr lang="en-US" sz="2600" dirty="0">
              <a:sym typeface="+mn-ea"/>
            </a:endParaRPr>
          </a:p>
          <a:p>
            <a:r>
              <a:rPr lang="en-US" sz="2600" dirty="0">
                <a:sym typeface="+mn-ea"/>
              </a:rPr>
              <a:t>there is a </a:t>
            </a:r>
            <a:endParaRPr lang="en-US" sz="2600" dirty="0">
              <a:sym typeface="+mn-ea"/>
            </a:endParaRPr>
          </a:p>
          <a:p>
            <a:r>
              <a:rPr lang="en-US" sz="2600" dirty="0">
                <a:sym typeface="+mn-ea"/>
              </a:rPr>
              <a:t>corresponding </a:t>
            </a:r>
            <a:endParaRPr lang="en-US" sz="2600" dirty="0">
              <a:sym typeface="+mn-ea"/>
            </a:endParaRPr>
          </a:p>
          <a:p>
            <a:r>
              <a:rPr lang="en-US" sz="2600" dirty="0">
                <a:sym typeface="+mn-ea"/>
              </a:rPr>
              <a:t>NINO card. </a:t>
            </a:r>
            <a:endParaRPr lang="en-US" sz="2600" dirty="0">
              <a:sym typeface="+mn-ea"/>
            </a:endParaRPr>
          </a:p>
          <a:p>
            <a:r>
              <a:rPr lang="en-US" sz="2600" dirty="0">
                <a:sym typeface="+mn-ea"/>
              </a:rPr>
              <a:t>A NINO card </a:t>
            </a:r>
            <a:endParaRPr lang="en-US" sz="2600" dirty="0">
              <a:sym typeface="+mn-ea"/>
            </a:endParaRPr>
          </a:p>
          <a:p>
            <a:r>
              <a:rPr lang="en-US" sz="2600" dirty="0">
                <a:sym typeface="+mn-ea"/>
              </a:rPr>
              <a:t>(right) is an </a:t>
            </a:r>
            <a:endParaRPr lang="en-US" sz="2600" dirty="0">
              <a:sym typeface="+mn-ea"/>
            </a:endParaRPr>
          </a:p>
          <a:p>
            <a:r>
              <a:rPr lang="en-US" sz="2600" dirty="0">
                <a:sym typeface="+mn-ea"/>
              </a:rPr>
              <a:t>amplifier-</a:t>
            </a:r>
            <a:endParaRPr lang="en-US" sz="2600" dirty="0">
              <a:sym typeface="+mn-ea"/>
            </a:endParaRPr>
          </a:p>
          <a:p>
            <a:r>
              <a:rPr lang="en-US" sz="2600" dirty="0">
                <a:sym typeface="+mn-ea"/>
              </a:rPr>
              <a:t>discriminator </a:t>
            </a:r>
            <a:endParaRPr lang="en-US" sz="2600" dirty="0">
              <a:sym typeface="+mn-ea"/>
            </a:endParaRPr>
          </a:p>
          <a:p>
            <a:r>
              <a:rPr lang="en-US" sz="2600" dirty="0">
                <a:sym typeface="+mn-ea"/>
              </a:rPr>
              <a:t>card which </a:t>
            </a:r>
            <a:endParaRPr lang="en-US" sz="2600" dirty="0">
              <a:sym typeface="+mn-ea"/>
            </a:endParaRPr>
          </a:p>
          <a:p>
            <a:r>
              <a:rPr lang="en-US" sz="2600" dirty="0">
                <a:sym typeface="+mn-ea"/>
              </a:rPr>
              <a:t>takes in the </a:t>
            </a:r>
            <a:endParaRPr lang="en-US" sz="2600" dirty="0">
              <a:sym typeface="+mn-ea"/>
            </a:endParaRPr>
          </a:p>
          <a:p>
            <a:r>
              <a:rPr lang="en-US" sz="2600" dirty="0">
                <a:sym typeface="+mn-ea"/>
              </a:rPr>
              <a:t>charge signals </a:t>
            </a:r>
            <a:endParaRPr lang="en-US" sz="2600" dirty="0">
              <a:sym typeface="+mn-ea"/>
            </a:endParaRPr>
          </a:p>
          <a:p>
            <a:r>
              <a:rPr lang="en-US" sz="2600" dirty="0">
                <a:sym typeface="+mn-ea"/>
              </a:rPr>
              <a:t>from the PMT </a:t>
            </a:r>
            <a:endParaRPr lang="en-US" sz="2600" dirty="0">
              <a:sym typeface="+mn-ea"/>
            </a:endParaRPr>
          </a:p>
          <a:p>
            <a:r>
              <a:rPr lang="en-US" sz="2600" dirty="0">
                <a:sym typeface="+mn-ea"/>
              </a:rPr>
              <a:t>and turns them into corresponding analogue (ADC) and logic (TDC) signals. These signals are read into data files by the DAQ.</a:t>
            </a:r>
            <a:endParaRPr lang="en-US" sz="2600" dirty="0" smtClean="0"/>
          </a:p>
        </p:txBody>
      </p:sp>
      <p:sp>
        <p:nvSpPr>
          <p:cNvPr id="280" name="TextBox 279"/>
          <p:cNvSpPr txBox="1"/>
          <p:nvPr/>
        </p:nvSpPr>
        <p:spPr>
          <a:xfrm>
            <a:off x="7388860" y="2496185"/>
            <a:ext cx="25845770" cy="1260475"/>
          </a:xfrm>
          <a:prstGeom prst="rect">
            <a:avLst/>
          </a:prstGeom>
          <a:noFill/>
        </p:spPr>
        <p:txBody>
          <a:bodyPr wrap="square" rtlCol="0">
            <a:spAutoFit/>
          </a:bodyPr>
          <a:lstStyle/>
          <a:p>
            <a:pPr algn="ctr"/>
            <a:r>
              <a:rPr lang="en-US" sz="4000" dirty="0"/>
              <a:t>Ralph Marinaro</a:t>
            </a:r>
            <a:endParaRPr lang="en-US" sz="4000" dirty="0"/>
          </a:p>
          <a:p>
            <a:pPr algn="ctr"/>
            <a:r>
              <a:rPr lang="en-US" sz="3600" dirty="0"/>
              <a:t>Mentor:  Dr. Peter </a:t>
            </a:r>
            <a:r>
              <a:rPr lang="en-US" sz="3600" dirty="0" smtClean="0"/>
              <a:t>Monaghan (JLab, CNU), Supervisor: </a:t>
            </a:r>
            <a:r>
              <a:rPr lang="en-US" sz="3600" dirty="0"/>
              <a:t>Dr. Bogdan Wojtsekhowski</a:t>
            </a:r>
            <a:r>
              <a:rPr lang="en-US" sz="3600" dirty="0" smtClean="0"/>
              <a:t> (JLab)</a:t>
            </a:r>
            <a:endParaRPr lang="en-US" sz="3600" dirty="0"/>
          </a:p>
        </p:txBody>
      </p:sp>
      <p:pic>
        <p:nvPicPr>
          <p:cNvPr id="283" name="Picture 282"/>
          <p:cNvPicPr>
            <a:picLocks noChangeAspect="1"/>
          </p:cNvPicPr>
          <p:nvPr/>
        </p:nvPicPr>
        <p:blipFill>
          <a:blip r:embed="rId6"/>
          <a:stretch>
            <a:fillRect/>
          </a:stretch>
        </p:blipFill>
        <p:spPr>
          <a:xfrm>
            <a:off x="1537653" y="1598295"/>
            <a:ext cx="5013960" cy="2096770"/>
          </a:xfrm>
          <a:prstGeom prst="rect">
            <a:avLst/>
          </a:prstGeom>
        </p:spPr>
      </p:pic>
      <p:sp>
        <p:nvSpPr>
          <p:cNvPr id="284" name="TextBox 283"/>
          <p:cNvSpPr txBox="1"/>
          <p:nvPr/>
        </p:nvSpPr>
        <p:spPr>
          <a:xfrm>
            <a:off x="30708969" y="7330150"/>
            <a:ext cx="9195725" cy="610870"/>
          </a:xfrm>
          <a:prstGeom prst="rect">
            <a:avLst/>
          </a:prstGeom>
          <a:noFill/>
        </p:spPr>
        <p:txBody>
          <a:bodyPr wrap="square" rtlCol="0">
            <a:spAutoFit/>
          </a:bodyPr>
          <a:lstStyle/>
          <a:p>
            <a:pPr algn="ctr"/>
            <a:r>
              <a:rPr lang="en-US" sz="3375" dirty="0"/>
              <a:t>.</a:t>
            </a:r>
            <a:endParaRPr lang="en-US" sz="3375" dirty="0"/>
          </a:p>
        </p:txBody>
      </p:sp>
      <p:sp>
        <p:nvSpPr>
          <p:cNvPr id="2" name="Rounded Rectangle 1"/>
          <p:cNvSpPr/>
          <p:nvPr/>
        </p:nvSpPr>
        <p:spPr>
          <a:xfrm>
            <a:off x="6731318" y="1399540"/>
            <a:ext cx="27162125" cy="2564765"/>
          </a:xfrm>
          <a:custGeom>
            <a:avLst/>
            <a:gdLst>
              <a:gd name="connsiteX0" fmla="*/ 0 w 27259843"/>
              <a:gd name="connsiteY0" fmla="*/ 795852 h 4775014"/>
              <a:gd name="connsiteX1" fmla="*/ 795852 w 27259843"/>
              <a:gd name="connsiteY1" fmla="*/ 0 h 4775014"/>
              <a:gd name="connsiteX2" fmla="*/ 26463991 w 27259843"/>
              <a:gd name="connsiteY2" fmla="*/ 0 h 4775014"/>
              <a:gd name="connsiteX3" fmla="*/ 27259843 w 27259843"/>
              <a:gd name="connsiteY3" fmla="*/ 795852 h 4775014"/>
              <a:gd name="connsiteX4" fmla="*/ 27259843 w 27259843"/>
              <a:gd name="connsiteY4" fmla="*/ 3979162 h 4775014"/>
              <a:gd name="connsiteX5" fmla="*/ 26463991 w 27259843"/>
              <a:gd name="connsiteY5" fmla="*/ 4775014 h 4775014"/>
              <a:gd name="connsiteX6" fmla="*/ 795852 w 27259843"/>
              <a:gd name="connsiteY6" fmla="*/ 4775014 h 4775014"/>
              <a:gd name="connsiteX7" fmla="*/ 0 w 27259843"/>
              <a:gd name="connsiteY7" fmla="*/ 3979162 h 4775014"/>
              <a:gd name="connsiteX8" fmla="*/ 0 w 27259843"/>
              <a:gd name="connsiteY8" fmla="*/ 795852 h 4775014"/>
              <a:gd name="connsiteX0-1" fmla="*/ 0 w 27259843"/>
              <a:gd name="connsiteY0-2" fmla="*/ 795852 h 4775014"/>
              <a:gd name="connsiteX1-3" fmla="*/ 795852 w 27259843"/>
              <a:gd name="connsiteY1-4" fmla="*/ 0 h 4775014"/>
              <a:gd name="connsiteX2-5" fmla="*/ 26463991 w 27259843"/>
              <a:gd name="connsiteY2-6" fmla="*/ 0 h 4775014"/>
              <a:gd name="connsiteX3-7" fmla="*/ 27259843 w 27259843"/>
              <a:gd name="connsiteY3-8" fmla="*/ 795852 h 4775014"/>
              <a:gd name="connsiteX4-9" fmla="*/ 27259843 w 27259843"/>
              <a:gd name="connsiteY4-10" fmla="*/ 3979162 h 4775014"/>
              <a:gd name="connsiteX5-11" fmla="*/ 26463991 w 27259843"/>
              <a:gd name="connsiteY5-12" fmla="*/ 4775014 h 4775014"/>
              <a:gd name="connsiteX6-13" fmla="*/ 491052 w 27259843"/>
              <a:gd name="connsiteY6-14" fmla="*/ 4749614 h 4775014"/>
              <a:gd name="connsiteX7-15" fmla="*/ 0 w 27259843"/>
              <a:gd name="connsiteY7-16" fmla="*/ 3979162 h 4775014"/>
              <a:gd name="connsiteX8-17" fmla="*/ 0 w 27259843"/>
              <a:gd name="connsiteY8-18" fmla="*/ 795852 h 4775014"/>
              <a:gd name="connsiteX0-19" fmla="*/ 0 w 27259843"/>
              <a:gd name="connsiteY0-20" fmla="*/ 795852 h 4775014"/>
              <a:gd name="connsiteX1-21" fmla="*/ 465652 w 27259843"/>
              <a:gd name="connsiteY1-22" fmla="*/ 0 h 4775014"/>
              <a:gd name="connsiteX2-23" fmla="*/ 26463991 w 27259843"/>
              <a:gd name="connsiteY2-24" fmla="*/ 0 h 4775014"/>
              <a:gd name="connsiteX3-25" fmla="*/ 27259843 w 27259843"/>
              <a:gd name="connsiteY3-26" fmla="*/ 795852 h 4775014"/>
              <a:gd name="connsiteX4-27" fmla="*/ 27259843 w 27259843"/>
              <a:gd name="connsiteY4-28" fmla="*/ 3979162 h 4775014"/>
              <a:gd name="connsiteX5-29" fmla="*/ 26463991 w 27259843"/>
              <a:gd name="connsiteY5-30" fmla="*/ 4775014 h 4775014"/>
              <a:gd name="connsiteX6-31" fmla="*/ 491052 w 27259843"/>
              <a:gd name="connsiteY6-32" fmla="*/ 4749614 h 4775014"/>
              <a:gd name="connsiteX7-33" fmla="*/ 0 w 27259843"/>
              <a:gd name="connsiteY7-34" fmla="*/ 3979162 h 4775014"/>
              <a:gd name="connsiteX8-35" fmla="*/ 0 w 27259843"/>
              <a:gd name="connsiteY8-36" fmla="*/ 795852 h 4775014"/>
              <a:gd name="connsiteX0-37" fmla="*/ 0 w 27261568"/>
              <a:gd name="connsiteY0-38" fmla="*/ 795852 h 4775014"/>
              <a:gd name="connsiteX1-39" fmla="*/ 465652 w 27261568"/>
              <a:gd name="connsiteY1-40" fmla="*/ 0 h 4775014"/>
              <a:gd name="connsiteX2-41" fmla="*/ 26870392 w 27261568"/>
              <a:gd name="connsiteY2-42" fmla="*/ 0 h 4775014"/>
              <a:gd name="connsiteX3-43" fmla="*/ 27259843 w 27261568"/>
              <a:gd name="connsiteY3-44" fmla="*/ 795852 h 4775014"/>
              <a:gd name="connsiteX4-45" fmla="*/ 27259843 w 27261568"/>
              <a:gd name="connsiteY4-46" fmla="*/ 3979162 h 4775014"/>
              <a:gd name="connsiteX5-47" fmla="*/ 26463991 w 27261568"/>
              <a:gd name="connsiteY5-48" fmla="*/ 4775014 h 4775014"/>
              <a:gd name="connsiteX6-49" fmla="*/ 491052 w 27261568"/>
              <a:gd name="connsiteY6-50" fmla="*/ 4749614 h 4775014"/>
              <a:gd name="connsiteX7-51" fmla="*/ 0 w 27261568"/>
              <a:gd name="connsiteY7-52" fmla="*/ 3979162 h 4775014"/>
              <a:gd name="connsiteX8-53" fmla="*/ 0 w 27261568"/>
              <a:gd name="connsiteY8-54" fmla="*/ 795852 h 4775014"/>
              <a:gd name="connsiteX0-55" fmla="*/ 0 w 27261568"/>
              <a:gd name="connsiteY0-56" fmla="*/ 795852 h 4800414"/>
              <a:gd name="connsiteX1-57" fmla="*/ 465652 w 27261568"/>
              <a:gd name="connsiteY1-58" fmla="*/ 0 h 4800414"/>
              <a:gd name="connsiteX2-59" fmla="*/ 26870392 w 27261568"/>
              <a:gd name="connsiteY2-60" fmla="*/ 0 h 4800414"/>
              <a:gd name="connsiteX3-61" fmla="*/ 27259843 w 27261568"/>
              <a:gd name="connsiteY3-62" fmla="*/ 795852 h 4800414"/>
              <a:gd name="connsiteX4-63" fmla="*/ 27259843 w 27261568"/>
              <a:gd name="connsiteY4-64" fmla="*/ 3979162 h 4800414"/>
              <a:gd name="connsiteX5-65" fmla="*/ 26870392 w 27261568"/>
              <a:gd name="connsiteY5-66" fmla="*/ 4800414 h 4800414"/>
              <a:gd name="connsiteX6-67" fmla="*/ 491052 w 27261568"/>
              <a:gd name="connsiteY6-68" fmla="*/ 4749614 h 4800414"/>
              <a:gd name="connsiteX7-69" fmla="*/ 0 w 27261568"/>
              <a:gd name="connsiteY7-70" fmla="*/ 3979162 h 4800414"/>
              <a:gd name="connsiteX8-71" fmla="*/ 0 w 27261568"/>
              <a:gd name="connsiteY8-72" fmla="*/ 795852 h 48004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7261568" h="4800414">
                <a:moveTo>
                  <a:pt x="0" y="795852"/>
                </a:moveTo>
                <a:cubicBezTo>
                  <a:pt x="0" y="356315"/>
                  <a:pt x="26115" y="0"/>
                  <a:pt x="465652" y="0"/>
                </a:cubicBezTo>
                <a:lnTo>
                  <a:pt x="26870392" y="0"/>
                </a:lnTo>
                <a:cubicBezTo>
                  <a:pt x="27309929" y="0"/>
                  <a:pt x="27259843" y="356315"/>
                  <a:pt x="27259843" y="795852"/>
                </a:cubicBezTo>
                <a:lnTo>
                  <a:pt x="27259843" y="3979162"/>
                </a:lnTo>
                <a:cubicBezTo>
                  <a:pt x="27259843" y="4418699"/>
                  <a:pt x="27309929" y="4800414"/>
                  <a:pt x="26870392" y="4800414"/>
                </a:cubicBezTo>
                <a:lnTo>
                  <a:pt x="491052" y="4749614"/>
                </a:lnTo>
                <a:cubicBezTo>
                  <a:pt x="51515" y="4749614"/>
                  <a:pt x="0" y="4418699"/>
                  <a:pt x="0" y="3979162"/>
                </a:cubicBezTo>
                <a:lnTo>
                  <a:pt x="0" y="795852"/>
                </a:lnTo>
                <a:close/>
              </a:path>
            </a:pathLst>
          </a:custGeom>
          <a:noFill/>
          <a:ln w="101600">
            <a:solidFill>
              <a:schemeClr val="accent6">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5"/>
          </a:p>
        </p:txBody>
      </p:sp>
      <p:sp>
        <p:nvSpPr>
          <p:cNvPr id="3" name="TextBox 2"/>
          <p:cNvSpPr txBox="1"/>
          <p:nvPr/>
        </p:nvSpPr>
        <p:spPr>
          <a:xfrm>
            <a:off x="7388860" y="1609090"/>
            <a:ext cx="25846405" cy="1014730"/>
          </a:xfrm>
          <a:prstGeom prst="rect">
            <a:avLst/>
          </a:prstGeom>
          <a:noFill/>
        </p:spPr>
        <p:txBody>
          <a:bodyPr wrap="square" rtlCol="0">
            <a:spAutoFit/>
          </a:bodyPr>
          <a:lstStyle/>
          <a:p>
            <a:pPr algn="ctr"/>
            <a:r>
              <a:rPr lang="en-US" sz="6000" dirty="0"/>
              <a:t>Commissioning of a Coordinate Detector for the Hall A Super BigBite Spectrometer</a:t>
            </a:r>
            <a:endParaRPr lang="en-US" sz="6000" dirty="0"/>
          </a:p>
        </p:txBody>
      </p:sp>
      <p:pic>
        <p:nvPicPr>
          <p:cNvPr id="271" name="Picture 2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9913" y="10393045"/>
            <a:ext cx="5683885" cy="4382135"/>
          </a:xfrm>
          <a:prstGeom prst="rect">
            <a:avLst/>
          </a:prstGeom>
        </p:spPr>
      </p:pic>
      <p:sp>
        <p:nvSpPr>
          <p:cNvPr id="5" name="TextBox 4"/>
          <p:cNvSpPr txBox="1"/>
          <p:nvPr/>
        </p:nvSpPr>
        <p:spPr>
          <a:xfrm>
            <a:off x="15919750" y="6970702"/>
            <a:ext cx="8784941" cy="706755"/>
          </a:xfrm>
          <a:prstGeom prst="rect">
            <a:avLst/>
          </a:prstGeom>
          <a:noFill/>
        </p:spPr>
        <p:txBody>
          <a:bodyPr wrap="square" rtlCol="0">
            <a:spAutoFit/>
          </a:bodyPr>
          <a:lstStyle/>
          <a:p>
            <a:pPr algn="ctr"/>
            <a:r>
              <a:rPr lang="en-US" sz="4000" b="1" u="sng" dirty="0" smtClean="0">
                <a:solidFill>
                  <a:schemeClr val="tx1"/>
                </a:solidFill>
                <a:effectLst/>
              </a:rPr>
              <a:t>Commissioning Process</a:t>
            </a:r>
            <a:endParaRPr lang="en-US" sz="4000" b="1" u="sng" dirty="0" smtClean="0">
              <a:solidFill>
                <a:schemeClr val="tx1"/>
              </a:solidFill>
              <a:effectLst/>
            </a:endParaRPr>
          </a:p>
        </p:txBody>
      </p:sp>
      <p:pic>
        <p:nvPicPr>
          <p:cNvPr id="11" name="Picture 10" descr="PMT4_comparison"/>
          <p:cNvPicPr>
            <a:picLocks noChangeAspect="1"/>
          </p:cNvPicPr>
          <p:nvPr/>
        </p:nvPicPr>
        <p:blipFill>
          <a:blip r:embed="rId8"/>
          <a:srcRect r="1163"/>
          <a:stretch>
            <a:fillRect/>
          </a:stretch>
        </p:blipFill>
        <p:spPr>
          <a:xfrm>
            <a:off x="11953558" y="10286365"/>
            <a:ext cx="5937250" cy="4311650"/>
          </a:xfrm>
          <a:prstGeom prst="rect">
            <a:avLst/>
          </a:prstGeom>
        </p:spPr>
      </p:pic>
      <p:pic>
        <p:nvPicPr>
          <p:cNvPr id="12" name="Picture 11" descr="PMT6_comparison"/>
          <p:cNvPicPr>
            <a:picLocks noChangeAspect="1"/>
          </p:cNvPicPr>
          <p:nvPr/>
        </p:nvPicPr>
        <p:blipFill>
          <a:blip r:embed="rId9"/>
          <a:srcRect l="1324" t="-363" r="925" b="363"/>
          <a:stretch>
            <a:fillRect/>
          </a:stretch>
        </p:blipFill>
        <p:spPr>
          <a:xfrm>
            <a:off x="17890808" y="10286365"/>
            <a:ext cx="5726430" cy="4370705"/>
          </a:xfrm>
          <a:prstGeom prst="rect">
            <a:avLst/>
          </a:prstGeom>
        </p:spPr>
      </p:pic>
      <p:pic>
        <p:nvPicPr>
          <p:cNvPr id="14" name="Picture 13" descr="PMT13_comparison"/>
          <p:cNvPicPr>
            <a:picLocks noChangeAspect="1"/>
          </p:cNvPicPr>
          <p:nvPr/>
        </p:nvPicPr>
        <p:blipFill>
          <a:blip r:embed="rId10"/>
          <a:srcRect l="-758" r="2368"/>
          <a:stretch>
            <a:fillRect/>
          </a:stretch>
        </p:blipFill>
        <p:spPr>
          <a:xfrm>
            <a:off x="23617238" y="10286365"/>
            <a:ext cx="5666105" cy="4319270"/>
          </a:xfrm>
          <a:prstGeom prst="rect">
            <a:avLst/>
          </a:prstGeom>
        </p:spPr>
      </p:pic>
      <p:pic>
        <p:nvPicPr>
          <p:cNvPr id="25" name="Picture 24" descr="171011_024927"/>
          <p:cNvPicPr>
            <a:picLocks noChangeAspect="1"/>
          </p:cNvPicPr>
          <p:nvPr/>
        </p:nvPicPr>
        <p:blipFill>
          <a:blip r:embed="rId11"/>
          <a:stretch>
            <a:fillRect/>
          </a:stretch>
        </p:blipFill>
        <p:spPr>
          <a:xfrm>
            <a:off x="15947073" y="16295370"/>
            <a:ext cx="5123815" cy="4371975"/>
          </a:xfrm>
          <a:prstGeom prst="rect">
            <a:avLst/>
          </a:prstGeom>
        </p:spPr>
      </p:pic>
      <p:pic>
        <p:nvPicPr>
          <p:cNvPr id="26" name="Picture 25" descr="171013_042242"/>
          <p:cNvPicPr>
            <a:picLocks noChangeAspect="1"/>
          </p:cNvPicPr>
          <p:nvPr/>
        </p:nvPicPr>
        <p:blipFill>
          <a:blip r:embed="rId12"/>
          <a:stretch>
            <a:fillRect/>
          </a:stretch>
        </p:blipFill>
        <p:spPr>
          <a:xfrm>
            <a:off x="15947073" y="20767040"/>
            <a:ext cx="5123180" cy="4432300"/>
          </a:xfrm>
          <a:prstGeom prst="rect">
            <a:avLst/>
          </a:prstGeom>
        </p:spPr>
      </p:pic>
      <p:pic>
        <p:nvPicPr>
          <p:cNvPr id="27" name="Picture 26" descr="Percent_crosstalk_vs_voltage_PMT7"/>
          <p:cNvPicPr>
            <a:picLocks noChangeAspect="1"/>
          </p:cNvPicPr>
          <p:nvPr/>
        </p:nvPicPr>
        <p:blipFill>
          <a:blip r:embed="rId13">
            <a:lum bright="6000"/>
          </a:blip>
          <a:stretch>
            <a:fillRect/>
          </a:stretch>
        </p:blipFill>
        <p:spPr>
          <a:xfrm>
            <a:off x="11953558" y="25766395"/>
            <a:ext cx="6188710" cy="5253990"/>
          </a:xfrm>
          <a:prstGeom prst="rect">
            <a:avLst/>
          </a:prstGeom>
        </p:spPr>
      </p:pic>
      <p:pic>
        <p:nvPicPr>
          <p:cNvPr id="28" name="Picture 27"/>
          <p:cNvPicPr>
            <a:picLocks noChangeAspect="1"/>
          </p:cNvPicPr>
          <p:nvPr/>
        </p:nvPicPr>
        <p:blipFill>
          <a:blip r:embed="rId14"/>
          <a:stretch>
            <a:fillRect/>
          </a:stretch>
        </p:blipFill>
        <p:spPr>
          <a:xfrm>
            <a:off x="34101723" y="893445"/>
            <a:ext cx="5577205" cy="3070225"/>
          </a:xfrm>
          <a:prstGeom prst="rect">
            <a:avLst/>
          </a:prstGeom>
        </p:spPr>
      </p:pic>
      <p:pic>
        <p:nvPicPr>
          <p:cNvPr id="6" name="Picture 5" descr="DSC02194"/>
          <p:cNvPicPr>
            <a:picLocks noChangeAspect="1"/>
          </p:cNvPicPr>
          <p:nvPr/>
        </p:nvPicPr>
        <p:blipFill>
          <a:blip r:embed="rId15"/>
          <a:stretch>
            <a:fillRect/>
          </a:stretch>
        </p:blipFill>
        <p:spPr>
          <a:xfrm>
            <a:off x="4155440" y="24828500"/>
            <a:ext cx="6765925" cy="5004435"/>
          </a:xfrm>
          <a:prstGeom prst="rect">
            <a:avLst/>
          </a:prstGeom>
        </p:spPr>
      </p:pic>
      <p:sp>
        <p:nvSpPr>
          <p:cNvPr id="15" name="Rounded Rectangle 1"/>
          <p:cNvSpPr/>
          <p:nvPr/>
        </p:nvSpPr>
        <p:spPr>
          <a:xfrm>
            <a:off x="1536383" y="4194175"/>
            <a:ext cx="38142545" cy="2360295"/>
          </a:xfrm>
          <a:custGeom>
            <a:avLst/>
            <a:gdLst>
              <a:gd name="connsiteX0" fmla="*/ 0 w 27259843"/>
              <a:gd name="connsiteY0" fmla="*/ 795852 h 4775014"/>
              <a:gd name="connsiteX1" fmla="*/ 795852 w 27259843"/>
              <a:gd name="connsiteY1" fmla="*/ 0 h 4775014"/>
              <a:gd name="connsiteX2" fmla="*/ 26463991 w 27259843"/>
              <a:gd name="connsiteY2" fmla="*/ 0 h 4775014"/>
              <a:gd name="connsiteX3" fmla="*/ 27259843 w 27259843"/>
              <a:gd name="connsiteY3" fmla="*/ 795852 h 4775014"/>
              <a:gd name="connsiteX4" fmla="*/ 27259843 w 27259843"/>
              <a:gd name="connsiteY4" fmla="*/ 3979162 h 4775014"/>
              <a:gd name="connsiteX5" fmla="*/ 26463991 w 27259843"/>
              <a:gd name="connsiteY5" fmla="*/ 4775014 h 4775014"/>
              <a:gd name="connsiteX6" fmla="*/ 795852 w 27259843"/>
              <a:gd name="connsiteY6" fmla="*/ 4775014 h 4775014"/>
              <a:gd name="connsiteX7" fmla="*/ 0 w 27259843"/>
              <a:gd name="connsiteY7" fmla="*/ 3979162 h 4775014"/>
              <a:gd name="connsiteX8" fmla="*/ 0 w 27259843"/>
              <a:gd name="connsiteY8" fmla="*/ 795852 h 4775014"/>
              <a:gd name="connsiteX0-1" fmla="*/ 0 w 27259843"/>
              <a:gd name="connsiteY0-2" fmla="*/ 795852 h 4775014"/>
              <a:gd name="connsiteX1-3" fmla="*/ 795852 w 27259843"/>
              <a:gd name="connsiteY1-4" fmla="*/ 0 h 4775014"/>
              <a:gd name="connsiteX2-5" fmla="*/ 26463991 w 27259843"/>
              <a:gd name="connsiteY2-6" fmla="*/ 0 h 4775014"/>
              <a:gd name="connsiteX3-7" fmla="*/ 27259843 w 27259843"/>
              <a:gd name="connsiteY3-8" fmla="*/ 795852 h 4775014"/>
              <a:gd name="connsiteX4-9" fmla="*/ 27259843 w 27259843"/>
              <a:gd name="connsiteY4-10" fmla="*/ 3979162 h 4775014"/>
              <a:gd name="connsiteX5-11" fmla="*/ 26463991 w 27259843"/>
              <a:gd name="connsiteY5-12" fmla="*/ 4775014 h 4775014"/>
              <a:gd name="connsiteX6-13" fmla="*/ 491052 w 27259843"/>
              <a:gd name="connsiteY6-14" fmla="*/ 4749614 h 4775014"/>
              <a:gd name="connsiteX7-15" fmla="*/ 0 w 27259843"/>
              <a:gd name="connsiteY7-16" fmla="*/ 3979162 h 4775014"/>
              <a:gd name="connsiteX8-17" fmla="*/ 0 w 27259843"/>
              <a:gd name="connsiteY8-18" fmla="*/ 795852 h 4775014"/>
              <a:gd name="connsiteX0-19" fmla="*/ 0 w 27259843"/>
              <a:gd name="connsiteY0-20" fmla="*/ 795852 h 4775014"/>
              <a:gd name="connsiteX1-21" fmla="*/ 465652 w 27259843"/>
              <a:gd name="connsiteY1-22" fmla="*/ 0 h 4775014"/>
              <a:gd name="connsiteX2-23" fmla="*/ 26463991 w 27259843"/>
              <a:gd name="connsiteY2-24" fmla="*/ 0 h 4775014"/>
              <a:gd name="connsiteX3-25" fmla="*/ 27259843 w 27259843"/>
              <a:gd name="connsiteY3-26" fmla="*/ 795852 h 4775014"/>
              <a:gd name="connsiteX4-27" fmla="*/ 27259843 w 27259843"/>
              <a:gd name="connsiteY4-28" fmla="*/ 3979162 h 4775014"/>
              <a:gd name="connsiteX5-29" fmla="*/ 26463991 w 27259843"/>
              <a:gd name="connsiteY5-30" fmla="*/ 4775014 h 4775014"/>
              <a:gd name="connsiteX6-31" fmla="*/ 491052 w 27259843"/>
              <a:gd name="connsiteY6-32" fmla="*/ 4749614 h 4775014"/>
              <a:gd name="connsiteX7-33" fmla="*/ 0 w 27259843"/>
              <a:gd name="connsiteY7-34" fmla="*/ 3979162 h 4775014"/>
              <a:gd name="connsiteX8-35" fmla="*/ 0 w 27259843"/>
              <a:gd name="connsiteY8-36" fmla="*/ 795852 h 4775014"/>
              <a:gd name="connsiteX0-37" fmla="*/ 0 w 27261568"/>
              <a:gd name="connsiteY0-38" fmla="*/ 795852 h 4775014"/>
              <a:gd name="connsiteX1-39" fmla="*/ 465652 w 27261568"/>
              <a:gd name="connsiteY1-40" fmla="*/ 0 h 4775014"/>
              <a:gd name="connsiteX2-41" fmla="*/ 26870392 w 27261568"/>
              <a:gd name="connsiteY2-42" fmla="*/ 0 h 4775014"/>
              <a:gd name="connsiteX3-43" fmla="*/ 27259843 w 27261568"/>
              <a:gd name="connsiteY3-44" fmla="*/ 795852 h 4775014"/>
              <a:gd name="connsiteX4-45" fmla="*/ 27259843 w 27261568"/>
              <a:gd name="connsiteY4-46" fmla="*/ 3979162 h 4775014"/>
              <a:gd name="connsiteX5-47" fmla="*/ 26463991 w 27261568"/>
              <a:gd name="connsiteY5-48" fmla="*/ 4775014 h 4775014"/>
              <a:gd name="connsiteX6-49" fmla="*/ 491052 w 27261568"/>
              <a:gd name="connsiteY6-50" fmla="*/ 4749614 h 4775014"/>
              <a:gd name="connsiteX7-51" fmla="*/ 0 w 27261568"/>
              <a:gd name="connsiteY7-52" fmla="*/ 3979162 h 4775014"/>
              <a:gd name="connsiteX8-53" fmla="*/ 0 w 27261568"/>
              <a:gd name="connsiteY8-54" fmla="*/ 795852 h 4775014"/>
              <a:gd name="connsiteX0-55" fmla="*/ 0 w 27261568"/>
              <a:gd name="connsiteY0-56" fmla="*/ 795852 h 4800414"/>
              <a:gd name="connsiteX1-57" fmla="*/ 465652 w 27261568"/>
              <a:gd name="connsiteY1-58" fmla="*/ 0 h 4800414"/>
              <a:gd name="connsiteX2-59" fmla="*/ 26870392 w 27261568"/>
              <a:gd name="connsiteY2-60" fmla="*/ 0 h 4800414"/>
              <a:gd name="connsiteX3-61" fmla="*/ 27259843 w 27261568"/>
              <a:gd name="connsiteY3-62" fmla="*/ 795852 h 4800414"/>
              <a:gd name="connsiteX4-63" fmla="*/ 27259843 w 27261568"/>
              <a:gd name="connsiteY4-64" fmla="*/ 3979162 h 4800414"/>
              <a:gd name="connsiteX5-65" fmla="*/ 26870392 w 27261568"/>
              <a:gd name="connsiteY5-66" fmla="*/ 4800414 h 4800414"/>
              <a:gd name="connsiteX6-67" fmla="*/ 491052 w 27261568"/>
              <a:gd name="connsiteY6-68" fmla="*/ 4749614 h 4800414"/>
              <a:gd name="connsiteX7-69" fmla="*/ 0 w 27261568"/>
              <a:gd name="connsiteY7-70" fmla="*/ 3979162 h 4800414"/>
              <a:gd name="connsiteX8-71" fmla="*/ 0 w 27261568"/>
              <a:gd name="connsiteY8-72" fmla="*/ 795852 h 48004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7261568" h="4800414">
                <a:moveTo>
                  <a:pt x="0" y="795852"/>
                </a:moveTo>
                <a:cubicBezTo>
                  <a:pt x="0" y="356315"/>
                  <a:pt x="26115" y="0"/>
                  <a:pt x="465652" y="0"/>
                </a:cubicBezTo>
                <a:lnTo>
                  <a:pt x="26870392" y="0"/>
                </a:lnTo>
                <a:cubicBezTo>
                  <a:pt x="27309929" y="0"/>
                  <a:pt x="27259843" y="356315"/>
                  <a:pt x="27259843" y="795852"/>
                </a:cubicBezTo>
                <a:lnTo>
                  <a:pt x="27259843" y="3979162"/>
                </a:lnTo>
                <a:cubicBezTo>
                  <a:pt x="27259843" y="4418699"/>
                  <a:pt x="27309929" y="4800414"/>
                  <a:pt x="26870392" y="4800414"/>
                </a:cubicBezTo>
                <a:lnTo>
                  <a:pt x="491052" y="4749614"/>
                </a:lnTo>
                <a:cubicBezTo>
                  <a:pt x="51515" y="4749614"/>
                  <a:pt x="0" y="4418699"/>
                  <a:pt x="0" y="3979162"/>
                </a:cubicBezTo>
                <a:lnTo>
                  <a:pt x="0" y="795852"/>
                </a:lnTo>
                <a:close/>
              </a:path>
            </a:pathLst>
          </a:custGeom>
          <a:noFill/>
          <a:ln w="101600">
            <a:solidFill>
              <a:schemeClr val="accent6">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685"/>
          </a:p>
        </p:txBody>
      </p:sp>
      <p:sp>
        <p:nvSpPr>
          <p:cNvPr id="17" name="Text Box 16"/>
          <p:cNvSpPr txBox="1"/>
          <p:nvPr/>
        </p:nvSpPr>
        <p:spPr>
          <a:xfrm>
            <a:off x="1839595" y="4271645"/>
            <a:ext cx="37491670" cy="2106930"/>
          </a:xfrm>
          <a:prstGeom prst="rect">
            <a:avLst/>
          </a:prstGeom>
          <a:noFill/>
        </p:spPr>
        <p:txBody>
          <a:bodyPr wrap="square" rtlCol="0">
            <a:spAutoFit/>
          </a:bodyPr>
          <a:p>
            <a:r>
              <a:rPr lang="en-US" sz="2600" b="1" u="sng"/>
              <a:t>Abstract:</a:t>
            </a:r>
            <a:r>
              <a:rPr lang="en-US" sz="2600"/>
              <a:t> The Super BigBite Spectrometer (SBS) will be supplemented by the Coordinate Detector (C-Det) to provide particle position and trajectory data. C-Det uses scintillating paddles that interact with particles to collect light events in separate channels. This allows experimenters to know where particles pass through the detector.  The focus of this project was to develop the commissioning process and determine the efficiency and crosstalk percentages of each channel in C-Det at different high voltage (HV) values before installation of C-Det in Hall A. Using cosmic rays, a half-module data acquisition system (DAQ) collects ADC and TDC data so that crosstalk and efficiency percentages for each channel can be calculated. Through this process C-Det can be commissioned for use in experimentation. After application of all cuts to remove unwanted events, every channel in the first module of C-Det has crosstalk and efficiency percentages for every channel at the selected HV values which are considered acceptable for the commissioning process. Using the ADC value, crosstalk, and efficiency data, the optimal HV settings for each PMT in Module 1 were determined and Module 1 was proven ready for use in experimentation. This process will be applied to all six of C-Det’s modules before final installation for experimental use in Jefferson Lab's Hall A. </a:t>
            </a:r>
            <a:r>
              <a:rPr lang="en-US" sz="2700"/>
              <a:t> </a:t>
            </a:r>
            <a:endParaRPr lang="en-US" sz="2400"/>
          </a:p>
        </p:txBody>
      </p:sp>
      <p:sp>
        <p:nvSpPr>
          <p:cNvPr id="19" name="TextBox 283"/>
          <p:cNvSpPr txBox="1"/>
          <p:nvPr/>
        </p:nvSpPr>
        <p:spPr>
          <a:xfrm>
            <a:off x="11953240" y="16264255"/>
            <a:ext cx="9116695" cy="14895830"/>
          </a:xfrm>
          <a:prstGeom prst="rect">
            <a:avLst/>
          </a:prstGeom>
          <a:noFill/>
        </p:spPr>
        <p:txBody>
          <a:bodyPr wrap="square" rtlCol="0">
            <a:spAutoFit/>
          </a:bodyPr>
          <a:p>
            <a:r>
              <a:rPr lang="en-US" sz="2600" dirty="0"/>
              <a:t>A crosstalk event occurs</a:t>
            </a:r>
            <a:endParaRPr lang="en-US" sz="2600" dirty="0"/>
          </a:p>
          <a:p>
            <a:r>
              <a:rPr lang="en-US" sz="2600" dirty="0" smtClean="0">
                <a:solidFill>
                  <a:schemeClr val="tx1"/>
                </a:solidFill>
              </a:rPr>
              <a:t>when a signal in one </a:t>
            </a:r>
            <a:endParaRPr lang="en-US" sz="2600" dirty="0" smtClean="0">
              <a:solidFill>
                <a:schemeClr val="tx1"/>
              </a:solidFill>
            </a:endParaRPr>
          </a:p>
          <a:p>
            <a:r>
              <a:rPr lang="en-US" sz="2600" dirty="0" smtClean="0">
                <a:solidFill>
                  <a:schemeClr val="tx1"/>
                </a:solidFill>
              </a:rPr>
              <a:t>channel is also registered</a:t>
            </a:r>
            <a:endParaRPr lang="en-US" sz="2600" dirty="0" smtClean="0">
              <a:solidFill>
                <a:schemeClr val="tx1"/>
              </a:solidFill>
            </a:endParaRPr>
          </a:p>
          <a:p>
            <a:r>
              <a:rPr lang="en-US" sz="2600" dirty="0" smtClean="0">
                <a:solidFill>
                  <a:schemeClr val="tx1"/>
                </a:solidFill>
              </a:rPr>
              <a:t>in another channel due to </a:t>
            </a:r>
            <a:endParaRPr lang="en-US" sz="2600" dirty="0" smtClean="0">
              <a:solidFill>
                <a:schemeClr val="tx1"/>
              </a:solidFill>
            </a:endParaRPr>
          </a:p>
          <a:p>
            <a:r>
              <a:rPr lang="en-US" sz="2600" dirty="0" err="1" smtClean="0">
                <a:solidFill>
                  <a:schemeClr val="tx1"/>
                </a:solidFill>
              </a:rPr>
              <a:t>capacitive</a:t>
            </a:r>
            <a:r>
              <a:rPr lang="en-US" sz="2600" dirty="0" smtClean="0">
                <a:solidFill>
                  <a:schemeClr val="tx1"/>
                </a:solidFill>
              </a:rPr>
              <a:t> coupling </a:t>
            </a:r>
            <a:endParaRPr lang="en-US" sz="2600" dirty="0" smtClean="0">
              <a:solidFill>
                <a:schemeClr val="tx1"/>
              </a:solidFill>
            </a:endParaRPr>
          </a:p>
          <a:p>
            <a:r>
              <a:rPr lang="en-US" sz="2600" dirty="0" smtClean="0">
                <a:solidFill>
                  <a:schemeClr val="tx1"/>
                </a:solidFill>
              </a:rPr>
              <a:t>within the </a:t>
            </a:r>
            <a:r>
              <a:rPr lang="en-US" sz="2600" smtClean="0">
                <a:solidFill>
                  <a:schemeClr val="tx1"/>
                </a:solidFill>
              </a:rPr>
              <a:t>PMT. </a:t>
            </a:r>
            <a:r>
              <a:rPr lang="en-US" sz="2600" dirty="0" smtClean="0"/>
              <a:t>A </a:t>
            </a:r>
            <a:endParaRPr lang="en-US" sz="2600" dirty="0" smtClean="0"/>
          </a:p>
          <a:p>
            <a:r>
              <a:rPr lang="en-US" sz="2600" dirty="0"/>
              <a:t>multichannel oscilloscope </a:t>
            </a:r>
            <a:endParaRPr lang="en-US" sz="2600" dirty="0"/>
          </a:p>
          <a:p>
            <a:r>
              <a:rPr lang="en-US" sz="2600" dirty="0"/>
              <a:t>was used to observe </a:t>
            </a:r>
            <a:endParaRPr lang="en-US" sz="2600" dirty="0"/>
          </a:p>
          <a:p>
            <a:r>
              <a:rPr lang="en-US" sz="2600" dirty="0"/>
              <a:t>crosstalk events, as </a:t>
            </a:r>
            <a:endParaRPr lang="en-US" sz="2600" dirty="0"/>
          </a:p>
          <a:p>
            <a:r>
              <a:rPr lang="en-US" sz="2600" dirty="0"/>
              <a:t>shown to the right. The </a:t>
            </a:r>
            <a:endParaRPr lang="en-US" sz="2600" dirty="0"/>
          </a:p>
          <a:p>
            <a:r>
              <a:rPr lang="en-US" sz="2600" dirty="0"/>
              <a:t>crosstalk events in one </a:t>
            </a:r>
            <a:endParaRPr lang="en-US" sz="2600" dirty="0"/>
          </a:p>
          <a:p>
            <a:r>
              <a:rPr lang="en-US" sz="2600" dirty="0"/>
              <a:t>pixel were observed by </a:t>
            </a:r>
            <a:endParaRPr lang="en-US" sz="2600" dirty="0"/>
          </a:p>
          <a:p>
            <a:r>
              <a:rPr lang="en-US" sz="2600" dirty="0"/>
              <a:t>triggering on other </a:t>
            </a:r>
            <a:endParaRPr lang="en-US" sz="2600" dirty="0"/>
          </a:p>
          <a:p>
            <a:r>
              <a:rPr lang="en-US" sz="2600" dirty="0"/>
              <a:t>channels within the PMT.</a:t>
            </a:r>
            <a:endParaRPr lang="en-US" sz="2600" dirty="0"/>
          </a:p>
          <a:p>
            <a:r>
              <a:rPr lang="en-US" sz="2600" dirty="0"/>
              <a:t>A crosstalk event is</a:t>
            </a:r>
            <a:endParaRPr lang="en-US" sz="2600" dirty="0"/>
          </a:p>
          <a:p>
            <a:r>
              <a:rPr lang="en-US" sz="2600" dirty="0"/>
              <a:t>characterized as having a</a:t>
            </a:r>
            <a:endParaRPr lang="en-US" sz="2600" dirty="0"/>
          </a:p>
          <a:p>
            <a:r>
              <a:rPr lang="en-US" sz="2600" dirty="0"/>
              <a:t>bipolar signal pulse which</a:t>
            </a:r>
            <a:endParaRPr lang="en-US" sz="2600" dirty="0"/>
          </a:p>
          <a:p>
            <a:r>
              <a:rPr lang="en-US" sz="2600" dirty="0"/>
              <a:t>results in a low or close to</a:t>
            </a:r>
            <a:endParaRPr lang="en-US" sz="2600" dirty="0"/>
          </a:p>
          <a:p>
            <a:r>
              <a:rPr lang="en-US" sz="2600" dirty="0"/>
              <a:t>zero ADC signal value.</a:t>
            </a:r>
            <a:endParaRPr lang="en-US" sz="2600" dirty="0"/>
          </a:p>
          <a:p>
            <a:r>
              <a:rPr lang="en-US" sz="2600" dirty="0"/>
              <a:t>Most crosstalk events also</a:t>
            </a:r>
            <a:endParaRPr lang="en-US" sz="2600" dirty="0"/>
          </a:p>
          <a:p>
            <a:r>
              <a:rPr lang="en-US" sz="2600" dirty="0"/>
              <a:t>have a shorter TDC signal</a:t>
            </a:r>
            <a:endParaRPr lang="en-US" sz="2600" dirty="0"/>
          </a:p>
          <a:p>
            <a:r>
              <a:rPr lang="en-US" sz="2600" dirty="0"/>
              <a:t>width between the leading</a:t>
            </a:r>
            <a:endParaRPr lang="en-US" sz="2600" dirty="0"/>
          </a:p>
          <a:p>
            <a:r>
              <a:rPr lang="en-US" sz="2600" dirty="0"/>
              <a:t>and trailing edge.</a:t>
            </a:r>
            <a:endParaRPr lang="en-US" sz="2600" dirty="0"/>
          </a:p>
          <a:p>
            <a:r>
              <a:rPr lang="en-US" sz="2600" dirty="0">
                <a:sym typeface="+mn-ea"/>
              </a:rPr>
              <a:t>													</a:t>
            </a:r>
            <a:endParaRPr lang="en-US" sz="2600" dirty="0">
              <a:sym typeface="+mn-ea"/>
            </a:endParaRPr>
          </a:p>
          <a:p>
            <a:r>
              <a:rPr lang="en-US" sz="2600" dirty="0">
                <a:sym typeface="+mn-ea"/>
              </a:rPr>
              <a:t>													The percent crosstalk 													for each PMT was also 													observed at different 													high voltage levels. 														The amount of 															crosstalk increases 														with the high voltage, 													and the ADC signal 														values	also increase.</a:t>
            </a:r>
            <a:endParaRPr lang="en-US" sz="2600" dirty="0">
              <a:sym typeface="+mn-ea"/>
            </a:endParaRPr>
          </a:p>
          <a:p>
            <a:r>
              <a:rPr lang="en-US" sz="2600" dirty="0"/>
              <a:t>													An optimal high 															voltage value has low 													crosstalk and a 															sufficient ADC value.</a:t>
            </a:r>
            <a:endParaRPr lang="en-US" sz="2600" dirty="0"/>
          </a:p>
        </p:txBody>
      </p:sp>
      <p:pic>
        <p:nvPicPr>
          <p:cNvPr id="23" name="Picture 22" descr="TDCDiff_SBSMeeting"/>
          <p:cNvPicPr>
            <a:picLocks noChangeAspect="1"/>
          </p:cNvPicPr>
          <p:nvPr/>
        </p:nvPicPr>
        <p:blipFill>
          <a:blip r:embed="rId16"/>
          <a:stretch>
            <a:fillRect/>
          </a:stretch>
        </p:blipFill>
        <p:spPr>
          <a:xfrm>
            <a:off x="23971568" y="16295370"/>
            <a:ext cx="5311775" cy="5110480"/>
          </a:xfrm>
          <a:prstGeom prst="rect">
            <a:avLst/>
          </a:prstGeom>
        </p:spPr>
      </p:pic>
      <p:sp>
        <p:nvSpPr>
          <p:cNvPr id="24" name="TextBox 283"/>
          <p:cNvSpPr txBox="1"/>
          <p:nvPr/>
        </p:nvSpPr>
        <p:spPr>
          <a:xfrm>
            <a:off x="21302345" y="16295370"/>
            <a:ext cx="7980680" cy="14895830"/>
          </a:xfrm>
          <a:prstGeom prst="rect">
            <a:avLst/>
          </a:prstGeom>
          <a:noFill/>
        </p:spPr>
        <p:txBody>
          <a:bodyPr wrap="square" rtlCol="0">
            <a:spAutoFit/>
          </a:bodyPr>
          <a:p>
            <a:r>
              <a:rPr lang="en-US" sz="2600" dirty="0"/>
              <a:t>Using the short</a:t>
            </a:r>
            <a:endParaRPr lang="en-US" sz="2600" dirty="0"/>
          </a:p>
          <a:p>
            <a:r>
              <a:rPr lang="en-US" sz="2600" dirty="0"/>
              <a:t>TDC widths which</a:t>
            </a:r>
            <a:endParaRPr lang="en-US" sz="2600" dirty="0"/>
          </a:p>
          <a:p>
            <a:r>
              <a:rPr lang="en-US" sz="2600" dirty="0"/>
              <a:t>characterize a</a:t>
            </a:r>
            <a:endParaRPr lang="en-US" sz="2600" dirty="0"/>
          </a:p>
          <a:p>
            <a:r>
              <a:rPr lang="en-US" sz="2600" dirty="0"/>
              <a:t>crosstalk event, a</a:t>
            </a:r>
            <a:endParaRPr lang="en-US" sz="2600" dirty="0"/>
          </a:p>
          <a:p>
            <a:r>
              <a:rPr lang="en-US" sz="2600" dirty="0"/>
              <a:t>TDC width cut</a:t>
            </a:r>
            <a:endParaRPr lang="en-US" sz="2600" dirty="0"/>
          </a:p>
          <a:p>
            <a:r>
              <a:rPr lang="en-US" sz="2600" dirty="0"/>
              <a:t>can be used to</a:t>
            </a:r>
            <a:endParaRPr lang="en-US" sz="2600" dirty="0"/>
          </a:p>
          <a:p>
            <a:r>
              <a:rPr lang="en-US" sz="2600" dirty="0"/>
              <a:t>analytically</a:t>
            </a:r>
            <a:endParaRPr lang="en-US" sz="2600" dirty="0"/>
          </a:p>
          <a:p>
            <a:r>
              <a:rPr lang="en-US" sz="2600" dirty="0"/>
              <a:t>reduce crosstalk</a:t>
            </a:r>
            <a:endParaRPr lang="en-US" sz="2600" dirty="0"/>
          </a:p>
          <a:p>
            <a:r>
              <a:rPr lang="en-US" sz="2600" dirty="0"/>
              <a:t>percentages for</a:t>
            </a:r>
            <a:endParaRPr lang="en-US" sz="2600" dirty="0"/>
          </a:p>
          <a:p>
            <a:r>
              <a:rPr lang="en-US" sz="2600" dirty="0"/>
              <a:t>every channel at</a:t>
            </a:r>
            <a:endParaRPr lang="en-US" sz="2600" dirty="0"/>
          </a:p>
          <a:p>
            <a:r>
              <a:rPr lang="en-US" sz="2600" dirty="0"/>
              <a:t>every high voltage</a:t>
            </a:r>
            <a:endParaRPr lang="en-US" sz="2600" dirty="0"/>
          </a:p>
          <a:p>
            <a:r>
              <a:rPr lang="en-US" sz="2600" dirty="0"/>
              <a:t>value. A linear fit</a:t>
            </a:r>
            <a:endParaRPr lang="en-US" sz="2600" dirty="0"/>
          </a:p>
          <a:p>
            <a:r>
              <a:rPr lang="en-US" sz="2600" dirty="0"/>
              <a:t>(red) is applied to</a:t>
            </a:r>
            <a:endParaRPr lang="en-US" sz="2600" dirty="0"/>
          </a:p>
          <a:p>
            <a:r>
              <a:rPr lang="en-US" sz="2600" dirty="0"/>
              <a:t>the TDC value outliers and a shift is used to determine the final TDC width cut value (green). This TDC width cut is compared to the TDC width spectrum (below) to see how well the cut removes unwanted crosstalk data (blue).</a:t>
            </a:r>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Supplemental crosstalk cuts are also placed on the TDC of every other channel in the same PMT as the channel being analyzed. These cuts remove some crosstalk, but the TDC width cut is most effective at removing crosstalk.</a:t>
            </a:r>
            <a:endParaRPr lang="en-US" sz="2600" dirty="0"/>
          </a:p>
        </p:txBody>
      </p:sp>
      <p:sp>
        <p:nvSpPr>
          <p:cNvPr id="31" name="Text Box 30"/>
          <p:cNvSpPr txBox="1"/>
          <p:nvPr/>
        </p:nvSpPr>
        <p:spPr>
          <a:xfrm>
            <a:off x="22226905" y="23188295"/>
            <a:ext cx="6349365" cy="521970"/>
          </a:xfrm>
          <a:prstGeom prst="rect">
            <a:avLst/>
          </a:prstGeom>
          <a:solidFill>
            <a:schemeClr val="bg1"/>
          </a:solidFill>
        </p:spPr>
        <p:txBody>
          <a:bodyPr wrap="square" rtlCol="0">
            <a:spAutoFit/>
          </a:bodyPr>
          <a:p>
            <a:pPr algn="ctr"/>
            <a:r>
              <a:rPr lang="en-US" sz="2800"/>
              <a:t>TDC Width PMT3, Paddle 7</a:t>
            </a:r>
            <a:endParaRPr lang="en-US" sz="2800"/>
          </a:p>
        </p:txBody>
      </p:sp>
      <p:sp>
        <p:nvSpPr>
          <p:cNvPr id="32" name="Text Box 31"/>
          <p:cNvSpPr txBox="1"/>
          <p:nvPr/>
        </p:nvSpPr>
        <p:spPr>
          <a:xfrm rot="16200000">
            <a:off x="20250150" y="24240490"/>
            <a:ext cx="2626360" cy="460375"/>
          </a:xfrm>
          <a:prstGeom prst="rect">
            <a:avLst/>
          </a:prstGeom>
          <a:noFill/>
        </p:spPr>
        <p:txBody>
          <a:bodyPr wrap="square" rtlCol="0">
            <a:spAutoFit/>
          </a:bodyPr>
          <a:p>
            <a:r>
              <a:rPr lang="en-US" sz="2400"/>
              <a:t>Bin Number</a:t>
            </a:r>
            <a:endParaRPr lang="en-US" sz="2400"/>
          </a:p>
        </p:txBody>
      </p:sp>
      <p:sp>
        <p:nvSpPr>
          <p:cNvPr id="34" name="Text Box 33"/>
          <p:cNvSpPr txBox="1"/>
          <p:nvPr/>
        </p:nvSpPr>
        <p:spPr>
          <a:xfrm>
            <a:off x="26540460" y="28900755"/>
            <a:ext cx="3405505" cy="460375"/>
          </a:xfrm>
          <a:prstGeom prst="rect">
            <a:avLst/>
          </a:prstGeom>
          <a:noFill/>
        </p:spPr>
        <p:txBody>
          <a:bodyPr wrap="square" rtlCol="0">
            <a:spAutoFit/>
          </a:bodyPr>
          <a:p>
            <a:r>
              <a:rPr lang="en-US" sz="2400"/>
              <a:t>TDC Width Value</a:t>
            </a:r>
            <a:endParaRPr lang="en-US" sz="2400"/>
          </a:p>
        </p:txBody>
      </p:sp>
      <p:sp>
        <p:nvSpPr>
          <p:cNvPr id="35" name="Text Box 34"/>
          <p:cNvSpPr txBox="1"/>
          <p:nvPr/>
        </p:nvSpPr>
        <p:spPr>
          <a:xfrm>
            <a:off x="26210260" y="24183975"/>
            <a:ext cx="2366645" cy="645160"/>
          </a:xfrm>
          <a:prstGeom prst="rect">
            <a:avLst/>
          </a:prstGeom>
          <a:noFill/>
        </p:spPr>
        <p:txBody>
          <a:bodyPr wrap="square" rtlCol="0">
            <a:spAutoFit/>
          </a:bodyPr>
          <a:p>
            <a:r>
              <a:rPr lang="en-US"/>
              <a:t>Red: Good events</a:t>
            </a:r>
            <a:endParaRPr lang="en-US"/>
          </a:p>
          <a:p>
            <a:r>
              <a:rPr lang="en-US"/>
              <a:t>Blue: All events </a:t>
            </a:r>
            <a:endParaRPr lang="en-US"/>
          </a:p>
        </p:txBody>
      </p:sp>
      <p:sp>
        <p:nvSpPr>
          <p:cNvPr id="36" name="Oval 35"/>
          <p:cNvSpPr/>
          <p:nvPr/>
        </p:nvSpPr>
        <p:spPr>
          <a:xfrm>
            <a:off x="16509683" y="17002760"/>
            <a:ext cx="1212215" cy="1010920"/>
          </a:xfrm>
          <a:prstGeom prst="ellipse">
            <a:avLst/>
          </a:prstGeom>
          <a:noFill/>
          <a:ln w="31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36"/>
          <p:cNvSpPr/>
          <p:nvPr/>
        </p:nvSpPr>
        <p:spPr>
          <a:xfrm>
            <a:off x="17929543" y="16571595"/>
            <a:ext cx="1616710" cy="375285"/>
          </a:xfrm>
          <a:prstGeom prst="rect">
            <a:avLst/>
          </a:prstGeom>
          <a:noFill/>
          <a:ln w="31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Normal Event</a:t>
            </a:r>
            <a:endParaRPr lang="en-US"/>
          </a:p>
        </p:txBody>
      </p:sp>
      <p:cxnSp>
        <p:nvCxnSpPr>
          <p:cNvPr id="38" name="Straight Arrow Connector 37"/>
          <p:cNvCxnSpPr>
            <a:stCxn id="37" idx="1"/>
            <a:endCxn id="36" idx="7"/>
          </p:cNvCxnSpPr>
          <p:nvPr/>
        </p:nvCxnSpPr>
        <p:spPr>
          <a:xfrm flipH="1">
            <a:off x="17544098" y="16759555"/>
            <a:ext cx="385445" cy="391160"/>
          </a:xfrm>
          <a:prstGeom prst="straightConnector1">
            <a:avLst/>
          </a:prstGeom>
          <a:ln w="31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6510318" y="18565495"/>
            <a:ext cx="1211580" cy="958215"/>
          </a:xfrm>
          <a:prstGeom prst="ellipse">
            <a:avLst/>
          </a:prstGeom>
          <a:noFill/>
          <a:ln w="31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0" name="Rectangle 39"/>
          <p:cNvSpPr/>
          <p:nvPr/>
        </p:nvSpPr>
        <p:spPr>
          <a:xfrm>
            <a:off x="17845088" y="19383375"/>
            <a:ext cx="1785620" cy="346710"/>
          </a:xfrm>
          <a:prstGeom prst="rect">
            <a:avLst/>
          </a:prstGeom>
          <a:noFill/>
          <a:ln w="31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Crosstalk Event</a:t>
            </a:r>
            <a:endParaRPr lang="en-US"/>
          </a:p>
        </p:txBody>
      </p:sp>
      <p:cxnSp>
        <p:nvCxnSpPr>
          <p:cNvPr id="41" name="Straight Arrow Connector 40"/>
          <p:cNvCxnSpPr>
            <a:stCxn id="40" idx="1"/>
            <a:endCxn id="39" idx="5"/>
          </p:cNvCxnSpPr>
          <p:nvPr/>
        </p:nvCxnSpPr>
        <p:spPr>
          <a:xfrm flipH="1" flipV="1">
            <a:off x="17544733" y="19383375"/>
            <a:ext cx="300355" cy="173355"/>
          </a:xfrm>
          <a:prstGeom prst="straightConnector1">
            <a:avLst/>
          </a:prstGeom>
          <a:ln w="31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7544098" y="21858605"/>
            <a:ext cx="1039495" cy="819150"/>
          </a:xfrm>
          <a:prstGeom prst="ellipse">
            <a:avLst/>
          </a:prstGeom>
          <a:noFill/>
          <a:ln w="31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6" name="Rectangle 45"/>
          <p:cNvSpPr/>
          <p:nvPr/>
        </p:nvSpPr>
        <p:spPr>
          <a:xfrm>
            <a:off x="18583593" y="22941280"/>
            <a:ext cx="2177415" cy="348615"/>
          </a:xfrm>
          <a:prstGeom prst="rect">
            <a:avLst/>
          </a:prstGeom>
          <a:noFill/>
          <a:ln w="31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Shorter TDC Widths</a:t>
            </a:r>
            <a:endParaRPr lang="en-US"/>
          </a:p>
        </p:txBody>
      </p:sp>
      <p:cxnSp>
        <p:nvCxnSpPr>
          <p:cNvPr id="47" name="Straight Arrow Connector 46"/>
          <p:cNvCxnSpPr>
            <a:stCxn id="46" idx="1"/>
            <a:endCxn id="43" idx="5"/>
          </p:cNvCxnSpPr>
          <p:nvPr/>
        </p:nvCxnSpPr>
        <p:spPr>
          <a:xfrm flipH="1" flipV="1">
            <a:off x="18431193" y="22557740"/>
            <a:ext cx="152400" cy="558165"/>
          </a:xfrm>
          <a:prstGeom prst="straightConnector1">
            <a:avLst/>
          </a:prstGeom>
          <a:ln w="31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9" name="TextBox 9"/>
          <p:cNvSpPr txBox="1"/>
          <p:nvPr/>
        </p:nvSpPr>
        <p:spPr>
          <a:xfrm>
            <a:off x="30269376" y="6986270"/>
            <a:ext cx="9062001" cy="24091900"/>
          </a:xfrm>
          <a:prstGeom prst="rect">
            <a:avLst/>
          </a:prstGeom>
          <a:noFill/>
        </p:spPr>
        <p:txBody>
          <a:bodyPr wrap="square" rtlCol="0">
            <a:spAutoFit/>
          </a:bodyPr>
          <a:p>
            <a:pPr algn="ctr"/>
            <a:r>
              <a:rPr lang="en-US" sz="4000" b="1" u="sng" dirty="0" smtClean="0">
                <a:solidFill>
                  <a:schemeClr val="tx1"/>
                </a:solidFill>
                <a:effectLst/>
              </a:rPr>
              <a:t>Efficiency Analysis</a:t>
            </a:r>
            <a:endParaRPr lang="en-US" sz="4000" b="1" u="sng" dirty="0" smtClean="0">
              <a:solidFill>
                <a:schemeClr val="tx1"/>
              </a:solidFill>
              <a:effectLst/>
            </a:endParaRPr>
          </a:p>
          <a:p>
            <a:endParaRPr lang="en-US" sz="3560" dirty="0"/>
          </a:p>
          <a:p>
            <a:r>
              <a:rPr lang="en-US" sz="2600" dirty="0"/>
              <a:t>The ADC threshold value for each channel is calculated to be fifty percent of the ADC rate for the channel being analyzed. These threshold cuts are used to calculate the efficency percentages.</a:t>
            </a:r>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A good event is defined as being a cosmic ray that passes straight, or vertically through the paddle and is not a crosstalk event. Cuts are placed on the ADC and TDC data in four stages. The first stage defines a vertical cosmic ray track in the analyzed channel. The second stage is crosstalk cuts on all other channels in the PMT other than the channel being analyzed. The TDC width cut is the third stage to remove a large portion of the crosstalk remaining. </a:t>
            </a:r>
            <a:endParaRPr lang="en-US" sz="2600" dirty="0"/>
          </a:p>
          <a:p>
            <a:endParaRPr lang="en-US" sz="2600" dirty="0"/>
          </a:p>
          <a:p>
            <a:r>
              <a:rPr lang="en-US" sz="2600" dirty="0"/>
              <a:t>The remaining data is defined as good events. The efficency percentage for each channel is the number of good events above the ADC threshold cut over the number of total good events. This ADC threshold cut is the fourth stage of cuts to calculate efficiency.</a:t>
            </a:r>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pPr algn="ctr"/>
            <a:r>
              <a:rPr lang="en-US" sz="4000" b="1" u="sng" dirty="0">
                <a:solidFill>
                  <a:schemeClr val="tx1"/>
                </a:solidFill>
              </a:rPr>
              <a:t> Conclusion</a:t>
            </a:r>
            <a:endParaRPr lang="en-US" sz="2600" b="1" u="sng" dirty="0">
              <a:solidFill>
                <a:schemeClr val="tx1"/>
              </a:solidFill>
            </a:endParaRPr>
          </a:p>
          <a:p>
            <a:pPr algn="ctr"/>
            <a:endParaRPr lang="en-US" sz="2600" b="1" u="sng" dirty="0">
              <a:solidFill>
                <a:schemeClr val="tx1"/>
              </a:solidFill>
            </a:endParaRPr>
          </a:p>
          <a:p>
            <a:pPr algn="l"/>
            <a:r>
              <a:rPr lang="en-US" sz="2600" dirty="0">
                <a:solidFill>
                  <a:schemeClr val="tx1"/>
                </a:solidFill>
              </a:rPr>
              <a:t>The efficiency and crosstalk percentages calculated at the optimal HV values for Module 1 of CDet are considered acceptable for the commissioning process. Using the efficiency, crosstalk, and ADC value data, the optimal high voltage settings for each PMT in Module 1 of CDet have been determined and Module 1 is ready for use in experimentation to supplement the SBS detector system. This commissioning process will be applied to all six of CDet's modules before CDet's final installation in Jefferson Lab's Hall A.</a:t>
            </a:r>
            <a:endParaRPr lang="en-US" sz="2600" dirty="0">
              <a:solidFill>
                <a:schemeClr val="tx1"/>
              </a:solidFill>
            </a:endParaRPr>
          </a:p>
          <a:p>
            <a:pPr algn="l"/>
            <a:endParaRPr lang="en-US" sz="2600" u="sng" dirty="0">
              <a:solidFill>
                <a:schemeClr val="tx1"/>
              </a:solidFill>
            </a:endParaRPr>
          </a:p>
          <a:p>
            <a:pPr algn="ctr"/>
            <a:r>
              <a:rPr lang="en-US" sz="4000" b="1" u="sng" dirty="0">
                <a:solidFill>
                  <a:schemeClr val="tx1"/>
                </a:solidFill>
              </a:rPr>
              <a:t>Acknowledgements</a:t>
            </a:r>
            <a:endParaRPr lang="en-US" sz="2600" b="1" u="sng" dirty="0">
              <a:solidFill>
                <a:schemeClr val="tx1"/>
              </a:solidFill>
            </a:endParaRPr>
          </a:p>
          <a:p>
            <a:pPr algn="ctr"/>
            <a:endParaRPr lang="en-US" sz="2600" b="1" u="sng" dirty="0">
              <a:solidFill>
                <a:schemeClr val="tx1"/>
              </a:solidFill>
            </a:endParaRPr>
          </a:p>
          <a:p>
            <a:pPr algn="l"/>
            <a:r>
              <a:rPr lang="en-US" sz="2600" dirty="0">
                <a:sym typeface="+mn-ea"/>
              </a:rPr>
              <a:t>Dr. Bogdan Wojtsekhowski (JLabs)		Katie Whitcomb (CNU)</a:t>
            </a:r>
            <a:endParaRPr lang="en-US" sz="2600" dirty="0">
              <a:solidFill>
                <a:schemeClr val="tx1"/>
              </a:solidFill>
            </a:endParaRPr>
          </a:p>
          <a:p>
            <a:pPr algn="l"/>
            <a:r>
              <a:rPr lang="en-US" sz="2600" dirty="0">
                <a:solidFill>
                  <a:schemeClr val="tx1"/>
                </a:solidFill>
              </a:rPr>
              <a:t>Dr. Edward Brash (JLabs, CNU)			</a:t>
            </a:r>
            <a:r>
              <a:rPr lang="en-US" sz="2600" dirty="0">
                <a:sym typeface="+mn-ea"/>
              </a:rPr>
              <a:t>Parker Reid (SMU)</a:t>
            </a:r>
            <a:endParaRPr lang="en-US" sz="2600" dirty="0">
              <a:solidFill>
                <a:schemeClr val="tx1"/>
              </a:solidFill>
            </a:endParaRPr>
          </a:p>
          <a:p>
            <a:pPr algn="l"/>
            <a:r>
              <a:rPr lang="en-US" sz="2600" dirty="0">
                <a:solidFill>
                  <a:schemeClr val="tx1"/>
                </a:solidFill>
              </a:rPr>
              <a:t>Dr. Peter Monaghan (JLabs, CNU)		</a:t>
            </a:r>
            <a:r>
              <a:rPr lang="en-US" sz="2600" dirty="0">
                <a:sym typeface="+mn-ea"/>
              </a:rPr>
              <a:t>Abbie Salyzyn (SMU)</a:t>
            </a:r>
            <a:endParaRPr lang="en-US" sz="2600" dirty="0">
              <a:solidFill>
                <a:schemeClr val="tx1"/>
              </a:solidFill>
            </a:endParaRPr>
          </a:p>
          <a:p>
            <a:pPr algn="l"/>
            <a:r>
              <a:rPr lang="en-US" sz="2600" dirty="0">
                <a:sym typeface="+mn-ea"/>
              </a:rPr>
              <a:t>Dr. John Annand (UOG)</a:t>
            </a:r>
            <a:endParaRPr lang="en-US" sz="2600" dirty="0">
              <a:solidFill>
                <a:schemeClr val="tx1"/>
              </a:solidFill>
            </a:endParaRPr>
          </a:p>
          <a:p>
            <a:pPr algn="l"/>
            <a:r>
              <a:rPr lang="en-US" sz="2600" dirty="0">
                <a:solidFill>
                  <a:schemeClr val="tx1"/>
                </a:solidFill>
              </a:rPr>
              <a:t>Dr. </a:t>
            </a:r>
            <a:r>
              <a:rPr lang="en-US" sz="2600" dirty="0">
                <a:sym typeface="+mn-ea"/>
              </a:rPr>
              <a:t>Vitaly Baturin (JLabs)</a:t>
            </a:r>
            <a:endParaRPr lang="en-US" sz="2600" dirty="0">
              <a:sym typeface="+mn-ea"/>
            </a:endParaRPr>
          </a:p>
          <a:p>
            <a:pPr algn="l"/>
            <a:r>
              <a:rPr lang="en-US" sz="2600" dirty="0">
                <a:sym typeface="+mn-ea"/>
              </a:rPr>
              <a:t>Dr. Francesco Tortoricci ((UNICT)</a:t>
            </a:r>
            <a:endParaRPr lang="en-US" sz="2600" dirty="0">
              <a:solidFill>
                <a:schemeClr val="tx1"/>
              </a:solidFill>
            </a:endParaRPr>
          </a:p>
        </p:txBody>
      </p:sp>
      <p:pic>
        <p:nvPicPr>
          <p:cNvPr id="50" name="Picture 49" descr="PMT3_pix4_threshold"/>
          <p:cNvPicPr>
            <a:picLocks noChangeAspect="1"/>
          </p:cNvPicPr>
          <p:nvPr/>
        </p:nvPicPr>
        <p:blipFill>
          <a:blip r:embed="rId17">
            <a:clrChange>
              <a:clrFrom>
                <a:srgbClr val="F2F2F2">
                  <a:alpha val="100000"/>
                </a:srgbClr>
              </a:clrFrom>
              <a:clrTo>
                <a:srgbClr val="F2F2F2">
                  <a:alpha val="100000"/>
                  <a:alpha val="0"/>
                </a:srgbClr>
              </a:clrTo>
            </a:clrChange>
          </a:blip>
          <a:stretch>
            <a:fillRect/>
          </a:stretch>
        </p:blipFill>
        <p:spPr>
          <a:xfrm>
            <a:off x="30269498" y="9737090"/>
            <a:ext cx="5292090" cy="3604260"/>
          </a:xfrm>
          <a:prstGeom prst="rect">
            <a:avLst/>
          </a:prstGeom>
          <a:solidFill>
            <a:schemeClr val="bg1"/>
          </a:solidFill>
        </p:spPr>
      </p:pic>
      <p:pic>
        <p:nvPicPr>
          <p:cNvPr id="51" name="Picture 50" descr="run_1374_ADCRATIO_pmt_7_tdc_min_750_max_1050"/>
          <p:cNvPicPr>
            <a:picLocks noChangeAspect="1"/>
          </p:cNvPicPr>
          <p:nvPr/>
        </p:nvPicPr>
        <p:blipFill>
          <a:blip r:embed="rId18">
            <a:clrChange>
              <a:clrFrom>
                <a:srgbClr val="F2F2F2">
                  <a:alpha val="100000"/>
                </a:srgbClr>
              </a:clrFrom>
              <a:clrTo>
                <a:srgbClr val="F2F2F2">
                  <a:alpha val="100000"/>
                  <a:alpha val="0"/>
                </a:srgbClr>
              </a:clrTo>
            </a:clrChange>
          </a:blip>
          <a:stretch>
            <a:fillRect/>
          </a:stretch>
        </p:blipFill>
        <p:spPr>
          <a:xfrm>
            <a:off x="35588893" y="9711055"/>
            <a:ext cx="3742690" cy="3629660"/>
          </a:xfrm>
          <a:prstGeom prst="rect">
            <a:avLst/>
          </a:prstGeom>
        </p:spPr>
      </p:pic>
      <p:sp>
        <p:nvSpPr>
          <p:cNvPr id="52" name="Text Box 51"/>
          <p:cNvSpPr txBox="1"/>
          <p:nvPr/>
        </p:nvSpPr>
        <p:spPr>
          <a:xfrm>
            <a:off x="30765115" y="9737090"/>
            <a:ext cx="4300855" cy="368300"/>
          </a:xfrm>
          <a:prstGeom prst="rect">
            <a:avLst/>
          </a:prstGeom>
          <a:solidFill>
            <a:schemeClr val="bg1"/>
          </a:solidFill>
          <a:ln>
            <a:solidFill>
              <a:schemeClr val="bg1"/>
            </a:solidFill>
          </a:ln>
        </p:spPr>
        <p:txBody>
          <a:bodyPr wrap="square" rtlCol="0">
            <a:spAutoFit/>
          </a:bodyPr>
          <a:p>
            <a:pPr algn="ctr"/>
            <a:r>
              <a:rPr lang="en-US"/>
              <a:t>ADC Rate PMT 3, Paddle 4</a:t>
            </a:r>
            <a:endParaRPr lang="en-US"/>
          </a:p>
        </p:txBody>
      </p:sp>
      <p:sp>
        <p:nvSpPr>
          <p:cNvPr id="53" name="Text Box 52"/>
          <p:cNvSpPr txBox="1"/>
          <p:nvPr/>
        </p:nvSpPr>
        <p:spPr>
          <a:xfrm rot="10800000" flipV="1">
            <a:off x="34310320" y="13095605"/>
            <a:ext cx="755650" cy="245110"/>
          </a:xfrm>
          <a:prstGeom prst="rect">
            <a:avLst/>
          </a:prstGeom>
          <a:solidFill>
            <a:schemeClr val="bg1"/>
          </a:solidFill>
          <a:ln>
            <a:solidFill>
              <a:schemeClr val="bg1"/>
            </a:solidFill>
          </a:ln>
        </p:spPr>
        <p:txBody>
          <a:bodyPr wrap="square" rtlCol="0">
            <a:spAutoFit/>
          </a:bodyPr>
          <a:p>
            <a:pPr algn="ctr"/>
            <a:r>
              <a:rPr lang="en-US" sz="1000"/>
              <a:t>ADC Value</a:t>
            </a:r>
            <a:endParaRPr lang="en-US" sz="1000"/>
          </a:p>
        </p:txBody>
      </p:sp>
      <p:sp>
        <p:nvSpPr>
          <p:cNvPr id="55" name="Text Box 54"/>
          <p:cNvSpPr txBox="1"/>
          <p:nvPr/>
        </p:nvSpPr>
        <p:spPr>
          <a:xfrm rot="5400000" flipV="1">
            <a:off x="29945965" y="10841355"/>
            <a:ext cx="964565" cy="245110"/>
          </a:xfrm>
          <a:prstGeom prst="rect">
            <a:avLst/>
          </a:prstGeom>
          <a:solidFill>
            <a:schemeClr val="bg1"/>
          </a:solidFill>
        </p:spPr>
        <p:txBody>
          <a:bodyPr wrap="square" rtlCol="0">
            <a:spAutoFit/>
          </a:bodyPr>
          <a:p>
            <a:pPr algn="ctr"/>
            <a:r>
              <a:rPr lang="en-US" sz="1000"/>
              <a:t>ADC </a:t>
            </a:r>
            <a:r>
              <a:rPr lang="en-US" sz="1000">
                <a:solidFill>
                  <a:schemeClr val="tx1"/>
                </a:solidFill>
              </a:rPr>
              <a:t>Rate</a:t>
            </a:r>
            <a:endParaRPr lang="en-US" sz="1000">
              <a:solidFill>
                <a:schemeClr val="tx1"/>
              </a:solidFill>
            </a:endParaRPr>
          </a:p>
        </p:txBody>
      </p:sp>
      <p:sp>
        <p:nvSpPr>
          <p:cNvPr id="58" name="Text Box 57"/>
          <p:cNvSpPr txBox="1"/>
          <p:nvPr/>
        </p:nvSpPr>
        <p:spPr>
          <a:xfrm>
            <a:off x="30896560" y="18651220"/>
            <a:ext cx="3232785" cy="398780"/>
          </a:xfrm>
          <a:prstGeom prst="rect">
            <a:avLst/>
          </a:prstGeom>
          <a:solidFill>
            <a:schemeClr val="bg1"/>
          </a:solidFill>
        </p:spPr>
        <p:txBody>
          <a:bodyPr wrap="square" rtlCol="0">
            <a:spAutoFit/>
          </a:bodyPr>
          <a:p>
            <a:pPr algn="ctr"/>
            <a:r>
              <a:rPr lang="en-US" sz="2000"/>
              <a:t>ADC Four Stage Cuts</a:t>
            </a:r>
            <a:endParaRPr lang="en-US" sz="2000"/>
          </a:p>
        </p:txBody>
      </p:sp>
      <p:sp>
        <p:nvSpPr>
          <p:cNvPr id="59" name="Text Box 58"/>
          <p:cNvSpPr txBox="1"/>
          <p:nvPr/>
        </p:nvSpPr>
        <p:spPr>
          <a:xfrm>
            <a:off x="30595570" y="22268180"/>
            <a:ext cx="3780790" cy="368300"/>
          </a:xfrm>
          <a:prstGeom prst="rect">
            <a:avLst/>
          </a:prstGeom>
          <a:noFill/>
        </p:spPr>
        <p:txBody>
          <a:bodyPr wrap="square" rtlCol="0">
            <a:spAutoFit/>
          </a:bodyPr>
          <a:p>
            <a:pPr algn="r"/>
            <a:r>
              <a:rPr lang="en-US"/>
              <a:t>ADC Value</a:t>
            </a:r>
            <a:endParaRPr lang="en-US"/>
          </a:p>
        </p:txBody>
      </p:sp>
      <p:sp>
        <p:nvSpPr>
          <p:cNvPr id="60" name="Text Box 59"/>
          <p:cNvSpPr txBox="1"/>
          <p:nvPr/>
        </p:nvSpPr>
        <p:spPr>
          <a:xfrm rot="16200000">
            <a:off x="29529405" y="19575145"/>
            <a:ext cx="1674495" cy="368300"/>
          </a:xfrm>
          <a:prstGeom prst="rect">
            <a:avLst/>
          </a:prstGeom>
          <a:noFill/>
        </p:spPr>
        <p:txBody>
          <a:bodyPr wrap="square" rtlCol="0">
            <a:spAutoFit/>
          </a:bodyPr>
          <a:p>
            <a:r>
              <a:rPr lang="en-US"/>
              <a:t>Bin Number</a:t>
            </a:r>
            <a:endParaRPr lang="en-US"/>
          </a:p>
        </p:txBody>
      </p:sp>
      <p:sp>
        <p:nvSpPr>
          <p:cNvPr id="61" name="Text Box 60"/>
          <p:cNvSpPr txBox="1"/>
          <p:nvPr/>
        </p:nvSpPr>
        <p:spPr>
          <a:xfrm>
            <a:off x="32193865" y="19314160"/>
            <a:ext cx="2116455" cy="891540"/>
          </a:xfrm>
          <a:prstGeom prst="rect">
            <a:avLst/>
          </a:prstGeom>
          <a:solidFill>
            <a:schemeClr val="bg1"/>
          </a:solidFill>
          <a:ln>
            <a:noFill/>
          </a:ln>
        </p:spPr>
        <p:txBody>
          <a:bodyPr wrap="square" rtlCol="0">
            <a:spAutoFit/>
          </a:bodyPr>
          <a:p>
            <a:r>
              <a:rPr lang="en-US" sz="1300"/>
              <a:t>Black: Vertical Track Cuts</a:t>
            </a:r>
            <a:endParaRPr lang="en-US" sz="1300"/>
          </a:p>
          <a:p>
            <a:r>
              <a:rPr lang="en-US" sz="1300">
                <a:sym typeface="+mn-ea"/>
              </a:rPr>
              <a:t>Blue: Crosstalk Cuts</a:t>
            </a:r>
            <a:r>
              <a:rPr lang="en-US" sz="1300"/>
              <a:t>	</a:t>
            </a:r>
            <a:endParaRPr lang="en-US" sz="1300"/>
          </a:p>
          <a:p>
            <a:r>
              <a:rPr lang="en-US" sz="1300"/>
              <a:t>Red: TDC Width Cut		</a:t>
            </a:r>
            <a:endParaRPr lang="en-US" sz="1300"/>
          </a:p>
          <a:p>
            <a:r>
              <a:rPr lang="en-US" sz="1300"/>
              <a:t>Green: Threshold Cut</a:t>
            </a:r>
            <a:endParaRPr lang="en-US" sz="1300"/>
          </a:p>
        </p:txBody>
      </p:sp>
      <p:sp>
        <p:nvSpPr>
          <p:cNvPr id="63" name="Text Box 62"/>
          <p:cNvSpPr txBox="1"/>
          <p:nvPr/>
        </p:nvSpPr>
        <p:spPr>
          <a:xfrm>
            <a:off x="35589210" y="18651220"/>
            <a:ext cx="3636645" cy="398780"/>
          </a:xfrm>
          <a:prstGeom prst="rect">
            <a:avLst/>
          </a:prstGeom>
          <a:solidFill>
            <a:schemeClr val="bg1"/>
          </a:solidFill>
        </p:spPr>
        <p:txBody>
          <a:bodyPr wrap="square" rtlCol="0">
            <a:spAutoFit/>
          </a:bodyPr>
          <a:p>
            <a:pPr algn="ctr"/>
            <a:r>
              <a:rPr lang="en-US" sz="2000"/>
              <a:t>PMT 7, Pixel 3 Efficiency</a:t>
            </a:r>
            <a:endParaRPr lang="en-US" sz="2000"/>
          </a:p>
        </p:txBody>
      </p:sp>
      <p:sp>
        <p:nvSpPr>
          <p:cNvPr id="8" name="Content Placeholder 5"/>
          <p:cNvSpPr txBox="1"/>
          <p:nvPr/>
        </p:nvSpPr>
        <p:spPr>
          <a:xfrm>
            <a:off x="29959618" y="6783705"/>
            <a:ext cx="9731375" cy="24505920"/>
          </a:xfrm>
          <a:custGeom>
            <a:avLst/>
            <a:gdLst>
              <a:gd name="connsiteX0" fmla="*/ 0 w 10269416"/>
              <a:gd name="connsiteY0" fmla="*/ 1711604 h 25673539"/>
              <a:gd name="connsiteX1" fmla="*/ 1711604 w 10269416"/>
              <a:gd name="connsiteY1" fmla="*/ 0 h 25673539"/>
              <a:gd name="connsiteX2" fmla="*/ 8557812 w 10269416"/>
              <a:gd name="connsiteY2" fmla="*/ 0 h 25673539"/>
              <a:gd name="connsiteX3" fmla="*/ 10269416 w 10269416"/>
              <a:gd name="connsiteY3" fmla="*/ 1711604 h 25673539"/>
              <a:gd name="connsiteX4" fmla="*/ 10269416 w 10269416"/>
              <a:gd name="connsiteY4" fmla="*/ 23961935 h 25673539"/>
              <a:gd name="connsiteX5" fmla="*/ 8557812 w 10269416"/>
              <a:gd name="connsiteY5" fmla="*/ 25673539 h 25673539"/>
              <a:gd name="connsiteX6" fmla="*/ 1711604 w 10269416"/>
              <a:gd name="connsiteY6" fmla="*/ 25673539 h 25673539"/>
              <a:gd name="connsiteX7" fmla="*/ 0 w 10269416"/>
              <a:gd name="connsiteY7" fmla="*/ 23961935 h 25673539"/>
              <a:gd name="connsiteX8" fmla="*/ 0 w 10269416"/>
              <a:gd name="connsiteY8" fmla="*/ 1711604 h 25673539"/>
              <a:gd name="connsiteX0-1" fmla="*/ 3919 w 10273335"/>
              <a:gd name="connsiteY0-2" fmla="*/ 1711604 h 25673539"/>
              <a:gd name="connsiteX1-3" fmla="*/ 839223 w 10273335"/>
              <a:gd name="connsiteY1-4" fmla="*/ 19050 h 25673539"/>
              <a:gd name="connsiteX2-5" fmla="*/ 8561731 w 10273335"/>
              <a:gd name="connsiteY2-6" fmla="*/ 0 h 25673539"/>
              <a:gd name="connsiteX3-7" fmla="*/ 10273335 w 10273335"/>
              <a:gd name="connsiteY3-8" fmla="*/ 1711604 h 25673539"/>
              <a:gd name="connsiteX4-9" fmla="*/ 10273335 w 10273335"/>
              <a:gd name="connsiteY4-10" fmla="*/ 23961935 h 25673539"/>
              <a:gd name="connsiteX5-11" fmla="*/ 8561731 w 10273335"/>
              <a:gd name="connsiteY5-12" fmla="*/ 25673539 h 25673539"/>
              <a:gd name="connsiteX6-13" fmla="*/ 1715523 w 10273335"/>
              <a:gd name="connsiteY6-14" fmla="*/ 25673539 h 25673539"/>
              <a:gd name="connsiteX7-15" fmla="*/ 3919 w 10273335"/>
              <a:gd name="connsiteY7-16" fmla="*/ 23961935 h 25673539"/>
              <a:gd name="connsiteX8-17" fmla="*/ 3919 w 10273335"/>
              <a:gd name="connsiteY8-18" fmla="*/ 1711604 h 25673539"/>
              <a:gd name="connsiteX0-19" fmla="*/ 19050 w 10269416"/>
              <a:gd name="connsiteY0-20" fmla="*/ 949604 h 25673539"/>
              <a:gd name="connsiteX1-21" fmla="*/ 835304 w 10269416"/>
              <a:gd name="connsiteY1-22" fmla="*/ 19050 h 25673539"/>
              <a:gd name="connsiteX2-23" fmla="*/ 8557812 w 10269416"/>
              <a:gd name="connsiteY2-24" fmla="*/ 0 h 25673539"/>
              <a:gd name="connsiteX3-25" fmla="*/ 10269416 w 10269416"/>
              <a:gd name="connsiteY3-26" fmla="*/ 1711604 h 25673539"/>
              <a:gd name="connsiteX4-27" fmla="*/ 10269416 w 10269416"/>
              <a:gd name="connsiteY4-28" fmla="*/ 23961935 h 25673539"/>
              <a:gd name="connsiteX5-29" fmla="*/ 8557812 w 10269416"/>
              <a:gd name="connsiteY5-30" fmla="*/ 25673539 h 25673539"/>
              <a:gd name="connsiteX6-31" fmla="*/ 1711604 w 10269416"/>
              <a:gd name="connsiteY6-32" fmla="*/ 25673539 h 25673539"/>
              <a:gd name="connsiteX7-33" fmla="*/ 0 w 10269416"/>
              <a:gd name="connsiteY7-34" fmla="*/ 23961935 h 25673539"/>
              <a:gd name="connsiteX8-35" fmla="*/ 19050 w 10269416"/>
              <a:gd name="connsiteY8-36" fmla="*/ 949604 h 25673539"/>
              <a:gd name="connsiteX0-37" fmla="*/ 19050 w 10269416"/>
              <a:gd name="connsiteY0-38" fmla="*/ 930568 h 25654503"/>
              <a:gd name="connsiteX1-39" fmla="*/ 835304 w 10269416"/>
              <a:gd name="connsiteY1-40" fmla="*/ 14 h 25654503"/>
              <a:gd name="connsiteX2-41" fmla="*/ 9319812 w 10269416"/>
              <a:gd name="connsiteY2-42" fmla="*/ 19064 h 25654503"/>
              <a:gd name="connsiteX3-43" fmla="*/ 10269416 w 10269416"/>
              <a:gd name="connsiteY3-44" fmla="*/ 1692568 h 25654503"/>
              <a:gd name="connsiteX4-45" fmla="*/ 10269416 w 10269416"/>
              <a:gd name="connsiteY4-46" fmla="*/ 23942899 h 25654503"/>
              <a:gd name="connsiteX5-47" fmla="*/ 8557812 w 10269416"/>
              <a:gd name="connsiteY5-48" fmla="*/ 25654503 h 25654503"/>
              <a:gd name="connsiteX6-49" fmla="*/ 1711604 w 10269416"/>
              <a:gd name="connsiteY6-50" fmla="*/ 25654503 h 25654503"/>
              <a:gd name="connsiteX7-51" fmla="*/ 0 w 10269416"/>
              <a:gd name="connsiteY7-52" fmla="*/ 23942899 h 25654503"/>
              <a:gd name="connsiteX8-53" fmla="*/ 19050 w 10269416"/>
              <a:gd name="connsiteY8-54" fmla="*/ 930568 h 25654503"/>
              <a:gd name="connsiteX0-55" fmla="*/ 19050 w 10288466"/>
              <a:gd name="connsiteY0-56" fmla="*/ 930568 h 25654503"/>
              <a:gd name="connsiteX1-57" fmla="*/ 835304 w 10288466"/>
              <a:gd name="connsiteY1-58" fmla="*/ 14 h 25654503"/>
              <a:gd name="connsiteX2-59" fmla="*/ 9319812 w 10288466"/>
              <a:gd name="connsiteY2-60" fmla="*/ 19064 h 25654503"/>
              <a:gd name="connsiteX3-61" fmla="*/ 10288466 w 10288466"/>
              <a:gd name="connsiteY3-62" fmla="*/ 1006768 h 25654503"/>
              <a:gd name="connsiteX4-63" fmla="*/ 10269416 w 10288466"/>
              <a:gd name="connsiteY4-64" fmla="*/ 23942899 h 25654503"/>
              <a:gd name="connsiteX5-65" fmla="*/ 8557812 w 10288466"/>
              <a:gd name="connsiteY5-66" fmla="*/ 25654503 h 25654503"/>
              <a:gd name="connsiteX6-67" fmla="*/ 1711604 w 10288466"/>
              <a:gd name="connsiteY6-68" fmla="*/ 25654503 h 25654503"/>
              <a:gd name="connsiteX7-69" fmla="*/ 0 w 10288466"/>
              <a:gd name="connsiteY7-70" fmla="*/ 23942899 h 25654503"/>
              <a:gd name="connsiteX8-71" fmla="*/ 19050 w 10288466"/>
              <a:gd name="connsiteY8-72" fmla="*/ 930568 h 25654503"/>
              <a:gd name="connsiteX0-73" fmla="*/ 19584 w 10289000"/>
              <a:gd name="connsiteY0-74" fmla="*/ 930568 h 25654503"/>
              <a:gd name="connsiteX1-75" fmla="*/ 835838 w 10289000"/>
              <a:gd name="connsiteY1-76" fmla="*/ 14 h 25654503"/>
              <a:gd name="connsiteX2-77" fmla="*/ 9320346 w 10289000"/>
              <a:gd name="connsiteY2-78" fmla="*/ 19064 h 25654503"/>
              <a:gd name="connsiteX3-79" fmla="*/ 10289000 w 10289000"/>
              <a:gd name="connsiteY3-80" fmla="*/ 1006768 h 25654503"/>
              <a:gd name="connsiteX4-81" fmla="*/ 10269950 w 10289000"/>
              <a:gd name="connsiteY4-82" fmla="*/ 23942899 h 25654503"/>
              <a:gd name="connsiteX5-83" fmla="*/ 8558346 w 10289000"/>
              <a:gd name="connsiteY5-84" fmla="*/ 25654503 h 25654503"/>
              <a:gd name="connsiteX6-85" fmla="*/ 892988 w 10289000"/>
              <a:gd name="connsiteY6-86" fmla="*/ 25635454 h 25654503"/>
              <a:gd name="connsiteX7-87" fmla="*/ 534 w 10289000"/>
              <a:gd name="connsiteY7-88" fmla="*/ 23942899 h 25654503"/>
              <a:gd name="connsiteX8-89" fmla="*/ 19584 w 10289000"/>
              <a:gd name="connsiteY8-90" fmla="*/ 930568 h 25654503"/>
              <a:gd name="connsiteX0-91" fmla="*/ 19584 w 10289000"/>
              <a:gd name="connsiteY0-92" fmla="*/ 930568 h 25654503"/>
              <a:gd name="connsiteX1-93" fmla="*/ 835838 w 10289000"/>
              <a:gd name="connsiteY1-94" fmla="*/ 14 h 25654503"/>
              <a:gd name="connsiteX2-95" fmla="*/ 9320346 w 10289000"/>
              <a:gd name="connsiteY2-96" fmla="*/ 19064 h 25654503"/>
              <a:gd name="connsiteX3-97" fmla="*/ 10289000 w 10289000"/>
              <a:gd name="connsiteY3-98" fmla="*/ 1006768 h 25654503"/>
              <a:gd name="connsiteX4-99" fmla="*/ 10269950 w 10289000"/>
              <a:gd name="connsiteY4-100" fmla="*/ 23942899 h 25654503"/>
              <a:gd name="connsiteX5-101" fmla="*/ 8558346 w 10289000"/>
              <a:gd name="connsiteY5-102" fmla="*/ 25654503 h 25654503"/>
              <a:gd name="connsiteX6-103" fmla="*/ 892988 w 10289000"/>
              <a:gd name="connsiteY6-104" fmla="*/ 25635454 h 25654503"/>
              <a:gd name="connsiteX7-105" fmla="*/ 534 w 10289000"/>
              <a:gd name="connsiteY7-106" fmla="*/ 24628700 h 25654503"/>
              <a:gd name="connsiteX8-107" fmla="*/ 19584 w 10289000"/>
              <a:gd name="connsiteY8-108" fmla="*/ 930568 h 25654503"/>
              <a:gd name="connsiteX0-109" fmla="*/ 19584 w 10289000"/>
              <a:gd name="connsiteY0-110" fmla="*/ 930568 h 25654504"/>
              <a:gd name="connsiteX1-111" fmla="*/ 835838 w 10289000"/>
              <a:gd name="connsiteY1-112" fmla="*/ 14 h 25654504"/>
              <a:gd name="connsiteX2-113" fmla="*/ 9320346 w 10289000"/>
              <a:gd name="connsiteY2-114" fmla="*/ 19064 h 25654504"/>
              <a:gd name="connsiteX3-115" fmla="*/ 10289000 w 10289000"/>
              <a:gd name="connsiteY3-116" fmla="*/ 1006768 h 25654504"/>
              <a:gd name="connsiteX4-117" fmla="*/ 10269950 w 10289000"/>
              <a:gd name="connsiteY4-118" fmla="*/ 23942899 h 25654504"/>
              <a:gd name="connsiteX5-119" fmla="*/ 9358446 w 10289000"/>
              <a:gd name="connsiteY5-120" fmla="*/ 25654504 h 25654504"/>
              <a:gd name="connsiteX6-121" fmla="*/ 892988 w 10289000"/>
              <a:gd name="connsiteY6-122" fmla="*/ 25635454 h 25654504"/>
              <a:gd name="connsiteX7-123" fmla="*/ 534 w 10289000"/>
              <a:gd name="connsiteY7-124" fmla="*/ 24628700 h 25654504"/>
              <a:gd name="connsiteX8-125" fmla="*/ 19584 w 10289000"/>
              <a:gd name="connsiteY8-126" fmla="*/ 930568 h 25654504"/>
              <a:gd name="connsiteX0-127" fmla="*/ 19584 w 10289000"/>
              <a:gd name="connsiteY0-128" fmla="*/ 930568 h 25654504"/>
              <a:gd name="connsiteX1-129" fmla="*/ 835838 w 10289000"/>
              <a:gd name="connsiteY1-130" fmla="*/ 14 h 25654504"/>
              <a:gd name="connsiteX2-131" fmla="*/ 9320346 w 10289000"/>
              <a:gd name="connsiteY2-132" fmla="*/ 19064 h 25654504"/>
              <a:gd name="connsiteX3-133" fmla="*/ 10289000 w 10289000"/>
              <a:gd name="connsiteY3-134" fmla="*/ 1006768 h 25654504"/>
              <a:gd name="connsiteX4-135" fmla="*/ 10269950 w 10289000"/>
              <a:gd name="connsiteY4-136" fmla="*/ 24666800 h 25654504"/>
              <a:gd name="connsiteX5-137" fmla="*/ 9358446 w 10289000"/>
              <a:gd name="connsiteY5-138" fmla="*/ 25654504 h 25654504"/>
              <a:gd name="connsiteX6-139" fmla="*/ 892988 w 10289000"/>
              <a:gd name="connsiteY6-140" fmla="*/ 25635454 h 25654504"/>
              <a:gd name="connsiteX7-141" fmla="*/ 534 w 10289000"/>
              <a:gd name="connsiteY7-142" fmla="*/ 24628700 h 25654504"/>
              <a:gd name="connsiteX8-143" fmla="*/ 19584 w 10289000"/>
              <a:gd name="connsiteY8-144" fmla="*/ 930568 h 2565450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289000" h="25654504">
                <a:moveTo>
                  <a:pt x="19584" y="930568"/>
                </a:moveTo>
                <a:cubicBezTo>
                  <a:pt x="19584" y="-14725"/>
                  <a:pt x="-109455" y="14"/>
                  <a:pt x="835838" y="14"/>
                </a:cubicBezTo>
                <a:lnTo>
                  <a:pt x="9320346" y="19064"/>
                </a:lnTo>
                <a:cubicBezTo>
                  <a:pt x="10265639" y="19064"/>
                  <a:pt x="10289000" y="61475"/>
                  <a:pt x="10289000" y="1006768"/>
                </a:cubicBezTo>
                <a:lnTo>
                  <a:pt x="10269950" y="24666800"/>
                </a:lnTo>
                <a:cubicBezTo>
                  <a:pt x="10269950" y="25612093"/>
                  <a:pt x="10303739" y="25654504"/>
                  <a:pt x="9358446" y="25654504"/>
                </a:cubicBezTo>
                <a:lnTo>
                  <a:pt x="892988" y="25635454"/>
                </a:lnTo>
                <a:cubicBezTo>
                  <a:pt x="-52305" y="25635454"/>
                  <a:pt x="534" y="25573993"/>
                  <a:pt x="534" y="24628700"/>
                </a:cubicBezTo>
                <a:lnTo>
                  <a:pt x="19584" y="930568"/>
                </a:lnTo>
                <a:close/>
              </a:path>
            </a:pathLst>
          </a:custGeom>
          <a:ln w="101600">
            <a:solidFill>
              <a:schemeClr val="accent6">
                <a:lumMod val="50000"/>
              </a:schemeClr>
            </a:solidFill>
          </a:ln>
        </p:spPr>
        <p:txBody>
          <a:bodyPr>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Font typeface="Arial" panose="020B0604020202020204" pitchFamily="34" charset="0"/>
              <a:buNone/>
            </a:pPr>
            <a:endParaRPr lang="en-US" sz="1125" dirty="0"/>
          </a:p>
        </p:txBody>
      </p:sp>
      <p:pic>
        <p:nvPicPr>
          <p:cNvPr id="64" name="Picture 63" descr="DOE_Logo"/>
          <p:cNvPicPr>
            <a:picLocks noChangeAspect="1"/>
          </p:cNvPicPr>
          <p:nvPr/>
        </p:nvPicPr>
        <p:blipFill>
          <a:blip r:embed="rId19"/>
          <a:stretch>
            <a:fillRect/>
          </a:stretch>
        </p:blipFill>
        <p:spPr>
          <a:xfrm>
            <a:off x="35332670" y="29758005"/>
            <a:ext cx="3666490" cy="11874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7999</Words>
  <Application>WPS Presentation</Application>
  <PresentationFormat>Custom</PresentationFormat>
  <Paragraphs>297</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Calibri</vt:lpstr>
      <vt:lpstr>Microsoft YaHei</vt:lpstr>
      <vt:lpstr/>
      <vt:lpstr>Arial Unicode MS</vt:lpstr>
      <vt:lpstr>Calibri Light</vt:lpstr>
      <vt:lpstr>Segoe Print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 Marinaro</dc:creator>
  <cp:lastModifiedBy>Ralph</cp:lastModifiedBy>
  <cp:revision>88</cp:revision>
  <dcterms:created xsi:type="dcterms:W3CDTF">2016-10-10T21:47:00Z</dcterms:created>
  <dcterms:modified xsi:type="dcterms:W3CDTF">2018-07-23T13:43:07Z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