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8"/>
  </p:handoutMasterIdLst>
  <p:sldIdLst>
    <p:sldId id="256" r:id="rId2"/>
    <p:sldId id="281" r:id="rId3"/>
    <p:sldId id="282" r:id="rId4"/>
    <p:sldId id="280" r:id="rId5"/>
    <p:sldId id="277" r:id="rId6"/>
    <p:sldId id="27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592" autoAdjust="0"/>
  </p:normalViewPr>
  <p:slideViewPr>
    <p:cSldViewPr snapToGrid="0" snapToObjects="1">
      <p:cViewPr varScale="1">
        <p:scale>
          <a:sx n="92" d="100"/>
          <a:sy n="92" d="100"/>
        </p:scale>
        <p:origin x="21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12,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12,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APPENDIX E MATHEMATICAL FORMULA</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Figure shows a triangle with three dissimilar sides labeled a, b and c. All three angles of the triangle are acute angles. The angle between b and c is alpha, the angle between a and c is beta and the angle between a and b is gamm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947" r="-30947"/>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8867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Figure shows a right triangle. Its three sides are labeled a, b and c with c being the hypotenuse. The angle between a and c is labeled th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8870" r="-4887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4825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APPENDIX F CHEMISTRY</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373160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3" descr="The Periodic Table of Elements is shown. The 18 columns are labeled “Group” and the 7 rows are labeled “Period.” Below the table to the right is a box labeled “Color Code” with different colors for metals, metalloids, and nonmetals, as well as solids, liquids, and gases. To the left of this box is an enlarged picture of the upper-left most box on the table. The number 1 is in its upper-left hand corner and is labeled “Atomic number.” The letter “H” is in the middle in red indicating that it is a gas. It is labeled “Symbol.” Below that is the number 1.008 which is labeled “Atomic Mass.” Below that is the word hydrogen which is labeled “name.” The color of the box indicates that it is a nonmetal. Each element will be described in this order: atomic number; name; symbol; whether it is a metal, metalloid, or nonmetal; whether it is a solid, liquid, or gas; and atomic mass. Beginning at the top left of the table, or period 1, group 1, is a box containing “1; hydrogen; H; nonmetal; gas; and 1.008.” There is only one other element box in period 1, group 18, which contains “2; helium; H e; nonmetal; gas; and 4.003.” Period 2, group 1 contains “3; lithium; L i; metal; solid; and 6.94” Group 2 contains “4; beryllium; B e; metal; solid; and 9.012.” Groups 3 through 12 are skipped and group 13 contains “5; boron; B; metalloid; solid; 10.81.” Group 14 contains “6; carbon; C; nonmetal; solid; and 12.01.” Group 15 contains “7; nitrogen; N; nonmetal; gas; and 14.01.” Group 16 contains “8; oxygen; O; nonmetal; gas; and 16.00.” Group 17 contains “9; fluorine; F; nonmetal; gas; and 19.00.” Group 18 contains “10; neon; N e; nonmetal; gas; and 20.18.” Period 3, group 1 contains “11; sodium; N a; metal; solid; and 22.99.” Group 2 contains “12; magnesium; M g; metal; solid; and 24.31.” Groups 3 through 12 are skipped again in period 3 and group 13 contains “13; aluminum; A l; metal; solid; and 26.98.” Group 14 contains “14; silicon; S i; metalloid; solid; and 28.09.” Group 15 contains “15; phosphorous; P; nonmetal; solid; and 30.97.” Group 16 contains “16; sulfur; S; nonmetal; solid; and 32.06.” Group 17 contains “17; chlorine; C l; nonmetal; gas; and 35.45.” Group 18 contains “18; argon; A r; nonmetal; gas; and 39.95.” Period 4, group 1 contains “19; potassium; K; metal; solid; and 39.10.” Group 2 contains “20; calcium; C a; metal; solid; and 40.08.” Group 3 contains “21; scandium; S c; metal; solid; and 44.96.” Group 4 contains “22; titanium; T i; metal; solid; and 47.87.” Group 5 contains “23; vanadium; V; metal; solid; and 50.94.” Group 6 contains “24; chromium; C r; metal; solid; and 52.00.” Group 7 contains “25; manganese; M n; metal; solid; and 54.94.” Group 8 contains “26; iron; F e; metal; solid; and 55.85.” Group 9 contains “27; cobalt; C o; metal; solid; and 58.93.” Group 10 contains “28; nickel; N i; metal; solid; and 58.69.” Group 11 contains “29; copper; C u; metal; solid; and 63.55.” Group 12 contains “30; zinc; Z n; metal; solid; and 65.38.” Group 13 contains “31; gallium; G a; metal; solid; and 69.72.” Group 14 contains “32; germanium; G e; metalloid; solid; and 72.63.” Group 15 contains “33; arsenic; A s; metalloid; solid; and 74.92.” Group 16 contains “34; selenium; S e; nonmetal; solid; and 78.97.” Group 17 contains “35; bromine; B r; nonmetal; liquid; and 79.90.” Group 18 contains “36; krypton; K r; nonmetal; gas; and 83.80.” Period 5, group 1 contains “37; rubidium; R b; metal; solid; and 85.47.” Group 2 contains “38; strontium; S r; metal; solid; and 87.62.” Group 3 contains “39; yttrium; Y; metal; solid; and 88.91.” Group 4 contains “40; zirconium; Z r; metal; solid; and 91.22.” Group 5 contains “41; niobium; N b; metal; solid; and 92.91.” Group 6 contains “42; molybdenum; M o; metal; solid; and 95.95.” Group 7 contains “43; technetium; T c; metal; solid; and 97.” Group 8 contains “44; ruthenium; R u; metal; solid; and 101.1.” Group 9 contains “45; rhodium; R h; metal; solid; and 102.9.” Group 10 contains “46; palladium; P d; metal; solid; and 106.4.” Group 11 contains “47; silver; A g; metal; solid; and 107.9.” Group 12 contains “48; cadmium; C d; metal; solid; and 112.4.” Group 13 contains “49; indium; I n; metal; solid; and 114.8.” Group 14 contains “50; tin; S n; metal; solid; and 118.7.” Group 15 contains “51; antimony; S b; metalloid; solid; and 121.8.” Group 16 contains “52; tellurium; T e; metalloid; solid; and 127.6.” Group 17 contains “53; iodine; I; nonmetal; solid; and 126.9.” Group 18 contains “54; xenon; X e; nonmetal; gas; and 131.3.” Period 6, group 1 contains “55; cesium; C s; metal; solid; and 132.9.” Group 2 contains “56; barium; B a; metal; solid; and 137.3.” Group 3 breaks the pattern. The box has a large arrow pointing to a row of elements below the table with atomic numbers ranging from 57-71. In sequential order by atomic number, the first box in this row contains “57; lanthanum; L a; metal; solid; and 138.9.” To its right, the next is “58; cerium; C e; metal; solid; and 140.1.” Next is “59; praseodymium; P r; metal; solid; and 140.9.” Next is “60; neodymium; N d; metal; solid; and 144.2.” Next is “61; promethium; P m; metal; solid; and 145.” Next is “62; samarium; S m; metal; solid; and 150.4.” Next is “63; europium; E u; metal; solid; and 152.0.” Next is “64; gadolinium; G d; metal; solid; and 157.3.” Next is “65; terbium; T b; metal; solid; and 158.9.” Next is “66; dysprosium; D y; metal; solid; and 162.5.” Next is “67; holmium; H o; metal; solid; and 164.9.” Next is “68; erbium; E r; metal; solid; and 167.3.” Next is “69; thulium; T m; metal; solid; and 168.9.” Next is “70; ytterbium; Y b; metal; solid; and 173.1.” The last in this special row is “71; lutetium; L u; metal; solid; and 175.0.” Continuing in period 6, group 4 contains “72; hafnium; H f; metal; solid; and 178.5.” Group 5 contains “73; tantalum; T a; metal; solid; and 180.9.” Group 6 contains “74; tungsten; W; metal; solid; and 183.8.” Group 7 contains “75; rhenium; R e; metal; solid; and 186.2.” Group 8 contains “76; osmium; O s; metal; solid; and 190.2.” Group 9 contains “77; iridium; I r; metal; solid; and 192.2.” Group 10 contains “78; platinum; P t; metal; solid; and 195.1.” Group 11 contains “79; gold; A u; metal; solid; and 197.0.” Group 12 contains “80; mercury; H g; metal; liquid; and 200.6.” Group 13 contains “81; thallium; T l; metal; solid; and 204.4.” Group 14 contains “82; lead; P b; metal; solid; and 207.2.” Group 15 contains “83; bismuth; B i; metal; solid; and 209.0.” Group 16 contains “84; polonium; P o; metal; solid; and 209.” Group 17 contains “85; astatine; A t; metalloid; solid; and 210.” Group 18 contains “86; radon; R n; nonmetal; gas; and 222.” Period 7, group 1 contains “87; francium; F r; metal; solid; and 223.” Group 2 contains “88; radium; R a; metal; solid; and 226.” Group 3 breaks the pattern much like what occurs in period 6. A large arrow points from the box in period 7, group 3 to a special row containing the elements with atomic numbers ranging from 89-103, just below the row which contains atomic numbers 57-71. In sequential order by atomic number, the first box in this row contains “89; actinium; A c; metal; solid; and 227.” To its right, the next is “90; thorium; T h; metal; solid; and 232.0.” Next is “91; protactinium; P a; metal; solid; and 231.0.” Next is “92; uranium; U; metal; solid; and 238.0.” Next is “93; neptunium; N p; metal; solid; and N p.” Next is “94; plutonium; P u; metal; solid; and 244.” Next is “95; americium; A m; metal; solid; and 243.” Next is “96; curium; C m; metal; solid; and 247.” Next is “97; berkelium; B k; metal; solid; and 247.” Next is “98; californium; C f; metal; solid; and 251.” Next is “99; einsteinium; E s; metal; solid; and 252.” Next is “100; fermium; F m; metal; solid; and 257.” Next is “101; mendelevium; M d; metal; solid; and 258.” Next is “102; nobelium; N o; metal; solid; and 259.” The last in this special row is “103; lawrencium; L r; metal; solid; and 262.” Continuing in period 7, group 4 contains “104; rutherfordium; R f; metal; solid; and 267.” Group 5 contains “105; dubnium; D b; metal; solid; and 270.” Group 6 contains “106; seaborgium; S g; metal; solid; and 271.” Group 7 contains “107; bohrium; B h; metal; solid; and 270.” Group 8 contains “108; hassium; H s; metal; solid; and 277.” Group 9 contains “109; meitnerium; M t; not indicated; solid; and 276.” Group 10 contains “110; darmstadtium; D s; not indicated; solid; and 281.” Group 11 contains “111; roentgenium; R g; not indicated; solid; and 282.” Group 12 contains “112; copernicium; C n; metal; liquid; and 285.” Group 13 contains “113; ununtrium; U u t; not indicated; solid; and 285.” Group 14 contains “114; flerovium; F l; not indicated; solid; and 289.” Group 15 contains “115; ununpentium; U u p; not indicated; solid; and 288.” Group 16 contains “116; livermorium; L v; not indicated; solid; and 293.” Group 17 contains “117; tennessine; T s; not indicated; solid; and 294.” Group 18 contains “118; ogannesson; O g; not indicated; solid; and 29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97152" y="1109472"/>
            <a:ext cx="5949696" cy="4639056"/>
          </a:xfrm>
          <a:prstGeom prst="rect">
            <a:avLst/>
          </a:prstGeom>
        </p:spPr>
      </p:pic>
    </p:spTree>
    <p:extLst>
      <p:ext uri="{BB962C8B-B14F-4D97-AF65-F5344CB8AC3E}">
        <p14:creationId xmlns:p14="http://schemas.microsoft.com/office/powerpoint/2010/main" val="1039996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38630192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54</Words>
  <Application>Microsoft Office PowerPoint</Application>
  <PresentationFormat>On-screen Show (4:3)</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Calibri</vt:lpstr>
      <vt:lpstr>Essential</vt:lpstr>
      <vt:lpstr>PowerPoint Presentation</vt:lpstr>
      <vt:lpstr>PowerPoint Presentation</vt:lpstr>
      <vt:lpstr>PowerPoint Presentation</vt:lpstr>
      <vt:lpstr>PowerPoint Presentation</vt:lpstr>
      <vt:lpstr>PowerPoint Presentation</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34</cp:revision>
  <dcterms:created xsi:type="dcterms:W3CDTF">2012-06-04T02:13:36Z</dcterms:created>
  <dcterms:modified xsi:type="dcterms:W3CDTF">2021-01-12T18:52:37Z</dcterms:modified>
</cp:coreProperties>
</file>