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17"/>
  </p:handoutMasterIdLst>
  <p:sldIdLst>
    <p:sldId id="256" r:id="rId2"/>
    <p:sldId id="277" r:id="rId3"/>
    <p:sldId id="273" r:id="rId4"/>
    <p:sldId id="280" r:id="rId5"/>
    <p:sldId id="282" r:id="rId6"/>
    <p:sldId id="283" r:id="rId7"/>
    <p:sldId id="284" r:id="rId8"/>
    <p:sldId id="285" r:id="rId9"/>
    <p:sldId id="286" r:id="rId10"/>
    <p:sldId id="288" r:id="rId11"/>
    <p:sldId id="287" r:id="rId12"/>
    <p:sldId id="289" r:id="rId13"/>
    <p:sldId id="290" r:id="rId14"/>
    <p:sldId id="291" r:id="rId15"/>
    <p:sldId id="27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592" autoAdjust="0"/>
  </p:normalViewPr>
  <p:slideViewPr>
    <p:cSldViewPr snapToGrid="0" snapToObjects="1">
      <p:cViewPr varScale="1">
        <p:scale>
          <a:sx n="73" d="100"/>
          <a:sy n="73" d="100"/>
        </p:scale>
        <p:origin x="78" y="4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26,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26,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26,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26,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26,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 UNITS AND MEASUREMENT</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1.9</a:t>
            </a:r>
          </a:p>
        </p:txBody>
      </p:sp>
      <p:sp>
        <p:nvSpPr>
          <p:cNvPr id="7" name="Text Placeholder 6"/>
          <p:cNvSpPr>
            <a:spLocks noGrp="1"/>
          </p:cNvSpPr>
          <p:nvPr>
            <p:ph type="body" sz="quarter" idx="14"/>
          </p:nvPr>
        </p:nvSpPr>
        <p:spPr/>
        <p:txBody>
          <a:bodyPr>
            <a:normAutofit/>
          </a:bodyPr>
          <a:lstStyle/>
          <a:p>
            <a:r>
              <a:rPr lang="en-US" sz="1600" dirty="0"/>
              <a:t>The meter is defined to be the distance light travels in 1/299,792,458 of a second in a vacuum. Distance traveled is speed multiplied by time.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descr="A drawing of a meter stick and a flashlight shining a beam of light. An arrow indicates that the beam spans the length of the meter stick. The drawing is labeled “light travels a distance of 1 meter in 1 over 299,792,458 of a second”."/>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7383" y="2062129"/>
            <a:ext cx="8425543" cy="1648674"/>
          </a:xfrm>
          <a:prstGeom prst="rect">
            <a:avLst/>
          </a:prstGeom>
        </p:spPr>
      </p:pic>
    </p:spTree>
    <p:extLst>
      <p:ext uri="{BB962C8B-B14F-4D97-AF65-F5344CB8AC3E}">
        <p14:creationId xmlns:p14="http://schemas.microsoft.com/office/powerpoint/2010/main" val="353039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1.10</a:t>
            </a:r>
          </a:p>
        </p:txBody>
      </p:sp>
      <p:pic>
        <p:nvPicPr>
          <p:cNvPr id="2" name="Picture Placeholder 1" descr="Figure a is a photograph of the U S national institute of Standards and technology’s watt balance. Figure b is a photograph of a highly polished silicon spher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5565" r="-15565"/>
          <a:stretch>
            <a:fillRect/>
          </a:stretch>
        </p:blipFill>
        <p:spPr/>
      </p:pic>
      <p:sp>
        <p:nvSpPr>
          <p:cNvPr id="7" name="Text Placeholder 6"/>
          <p:cNvSpPr>
            <a:spLocks noGrp="1"/>
          </p:cNvSpPr>
          <p:nvPr>
            <p:ph type="body" sz="quarter" idx="14"/>
          </p:nvPr>
        </p:nvSpPr>
        <p:spPr/>
        <p:txBody>
          <a:bodyPr>
            <a:noAutofit/>
          </a:bodyPr>
          <a:lstStyle/>
          <a:p>
            <a:r>
              <a:rPr lang="en-US" sz="1050" dirty="0"/>
              <a:t>Redefining the SI unit of mass. Complementary methods are being investigated for use in an upcoming redefinition of the SI unit of mass.</a:t>
            </a:r>
          </a:p>
          <a:p>
            <a:pPr marL="342900" indent="-342900">
              <a:buAutoNum type="alphaLcParenBoth"/>
            </a:pPr>
            <a:r>
              <a:rPr lang="en-US" sz="1050" dirty="0"/>
              <a:t>The U.S. National Institute of Standards and Technology’s watt balance is a machine that balances the weight of a test mass against the current and voltage (the “watt”) produced by a strong system of magnets.</a:t>
            </a:r>
          </a:p>
          <a:p>
            <a:pPr marL="342900" indent="-342900">
              <a:buAutoNum type="alphaLcParenBoth"/>
            </a:pPr>
            <a:r>
              <a:rPr lang="en-US" sz="1050" dirty="0"/>
              <a:t>The International Avogadro Project is working to redefine the kilogram based on the dimensions, mass, and other known properties of a silicon sphere. (credit a and credit b: National Institute of Standards and Technology)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5259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a:t>
            </a:r>
          </a:p>
        </p:txBody>
      </p:sp>
      <p:pic>
        <p:nvPicPr>
          <p:cNvPr id="2" name="Picture Placeholder 1" descr="Figure a shows an old rusted double-pan balance with a standard mass on one pan. Figure b shows a modern digital analytical balan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9612" b="-9612"/>
          <a:stretch>
            <a:fillRect/>
          </a:stretch>
        </p:blipFill>
        <p:spPr/>
      </p:pic>
      <p:sp>
        <p:nvSpPr>
          <p:cNvPr id="7" name="Text Placeholder 6"/>
          <p:cNvSpPr>
            <a:spLocks noGrp="1"/>
          </p:cNvSpPr>
          <p:nvPr>
            <p:ph type="body" sz="quarter" idx="14"/>
          </p:nvPr>
        </p:nvSpPr>
        <p:spPr/>
        <p:txBody>
          <a:bodyPr>
            <a:noAutofit/>
          </a:bodyPr>
          <a:lstStyle/>
          <a:p>
            <a:pPr marL="228600" indent="-228600">
              <a:buAutoNum type="alphaLcParenBoth"/>
            </a:pPr>
            <a:r>
              <a:rPr lang="en-US" sz="1000" dirty="0"/>
              <a:t>A double-pan mechanical balance is used to compare different masses. Usually an object with unknown mass is placed in one pan and objects of known mass are placed in the other pan. When the bar that connects the two pans is horizontal, then the masses in both pans are equal. The “known masses” are typically metal cylinders of standard mass such as 1 g, 10 g, and 100 g.</a:t>
            </a:r>
          </a:p>
          <a:p>
            <a:pPr marL="228600" indent="-228600">
              <a:buAutoNum type="alphaLcParenBoth"/>
            </a:pPr>
            <a:r>
              <a:rPr lang="en-US" sz="1000" dirty="0"/>
              <a:t>Many mechanical balances, such as double-pan balances, have been replaced by digital scales, which can typically measure the mass of an object more precisely. A mechanical balance may read only the mass of an object to the nearest tenth of a gram, but many digital scales can measure the mass of an object up to the nearest thousandth of a gram. (credit a: modification of work by Serge </a:t>
            </a:r>
            <a:r>
              <a:rPr lang="en-US" sz="1000" dirty="0" err="1"/>
              <a:t>Melki</a:t>
            </a:r>
            <a:r>
              <a:rPr lang="en-US" sz="1000" dirty="0"/>
              <a:t>; credit b: modification of work by </a:t>
            </a:r>
            <a:r>
              <a:rPr lang="en-US" sz="1000" dirty="0" err="1"/>
              <a:t>Karel</a:t>
            </a:r>
            <a:r>
              <a:rPr lang="en-US" sz="1000" dirty="0"/>
              <a:t> </a:t>
            </a:r>
            <a:r>
              <a:rPr lang="en-US" sz="1000" dirty="0" err="1"/>
              <a:t>Jakubec</a:t>
            </a:r>
            <a:r>
              <a:rPr lang="en-US" sz="10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318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1.12</a:t>
            </a:r>
          </a:p>
        </p:txBody>
      </p:sp>
      <p:pic>
        <p:nvPicPr>
          <p:cNvPr id="2" name="Picture Placeholder 1" descr="Two target patterns, each consisting of three white concentric rings on a red background. Figure a, labeled “High accuracy, low precision,” shows four black points, spread out along the circumference of the innermost circle. Figure b, labeled “Low accuracy, high precision,” shows four black points all clustered very near each other between the middle and outer circl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614" r="-4614"/>
          <a:stretch>
            <a:fillRect/>
          </a:stretch>
        </p:blipFill>
        <p:spPr/>
      </p:pic>
      <p:sp>
        <p:nvSpPr>
          <p:cNvPr id="7" name="Text Placeholder 6"/>
          <p:cNvSpPr>
            <a:spLocks noGrp="1"/>
          </p:cNvSpPr>
          <p:nvPr>
            <p:ph type="body" sz="quarter" idx="14"/>
          </p:nvPr>
        </p:nvSpPr>
        <p:spPr/>
        <p:txBody>
          <a:bodyPr>
            <a:normAutofit fontScale="70000" lnSpcReduction="20000"/>
          </a:bodyPr>
          <a:lstStyle/>
          <a:p>
            <a:r>
              <a:rPr lang="en-US" sz="1600" dirty="0"/>
              <a:t>A GPS attempts to locate a restaurant at the center of the bull’s-eye. The black dots represent each attempt to pinpoint the location of the restaurant.</a:t>
            </a:r>
          </a:p>
          <a:p>
            <a:pPr marL="342900" indent="-342900">
              <a:buAutoNum type="alphaLcParenBoth"/>
            </a:pPr>
            <a:r>
              <a:rPr lang="en-US" sz="1600" dirty="0"/>
              <a:t>The dots are spread out quite far apart from one another, indicating low precision, but they are each rather close to the actual location of the restaurant, indicating high accuracy.</a:t>
            </a:r>
          </a:p>
          <a:p>
            <a:pPr marL="342900" indent="-342900">
              <a:buAutoNum type="alphaLcParenBoth"/>
            </a:pPr>
            <a:r>
              <a:rPr lang="en-US" sz="1600" dirty="0"/>
              <a:t>The dots are concentrated rather closely to one another, indicating high precision, but they are rather far away from the actual location of the restaurant, indicating low accuracy. (credit a and credit b: modification of works by Dark Evil)</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1459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1.13</a:t>
            </a:r>
          </a:p>
        </p:txBody>
      </p:sp>
      <p:pic>
        <p:nvPicPr>
          <p:cNvPr id="2" name="Picture Placeholder 1" descr="A photograph of a student’s hand, working on a problem with an open textbook, a calculator, and an eras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893" r="-26893"/>
          <a:stretch>
            <a:fillRect/>
          </a:stretch>
        </p:blipFill>
        <p:spPr/>
      </p:pic>
      <p:sp>
        <p:nvSpPr>
          <p:cNvPr id="7" name="Text Placeholder 6"/>
          <p:cNvSpPr>
            <a:spLocks noGrp="1"/>
          </p:cNvSpPr>
          <p:nvPr>
            <p:ph type="body" sz="quarter" idx="14"/>
          </p:nvPr>
        </p:nvSpPr>
        <p:spPr/>
        <p:txBody>
          <a:bodyPr>
            <a:normAutofit/>
          </a:bodyPr>
          <a:lstStyle/>
          <a:p>
            <a:r>
              <a:rPr lang="en-US" sz="1600" dirty="0"/>
              <a:t>Problem-solving skills are essential to your success in physics. (credit: “scui3asteveo”/Flickr)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8581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19944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a:t>
            </a:r>
          </a:p>
        </p:txBody>
      </p:sp>
      <p:pic>
        <p:nvPicPr>
          <p:cNvPr id="2" name="Picture Placeholder 1" descr="A photograph of the Whirlpool Galax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5610" r="-15610"/>
          <a:stretch>
            <a:fillRect/>
          </a:stretch>
        </p:blipFill>
        <p:spPr/>
      </p:pic>
      <p:sp>
        <p:nvSpPr>
          <p:cNvPr id="7" name="Text Placeholder 6"/>
          <p:cNvSpPr>
            <a:spLocks noGrp="1"/>
          </p:cNvSpPr>
          <p:nvPr>
            <p:ph type="body" sz="quarter" idx="14"/>
          </p:nvPr>
        </p:nvSpPr>
        <p:spPr/>
        <p:txBody>
          <a:bodyPr>
            <a:noAutofit/>
          </a:bodyPr>
          <a:lstStyle/>
          <a:p>
            <a:r>
              <a:rPr lang="en-US" sz="1250" dirty="0"/>
              <a:t>This image might be showing any number of things. It might be a whirlpool in a tank of water or perhaps a collage of paint and shiny beads done for art class. Without knowing the size of the object in units we all recognize, such as meters or inches, it is difficult to know what we’re looking at. In fact, this image shows the Whirlpool Galaxy (and its companion galaxy), which is about 60,000 light-years in diameter (about 6 × 10</a:t>
            </a:r>
            <a:r>
              <a:rPr lang="en-US" sz="1250" baseline="30000" dirty="0"/>
              <a:t>17</a:t>
            </a:r>
            <a:r>
              <a:rPr lang="en-US" sz="1250" dirty="0"/>
              <a:t> km across). (credit: S. Beckwith (</a:t>
            </a:r>
            <a:r>
              <a:rPr lang="en-US" sz="1250" dirty="0" err="1"/>
              <a:t>STScI</a:t>
            </a:r>
            <a:r>
              <a:rPr lang="en-US" sz="1250" dirty="0"/>
              <a:t>) Hubble Heritage Team, (</a:t>
            </a:r>
            <a:r>
              <a:rPr lang="en-US" sz="1250" dirty="0" err="1"/>
              <a:t>STScI</a:t>
            </a:r>
            <a:r>
              <a:rPr lang="en-US" sz="1250" dirty="0"/>
              <a:t>/AURA), ESA, NASA)</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3999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1.2</a:t>
            </a:r>
          </a:p>
        </p:txBody>
      </p:sp>
      <p:pic>
        <p:nvPicPr>
          <p:cNvPr id="3" name="Picture Placeholder 2" descr="A photograph of an Apple iPhone showing directions on a ma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527" r="-1052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The Apple iPhone is a common smartphone with a GPS function. Physics describes the way that electricity flows through the circuits of this device. Engineers use their knowledge of physics to construct an iPhone with features that consumers will enjoy. One specific feature of an iPhone is the GPS function. A GPS uses physics equations to determine the drive time between two locations on a map.</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8509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a:t>
            </a:r>
          </a:p>
        </p:txBody>
      </p:sp>
      <p:pic>
        <p:nvPicPr>
          <p:cNvPr id="2" name="Picture Placeholder 1" descr="Figure a shows a high resolution scanning electron microscope image of gold film. Figure b shows a magnified image of phytoplankton and ice crystals. Figure c shows a photograph of two galaxi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6339" b="-16339"/>
          <a:stretch>
            <a:fillRect/>
          </a:stretch>
        </p:blipFill>
        <p:spPr/>
      </p:pic>
      <p:sp>
        <p:nvSpPr>
          <p:cNvPr id="7" name="Text Placeholder 6"/>
          <p:cNvSpPr>
            <a:spLocks noGrp="1"/>
          </p:cNvSpPr>
          <p:nvPr>
            <p:ph type="body" sz="quarter" idx="14"/>
          </p:nvPr>
        </p:nvSpPr>
        <p:spPr/>
        <p:txBody>
          <a:bodyPr>
            <a:noAutofit/>
          </a:bodyPr>
          <a:lstStyle/>
          <a:p>
            <a:pPr marL="228600" indent="-228600">
              <a:buAutoNum type="alphaLcParenBoth"/>
            </a:pPr>
            <a:r>
              <a:rPr lang="en-US" sz="850" dirty="0"/>
              <a:t>Using a scanning tunneling microscope, scientists can see the individual atoms (diameters around 10</a:t>
            </a:r>
            <a:r>
              <a:rPr lang="en-US" sz="850" baseline="30000" dirty="0"/>
              <a:t>–10 </a:t>
            </a:r>
            <a:r>
              <a:rPr lang="en-US" sz="850" dirty="0"/>
              <a:t>m) that compose this sheet of gold.</a:t>
            </a:r>
          </a:p>
          <a:p>
            <a:pPr marL="228600" indent="-228600">
              <a:buAutoNum type="alphaLcParenBoth"/>
            </a:pPr>
            <a:r>
              <a:rPr lang="en-US" sz="850" dirty="0"/>
              <a:t>Tiny phytoplankton swim among crystals of ice in the Antarctic Sea. They range from a few micrometers (1 </a:t>
            </a:r>
            <a:r>
              <a:rPr lang="en-US" sz="850" i="1" dirty="0" err="1"/>
              <a:t>μ</a:t>
            </a:r>
            <a:r>
              <a:rPr lang="en-US" sz="850" dirty="0" err="1"/>
              <a:t>m</a:t>
            </a:r>
            <a:r>
              <a:rPr lang="en-US" sz="850" dirty="0"/>
              <a:t> is 10</a:t>
            </a:r>
            <a:r>
              <a:rPr lang="en-US" sz="850" baseline="30000" dirty="0"/>
              <a:t>–6</a:t>
            </a:r>
            <a:r>
              <a:rPr lang="en-US" sz="850" dirty="0"/>
              <a:t> m) to as much as 2 mm (1 mm is 10</a:t>
            </a:r>
            <a:r>
              <a:rPr lang="en-US" sz="850" baseline="30000" dirty="0"/>
              <a:t>–2</a:t>
            </a:r>
            <a:r>
              <a:rPr lang="en-US" sz="850" dirty="0"/>
              <a:t> m) in length.</a:t>
            </a:r>
          </a:p>
          <a:p>
            <a:pPr marL="228600" indent="-228600">
              <a:buAutoNum type="alphaLcParenBoth"/>
            </a:pPr>
            <a:r>
              <a:rPr lang="en-US" sz="850" dirty="0"/>
              <a:t>These two colliding galaxies, known as NGC 4676A (right) and NGC 4676B (left), are nicknamed “The Mice” because of the tail of gas emanating from each one. They are located 300 million light-years from Earth in the constellation Coma </a:t>
            </a:r>
            <a:r>
              <a:rPr lang="en-US" sz="850" dirty="0" err="1"/>
              <a:t>Berenices</a:t>
            </a:r>
            <a:r>
              <a:rPr lang="en-US" sz="850" dirty="0"/>
              <a:t>. Eventually, these two galaxies will merge into one. (credit a: modification of work by </a:t>
            </a:r>
            <a:r>
              <a:rPr lang="en-US" sz="850" dirty="0" err="1"/>
              <a:t>Erwinrossen</a:t>
            </a:r>
            <a:r>
              <a:rPr lang="en-US" sz="850" dirty="0"/>
              <a:t>; credit b: modification of work by Prof. Gordon T. Taylor, Stony Brook University; NOAA Corps Collections; credit c: modification of work by NASA, H. Ford (JHU), G. Illingworth (UCSC/LO), M. </a:t>
            </a:r>
            <a:r>
              <a:rPr lang="en-US" sz="850" dirty="0" err="1"/>
              <a:t>Clampin</a:t>
            </a:r>
            <a:r>
              <a:rPr lang="en-US" sz="850" dirty="0"/>
              <a:t> (</a:t>
            </a:r>
            <a:r>
              <a:rPr lang="en-US" sz="850" dirty="0" err="1"/>
              <a:t>STScI</a:t>
            </a:r>
            <a:r>
              <a:rPr lang="en-US" sz="850" dirty="0"/>
              <a:t>), G. </a:t>
            </a:r>
            <a:r>
              <a:rPr lang="en-US" sz="850" dirty="0" err="1"/>
              <a:t>Hartig</a:t>
            </a:r>
            <a:r>
              <a:rPr lang="en-US" sz="850" dirty="0"/>
              <a:t> (</a:t>
            </a:r>
            <a:r>
              <a:rPr lang="en-US" sz="850" dirty="0" err="1"/>
              <a:t>STScI</a:t>
            </a:r>
            <a:r>
              <a:rPr lang="en-US" sz="850" dirty="0"/>
              <a:t>), the ACS Science Team, and ESA)</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526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a:t>
            </a:r>
          </a:p>
        </p:txBody>
      </p:sp>
      <p:pic>
        <p:nvPicPr>
          <p:cNvPr id="2" name="Picture Placeholder 1" descr="This table of orders of magnitude of length, mass and time has three columns and thirteen rows. The first row is a header row and it labels each column, “length in meters (m),” “Masses in kilograms (kg),” and “time in seconds (s).” Under the “length in meters” column are the following entries: 10 to the minus 15 meters equals diameter of proton; 10 to the minus 14 meters equals diameter of large nucleus; 10 to the minus 10 meters equals diameter of hydrogen atom; 10 to the minus 7 meters equals diameter of typical virus; 10 to the minus 2 meters equals pinky fingernail width; 10 to the 0 meters equals height of 4 year old child, and a drawing of a child measuring himself against a meter stick is included; 10 to the 2 meters equals length of football field; 10 to the 7 meters equals diameter of earth; 10 to the 13 meters equals diameter of solar system; 10 to the 16 meters equals distance light travels in a year (one light year); 10 to the 21 meters equals milky way diameter; 10 to the 26 meters equals distance to edge of observable universe. Under the “Masses in kilograms” column are the following entries: 10 to the -30 kilograms equals mass of electron; 10 to the -27 kilograms equals mass of proton; 10 to the -15 kilograms equals mass of bacterium; 10 to the -5 kilograms equals mass of mosquito; 10 to the -2 kilograms equals mass of hummingbird; 10 to the 0 kilograms equals mass of liter of water, and a drawing of a balance scale with a liter on one side and a 1 kilogram mass on the other is shown; 10 to the 2 kilograms equals mass of person; 10 to the 19 kilograms equals mass of atmosphere; 10 to the 22 kilograms equals mass of moon; 10 to the 25 kilograms equals mass of earth; 10 to the 30 kilograms equals mass of sun; 10 to the 53 kilograms equals upper limit on mass of known universe. Under the “Time in seconds” column are the following entries: 10 to the -22 seconds equals mean lifetime of very unstable nucleus; 10 to the -17 seconds equals time for a single floating point operation in a supercomputer; 10 to the -15 seconds equals time for one oscillation of visible light; 10 to the -13 seconds equals time for one vibration of an atom in a solid; 10 to the -3 seconds equals duration of a nerve impulse; 10 to the 0 equals time for one heartbeat, and a drawing of the heart with a plot of three pulses is shown. The peak of the first pulse is labeled P. The next pulse is larger amplitude and shorter duration. The start of the second pulse is labeled Q, its peak is labeled R, and its end is labeled S. The peak of the third pulse is labeled T. The entries in the column continue as follows: 10 to the 5 seconds equals one day; 10 to the 7 seconds equals one year; 10 to the 9 seconds equals human lifetime; 10 to the 11 seconds equals recorded human history; 10 to the 17 seconds equals age of earth; 10 to the 18 seconds equals age of univers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2347" r="-62347"/>
          <a:stretch>
            <a:fillRect/>
          </a:stretch>
        </p:blipFill>
        <p:spPr/>
      </p:pic>
      <p:sp>
        <p:nvSpPr>
          <p:cNvPr id="7" name="Text Placeholder 6"/>
          <p:cNvSpPr>
            <a:spLocks noGrp="1"/>
          </p:cNvSpPr>
          <p:nvPr>
            <p:ph type="body" sz="quarter" idx="14"/>
          </p:nvPr>
        </p:nvSpPr>
        <p:spPr/>
        <p:txBody>
          <a:bodyPr>
            <a:normAutofit/>
          </a:bodyPr>
          <a:lstStyle/>
          <a:p>
            <a:r>
              <a:rPr lang="en-US" sz="1600" dirty="0"/>
              <a:t>This table shows the orders of magnitude of length, mass, and time.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31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a:t>
            </a:r>
          </a:p>
        </p:txBody>
      </p:sp>
      <p:pic>
        <p:nvPicPr>
          <p:cNvPr id="2" name="Picture Placeholder 1" descr="Photos of Enrico Fermi and Marie Curi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3269" r="-23269"/>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150" dirty="0"/>
              <a:t>Enrico Fermi (1901–1954) was born in Italy. On accepting the Nobel Prize in Stockholm in 1938 for his work on artificial radioactivity produced by neutrons, he took his family to America rather than return home to the government in power at the time. He became an American citizen and was a leading participant in the Manhattan Project.</a:t>
            </a:r>
          </a:p>
          <a:p>
            <a:pPr marL="342900" indent="-342900">
              <a:buAutoNum type="alphaLcParenBoth"/>
            </a:pPr>
            <a:r>
              <a:rPr lang="en-US" sz="1150" dirty="0"/>
              <a:t>Marie Curie (1867–1934) sacrificed monetary assets to help finance her early research and damaged her physical well-being with radiation exposure. She is the only person to win Nobel prizes in both physics and chemistry. One of her daughters also won a Nobel Prize. (credit a: United States Department of Energy)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4518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a:t>
            </a:r>
          </a:p>
        </p:txBody>
      </p:sp>
      <p:pic>
        <p:nvPicPr>
          <p:cNvPr id="2" name="Picture Placeholder 1" descr="An illustration of the Bohr model of a single electron atom. Three possible electron orbits are shown as concentric circles centered on the nucleus. The orbits are labeled, from innermost to outermost, n=1, n=2, and n=3. An electron is shown moving from the n=3 orbit to the n=2 orbit, and emitting a photon with energy delta E equals h f."/>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6438" r="-56438"/>
          <a:stretch>
            <a:fillRect/>
          </a:stretch>
        </p:blipFill>
        <p:spPr/>
      </p:pic>
      <p:sp>
        <p:nvSpPr>
          <p:cNvPr id="7" name="Text Placeholder 6"/>
          <p:cNvSpPr>
            <a:spLocks noGrp="1"/>
          </p:cNvSpPr>
          <p:nvPr>
            <p:ph type="body" sz="quarter" idx="14"/>
          </p:nvPr>
        </p:nvSpPr>
        <p:spPr/>
        <p:txBody>
          <a:bodyPr>
            <a:normAutofit/>
          </a:bodyPr>
          <a:lstStyle/>
          <a:p>
            <a:r>
              <a:rPr lang="en-US" sz="1600" dirty="0"/>
              <a:t>What is a model? The Bohr model of a single-electron atom shows the electron orbiting the nucleus in one of several possible circular orbits. Like all models, it captures some, but not all, aspects of the physical system.</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2335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1.7</a:t>
            </a:r>
          </a:p>
        </p:txBody>
      </p:sp>
      <p:pic>
        <p:nvPicPr>
          <p:cNvPr id="2" name="Picture Placeholder 1" descr="A drawing of a person looking at a map that has the distance scale labeled as 1 cable, and wondering how big is a cab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9436" r="-49436"/>
          <a:stretch>
            <a:fillRect/>
          </a:stretch>
        </p:blipFill>
        <p:spPr/>
      </p:pic>
      <p:sp>
        <p:nvSpPr>
          <p:cNvPr id="7" name="Text Placeholder 6"/>
          <p:cNvSpPr>
            <a:spLocks noGrp="1"/>
          </p:cNvSpPr>
          <p:nvPr>
            <p:ph type="body" sz="quarter" idx="14"/>
          </p:nvPr>
        </p:nvSpPr>
        <p:spPr/>
        <p:txBody>
          <a:bodyPr>
            <a:normAutofit/>
          </a:bodyPr>
          <a:lstStyle/>
          <a:p>
            <a:r>
              <a:rPr lang="en-US" sz="1600" dirty="0"/>
              <a:t>Distances given in unknown units are maddeningly useless.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8226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1.8</a:t>
            </a:r>
          </a:p>
        </p:txBody>
      </p:sp>
      <p:pic>
        <p:nvPicPr>
          <p:cNvPr id="2" name="Picture Placeholder 1" descr="A top view of an atomic fountai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r>
              <a:rPr lang="en-US" sz="1600" dirty="0"/>
              <a:t>An atomic clock such as this one uses the vibrations of cesium atoms to keep time to a precision of better than a microsecond per year. The fundamental unit of time, the second, is based on such clocks. This image looks down from the top of an atomic fountain nearly 30 feet tall. (credit: Steve </a:t>
            </a:r>
            <a:r>
              <a:rPr lang="en-US" sz="1600" dirty="0" err="1"/>
              <a:t>Jurvetson</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11806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350</TotalTime>
  <Words>1132</Words>
  <Application>Microsoft Office PowerPoint</Application>
  <PresentationFormat>On-screen Show (4:3)</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Calibri</vt:lpstr>
      <vt:lpstr>Essential</vt:lpstr>
      <vt:lpstr>PowerPoint Presentation</vt:lpstr>
      <vt:lpstr>Figure 1.1</vt:lpstr>
      <vt:lpstr>Figure 1.2</vt:lpstr>
      <vt:lpstr>Figure 1.3</vt:lpstr>
      <vt:lpstr>Figure 1.4</vt:lpstr>
      <vt:lpstr>Figure 1.5</vt:lpstr>
      <vt:lpstr>Figure 1.6</vt:lpstr>
      <vt:lpstr>Figure 1.7</vt:lpstr>
      <vt:lpstr>Figure 1.8</vt:lpstr>
      <vt:lpstr>Figure 1.9</vt:lpstr>
      <vt:lpstr>Figure 1.10</vt:lpstr>
      <vt:lpstr>Figure 1.11</vt:lpstr>
      <vt:lpstr>Figure 1.12</vt:lpstr>
      <vt:lpstr>Figure 1.13</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50</cp:revision>
  <dcterms:created xsi:type="dcterms:W3CDTF">2012-06-04T02:13:36Z</dcterms:created>
  <dcterms:modified xsi:type="dcterms:W3CDTF">2020-06-26T20:37:37Z</dcterms:modified>
</cp:coreProperties>
</file>