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45"/>
  </p:handoutMasterIdLst>
  <p:sldIdLst>
    <p:sldId id="256" r:id="rId2"/>
    <p:sldId id="277" r:id="rId3"/>
    <p:sldId id="280" r:id="rId4"/>
    <p:sldId id="273" r:id="rId5"/>
    <p:sldId id="281" r:id="rId6"/>
    <p:sldId id="283" r:id="rId7"/>
    <p:sldId id="284" r:id="rId8"/>
    <p:sldId id="287" r:id="rId9"/>
    <p:sldId id="286" r:id="rId10"/>
    <p:sldId id="288" r:id="rId11"/>
    <p:sldId id="289" r:id="rId12"/>
    <p:sldId id="290" r:id="rId13"/>
    <p:sldId id="291" r:id="rId14"/>
    <p:sldId id="292" r:id="rId15"/>
    <p:sldId id="293" r:id="rId16"/>
    <p:sldId id="295" r:id="rId17"/>
    <p:sldId id="294" r:id="rId18"/>
    <p:sldId id="297" r:id="rId19"/>
    <p:sldId id="322" r:id="rId20"/>
    <p:sldId id="298" r:id="rId21"/>
    <p:sldId id="300" r:id="rId22"/>
    <p:sldId id="299" r:id="rId23"/>
    <p:sldId id="301" r:id="rId24"/>
    <p:sldId id="302" r:id="rId25"/>
    <p:sldId id="303" r:id="rId26"/>
    <p:sldId id="304" r:id="rId27"/>
    <p:sldId id="305" r:id="rId28"/>
    <p:sldId id="306" r:id="rId29"/>
    <p:sldId id="307" r:id="rId30"/>
    <p:sldId id="308" r:id="rId31"/>
    <p:sldId id="310" r:id="rId32"/>
    <p:sldId id="309" r:id="rId33"/>
    <p:sldId id="285" r:id="rId34"/>
    <p:sldId id="311" r:id="rId35"/>
    <p:sldId id="320" r:id="rId36"/>
    <p:sldId id="321" r:id="rId37"/>
    <p:sldId id="314" r:id="rId38"/>
    <p:sldId id="315" r:id="rId39"/>
    <p:sldId id="316" r:id="rId40"/>
    <p:sldId id="317" r:id="rId41"/>
    <p:sldId id="318" r:id="rId42"/>
    <p:sldId id="319" r:id="rId43"/>
    <p:sldId id="27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77" autoAdjust="0"/>
    <p:restoredTop sz="94592" autoAdjust="0"/>
  </p:normalViewPr>
  <p:slideViewPr>
    <p:cSldViewPr snapToGrid="0" snapToObjects="1">
      <p:cViewPr varScale="1">
        <p:scale>
          <a:sx n="87" d="100"/>
          <a:sy n="87" d="100"/>
        </p:scale>
        <p:origin x="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2 VECTORS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2.9</a:t>
            </a:r>
          </a:p>
        </p:txBody>
      </p:sp>
      <p:pic>
        <p:nvPicPr>
          <p:cNvPr id="2" name="Picture Placeholder 1" descr="A photograph of someone measuring distance on a map using calipers and a rul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257" r="-29257"/>
          <a:stretch>
            <a:fillRect/>
          </a:stretch>
        </p:blipFill>
        <p:spPr/>
      </p:pic>
      <p:sp>
        <p:nvSpPr>
          <p:cNvPr id="7" name="Text Placeholder 6"/>
          <p:cNvSpPr>
            <a:spLocks noGrp="1"/>
          </p:cNvSpPr>
          <p:nvPr>
            <p:ph type="body" sz="quarter" idx="14"/>
          </p:nvPr>
        </p:nvSpPr>
        <p:spPr/>
        <p:txBody>
          <a:bodyPr>
            <a:normAutofit/>
          </a:bodyPr>
          <a:lstStyle/>
          <a:p>
            <a:r>
              <a:rPr lang="en-US" sz="1600" dirty="0"/>
              <a:t>In navigation, the laws of geometry are used to draw resultant displacements on nautical maps.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95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2.10</a:t>
            </a:r>
          </a:p>
        </p:txBody>
      </p:sp>
      <p:pic>
        <p:nvPicPr>
          <p:cNvPr id="2" name="Picture Placeholder 1" descr="The parallelogram method for adding vectors is illustrated. In figure a, vectors A and B are shown. Vector A points to the right and down and vector B points right and up. Vectors A and B are then shown as solid arrows with their tails together, and their directions as before. A dashed line parallel to vector A but shifted so it starts at the head of B is shown. A second dashed line, parallel to B and starting at the head of A is also shown. The vectors A and B and the two dashed lines form a parallelogram. A third vector, labeled vector R = vector A plus vector B, is shown. The tail of vector R is at the tails of vectors A and B, and the head of vector R is where the dashed lines meet each other, diagonally across the parallelogram. We note that the magnitude of R is not equal to the magnitude of A plus the magnitude of B. In figure b, vectors A and minus B are shown. Vector minus B is vector B from part a, rotated 180 degrees. Vector A points to the right and down and vector minus B points left and down. Vectors A and B are then shown as solid arrows with their tails together, and their directions as before. A dashed line parallel to vector A but shifted so it starts at the head of B is shown. A second dashed line, parallel to B and starting at the head of A is also shown. The vectors A and B and the two dashed lines form a parallelogram. A third vector, labeled vector D is shown. The tail of vector D is at the head of vector B, and the head of vector D is at the head of vector A, diagonally across the parallelogram. We note that vector D is equal to vector A minus vector B, but the magnitude of D is not equal to the magnitude of A minus the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1904" b="-5190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900" dirty="0"/>
                  <a:t>The parallelogram rule for the addition of two vectors. Make the parallel translation of each vector to a point where their origins (marked by the dot) coincide and construct a parallelogram with two sides on the vectors and the other two sides (indicated by dashed lines) parallel to the vectors.</a:t>
                </a:r>
              </a:p>
              <a:p>
                <a:pPr marL="228600" indent="-228600">
                  <a:buAutoNum type="alphaLcParenBoth"/>
                </a:pPr>
                <a:r>
                  <a:rPr lang="en-US" sz="900" dirty="0"/>
                  <a:t>Draw the resultant vector  </a:t>
                </a:r>
                <a14:m>
                  <m:oMath xmlns:m="http://schemas.openxmlformats.org/officeDocument/2006/math">
                    <m:acc>
                      <m:accPr>
                        <m:chr m:val="⃗"/>
                        <m:ctrlPr>
                          <a:rPr lang="en-US" sz="900" b="1" i="1" dirty="0" smtClean="0">
                            <a:latin typeface="Cambria Math" panose="02040503050406030204" pitchFamily="18" charset="0"/>
                          </a:rPr>
                        </m:ctrlPr>
                      </m:accPr>
                      <m:e>
                        <m:r>
                          <a:rPr lang="en-US" sz="900" b="1" i="0" dirty="0" smtClean="0">
                            <a:latin typeface="Cambria Math"/>
                          </a:rPr>
                          <m:t>𝐑</m:t>
                        </m:r>
                      </m:e>
                    </m:acc>
                  </m:oMath>
                </a14:m>
                <a:r>
                  <a:rPr lang="en-US" sz="900" dirty="0"/>
                  <a:t>  along the diagonal of the parallelogram from the common point to the opposite corner. Length </a:t>
                </a:r>
                <a14:m>
                  <m:oMath xmlns:m="http://schemas.openxmlformats.org/officeDocument/2006/math">
                    <m:acc>
                      <m:accPr>
                        <m:chr m:val="⃗"/>
                        <m:ctrlPr>
                          <a:rPr lang="en-US" sz="900" b="1" i="1" dirty="0">
                            <a:latin typeface="Cambria Math" panose="02040503050406030204" pitchFamily="18" charset="0"/>
                          </a:rPr>
                        </m:ctrlPr>
                      </m:accPr>
                      <m:e>
                        <m:r>
                          <a:rPr lang="en-US" sz="900" b="1" i="0" dirty="0" smtClean="0">
                            <a:latin typeface="Cambria Math"/>
                          </a:rPr>
                          <m:t>𝐑</m:t>
                        </m:r>
                      </m:e>
                    </m:acc>
                  </m:oMath>
                </a14:m>
                <a:r>
                  <a:rPr lang="en-US" sz="900" dirty="0"/>
                  <a:t>  of the resultant vector is not equal to the sum of the magnitudes of the two vectors.</a:t>
                </a:r>
              </a:p>
              <a:p>
                <a:pPr marL="228600" indent="-228600">
                  <a:buAutoNum type="alphaLcParenBoth"/>
                </a:pPr>
                <a:r>
                  <a:rPr lang="en-US" sz="900" dirty="0"/>
                  <a:t>Draw the difference vector  </a:t>
                </a:r>
                <a14:m>
                  <m:oMath xmlns:m="http://schemas.openxmlformats.org/officeDocument/2006/math">
                    <m:acc>
                      <m:accPr>
                        <m:chr m:val="⃗"/>
                        <m:ctrlPr>
                          <a:rPr lang="en-US" sz="900" b="1" i="1" dirty="0">
                            <a:latin typeface="Cambria Math" panose="02040503050406030204" pitchFamily="18" charset="0"/>
                          </a:rPr>
                        </m:ctrlPr>
                      </m:accPr>
                      <m:e>
                        <m:r>
                          <a:rPr lang="en-US" sz="900" b="1" i="0" dirty="0" smtClean="0">
                            <a:latin typeface="Cambria Math"/>
                          </a:rPr>
                          <m:t>𝐃</m:t>
                        </m:r>
                      </m:e>
                    </m:acc>
                    <m:r>
                      <a:rPr lang="en-US" sz="900" b="1" i="1" dirty="0" smtClean="0">
                        <a:latin typeface="Cambria Math"/>
                      </a:rPr>
                      <m:t> = </m:t>
                    </m:r>
                    <m:acc>
                      <m:accPr>
                        <m:chr m:val="⃗"/>
                        <m:ctrlPr>
                          <a:rPr lang="en-US" sz="900" b="1" i="1" dirty="0">
                            <a:latin typeface="Cambria Math" panose="02040503050406030204" pitchFamily="18" charset="0"/>
                          </a:rPr>
                        </m:ctrlPr>
                      </m:accPr>
                      <m:e>
                        <m:r>
                          <a:rPr lang="en-US" sz="900" b="1" dirty="0">
                            <a:latin typeface="Cambria Math"/>
                          </a:rPr>
                          <m:t>𝐀</m:t>
                        </m:r>
                      </m:e>
                    </m:acc>
                    <m:r>
                      <a:rPr lang="en-US" sz="900" b="1" i="1" dirty="0" smtClean="0">
                        <a:latin typeface="Cambria Math"/>
                      </a:rPr>
                      <m:t> −</m:t>
                    </m:r>
                    <m:acc>
                      <m:accPr>
                        <m:chr m:val="⃗"/>
                        <m:ctrlPr>
                          <a:rPr lang="en-US" sz="900" b="1" i="1" dirty="0">
                            <a:latin typeface="Cambria Math" panose="02040503050406030204" pitchFamily="18" charset="0"/>
                          </a:rPr>
                        </m:ctrlPr>
                      </m:accPr>
                      <m:e>
                        <m:r>
                          <a:rPr lang="en-US" sz="900" b="1" i="1" dirty="0" smtClean="0">
                            <a:latin typeface="Cambria Math"/>
                          </a:rPr>
                          <m:t> </m:t>
                        </m:r>
                        <m:r>
                          <a:rPr lang="en-US" sz="900" b="1" i="0" dirty="0" smtClean="0">
                            <a:latin typeface="Cambria Math"/>
                          </a:rPr>
                          <m:t>𝐁</m:t>
                        </m:r>
                      </m:e>
                    </m:acc>
                  </m:oMath>
                </a14:m>
                <a:r>
                  <a:rPr lang="en-US" sz="900" dirty="0"/>
                  <a:t>  along the diagonal connecting the ends of the vectors. Place the origin of vector </a:t>
                </a:r>
                <a14:m>
                  <m:oMath xmlns:m="http://schemas.openxmlformats.org/officeDocument/2006/math">
                    <m:acc>
                      <m:accPr>
                        <m:chr m:val="⃗"/>
                        <m:ctrlPr>
                          <a:rPr lang="en-US" sz="900" b="1" i="1" dirty="0" smtClean="0">
                            <a:latin typeface="Cambria Math" panose="02040503050406030204" pitchFamily="18" charset="0"/>
                          </a:rPr>
                        </m:ctrlPr>
                      </m:accPr>
                      <m:e>
                        <m:r>
                          <a:rPr lang="en-US" sz="900" b="1" i="0" dirty="0" smtClean="0">
                            <a:latin typeface="Cambria Math"/>
                          </a:rPr>
                          <m:t>𝐃</m:t>
                        </m:r>
                      </m:e>
                    </m:acc>
                  </m:oMath>
                </a14:m>
                <a:r>
                  <a:rPr lang="en-US" sz="900" dirty="0"/>
                  <a:t> at the end of vector </a:t>
                </a:r>
                <a14:m>
                  <m:oMath xmlns:m="http://schemas.openxmlformats.org/officeDocument/2006/math">
                    <m:acc>
                      <m:accPr>
                        <m:chr m:val="⃗"/>
                        <m:ctrlPr>
                          <a:rPr lang="en-US" sz="900" b="1" i="1" dirty="0" smtClean="0">
                            <a:latin typeface="Cambria Math" panose="02040503050406030204" pitchFamily="18" charset="0"/>
                          </a:rPr>
                        </m:ctrlPr>
                      </m:accPr>
                      <m:e>
                        <m:r>
                          <a:rPr lang="en-US" sz="900" b="1" i="0" dirty="0" smtClean="0">
                            <a:latin typeface="Cambria Math"/>
                          </a:rPr>
                          <m:t>𝐁</m:t>
                        </m:r>
                      </m:e>
                    </m:acc>
                  </m:oMath>
                </a14:m>
                <a:r>
                  <a:rPr lang="en-US" sz="900" dirty="0"/>
                  <a:t>  and the end (arrowhead) of vector </a:t>
                </a:r>
                <a14:m>
                  <m:oMath xmlns:m="http://schemas.openxmlformats.org/officeDocument/2006/math">
                    <m:acc>
                      <m:accPr>
                        <m:chr m:val="⃗"/>
                        <m:ctrlPr>
                          <a:rPr lang="en-US" sz="900" b="1" i="1" dirty="0" smtClean="0">
                            <a:latin typeface="Cambria Math" panose="02040503050406030204" pitchFamily="18" charset="0"/>
                          </a:rPr>
                        </m:ctrlPr>
                      </m:accPr>
                      <m:e>
                        <m:r>
                          <a:rPr lang="en-US" sz="900" b="1" i="0" dirty="0" smtClean="0">
                            <a:latin typeface="Cambria Math"/>
                          </a:rPr>
                          <m:t>𝐃</m:t>
                        </m:r>
                      </m:e>
                    </m:acc>
                  </m:oMath>
                </a14:m>
                <a:r>
                  <a:rPr lang="en-US" sz="900" dirty="0"/>
                  <a:t> at the end of vector </a:t>
                </a:r>
                <a14:m>
                  <m:oMath xmlns:m="http://schemas.openxmlformats.org/officeDocument/2006/math">
                    <m:acc>
                      <m:accPr>
                        <m:chr m:val="⃗"/>
                        <m:ctrlPr>
                          <a:rPr lang="en-US" sz="900" b="1" i="1" dirty="0">
                            <a:latin typeface="Cambria Math" panose="02040503050406030204" pitchFamily="18" charset="0"/>
                          </a:rPr>
                        </m:ctrlPr>
                      </m:accPr>
                      <m:e>
                        <m:r>
                          <a:rPr lang="en-US" sz="900" b="1" dirty="0">
                            <a:latin typeface="Cambria Math"/>
                          </a:rPr>
                          <m:t>𝐀</m:t>
                        </m:r>
                      </m:e>
                    </m:acc>
                  </m:oMath>
                </a14:m>
                <a:r>
                  <a:rPr lang="en-US" sz="900" dirty="0"/>
                  <a:t>. Length </a:t>
                </a:r>
                <a:r>
                  <a:rPr lang="en-US" sz="900" i="1" dirty="0"/>
                  <a:t>D</a:t>
                </a:r>
                <a:r>
                  <a:rPr lang="en-US" sz="900" dirty="0"/>
                  <a:t> of the difference vector is not equal to the difference of magnitudes of the two vectors.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314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35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2.11</a:t>
            </a:r>
          </a:p>
        </p:txBody>
      </p:sp>
      <p:pic>
        <p:nvPicPr>
          <p:cNvPr id="2" name="Picture Placeholder 1" descr="A map of Florida with the following vectors shown in red: Vector A from Tallahassee to Jacksonville, almost due west. Vector B from Jacksonville to Daytona Beach, southeast. Vector C from Daytona Beach to Orlando, southwest. Vector D from Orlando to Tampa, southwest (but less vertical than vector C). Vector E from Tampa to Gainesville, slightly east of north. Vector R from Tallahassee to Gainsville is shown as a green arr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104" r="-3210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When we use the parallelogram rule four times, we obtain the resultant vector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𝐑</m:t>
                        </m:r>
                      </m:e>
                    </m:acc>
                    <m:r>
                      <a:rPr lang="en-US" sz="1600" b="1" i="1" dirty="0" smtClean="0">
                        <a:latin typeface="Cambria Math"/>
                      </a:rPr>
                      <m:t>=</m:t>
                    </m:r>
                    <m:acc>
                      <m:accPr>
                        <m:chr m:val="⃗"/>
                        <m:ctrlPr>
                          <a:rPr lang="en-US" sz="1600" b="1" i="1" dirty="0">
                            <a:latin typeface="Cambria Math" panose="02040503050406030204" pitchFamily="18" charset="0"/>
                          </a:rPr>
                        </m:ctrlPr>
                      </m:accPr>
                      <m:e>
                        <m:r>
                          <a:rPr lang="en-US" sz="1600" b="1" dirty="0">
                            <a:latin typeface="Cambria Math"/>
                          </a:rPr>
                          <m:t>𝐀</m:t>
                        </m:r>
                      </m:e>
                    </m:acc>
                    <m:r>
                      <a:rPr lang="en-US" sz="1600" b="1" i="1" dirty="0" smtClean="0">
                        <a:latin typeface="Cambria Math"/>
                      </a:rPr>
                      <m:t> +</m:t>
                    </m:r>
                    <m:acc>
                      <m:accPr>
                        <m:chr m:val="⃗"/>
                        <m:ctrlPr>
                          <a:rPr lang="en-US" sz="1600" b="1" i="1" dirty="0">
                            <a:latin typeface="Cambria Math" panose="02040503050406030204" pitchFamily="18" charset="0"/>
                          </a:rPr>
                        </m:ctrlPr>
                      </m:accPr>
                      <m:e>
                        <m:r>
                          <a:rPr lang="en-US" sz="1600" b="1" i="1" dirty="0" smtClean="0">
                            <a:latin typeface="Cambria Math"/>
                          </a:rPr>
                          <m:t> </m:t>
                        </m:r>
                        <m:r>
                          <a:rPr lang="en-US" sz="1600" b="1" i="0" dirty="0" smtClean="0">
                            <a:latin typeface="Cambria Math"/>
                          </a:rPr>
                          <m:t>𝐁</m:t>
                        </m:r>
                      </m:e>
                    </m:acc>
                    <m:r>
                      <a:rPr lang="en-US" sz="1600" b="1" i="1" dirty="0" smtClean="0">
                        <a:latin typeface="Cambria Math"/>
                      </a:rPr>
                      <m:t> +</m:t>
                    </m:r>
                    <m:acc>
                      <m:accPr>
                        <m:chr m:val="⃗"/>
                        <m:ctrlPr>
                          <a:rPr lang="en-US" sz="1600" b="1" i="1" dirty="0">
                            <a:latin typeface="Cambria Math" panose="02040503050406030204" pitchFamily="18" charset="0"/>
                          </a:rPr>
                        </m:ctrlPr>
                      </m:accPr>
                      <m:e>
                        <m:r>
                          <a:rPr lang="en-US" sz="1600" b="1" i="1" dirty="0" smtClean="0">
                            <a:latin typeface="Cambria Math"/>
                          </a:rPr>
                          <m:t> </m:t>
                        </m:r>
                        <m:r>
                          <a:rPr lang="en-US" sz="1600" b="1" i="0" dirty="0" smtClean="0">
                            <a:latin typeface="Cambria Math"/>
                          </a:rPr>
                          <m:t>𝐂</m:t>
                        </m:r>
                      </m:e>
                    </m:acc>
                    <m:r>
                      <a:rPr lang="en-US" sz="1600" b="1" i="1" dirty="0" smtClean="0">
                        <a:latin typeface="Cambria Math"/>
                      </a:rPr>
                      <m:t> +</m:t>
                    </m:r>
                    <m:acc>
                      <m:accPr>
                        <m:chr m:val="⃗"/>
                        <m:ctrlPr>
                          <a:rPr lang="en-US" sz="1600" b="1" i="1" dirty="0">
                            <a:latin typeface="Cambria Math" panose="02040503050406030204" pitchFamily="18" charset="0"/>
                          </a:rPr>
                        </m:ctrlPr>
                      </m:accPr>
                      <m:e>
                        <m:r>
                          <a:rPr lang="en-US" sz="1600" b="1" i="1" dirty="0" smtClean="0">
                            <a:latin typeface="Cambria Math"/>
                          </a:rPr>
                          <m:t> </m:t>
                        </m:r>
                        <m:r>
                          <a:rPr lang="en-US" sz="1600" b="1" i="0" dirty="0" smtClean="0">
                            <a:latin typeface="Cambria Math"/>
                          </a:rPr>
                          <m:t>𝐃</m:t>
                        </m:r>
                      </m:e>
                    </m:acc>
                    <m:r>
                      <a:rPr lang="en-US" sz="1600" b="1" i="1" dirty="0" smtClean="0">
                        <a:latin typeface="Cambria Math"/>
                      </a:rPr>
                      <m:t> + </m:t>
                    </m:r>
                    <m:acc>
                      <m:accPr>
                        <m:chr m:val="⃗"/>
                        <m:ctrlPr>
                          <a:rPr lang="en-US" sz="1600" b="1" i="1" dirty="0">
                            <a:latin typeface="Cambria Math" panose="02040503050406030204" pitchFamily="18" charset="0"/>
                          </a:rPr>
                        </m:ctrlPr>
                      </m:accPr>
                      <m:e>
                        <m:r>
                          <a:rPr lang="en-US" sz="1600" b="1" i="0" dirty="0" smtClean="0">
                            <a:latin typeface="Cambria Math"/>
                          </a:rPr>
                          <m:t>𝐄</m:t>
                        </m:r>
                      </m:e>
                    </m:acc>
                  </m:oMath>
                </a14:m>
                <a:r>
                  <a:rPr lang="en-US" sz="1600" dirty="0"/>
                  <a:t>, which is the green vector connecting Tallahassee with Gainesville.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76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2.12</a:t>
            </a:r>
          </a:p>
        </p:txBody>
      </p:sp>
      <p:pic>
        <p:nvPicPr>
          <p:cNvPr id="2" name="Picture Placeholder 1" descr="In figure a, four vectors, labeled A, B, C, and D are shown individually. In figure b, the vectors are shown arranged head to tail: Vector A’s tail is at the head of D. Vector C’s tail is at the head of A. And vector B’s tail is at the head of C. Each vector is pointing in the same direction as it is in figure a. A fifth vector, R, starts at the tail of vector D and ends at the head of vector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054" b="-805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200" dirty="0"/>
                  <a:t>Tail-to-head method for drawing the resultant vector </a:t>
                </a:r>
                <a14:m>
                  <m:oMath xmlns:m="http://schemas.openxmlformats.org/officeDocument/2006/math">
                    <m:acc>
                      <m:accPr>
                        <m:chr m:val="⃗"/>
                        <m:ctrlPr>
                          <a:rPr lang="en-US" sz="1200" b="1" i="1" dirty="0">
                            <a:latin typeface="Cambria Math" panose="02040503050406030204" pitchFamily="18" charset="0"/>
                          </a:rPr>
                        </m:ctrlPr>
                      </m:accPr>
                      <m:e>
                        <m:r>
                          <a:rPr lang="en-US" sz="1200" b="1" dirty="0">
                            <a:latin typeface="Cambria Math"/>
                          </a:rPr>
                          <m:t>𝐑</m:t>
                        </m:r>
                      </m:e>
                    </m:acc>
                    <m:r>
                      <a:rPr lang="en-US" sz="1200" b="1" i="1" dirty="0">
                        <a:latin typeface="Cambria Math"/>
                      </a:rPr>
                      <m:t>=</m:t>
                    </m:r>
                    <m:acc>
                      <m:accPr>
                        <m:chr m:val="⃗"/>
                        <m:ctrlPr>
                          <a:rPr lang="en-US" sz="1200" b="1" i="1" dirty="0">
                            <a:latin typeface="Cambria Math" panose="02040503050406030204" pitchFamily="18" charset="0"/>
                          </a:rPr>
                        </m:ctrlPr>
                      </m:accPr>
                      <m:e>
                        <m:r>
                          <a:rPr lang="en-US" sz="1200" b="1" dirty="0">
                            <a:latin typeface="Cambria Math"/>
                          </a:rPr>
                          <m:t>𝐀</m:t>
                        </m:r>
                      </m:e>
                    </m:acc>
                    <m:r>
                      <a:rPr lang="en-US" sz="1200" b="1" i="1" dirty="0">
                        <a:latin typeface="Cambria Math"/>
                      </a:rPr>
                      <m:t> +</m:t>
                    </m:r>
                    <m:acc>
                      <m:accPr>
                        <m:chr m:val="⃗"/>
                        <m:ctrlPr>
                          <a:rPr lang="en-US" sz="1200" b="1" i="1" dirty="0">
                            <a:latin typeface="Cambria Math" panose="02040503050406030204" pitchFamily="18" charset="0"/>
                          </a:rPr>
                        </m:ctrlPr>
                      </m:accPr>
                      <m:e>
                        <m:r>
                          <a:rPr lang="en-US" sz="1200" b="1" i="1" dirty="0">
                            <a:latin typeface="Cambria Math"/>
                          </a:rPr>
                          <m:t> </m:t>
                        </m:r>
                        <m:r>
                          <a:rPr lang="en-US" sz="1200" b="1" dirty="0">
                            <a:latin typeface="Cambria Math"/>
                          </a:rPr>
                          <m:t>𝐁</m:t>
                        </m:r>
                      </m:e>
                    </m:acc>
                    <m:r>
                      <a:rPr lang="en-US" sz="1200" b="1" i="1" dirty="0">
                        <a:latin typeface="Cambria Math"/>
                      </a:rPr>
                      <m:t> +</m:t>
                    </m:r>
                    <m:acc>
                      <m:accPr>
                        <m:chr m:val="⃗"/>
                        <m:ctrlPr>
                          <a:rPr lang="en-US" sz="1200" b="1" i="1" dirty="0">
                            <a:latin typeface="Cambria Math" panose="02040503050406030204" pitchFamily="18" charset="0"/>
                          </a:rPr>
                        </m:ctrlPr>
                      </m:accPr>
                      <m:e>
                        <m:r>
                          <a:rPr lang="en-US" sz="1200" b="1" i="1" dirty="0">
                            <a:latin typeface="Cambria Math"/>
                          </a:rPr>
                          <m:t> </m:t>
                        </m:r>
                        <m:r>
                          <a:rPr lang="en-US" sz="1200" b="1" dirty="0">
                            <a:latin typeface="Cambria Math"/>
                          </a:rPr>
                          <m:t>𝐂</m:t>
                        </m:r>
                      </m:e>
                    </m:acc>
                    <m:r>
                      <a:rPr lang="en-US" sz="1200" b="1" i="1" dirty="0">
                        <a:latin typeface="Cambria Math"/>
                      </a:rPr>
                      <m:t> +</m:t>
                    </m:r>
                    <m:acc>
                      <m:accPr>
                        <m:chr m:val="⃗"/>
                        <m:ctrlPr>
                          <a:rPr lang="en-US" sz="1200" b="1" i="1" dirty="0">
                            <a:latin typeface="Cambria Math" panose="02040503050406030204" pitchFamily="18" charset="0"/>
                          </a:rPr>
                        </m:ctrlPr>
                      </m:accPr>
                      <m:e>
                        <m:r>
                          <a:rPr lang="en-US" sz="1200" b="1" i="1" dirty="0">
                            <a:latin typeface="Cambria Math"/>
                          </a:rPr>
                          <m:t> </m:t>
                        </m:r>
                        <m:r>
                          <a:rPr lang="en-US" sz="1200" b="1" dirty="0">
                            <a:latin typeface="Cambria Math"/>
                          </a:rPr>
                          <m:t>𝐃</m:t>
                        </m:r>
                      </m:e>
                    </m:acc>
                  </m:oMath>
                </a14:m>
                <a:r>
                  <a:rPr lang="en-US" sz="1200" dirty="0"/>
                  <a:t>.</a:t>
                </a:r>
              </a:p>
              <a:p>
                <a:pPr marL="342900" indent="-342900">
                  <a:buAutoNum type="alphaLcParenBoth"/>
                </a:pPr>
                <a:r>
                  <a:rPr lang="en-US" sz="1200" dirty="0"/>
                  <a:t>Four vectors of different magnitudes and directions.</a:t>
                </a:r>
              </a:p>
              <a:p>
                <a:pPr marL="342900" indent="-342900">
                  <a:buAutoNum type="alphaLcParenBoth"/>
                </a:pPr>
                <a:r>
                  <a:rPr lang="en-US" sz="1200" dirty="0"/>
                  <a:t>Vectors in </a:t>
                </a:r>
                <a:r>
                  <a:rPr lang="en-US" sz="1200" dirty="0">
                    <a:solidFill>
                      <a:srgbClr val="6CB255"/>
                    </a:solidFill>
                  </a:rPr>
                  <a:t>(a) </a:t>
                </a:r>
                <a:r>
                  <a:rPr lang="en-US" sz="1200" dirty="0"/>
                  <a:t>are translated to new positions where the origin (“tail”) of one vector is at the end (“head”) of another vector. The resultant vector is drawn from the origin (“tail”) of the first vector to the end (“head”) of the last vector in this arrangement.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1151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43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2.13</a:t>
            </a:r>
          </a:p>
        </p:txBody>
      </p:sp>
      <p:pic>
        <p:nvPicPr>
          <p:cNvPr id="2" name="Picture Placeholder 1" descr="Vector A has magnitude 10.0 and is at an angle alpha = 35 degrees counterclockwise from the horizontal. It points up and right. Vector B has magnitude 7.0 and is at an angle beta = -110 degrees clockwise from the horizontal. It points down and left. Vector C has magnitude 8.0 and is at an angle gamma = 30 degrees counterclockwise from the horizontal. It points up and right. Vector F has magnitude 20.0 and is at an angle phi = 110 degrees counterclockwise from the horizontal. It points up and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979" b="-8979"/>
          <a:stretch>
            <a:fillRect/>
          </a:stretch>
        </p:blipFill>
        <p:spPr/>
      </p:pic>
      <p:sp>
        <p:nvSpPr>
          <p:cNvPr id="7" name="Text Placeholder 6"/>
          <p:cNvSpPr>
            <a:spLocks noGrp="1"/>
          </p:cNvSpPr>
          <p:nvPr>
            <p:ph type="body" sz="quarter" idx="14"/>
          </p:nvPr>
        </p:nvSpPr>
        <p:spPr/>
        <p:txBody>
          <a:bodyPr>
            <a:normAutofit/>
          </a:bodyPr>
          <a:lstStyle/>
          <a:p>
            <a:r>
              <a:rPr lang="en-US" sz="1600" dirty="0"/>
              <a:t>Vectors used in </a:t>
            </a:r>
            <a:r>
              <a:rPr lang="en-US" sz="1600" b="1" dirty="0">
                <a:solidFill>
                  <a:srgbClr val="6CB255"/>
                </a:solidFill>
              </a:rPr>
              <a:t>Example 2.2</a:t>
            </a:r>
            <a:r>
              <a:rPr lang="en-US" sz="1600" b="1" dirty="0"/>
              <a:t> </a:t>
            </a:r>
            <a:r>
              <a:rPr lang="en-US" sz="1600" dirty="0"/>
              <a:t>and in the Check Your Understanding feature that follows.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5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2.14</a:t>
            </a:r>
          </a:p>
        </p:txBody>
      </p:sp>
      <p:pic>
        <p:nvPicPr>
          <p:cNvPr id="2" name="Picture Placeholder 1" descr="Three diagrams of vectors A and B. Vectors A and B are shown placed tail to tail. Vector A points up and right and has magnitude 10.0. Vector B points down and left and has magnitude 7.0. The angle between vectors A and B is 145 degrees. In the second diagram, Vectors A and B are shown again along with the dashed lines completing the parallelogram. Vector R equaling the sum of vectors A and B is shown as the vector from the tails of A and B to the opposite vertex of the parallelogram. The magnitude of R is 5.8. In the third diagram, Vectors A and B are shown again along with the dashed lines completing the parallelogram. Vector D equaling the difference of vectors A and B is shown as the vector from the head of B to the head of A. The magnitude of D is 16.2, and the angle between D and the horizontal is 49.3 degrees. Vector R in the second diagram is much shorter than vector D in the third diagra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563" r="-2563"/>
          <a:stretch>
            <a:fillRect/>
          </a:stretch>
        </p:blipFill>
        <p:spPr/>
      </p:pic>
      <p:sp>
        <p:nvSpPr>
          <p:cNvPr id="7" name="Text Placeholder 6"/>
          <p:cNvSpPr>
            <a:spLocks noGrp="1"/>
          </p:cNvSpPr>
          <p:nvPr>
            <p:ph type="body" sz="quarter" idx="14"/>
          </p:nvPr>
        </p:nvSpPr>
        <p:spPr/>
        <p:txBody>
          <a:bodyPr>
            <a:normAutofit/>
          </a:bodyPr>
          <a:lstStyle/>
          <a:p>
            <a:r>
              <a:rPr lang="en-US" sz="1600" dirty="0"/>
              <a:t>Using the parallelogram rule to solve </a:t>
            </a:r>
            <a:r>
              <a:rPr lang="en-US" sz="1600" dirty="0">
                <a:solidFill>
                  <a:srgbClr val="6CB255"/>
                </a:solidFill>
              </a:rPr>
              <a:t>(a)</a:t>
            </a:r>
            <a:r>
              <a:rPr lang="en-US" sz="1600" dirty="0"/>
              <a:t> (finding the resultant, red) and </a:t>
            </a:r>
            <a:r>
              <a:rPr lang="en-US" sz="1600" dirty="0">
                <a:solidFill>
                  <a:srgbClr val="6CB255"/>
                </a:solidFill>
              </a:rPr>
              <a:t>(b) </a:t>
            </a:r>
            <a:r>
              <a:rPr lang="en-US" sz="1600" dirty="0"/>
              <a:t>(finding the difference, blue).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8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2.15</a:t>
            </a:r>
          </a:p>
        </p:txBody>
      </p:sp>
      <p:pic>
        <p:nvPicPr>
          <p:cNvPr id="2" name="Picture Placeholder 1" descr="Three vectors are shown in blue and placed head to tail: Vector minus 3 B points up and right and has magnitude 3 B = 21.0. Vector A starts at the head of B, points up and right, and has a magnitude of A=10.0. The angle between vector A and vector minus 3 B is 145 degrees. Vector C starts at the head of A and has magnitude C=8.0. Vector S is green and goes from the tail of minus 3 B to the head of C. Vector S equals vector A minus 3 vector B plus vector C, has a magnitude of S=36.9 and makes an angle of 52.9 degrees counterclockwise with the horizonta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0" b="-770"/>
          <a:stretch>
            <a:fillRect/>
          </a:stretch>
        </p:blipFill>
        <p:spPr>
          <a:xfrm>
            <a:off x="457200" y="1108075"/>
            <a:ext cx="403225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Using the tail-to-head method to solve (c) (finding vector </a:t>
                </a:r>
                <a14:m>
                  <m:oMath xmlns:m="http://schemas.openxmlformats.org/officeDocument/2006/math">
                    <m:acc>
                      <m:accPr>
                        <m:chr m:val="⃗"/>
                        <m:ctrlPr>
                          <a:rPr lang="en-US" sz="1600" b="1" i="1" dirty="0" smtClean="0">
                            <a:solidFill>
                              <a:schemeClr val="tx1"/>
                            </a:solidFill>
                            <a:latin typeface="Cambria Math" panose="02040503050406030204" pitchFamily="18" charset="0"/>
                          </a:rPr>
                        </m:ctrlPr>
                      </m:accPr>
                      <m:e>
                        <m:r>
                          <a:rPr lang="en-US" sz="1600" b="1" i="0" dirty="0" smtClean="0">
                            <a:solidFill>
                              <a:schemeClr val="tx1"/>
                            </a:solidFill>
                            <a:latin typeface="Cambria Math"/>
                          </a:rPr>
                          <m:t>𝐒</m:t>
                        </m:r>
                      </m:e>
                    </m:acc>
                  </m:oMath>
                </a14:m>
                <a:r>
                  <a:rPr lang="en-US" sz="1600" dirty="0">
                    <a:solidFill>
                      <a:schemeClr val="tx1"/>
                    </a:solidFill>
                  </a:rPr>
                  <a:t>, green).</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606925" y="1107617"/>
                <a:ext cx="3913188" cy="5256973"/>
              </a:xfrm>
              <a:blipFill rotWithShape="1">
                <a:blip r:embed="rId3"/>
                <a:stretch>
                  <a:fillRect l="-935" t="-348" r="-1869"/>
                </a:stretch>
              </a:blipFill>
            </p:spPr>
            <p:txBody>
              <a:bodyPr/>
              <a:lstStyle/>
              <a:p>
                <a:r>
                  <a:rPr lang="en-US">
                    <a:noFill/>
                  </a:rPr>
                  <a:t> </a:t>
                </a:r>
              </a:p>
            </p:txBody>
          </p:sp>
        </mc:Fallback>
      </mc:AlternateContent>
      <p:pic>
        <p:nvPicPr>
          <p:cNvPr id="2050"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2.16</a:t>
            </a:r>
          </a:p>
        </p:txBody>
      </p:sp>
      <p:pic>
        <p:nvPicPr>
          <p:cNvPr id="3" name="Picture Placeholder 2" descr="Vector A is shown in the x y coordinate system and extends from point b at A’s tail to point e and its head. Vector A points up and to the right. Unit vectors I hat and j hat are small vectors pointing in the x and y directions, respectively, and are at right angles to each other. The x component of vector A is a vector pointing horizontally from the point b to a point directly below point e at the tip of vector A. On the x axis, we see that the vector A sub x extends from x sub b to x sub e and is equal to magnitude A sub x times I hat. The magnitude A sub x equals x sub e minus x sub b. The y component of vector A is a vector pointing vertically from point b to a point directly to the left of point e at the tip of vector A. On the y axis, we see that the vector A sub y extends from y sub b to y sub e and is equal to magnitude A sub y times j hat. The magnitude A sub y equals y sub e minus y sub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626" r="-35626"/>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fontScale="92500"/>
              </a:bodyPr>
              <a:lstStyle/>
              <a:p>
                <a:r>
                  <a:rPr lang="en-US" sz="1600" dirty="0"/>
                  <a:t>Vector </a:t>
                </a:r>
                <a14:m>
                  <m:oMath xmlns:m="http://schemas.openxmlformats.org/officeDocument/2006/math">
                    <m:acc>
                      <m:accPr>
                        <m:chr m:val="⃗"/>
                        <m:ctrlPr>
                          <a:rPr lang="en-US" sz="1600" b="1" i="1" dirty="0">
                            <a:latin typeface="Cambria Math" panose="02040503050406030204" pitchFamily="18" charset="0"/>
                          </a:rPr>
                        </m:ctrlPr>
                      </m:accPr>
                      <m:e>
                        <m:r>
                          <a:rPr lang="en-US" sz="1600" b="1" dirty="0">
                            <a:latin typeface="Cambria Math"/>
                          </a:rPr>
                          <m:t>𝐀</m:t>
                        </m:r>
                      </m:e>
                    </m:acc>
                  </m:oMath>
                </a14:m>
                <a:r>
                  <a:rPr lang="en-US" sz="1600" dirty="0"/>
                  <a:t> in a plane in the Cartesian coordinate system is the vector sum of its vector </a:t>
                </a:r>
                <a:r>
                  <a:rPr lang="en-US" sz="1600" i="1" dirty="0"/>
                  <a:t>x</a:t>
                </a:r>
                <a:r>
                  <a:rPr lang="en-US" sz="1600" dirty="0"/>
                  <a:t>- and </a:t>
                </a:r>
                <a:r>
                  <a:rPr lang="en-US" sz="1600" i="1" dirty="0"/>
                  <a:t>y</a:t>
                </a:r>
                <a:r>
                  <a:rPr lang="en-US" sz="1600" dirty="0"/>
                  <a:t>-components. The </a:t>
                </a:r>
                <a:r>
                  <a:rPr lang="en-US" sz="1600" i="1" dirty="0"/>
                  <a:t>x</a:t>
                </a:r>
                <a:r>
                  <a:rPr lang="en-US" sz="1600" dirty="0"/>
                  <a:t>-vector component </a:t>
                </a: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b="1" i="1" dirty="0">
                                <a:latin typeface="Cambria Math" panose="02040503050406030204" pitchFamily="18" charset="0"/>
                              </a:rPr>
                            </m:ctrlPr>
                          </m:accPr>
                          <m:e>
                            <m:r>
                              <a:rPr lang="en-US" sz="1600" b="1" dirty="0">
                                <a:latin typeface="Cambria Math"/>
                              </a:rPr>
                              <m:t>𝐀</m:t>
                            </m:r>
                          </m:e>
                        </m:acc>
                      </m:e>
                      <m:sub>
                        <m:r>
                          <a:rPr lang="en-US" sz="1600" b="0" i="1" smtClean="0">
                            <a:latin typeface="Cambria Math"/>
                          </a:rPr>
                          <m:t>𝑥</m:t>
                        </m:r>
                      </m:sub>
                    </m:sSub>
                  </m:oMath>
                </a14:m>
                <a:r>
                  <a:rPr lang="en-US" sz="1600" dirty="0"/>
                  <a:t> is the orthogonal projection of vector </a:t>
                </a:r>
                <a14:m>
                  <m:oMath xmlns:m="http://schemas.openxmlformats.org/officeDocument/2006/math">
                    <m:acc>
                      <m:accPr>
                        <m:chr m:val="⃗"/>
                        <m:ctrlPr>
                          <a:rPr lang="en-US" sz="1600" b="1" i="1" dirty="0">
                            <a:latin typeface="Cambria Math" panose="02040503050406030204" pitchFamily="18" charset="0"/>
                          </a:rPr>
                        </m:ctrlPr>
                      </m:accPr>
                      <m:e>
                        <m:r>
                          <a:rPr lang="en-US" sz="1600" b="1" dirty="0">
                            <a:latin typeface="Cambria Math"/>
                          </a:rPr>
                          <m:t>𝐀</m:t>
                        </m:r>
                      </m:e>
                    </m:acc>
                  </m:oMath>
                </a14:m>
                <a:r>
                  <a:rPr lang="en-US" sz="1600" dirty="0"/>
                  <a:t> onto the </a:t>
                </a:r>
                <a:r>
                  <a:rPr lang="en-US" sz="1600" i="1" dirty="0"/>
                  <a:t>x</a:t>
                </a:r>
                <a:r>
                  <a:rPr lang="en-US" sz="1600" dirty="0"/>
                  <a:t>-axis. The </a:t>
                </a:r>
                <a:r>
                  <a:rPr lang="en-US" sz="1600" i="1" dirty="0"/>
                  <a:t>y</a:t>
                </a:r>
                <a:r>
                  <a:rPr lang="en-US" sz="1600" dirty="0"/>
                  <a:t>-vector component </a:t>
                </a: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b="1" i="1" dirty="0">
                                <a:latin typeface="Cambria Math" panose="02040503050406030204" pitchFamily="18" charset="0"/>
                              </a:rPr>
                            </m:ctrlPr>
                          </m:accPr>
                          <m:e>
                            <m:r>
                              <a:rPr lang="en-US" sz="1600" b="1" dirty="0">
                                <a:latin typeface="Cambria Math"/>
                              </a:rPr>
                              <m:t>𝐀</m:t>
                            </m:r>
                          </m:e>
                        </m:acc>
                      </m:e>
                      <m:sub>
                        <m:r>
                          <a:rPr lang="en-US" sz="1600" b="0" i="1" smtClean="0">
                            <a:latin typeface="Cambria Math"/>
                          </a:rPr>
                          <m:t>𝑦</m:t>
                        </m:r>
                      </m:sub>
                    </m:sSub>
                  </m:oMath>
                </a14:m>
                <a:r>
                  <a:rPr lang="en-US" sz="1600" dirty="0"/>
                  <a:t> is the orthogonal projection of vector  onto the </a:t>
                </a:r>
                <a:r>
                  <a:rPr lang="en-US" sz="1600" i="1" dirty="0"/>
                  <a:t>y</a:t>
                </a:r>
                <a:r>
                  <a:rPr lang="en-US" sz="1600" dirty="0"/>
                  <a:t>-axis. The numbers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𝐴</m:t>
                        </m:r>
                      </m:e>
                      <m:sub>
                        <m:r>
                          <a:rPr lang="en-US" sz="1600" b="0" i="1" smtClean="0">
                            <a:latin typeface="Cambria Math"/>
                          </a:rPr>
                          <m:t>𝑥</m:t>
                        </m:r>
                      </m:sub>
                    </m:sSub>
                  </m:oMath>
                </a14:m>
                <a:r>
                  <a:rPr lang="en-US" sz="1600" dirty="0"/>
                  <a:t> and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𝐴</m:t>
                        </m:r>
                      </m:e>
                      <m:sub>
                        <m:r>
                          <a:rPr lang="en-US" sz="1600" b="0" i="1" smtClean="0">
                            <a:latin typeface="Cambria Math"/>
                          </a:rPr>
                          <m:t>𝑦</m:t>
                        </m:r>
                      </m:sub>
                    </m:sSub>
                  </m:oMath>
                </a14:m>
                <a:r>
                  <a:rPr lang="en-US" sz="1600" dirty="0"/>
                  <a:t> that multiply the unit vectors are the scalar components of the vector.</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r="-454" b="-104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1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2.17</a:t>
            </a:r>
          </a:p>
        </p:txBody>
      </p:sp>
      <p:pic>
        <p:nvPicPr>
          <p:cNvPr id="2" name="Picture Placeholder 1" descr="Vector D extends from coordinates 6.0, 1.6 to coordinates 2.0, 4.5. Vector D equals vector D sub x plus vector D sub y. D sub x equals minus 4.0 I hat, and extends from x=6.0 to x =2.0. The magnitude D sub x equals 2.0-6.0 = -4.0. D sub y equals plus 2.9 j hat, and extends from y=1.6 to y=4.5. The magnitude D sub y equals 4.5 − 1.6."/>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048" r="-32048"/>
          <a:stretch>
            <a:fillRect/>
          </a:stretch>
        </p:blipFill>
        <p:spPr/>
      </p:pic>
      <p:sp>
        <p:nvSpPr>
          <p:cNvPr id="7" name="Text Placeholder 6"/>
          <p:cNvSpPr>
            <a:spLocks noGrp="1"/>
          </p:cNvSpPr>
          <p:nvPr>
            <p:ph type="body" sz="quarter" idx="14"/>
          </p:nvPr>
        </p:nvSpPr>
        <p:spPr/>
        <p:txBody>
          <a:bodyPr>
            <a:normAutofit/>
          </a:bodyPr>
          <a:lstStyle/>
          <a:p>
            <a:r>
              <a:rPr lang="en-US" sz="1600" dirty="0"/>
              <a:t>The graph of the displacement vector. The vector points from the origin point at </a:t>
            </a:r>
            <a:r>
              <a:rPr lang="en-US" sz="1600" i="1" dirty="0"/>
              <a:t>b</a:t>
            </a:r>
            <a:r>
              <a:rPr lang="en-US" sz="1600" dirty="0"/>
              <a:t> to the end point at </a:t>
            </a:r>
            <a:r>
              <a:rPr lang="en-US" sz="1600" i="1" dirty="0"/>
              <a:t>e</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693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2.18</a:t>
            </a:r>
          </a:p>
        </p:txBody>
      </p:sp>
      <p:pic>
        <p:nvPicPr>
          <p:cNvPr id="2" name="Picture Placeholder 1" descr="Vector A has horizontal x component A sub x equal to magnitude A sub x I hat and vertical y component A sub y equal to magnitude A sub y j hat. Vector A and the components form a right triangle with sides length magnitude A sub x and magnitude A sub y and hypotenuse magnitude A equal to the square root of A sub x squared plus A sub y squared. The angle between the horizontal side A sub x and the hypotenuse A is theta sub 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089" r="-33089"/>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For vector </a:t>
                </a:r>
                <a14:m>
                  <m:oMath xmlns:m="http://schemas.openxmlformats.org/officeDocument/2006/math">
                    <m:acc>
                      <m:accPr>
                        <m:chr m:val="⃗"/>
                        <m:ctrlPr>
                          <a:rPr lang="en-US" sz="1600" b="1" i="1" dirty="0">
                            <a:latin typeface="Cambria Math" panose="02040503050406030204" pitchFamily="18" charset="0"/>
                          </a:rPr>
                        </m:ctrlPr>
                      </m:accPr>
                      <m:e>
                        <m:r>
                          <a:rPr lang="en-US" sz="1600" b="1" dirty="0">
                            <a:latin typeface="Cambria Math"/>
                          </a:rPr>
                          <m:t>𝐀</m:t>
                        </m:r>
                      </m:e>
                    </m:acc>
                  </m:oMath>
                </a14:m>
                <a:r>
                  <a:rPr lang="en-US" sz="1600" dirty="0"/>
                  <a:t>, its magnitude </a:t>
                </a:r>
                <a14:m>
                  <m:oMath xmlns:m="http://schemas.openxmlformats.org/officeDocument/2006/math">
                    <m:r>
                      <a:rPr lang="en-US" sz="1600" i="1">
                        <a:latin typeface="Cambria Math"/>
                      </a:rPr>
                      <m:t>𝐴</m:t>
                    </m:r>
                  </m:oMath>
                </a14:m>
                <a:r>
                  <a:rPr lang="en-US" sz="1600" dirty="0"/>
                  <a:t> and its direction angle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ea typeface="Cambria Math"/>
                          </a:rPr>
                          <m:t>𝜃</m:t>
                        </m:r>
                      </m:e>
                      <m:sub>
                        <m:r>
                          <a:rPr lang="en-US" sz="1600" i="1">
                            <a:latin typeface="Cambria Math"/>
                          </a:rPr>
                          <m:t>𝐴</m:t>
                        </m:r>
                      </m:sub>
                    </m:sSub>
                  </m:oMath>
                </a14:m>
                <a:r>
                  <a:rPr lang="en-US" sz="1600" b="1" dirty="0"/>
                  <a:t> </a:t>
                </a:r>
                <a:r>
                  <a:rPr lang="en-US" sz="1600" dirty="0"/>
                  <a:t>are related to the magnitudes of its scalar components because </a:t>
                </a:r>
                <a14:m>
                  <m:oMath xmlns:m="http://schemas.openxmlformats.org/officeDocument/2006/math">
                    <m:r>
                      <a:rPr lang="en-US" sz="1600" i="1">
                        <a:latin typeface="Cambria Math"/>
                      </a:rPr>
                      <m:t>𝐴</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𝐴</m:t>
                        </m:r>
                      </m:e>
                      <m:sub>
                        <m:r>
                          <a:rPr lang="en-US" sz="1600" i="1">
                            <a:latin typeface="Cambria Math"/>
                          </a:rPr>
                          <m:t>𝑥</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𝐴</m:t>
                        </m:r>
                      </m:e>
                      <m:sub>
                        <m:r>
                          <a:rPr lang="en-US" sz="1600" i="1">
                            <a:latin typeface="Cambria Math"/>
                          </a:rPr>
                          <m:t>𝑦</m:t>
                        </m:r>
                      </m:sub>
                    </m:sSub>
                  </m:oMath>
                </a14:m>
                <a:r>
                  <a:rPr lang="en-US" sz="1600" b="1" dirty="0"/>
                  <a:t> </a:t>
                </a:r>
                <a:r>
                  <a:rPr lang="en-US" sz="1600" dirty="0"/>
                  <a:t>form a right triangle.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r="-605"/>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7638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a:t>
            </a:r>
          </a:p>
        </p:txBody>
      </p:sp>
      <p:pic>
        <p:nvPicPr>
          <p:cNvPr id="2" name="Picture Placeholder 1" descr="A photograph of a signpost with distances to numerous locations in different direc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591" r="-7591"/>
          <a:stretch>
            <a:fillRect/>
          </a:stretch>
        </p:blipFill>
        <p:spPr/>
      </p:pic>
      <p:sp>
        <p:nvSpPr>
          <p:cNvPr id="7" name="Text Placeholder 6"/>
          <p:cNvSpPr>
            <a:spLocks noGrp="1"/>
          </p:cNvSpPr>
          <p:nvPr>
            <p:ph type="body" sz="quarter" idx="14"/>
          </p:nvPr>
        </p:nvSpPr>
        <p:spPr/>
        <p:txBody>
          <a:bodyPr>
            <a:noAutofit/>
          </a:bodyPr>
          <a:lstStyle/>
          <a:p>
            <a:r>
              <a:rPr lang="en-US" sz="1400" dirty="0"/>
              <a:t>A signpost gives information about distances and directions to towns or to other locations relative to the location of the signpost. Distance is a scalar quantity. Knowing the distance alone is not enough to get to the town; we must also know the direction from the signpost to the town. The direction, together with the distance, is a vector quantity commonly called the displacement vector. A signpost, therefore, gives information about displacement vectors from the signpost to towns. (credit: modification of work by “studio </a:t>
            </a:r>
            <a:r>
              <a:rPr lang="en-US" sz="1400" dirty="0" err="1"/>
              <a:t>tdes</a:t>
            </a:r>
            <a:r>
              <a:rPr lang="en-US" sz="1400" dirty="0"/>
              <a:t>”/Flickr)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2.19</a:t>
            </a:r>
          </a:p>
        </p:txBody>
      </p:sp>
      <p:pic>
        <p:nvPicPr>
          <p:cNvPr id="2" name="Picture Placeholder 1" descr="Figure I shows vector A in the first quadrant (pointing up and right.) It has positive x and y components A sub x and A sub y, and the angle theta sub A measured counterclockwise from the positive x axis is smaller than 90 degrees. Figure II shows vector A in the first second (pointing up and left.) It has negative x and positive y components A sub x and A sub y. The angle theta sub A measured counterclockwise from the positive x axis is larger than 90 degrees but less than 180 degrees. The angle theta, measured clockwise from the negative x axis, is smaller than 90 degrees. Figure III shows vector A in the third quadrant (pointing down and left.) It has negative x and y components A sub x and A sub y, and the angle theta sub A measured counterclockwise from the positive x axis is larger than 180 degrees and smaller than 270 degrees. The angle theta, measured counterclockwise from the negative x axis, is smaller than 90 degrees. Figure IV shows vector A in the fourth quadrant (pointing down and right.) It has positive x and negative y components A sub x and A sub y, and the angle theta sub A measured clockwise from the positive x axis is smaller than 90 deg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4079" r="-44079"/>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Scalar components of a vector may be positive or negative. Vectors in the first quadrant (I) have both scalar components positive and vectors in the third quadrant have both scalar components negative. For vectors in quadrants II and III, the direction angle of a vector is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a:ea typeface="Cambria Math"/>
                          </a:rPr>
                          <m:t>𝜃</m:t>
                        </m:r>
                      </m:e>
                      <m:sub>
                        <m:r>
                          <a:rPr lang="en-US" sz="1600" b="0" i="1" smtClean="0">
                            <a:latin typeface="Cambria Math"/>
                          </a:rPr>
                          <m:t>𝐴</m:t>
                        </m:r>
                      </m:sub>
                    </m:sSub>
                    <m:r>
                      <a:rPr lang="en-US" sz="1600" b="0" i="1" smtClean="0">
                        <a:latin typeface="Cambria Math"/>
                      </a:rPr>
                      <m:t>= </m:t>
                    </m:r>
                    <m:r>
                      <a:rPr lang="en-US" sz="1600" b="0" i="1" smtClean="0">
                        <a:latin typeface="Cambria Math"/>
                        <a:ea typeface="Cambria Math"/>
                      </a:rPr>
                      <m:t>𝜃</m:t>
                    </m:r>
                    <m:r>
                      <a:rPr lang="en-US" sz="1600" b="0" i="1" smtClean="0">
                        <a:latin typeface="Cambria Math"/>
                        <a:ea typeface="Cambria Math"/>
                      </a:rPr>
                      <m:t>+180°</m:t>
                    </m:r>
                  </m:oMath>
                </a14:m>
                <a:r>
                  <a:rPr lang="el-GR" sz="1600" dirty="0"/>
                  <a:t>.</a:t>
                </a:r>
                <a:endParaRPr lang="en-US" sz="16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90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92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2.20</a:t>
            </a:r>
          </a:p>
        </p:txBody>
      </p:sp>
      <p:pic>
        <p:nvPicPr>
          <p:cNvPr id="2" name="Picture Placeholder 1" descr="Vector r points from the origin of the x y coordinate system to point P. The angle between the vector r and the positive x direction is phi. X equals r cosine phi and y equals r sine phi. Extending a line in the direction of r vector past point P, a unit vector r hat is drawn in the same direction as r. A unit vector t hat is perpendicular to r hat, pointing 90 degrees counterclockwise to r ha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5378" r="-4537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Using polar coordinates, the unit vector </a:t>
                </a:r>
                <a14:m>
                  <m:oMath xmlns:m="http://schemas.openxmlformats.org/officeDocument/2006/math">
                    <m:acc>
                      <m:accPr>
                        <m:chr m:val="̂"/>
                        <m:ctrlPr>
                          <a:rPr lang="en-US" sz="1600" b="1" i="1" dirty="0" smtClean="0">
                            <a:latin typeface="Cambria Math" panose="02040503050406030204" pitchFamily="18" charset="0"/>
                          </a:rPr>
                        </m:ctrlPr>
                      </m:accPr>
                      <m:e>
                        <m:r>
                          <a:rPr lang="en-US" sz="1600" b="1" i="1" dirty="0" smtClean="0">
                            <a:latin typeface="Cambria Math"/>
                          </a:rPr>
                          <m:t>𝒓</m:t>
                        </m:r>
                      </m:e>
                    </m:acc>
                  </m:oMath>
                </a14:m>
                <a:r>
                  <a:rPr lang="en-US" sz="1600" dirty="0"/>
                  <a:t> defines the positive direction along the radius </a:t>
                </a:r>
                <a:r>
                  <a:rPr lang="en-US" sz="1600" i="1" dirty="0"/>
                  <a:t>r</a:t>
                </a:r>
                <a:r>
                  <a:rPr lang="en-US" sz="1600" dirty="0"/>
                  <a:t> (radial direction) and, orthogonal to it, the unit vector </a:t>
                </a:r>
                <a14:m>
                  <m:oMath xmlns:m="http://schemas.openxmlformats.org/officeDocument/2006/math">
                    <m:acc>
                      <m:accPr>
                        <m:chr m:val="̂"/>
                        <m:ctrlPr>
                          <a:rPr lang="en-US" sz="1600" i="1" smtClean="0">
                            <a:latin typeface="Cambria Math" panose="02040503050406030204" pitchFamily="18" charset="0"/>
                          </a:rPr>
                        </m:ctrlPr>
                      </m:accPr>
                      <m:e>
                        <m:r>
                          <a:rPr lang="en-US" sz="1600" b="1" i="1" smtClean="0">
                            <a:latin typeface="Cambria Math"/>
                          </a:rPr>
                          <m:t>𝒕</m:t>
                        </m:r>
                      </m:e>
                    </m:acc>
                  </m:oMath>
                </a14:m>
                <a:r>
                  <a:rPr lang="en-US" sz="1600" dirty="0"/>
                  <a:t> defines the positive direction of rotation by the angle </a:t>
                </a:r>
                <a:r>
                  <a:rPr lang="el-GR" sz="1600" i="1" dirty="0"/>
                  <a:t>φ</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r="-302"/>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017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2.21</a:t>
            </a:r>
          </a:p>
        </p:txBody>
      </p:sp>
      <p:pic>
        <p:nvPicPr>
          <p:cNvPr id="2" name="Picture Placeholder 1" descr="The x y z coordinate system, with unit vectors I hat, j hat and k hat respectively. I hat points out at us, j hat points to the right, and k hat points up the page. The unit vectors form the sides of a cub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9228" r="-69228"/>
          <a:stretch>
            <a:fillRect/>
          </a:stretch>
        </p:blipFill>
        <p:spPr/>
      </p:pic>
      <p:sp>
        <p:nvSpPr>
          <p:cNvPr id="7" name="Text Placeholder 6"/>
          <p:cNvSpPr>
            <a:spLocks noGrp="1"/>
          </p:cNvSpPr>
          <p:nvPr>
            <p:ph type="body" sz="quarter" idx="14"/>
          </p:nvPr>
        </p:nvSpPr>
        <p:spPr/>
        <p:txBody>
          <a:bodyPr>
            <a:normAutofit/>
          </a:bodyPr>
          <a:lstStyle/>
          <a:p>
            <a:r>
              <a:rPr lang="en-US" sz="1600" dirty="0"/>
              <a:t>Three unit vectors define a Cartesian system in three-dimensional space. The order in which these unit vectors appear defines the orientation of the coordinate system. The order shown here defines the right-handed orientation.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24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2.22</a:t>
            </a:r>
          </a:p>
        </p:txBody>
      </p:sp>
      <p:pic>
        <p:nvPicPr>
          <p:cNvPr id="2" name="Picture Placeholder 1" descr="Vector A in the x y z coordinate system extends from the origin. Vector A equals the sum of vectors A sub x, A sub y and A sub z. Vector A sub x is the x component along the x axis and has length A sub x I hat. Vector A sub y is the y component along the y axis and has length A sub y j hat. Vector A sub z is the z component along the z axis and has length A sub x k hat. The components form the sides of a rectangular box with sides length A sub x, A sub y, and A sub z."/>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996" r="-55996"/>
          <a:stretch>
            <a:fillRect/>
          </a:stretch>
        </p:blipFill>
        <p:spPr/>
      </p:pic>
      <p:sp>
        <p:nvSpPr>
          <p:cNvPr id="7" name="Text Placeholder 6"/>
          <p:cNvSpPr>
            <a:spLocks noGrp="1"/>
          </p:cNvSpPr>
          <p:nvPr>
            <p:ph type="body" sz="quarter" idx="14"/>
          </p:nvPr>
        </p:nvSpPr>
        <p:spPr/>
        <p:txBody>
          <a:bodyPr>
            <a:normAutofit/>
          </a:bodyPr>
          <a:lstStyle/>
          <a:p>
            <a:r>
              <a:rPr lang="en-US" sz="1600" dirty="0"/>
              <a:t>A vector in three-dimensional space is the vector sum of its three vector components.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46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Figure 2.23</a:t>
            </a:r>
          </a:p>
        </p:txBody>
      </p:sp>
      <p:pic>
        <p:nvPicPr>
          <p:cNvPr id="2" name="Picture Placeholder 1" descr="A photo of a drone pla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430" r="-11430"/>
          <a:stretch>
            <a:fillRect/>
          </a:stretch>
        </p:blipFill>
        <p:spPr/>
      </p:pic>
      <p:sp>
        <p:nvSpPr>
          <p:cNvPr id="7" name="Text Placeholder 6"/>
          <p:cNvSpPr>
            <a:spLocks noGrp="1"/>
          </p:cNvSpPr>
          <p:nvPr>
            <p:ph type="body" sz="quarter" idx="14"/>
          </p:nvPr>
        </p:nvSpPr>
        <p:spPr/>
        <p:txBody>
          <a:bodyPr>
            <a:normAutofit/>
          </a:bodyPr>
          <a:lstStyle/>
          <a:p>
            <a:r>
              <a:rPr lang="en-US" sz="1600" dirty="0"/>
              <a:t>The drone IAI Heron in flight. (credit: SSgt Reynaldo Ramon, USAF)</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4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2.24</a:t>
            </a:r>
          </a:p>
        </p:txBody>
      </p:sp>
      <p:pic>
        <p:nvPicPr>
          <p:cNvPr id="2" name="Picture Placeholder 1" descr="Vector R has magnitude 13.11. The angle between R and the positive x direction is theta sub R equals 13.9 degrees. The components of R are R sub x on the x axis and R sub y on the y axis. Vector D has magnitude 16.23. The angle between D and the positive x direction is theta sub D equals 49.3 degrees. The components of D are D sub x on the x axis and D sub y on the y axis. Vector S has magnitude 36.95. The angle between S and the positive x direction is theta sub S equals 52.9 degrees. The components of S are S sub x on the x axis and S sub y on the y ax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032" b="-11032"/>
          <a:stretch>
            <a:fillRect/>
          </a:stretch>
        </p:blipFill>
        <p:spPr/>
      </p:pic>
      <p:sp>
        <p:nvSpPr>
          <p:cNvPr id="7" name="Text Placeholder 6"/>
          <p:cNvSpPr>
            <a:spLocks noGrp="1"/>
          </p:cNvSpPr>
          <p:nvPr>
            <p:ph type="body" sz="quarter" idx="14"/>
          </p:nvPr>
        </p:nvSpPr>
        <p:spPr/>
        <p:txBody>
          <a:bodyPr>
            <a:normAutofit/>
          </a:bodyPr>
          <a:lstStyle/>
          <a:p>
            <a:r>
              <a:rPr lang="en-US" sz="1600" dirty="0"/>
              <a:t>Graphical illustration of the solutions obtained analytically in </a:t>
            </a:r>
            <a:r>
              <a:rPr lang="en-US" sz="1600" b="1" dirty="0">
                <a:solidFill>
                  <a:srgbClr val="6CB255"/>
                </a:solidFill>
              </a:rPr>
              <a:t>Example 2.9</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31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2.25</a:t>
            </a:r>
          </a:p>
        </p:txBody>
      </p:sp>
      <p:pic>
        <p:nvPicPr>
          <p:cNvPr id="3" name="Picture Placeholder 2" descr="Illustration of 4 dogs pulling on a toy. The toy is at the origin of a coordinate system, with plus x aligned with east and plus y with north. Ang is pulling at an angle alpha which is 55 degrees clockwise from the plus x (east) direction. Bing is pulling at an angle beta which is 60 degrees clockwise from the plus y (north) direction. Chang is pulling at an angle gamma which is 55 degrees counterclockwise from the plus y (north) direction. Dong is pulling in an unspecified direction in the third quadra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6464" r="-56464"/>
          <a:stretch>
            <a:fillRect/>
          </a:stretch>
        </p:blipFill>
        <p:spPr/>
      </p:pic>
      <p:sp>
        <p:nvSpPr>
          <p:cNvPr id="7" name="Text Placeholder 6"/>
          <p:cNvSpPr>
            <a:spLocks noGrp="1"/>
          </p:cNvSpPr>
          <p:nvPr>
            <p:ph type="body" sz="quarter" idx="14"/>
          </p:nvPr>
        </p:nvSpPr>
        <p:spPr/>
        <p:txBody>
          <a:bodyPr>
            <a:normAutofit/>
          </a:bodyPr>
          <a:lstStyle/>
          <a:p>
            <a:r>
              <a:rPr lang="en-US" sz="1600" dirty="0"/>
              <a:t>Four dogs play a tug-of-war game with a toy.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28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2.26</a:t>
            </a:r>
          </a:p>
        </p:txBody>
      </p:sp>
      <p:pic>
        <p:nvPicPr>
          <p:cNvPr id="2" name="Picture Placeholder 1" descr="A coordinate system is shown with positive x to the right and positive y up. A jogger is at point A at the bottom of steps which lead up and to the left. The top of the steps is labeled as point T. At the top of the steps is a flat section extending from point T to the fountain at point B. The distance between T and B is 50 met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454" r="-41454"/>
          <a:stretch>
            <a:fillRect/>
          </a:stretch>
        </p:blipFill>
        <p:spPr/>
      </p:pic>
      <p:sp>
        <p:nvSpPr>
          <p:cNvPr id="7" name="Text Placeholder 6"/>
          <p:cNvSpPr>
            <a:spLocks noGrp="1"/>
          </p:cNvSpPr>
          <p:nvPr>
            <p:ph type="body" sz="quarter" idx="14"/>
          </p:nvPr>
        </p:nvSpPr>
        <p:spPr/>
        <p:txBody>
          <a:bodyPr>
            <a:normAutofit/>
          </a:bodyPr>
          <a:lstStyle/>
          <a:p>
            <a:r>
              <a:rPr lang="en-US" sz="1600" dirty="0"/>
              <a:t>A jogger runs up a flight of steps.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84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2.27</a:t>
            </a:r>
          </a:p>
        </p:txBody>
      </p:sp>
      <mc:AlternateContent xmlns:mc="http://schemas.openxmlformats.org/markup-compatibility/2006">
        <mc:Choice xmlns:a14="http://schemas.microsoft.com/office/drawing/2010/main" Requires="a14">
          <p:sp>
            <p:nvSpPr>
              <p:cNvPr id="7" name="Text Placeholder 6"/>
              <p:cNvSpPr>
                <a:spLocks noGrp="1"/>
              </p:cNvSpPr>
              <p:nvPr>
                <p:ph type="body" sz="quarter" idx="14"/>
              </p:nvPr>
            </p:nvSpPr>
            <p:spPr/>
            <p:txBody>
              <a:bodyPr>
                <a:normAutofit fontScale="77500" lnSpcReduction="20000"/>
              </a:bodyPr>
              <a:lstStyle/>
              <a:p>
                <a:r>
                  <a:rPr lang="en-US" sz="1600" dirty="0"/>
                  <a:t>The scalar product of two vectors.</a:t>
                </a:r>
              </a:p>
              <a:p>
                <a:pPr marL="342900" indent="-342900">
                  <a:buAutoNum type="alphaLcParenBoth"/>
                </a:pPr>
                <a:r>
                  <a:rPr lang="en-US" sz="1600" dirty="0"/>
                  <a:t>The angle between the two vectors.</a:t>
                </a:r>
              </a:p>
              <a:p>
                <a:pPr marL="342900" indent="-342900">
                  <a:buAutoNum type="alphaLcParenBoth"/>
                </a:pPr>
                <a:r>
                  <a:rPr lang="en-US" sz="1600" dirty="0"/>
                  <a:t>The orthogonal projection </a:t>
                </a:r>
                <a:r>
                  <a:rPr lang="en-US" sz="1600" i="1" dirty="0" smtClean="0"/>
                  <a:t>A</a:t>
                </a:r>
                <a:r>
                  <a:rPr lang="en-US" sz="1600" baseline="-25000" dirty="0" smtClean="0"/>
                  <a:t>││ </a:t>
                </a:r>
                <a:r>
                  <a:rPr lang="en-US" sz="1600" dirty="0" smtClean="0"/>
                  <a:t>of </a:t>
                </a:r>
                <a:r>
                  <a:rPr lang="en-US" sz="1600" dirty="0"/>
                  <a:t>vector </a:t>
                </a:r>
                <a14:m>
                  <m:oMath xmlns:m="http://schemas.openxmlformats.org/officeDocument/2006/math">
                    <m:acc>
                      <m:accPr>
                        <m:chr m:val="⃗"/>
                        <m:ctrlPr>
                          <a:rPr lang="en-US" sz="1600" b="1" i="1" dirty="0" smtClean="0">
                            <a:latin typeface="Cambria Math" panose="02040503050406030204" pitchFamily="18" charset="0"/>
                          </a:rPr>
                        </m:ctrlPr>
                      </m:accPr>
                      <m:e>
                        <m:r>
                          <a:rPr lang="en-US" sz="1600" b="1" i="0" dirty="0" smtClean="0">
                            <a:latin typeface="Cambria Math"/>
                          </a:rPr>
                          <m:t>𝐀</m:t>
                        </m:r>
                      </m:e>
                    </m:acc>
                  </m:oMath>
                </a14:m>
                <a:r>
                  <a:rPr lang="en-US" sz="1600" dirty="0"/>
                  <a:t> onto the direction of vector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𝐁</m:t>
                        </m:r>
                      </m:e>
                    </m:acc>
                  </m:oMath>
                </a14:m>
                <a:r>
                  <a:rPr lang="en-US" sz="1600" dirty="0"/>
                  <a:t>.</a:t>
                </a:r>
              </a:p>
              <a:p>
                <a:pPr marL="342900" indent="-342900">
                  <a:buAutoNum type="alphaLcParenBoth"/>
                </a:pPr>
                <a:r>
                  <a:rPr lang="en-US" sz="1600" dirty="0"/>
                  <a:t>The orthogonal projection </a:t>
                </a:r>
                <a:r>
                  <a:rPr lang="en-US" sz="1600" i="1" dirty="0" smtClean="0"/>
                  <a:t>B</a:t>
                </a:r>
                <a:r>
                  <a:rPr lang="en-US" sz="1600" baseline="-25000" dirty="0"/>
                  <a:t>││</a:t>
                </a:r>
                <a:r>
                  <a:rPr lang="en-US" sz="1600" dirty="0" smtClean="0"/>
                  <a:t> </a:t>
                </a:r>
                <a:r>
                  <a:rPr lang="en-US" sz="1600" dirty="0"/>
                  <a:t>of vector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𝐁</m:t>
                        </m:r>
                      </m:e>
                    </m:acc>
                  </m:oMath>
                </a14:m>
                <a:r>
                  <a:rPr lang="en-US" sz="1600" dirty="0"/>
                  <a:t> onto the direction of vector </a:t>
                </a:r>
                <a14:m>
                  <m:oMath xmlns:m="http://schemas.openxmlformats.org/officeDocument/2006/math">
                    <m:acc>
                      <m:accPr>
                        <m:chr m:val="⃗"/>
                        <m:ctrlPr>
                          <a:rPr lang="en-US" sz="1600" b="1" i="1" dirty="0">
                            <a:latin typeface="Cambria Math" panose="02040503050406030204" pitchFamily="18" charset="0"/>
                          </a:rPr>
                        </m:ctrlPr>
                      </m:accPr>
                      <m:e>
                        <m:r>
                          <a:rPr lang="en-US" sz="1600" b="1" i="0" dirty="0">
                            <a:latin typeface="Cambria Math"/>
                          </a:rPr>
                          <m:t>𝐀</m:t>
                        </m:r>
                      </m:e>
                    </m:acc>
                  </m:oMath>
                </a14:m>
                <a:r>
                  <a:rPr lang="en-US" sz="1600" dirty="0"/>
                  <a:t>.</a:t>
                </a:r>
              </a:p>
            </p:txBody>
          </p:sp>
        </mc:Choice>
        <mc:Fallback>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0">
                <a:blip r:embed="rId2"/>
                <a:stretch>
                  <a:fillRect t="-418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gure a: vectors A and B are shown tail to tail. A is longer than B. The angle between them is phi. Figure b: Vector B is extended using a dashed line and another dashed line is drawn from the head of A to the extension of B, perpendicular to B. A sub perpendicular is equal to A magnitude times cosine phi and is the distance from the vertex where the tails of A and B meet to the location where the perpendicular from A to B meets the extension of B. Figure c: A dashed line is drawn from the head of B to A, perpendicular to A. The distance from the tails of A and B to where the dashed line meets B is B sub perpendicular and is equal to magnitude B times cosine phi."/>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200" y="1610437"/>
            <a:ext cx="8110347" cy="248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65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2.28</a:t>
            </a:r>
          </a:p>
        </p:txBody>
      </p:sp>
      <p:pic>
        <p:nvPicPr>
          <p:cNvPr id="2" name="Picture Placeholder 1" descr="Three dogs pull on a stic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271" r="-47271"/>
          <a:stretch>
            <a:fillRect/>
          </a:stretch>
        </p:blipFill>
        <p:spPr/>
      </p:pic>
      <p:sp>
        <p:nvSpPr>
          <p:cNvPr id="7" name="Text Placeholder 6"/>
          <p:cNvSpPr>
            <a:spLocks noGrp="1"/>
          </p:cNvSpPr>
          <p:nvPr>
            <p:ph type="body" sz="quarter" idx="14"/>
          </p:nvPr>
        </p:nvSpPr>
        <p:spPr/>
        <p:txBody>
          <a:bodyPr>
            <a:normAutofit/>
          </a:bodyPr>
          <a:lstStyle/>
          <a:p>
            <a:r>
              <a:rPr lang="en-US" sz="1600" dirty="0"/>
              <a:t>Three dogs are playing with a stick.</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54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a:t>
            </a:r>
          </a:p>
        </p:txBody>
      </p:sp>
      <p:pic>
        <p:nvPicPr>
          <p:cNvPr id="2" name="Picture Placeholder 1" descr="A photo of a dog. Below the photo is a horizontal arrow which starts below the dog’s tail and ends below the dog’s nose. The arrow is labeled Vector D, and its length is labeled as magnitude D. The start (tail) of the arrow is labeled “From rail of a vector origin” and its end (head) is labeled “To head of a vector e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433" r="-18433"/>
          <a:stretch>
            <a:fillRect/>
          </a:stretch>
        </p:blipFill>
        <p:spPr/>
      </p:pic>
      <p:sp>
        <p:nvSpPr>
          <p:cNvPr id="7" name="Text Placeholder 6"/>
          <p:cNvSpPr>
            <a:spLocks noGrp="1"/>
          </p:cNvSpPr>
          <p:nvPr>
            <p:ph type="body" sz="quarter" idx="14"/>
          </p:nvPr>
        </p:nvSpPr>
        <p:spPr/>
        <p:txBody>
          <a:bodyPr>
            <a:normAutofit/>
          </a:bodyPr>
          <a:lstStyle/>
          <a:p>
            <a:r>
              <a:rPr lang="en-US" sz="1600" dirty="0"/>
              <a:t>We draw a vector from the initial point or origin (called the “tail” of a vector) to the end or terminal point (called the “head” of a vector), marked by an arrowhead. Magnitude is the length of a vector and is always a positive scalar quantity. (credit: modification of work by Cate </a:t>
            </a:r>
            <a:r>
              <a:rPr lang="en-US" sz="1600" dirty="0" err="1"/>
              <a:t>Sevilla</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79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2.29</a:t>
            </a:r>
          </a:p>
        </p:txBody>
      </p:sp>
      <p:pic>
        <p:nvPicPr>
          <p:cNvPr id="2" name="Picture Placeholder 1" descr="Vector A points out and to the left, and vector B points out and to the right. The angle between them is phi. In figure a we are shown vector C which is the cross product of A cross B. Vector C points up and is perpendicular to both A and B. In figure b we are shown vector minus C which is the cross product of B cross A. Vector minus C points down and is perpendicular to both A and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501" r="-2950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000" dirty="0"/>
                  <a:t>The vector product of two vectors is drawn in three-dimensional space.</a:t>
                </a:r>
              </a:p>
              <a:p>
                <a:pPr marL="342900" indent="-342900">
                  <a:buAutoNum type="alphaLcParenBoth"/>
                </a:pPr>
                <a:r>
                  <a:rPr lang="en-US" sz="1000" dirty="0"/>
                  <a:t>The vector product  </a:t>
                </a:r>
                <a14:m>
                  <m:oMath xmlns:m="http://schemas.openxmlformats.org/officeDocument/2006/math">
                    <m:acc>
                      <m:accPr>
                        <m:chr m:val="⃗"/>
                        <m:ctrlPr>
                          <a:rPr lang="en-US" sz="1000" b="1" i="1" smtClean="0">
                            <a:latin typeface="Cambria Math" panose="02040503050406030204" pitchFamily="18" charset="0"/>
                          </a:rPr>
                        </m:ctrlPr>
                      </m:accPr>
                      <m:e>
                        <m:r>
                          <a:rPr lang="en-US" sz="1000" b="1" i="1" smtClean="0">
                            <a:latin typeface="Cambria Math"/>
                          </a:rPr>
                          <m:t>𝑨</m:t>
                        </m:r>
                      </m:e>
                    </m:acc>
                    <m:r>
                      <a:rPr lang="en-US" sz="1000" b="0" i="1" smtClean="0">
                        <a:latin typeface="Cambria Math"/>
                      </a:rPr>
                      <m:t> </m:t>
                    </m:r>
                    <m:r>
                      <a:rPr lang="en-US" sz="1000" b="0" i="1" smtClean="0">
                        <a:latin typeface="Cambria Math"/>
                        <a:ea typeface="Cambria Math"/>
                      </a:rPr>
                      <m:t>× </m:t>
                    </m:r>
                    <m:acc>
                      <m:accPr>
                        <m:chr m:val="⃗"/>
                        <m:ctrlPr>
                          <a:rPr lang="en-US" sz="1000" b="0" i="1" smtClean="0">
                            <a:latin typeface="Cambria Math" panose="02040503050406030204" pitchFamily="18" charset="0"/>
                            <a:ea typeface="Cambria Math"/>
                          </a:rPr>
                        </m:ctrlPr>
                      </m:accPr>
                      <m:e>
                        <m:r>
                          <a:rPr lang="en-US" sz="1000" b="1" i="1" smtClean="0">
                            <a:latin typeface="Cambria Math"/>
                            <a:ea typeface="Cambria Math"/>
                          </a:rPr>
                          <m:t>𝑩</m:t>
                        </m:r>
                      </m:e>
                    </m:acc>
                  </m:oMath>
                </a14:m>
                <a:r>
                  <a:rPr lang="en-US" sz="1000" dirty="0"/>
                  <a:t>  is a vector perpendicular to the plane that contains vectors </a:t>
                </a:r>
                <a14:m>
                  <m:oMath xmlns:m="http://schemas.openxmlformats.org/officeDocument/2006/math">
                    <m:acc>
                      <m:accPr>
                        <m:chr m:val="⃗"/>
                        <m:ctrlPr>
                          <a:rPr lang="en-US" sz="1000" b="1" i="1">
                            <a:latin typeface="Cambria Math" panose="02040503050406030204" pitchFamily="18" charset="0"/>
                          </a:rPr>
                        </m:ctrlPr>
                      </m:accPr>
                      <m:e>
                        <m:r>
                          <a:rPr lang="en-US" sz="1000" b="1" i="1">
                            <a:latin typeface="Cambria Math"/>
                          </a:rPr>
                          <m:t>𝑨</m:t>
                        </m:r>
                      </m:e>
                    </m:acc>
                  </m:oMath>
                </a14:m>
                <a:r>
                  <a:rPr lang="en-US" sz="1000" dirty="0"/>
                  <a:t> and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𝑩</m:t>
                        </m:r>
                      </m:e>
                    </m:acc>
                  </m:oMath>
                </a14:m>
                <a:r>
                  <a:rPr lang="en-US" sz="1000" dirty="0"/>
                  <a:t>. Small squares drawn in perspective mark right angles between </a:t>
                </a:r>
                <a14:m>
                  <m:oMath xmlns:m="http://schemas.openxmlformats.org/officeDocument/2006/math">
                    <m:acc>
                      <m:accPr>
                        <m:chr m:val="⃗"/>
                        <m:ctrlPr>
                          <a:rPr lang="en-US" sz="1000" b="1" i="1">
                            <a:latin typeface="Cambria Math" panose="02040503050406030204" pitchFamily="18" charset="0"/>
                          </a:rPr>
                        </m:ctrlPr>
                      </m:accPr>
                      <m:e>
                        <m:r>
                          <a:rPr lang="en-US" sz="1000" b="1" i="1">
                            <a:latin typeface="Cambria Math"/>
                          </a:rPr>
                          <m:t>𝑨</m:t>
                        </m:r>
                      </m:e>
                    </m:acc>
                  </m:oMath>
                </a14:m>
                <a:r>
                  <a:rPr lang="en-US" sz="1000" dirty="0"/>
                  <a:t> and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𝑪</m:t>
                        </m:r>
                      </m:e>
                    </m:acc>
                  </m:oMath>
                </a14:m>
                <a:r>
                  <a:rPr lang="en-US" sz="1000" dirty="0"/>
                  <a:t>, and between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𝑩</m:t>
                        </m:r>
                      </m:e>
                    </m:acc>
                  </m:oMath>
                </a14:m>
                <a:r>
                  <a:rPr lang="en-US" sz="1000" dirty="0"/>
                  <a:t> and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𝑪</m:t>
                        </m:r>
                      </m:e>
                    </m:acc>
                  </m:oMath>
                </a14:m>
                <a:r>
                  <a:rPr lang="en-US" sz="1000" dirty="0"/>
                  <a:t> so that if </a:t>
                </a:r>
                <a14:m>
                  <m:oMath xmlns:m="http://schemas.openxmlformats.org/officeDocument/2006/math">
                    <m:acc>
                      <m:accPr>
                        <m:chr m:val="⃗"/>
                        <m:ctrlPr>
                          <a:rPr lang="en-US" sz="1000" b="1" i="1">
                            <a:latin typeface="Cambria Math" panose="02040503050406030204" pitchFamily="18" charset="0"/>
                          </a:rPr>
                        </m:ctrlPr>
                      </m:accPr>
                      <m:e>
                        <m:r>
                          <a:rPr lang="en-US" sz="1000" b="1" i="1">
                            <a:latin typeface="Cambria Math"/>
                          </a:rPr>
                          <m:t>𝑨</m:t>
                        </m:r>
                      </m:e>
                    </m:acc>
                  </m:oMath>
                </a14:m>
                <a:r>
                  <a:rPr lang="en-US" sz="1000" dirty="0"/>
                  <a:t> and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𝑩</m:t>
                        </m:r>
                      </m:e>
                    </m:acc>
                  </m:oMath>
                </a14:m>
                <a:r>
                  <a:rPr lang="en-US" sz="1000" dirty="0"/>
                  <a:t> lie on the floor, vector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𝑪</m:t>
                        </m:r>
                      </m:e>
                    </m:acc>
                  </m:oMath>
                </a14:m>
                <a:r>
                  <a:rPr lang="en-US" sz="1000" dirty="0"/>
                  <a:t> points vertically upward to the ceiling.</a:t>
                </a:r>
              </a:p>
              <a:p>
                <a:pPr marL="342900" indent="-342900">
                  <a:buAutoNum type="alphaLcParenBoth"/>
                </a:pPr>
                <a:r>
                  <a:rPr lang="en-US" sz="1000" dirty="0"/>
                  <a:t>The vector product  </a:t>
                </a:r>
                <a14:m>
                  <m:oMath xmlns:m="http://schemas.openxmlformats.org/officeDocument/2006/math">
                    <m:acc>
                      <m:accPr>
                        <m:chr m:val="⃗"/>
                        <m:ctrlPr>
                          <a:rPr lang="en-US" sz="1000" b="1" i="1">
                            <a:latin typeface="Cambria Math" panose="02040503050406030204" pitchFamily="18" charset="0"/>
                          </a:rPr>
                        </m:ctrlPr>
                      </m:accPr>
                      <m:e>
                        <m:r>
                          <a:rPr lang="en-US" sz="1000" b="1" i="1" smtClean="0">
                            <a:latin typeface="Cambria Math"/>
                          </a:rPr>
                          <m:t>𝑩</m:t>
                        </m:r>
                      </m:e>
                    </m:acc>
                    <m:r>
                      <a:rPr lang="en-US" sz="1000" i="1">
                        <a:latin typeface="Cambria Math"/>
                      </a:rPr>
                      <m:t> </m:t>
                    </m:r>
                    <m:r>
                      <a:rPr lang="en-US" sz="1000" i="1">
                        <a:latin typeface="Cambria Math"/>
                        <a:ea typeface="Cambria Math"/>
                      </a:rPr>
                      <m:t>× </m:t>
                    </m:r>
                    <m:acc>
                      <m:accPr>
                        <m:chr m:val="⃗"/>
                        <m:ctrlPr>
                          <a:rPr lang="en-US" sz="1000" i="1">
                            <a:latin typeface="Cambria Math" panose="02040503050406030204" pitchFamily="18" charset="0"/>
                            <a:ea typeface="Cambria Math"/>
                          </a:rPr>
                        </m:ctrlPr>
                      </m:accPr>
                      <m:e>
                        <m:r>
                          <a:rPr lang="en-US" sz="1000" b="1" i="1" smtClean="0">
                            <a:latin typeface="Cambria Math"/>
                            <a:ea typeface="Cambria Math"/>
                          </a:rPr>
                          <m:t>𝑨</m:t>
                        </m:r>
                      </m:e>
                    </m:acc>
                  </m:oMath>
                </a14:m>
                <a:r>
                  <a:rPr lang="en-US" sz="1000" dirty="0"/>
                  <a:t>  is a vector antiparallel to vector </a:t>
                </a:r>
                <a14:m>
                  <m:oMath xmlns:m="http://schemas.openxmlformats.org/officeDocument/2006/math">
                    <m:acc>
                      <m:accPr>
                        <m:chr m:val="⃗"/>
                        <m:ctrlPr>
                          <a:rPr lang="en-US" sz="1000" b="1" i="1">
                            <a:latin typeface="Cambria Math" panose="02040503050406030204" pitchFamily="18" charset="0"/>
                          </a:rPr>
                        </m:ctrlPr>
                      </m:accPr>
                      <m:e>
                        <m:r>
                          <a:rPr lang="en-US" sz="1000" b="1" i="1">
                            <a:latin typeface="Cambria Math"/>
                          </a:rPr>
                          <m:t>𝑨</m:t>
                        </m:r>
                      </m:e>
                    </m:acc>
                    <m:r>
                      <a:rPr lang="en-US" sz="1000" i="1">
                        <a:latin typeface="Cambria Math"/>
                      </a:rPr>
                      <m:t> </m:t>
                    </m:r>
                    <m:r>
                      <a:rPr lang="en-US" sz="1000" i="1">
                        <a:latin typeface="Cambria Math"/>
                        <a:ea typeface="Cambria Math"/>
                      </a:rPr>
                      <m:t>× </m:t>
                    </m:r>
                    <m:acc>
                      <m:accPr>
                        <m:chr m:val="⃗"/>
                        <m:ctrlPr>
                          <a:rPr lang="en-US" sz="1000" i="1">
                            <a:latin typeface="Cambria Math" panose="02040503050406030204" pitchFamily="18" charset="0"/>
                            <a:ea typeface="Cambria Math"/>
                          </a:rPr>
                        </m:ctrlPr>
                      </m:accPr>
                      <m:e>
                        <m:r>
                          <a:rPr lang="en-US" sz="1000" b="1" i="1">
                            <a:latin typeface="Cambria Math"/>
                            <a:ea typeface="Cambria Math"/>
                          </a:rPr>
                          <m:t>𝑩</m:t>
                        </m:r>
                      </m:e>
                    </m:acc>
                  </m:oMath>
                </a14:m>
                <a:r>
                  <a:rPr lang="en-US" sz="10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67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2.30</a:t>
            </a:r>
          </a:p>
        </p:txBody>
      </p:sp>
      <p:pic>
        <p:nvPicPr>
          <p:cNvPr id="2" name="Picture Placeholder 1" descr="Vector A points out and to the left, and vector B points out and to the right. In figure a we are shown the cross product of A cross B pointing up, perpendicular to both A and B. A screw turning an angle phi from A to B would move up. In figure b we are shown the cross product of B cross A pointing down, perpendicular to both A and B. A screw turning an angle phi from B to A would move d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610" r="-28610"/>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100" dirty="0"/>
                  <a:t>The corkscrew right-hand rule can be used to determine the direction of the cross product </a:t>
                </a:r>
                <a14:m>
                  <m:oMath xmlns:m="http://schemas.openxmlformats.org/officeDocument/2006/math">
                    <m:acc>
                      <m:accPr>
                        <m:chr m:val="⃗"/>
                        <m:ctrlPr>
                          <a:rPr lang="en-US" sz="1100" b="1" i="1">
                            <a:latin typeface="Cambria Math" panose="02040503050406030204" pitchFamily="18" charset="0"/>
                          </a:rPr>
                        </m:ctrlPr>
                      </m:accPr>
                      <m:e>
                        <m:r>
                          <a:rPr lang="en-US" sz="1100" b="1" i="1">
                            <a:latin typeface="Cambria Math"/>
                          </a:rPr>
                          <m:t>𝑨</m:t>
                        </m:r>
                      </m:e>
                    </m:acc>
                    <m:r>
                      <a:rPr lang="en-US" sz="1100" i="1">
                        <a:latin typeface="Cambria Math"/>
                      </a:rPr>
                      <m:t> </m:t>
                    </m:r>
                    <m:r>
                      <a:rPr lang="en-US" sz="1100" i="1">
                        <a:latin typeface="Cambria Math"/>
                        <a:ea typeface="Cambria Math"/>
                      </a:rPr>
                      <m:t>× </m:t>
                    </m:r>
                    <m:acc>
                      <m:accPr>
                        <m:chr m:val="⃗"/>
                        <m:ctrlPr>
                          <a:rPr lang="en-US" sz="1100" i="1">
                            <a:latin typeface="Cambria Math" panose="02040503050406030204" pitchFamily="18" charset="0"/>
                            <a:ea typeface="Cambria Math"/>
                          </a:rPr>
                        </m:ctrlPr>
                      </m:accPr>
                      <m:e>
                        <m:r>
                          <a:rPr lang="en-US" sz="1100" b="1" i="1">
                            <a:latin typeface="Cambria Math"/>
                            <a:ea typeface="Cambria Math"/>
                          </a:rPr>
                          <m:t>𝑩</m:t>
                        </m:r>
                      </m:e>
                    </m:acc>
                  </m:oMath>
                </a14:m>
                <a:r>
                  <a:rPr lang="en-US" sz="1100" dirty="0"/>
                  <a:t> . Place a corkscrew in the direction perpendicular to the plane that contains vectors </a:t>
                </a:r>
                <a14:m>
                  <m:oMath xmlns:m="http://schemas.openxmlformats.org/officeDocument/2006/math">
                    <m:acc>
                      <m:accPr>
                        <m:chr m:val="⃗"/>
                        <m:ctrlPr>
                          <a:rPr lang="en-US" sz="1100" b="1" i="1">
                            <a:latin typeface="Cambria Math" panose="02040503050406030204" pitchFamily="18" charset="0"/>
                          </a:rPr>
                        </m:ctrlPr>
                      </m:accPr>
                      <m:e>
                        <m:r>
                          <a:rPr lang="en-US" sz="1100" b="1" i="1">
                            <a:latin typeface="Cambria Math"/>
                          </a:rPr>
                          <m:t>𝑨</m:t>
                        </m:r>
                      </m:e>
                    </m:acc>
                  </m:oMath>
                </a14:m>
                <a:r>
                  <a:rPr lang="en-US" sz="1100" dirty="0"/>
                  <a:t> and </a:t>
                </a:r>
                <a14:m>
                  <m:oMath xmlns:m="http://schemas.openxmlformats.org/officeDocument/2006/math">
                    <m:acc>
                      <m:accPr>
                        <m:chr m:val="⃗"/>
                        <m:ctrlPr>
                          <a:rPr lang="en-US" sz="1100" i="1">
                            <a:latin typeface="Cambria Math" panose="02040503050406030204" pitchFamily="18" charset="0"/>
                            <a:ea typeface="Cambria Math"/>
                          </a:rPr>
                        </m:ctrlPr>
                      </m:accPr>
                      <m:e>
                        <m:r>
                          <a:rPr lang="en-US" sz="1100" b="1" i="1">
                            <a:latin typeface="Cambria Math"/>
                            <a:ea typeface="Cambria Math"/>
                          </a:rPr>
                          <m:t>𝑩</m:t>
                        </m:r>
                      </m:e>
                    </m:acc>
                  </m:oMath>
                </a14:m>
                <a:r>
                  <a:rPr lang="en-US" sz="1100" dirty="0"/>
                  <a:t>, and turn it in the direction from the first to the second vector in the product. The direction of the cross product is given by the progression of the corkscrew.</a:t>
                </a:r>
              </a:p>
              <a:p>
                <a:pPr marL="342900" indent="-342900">
                  <a:buAutoNum type="alphaLcParenBoth"/>
                </a:pPr>
                <a:r>
                  <a:rPr lang="en-US" sz="1100" dirty="0"/>
                  <a:t>Upward movement means the cross-product vector points up.</a:t>
                </a:r>
              </a:p>
              <a:p>
                <a:pPr marL="342900" indent="-342900">
                  <a:buAutoNum type="alphaLcParenBoth"/>
                </a:pPr>
                <a:r>
                  <a:rPr lang="en-US" sz="1100" dirty="0"/>
                  <a:t>Downward movement means the cross-product vector points downward.</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5759"/>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88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2.31</a:t>
            </a:r>
          </a:p>
        </p:txBody>
      </p:sp>
      <p:pic>
        <p:nvPicPr>
          <p:cNvPr id="2" name="Picture Placeholder 1" descr="Figure a: a wrench grips a nut. A force F is applied to the wrench at a distance R from the center of the nut. The vector R is the vector from the center of the nut to the location where the force is being applied. The force direction is at an angle phi, measured counterclockwise from the direction of the vector R. Figure b: a wrench grips a nut. A force F is applied to the wrench at a distance R from the center of the nut. The vector R is the vector from the center of the nut to the location where the force is being applied. The force direction is at an angle phi, measured clockwise from the direction of the vector 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232" r="-13232"/>
          <a:stretch>
            <a:fillRect/>
          </a:stretch>
        </p:blipFill>
        <p:spPr/>
      </p:pic>
      <p:sp>
        <p:nvSpPr>
          <p:cNvPr id="7" name="Text Placeholder 6"/>
          <p:cNvSpPr>
            <a:spLocks noGrp="1"/>
          </p:cNvSpPr>
          <p:nvPr>
            <p:ph type="body" sz="quarter" idx="14"/>
          </p:nvPr>
        </p:nvSpPr>
        <p:spPr/>
        <p:txBody>
          <a:bodyPr>
            <a:normAutofit/>
          </a:bodyPr>
          <a:lstStyle/>
          <a:p>
            <a:r>
              <a:rPr lang="en-US" sz="1600" dirty="0"/>
              <a:t>A wrench provides grip and mechanical advantage in applying torque to turn a nut.</a:t>
            </a:r>
          </a:p>
          <a:p>
            <a:pPr marL="342900" indent="-342900">
              <a:buAutoNum type="alphaLcParenBoth"/>
            </a:pPr>
            <a:r>
              <a:rPr lang="en-US" sz="1600" dirty="0"/>
              <a:t>Turn counterclockwise to loosen the nut.</a:t>
            </a:r>
          </a:p>
          <a:p>
            <a:pPr marL="342900" indent="-342900">
              <a:buAutoNum type="alphaLcParenBoth"/>
            </a:pPr>
            <a:r>
              <a:rPr lang="en-US" sz="1600" dirty="0"/>
              <a:t>Turn clockwise to tighten the nut.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57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2.32</a:t>
            </a:r>
          </a:p>
        </p:txBody>
      </p:sp>
      <p:pic>
        <p:nvPicPr>
          <p:cNvPr id="2" name="Picture Placeholder 1" descr="Figure a: The unit vectors, I hat, j hat and k hat of the x y z coordinate system are shown. Arrows indicate the sequence from I hat to j hat to k hat and back to I hat. Figure b: The unit vectors, I hat, j hat and k hat of the x y z coordinate system are shown. I hat equals j hat cross k hat. j hat equals k hat cross i hat. k hat equals i hat cross j hat. Figure c: The unit vectors, I hat and j hat are shown along with minus k hat pointing down. Minus k hat equals j hat cross i hat. Figure d: The unit vectors, I hat and k hat are shown along with minus j hat pointing to the left. Minus j hat equals i hat cross k ha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8659" b="-1865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AutoNum type="alphaLcParenBoth"/>
            </a:pPr>
            <a:r>
              <a:rPr lang="en-US" sz="1600" dirty="0">
                <a:solidFill>
                  <a:schemeClr val="tx1"/>
                </a:solidFill>
              </a:rPr>
              <a:t>The diagram of the cyclic order of the unit vectors of the axes.</a:t>
            </a:r>
          </a:p>
          <a:p>
            <a:pPr marL="342900" indent="-342900">
              <a:buAutoNum type="alphaLcParenBoth"/>
            </a:pPr>
            <a:r>
              <a:rPr lang="en-US" sz="1600" dirty="0">
                <a:solidFill>
                  <a:schemeClr val="tx1"/>
                </a:solidFill>
              </a:rPr>
              <a:t>The only cross products where the unit vectors appear in the cyclic order. These products have the positive sign.</a:t>
            </a:r>
          </a:p>
          <a:p>
            <a:pPr marL="342900" indent="-342900">
              <a:buAutoNum type="alphaLcParenBoth"/>
            </a:pPr>
            <a:r>
              <a:rPr lang="en-US" sz="1600" dirty="0">
                <a:solidFill>
                  <a:srgbClr val="6CB255"/>
                </a:solidFill>
              </a:rPr>
              <a:t>(d) </a:t>
            </a:r>
            <a:r>
              <a:rPr lang="en-US" sz="1600" dirty="0">
                <a:solidFill>
                  <a:schemeClr val="tx1"/>
                </a:solidFill>
              </a:rPr>
              <a:t>Two examples of cross products where the unit vectors do not appear in the cyclic order. These products have the negative sign.</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19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28</a:t>
            </a:r>
          </a:p>
        </p:txBody>
      </p:sp>
      <p:pic>
        <p:nvPicPr>
          <p:cNvPr id="2" name="Picture Placeholder 1" descr="The x y coordinate system has positive x to the right and positive y up. Vector A has magnitude 10.0 and points 30 degrees counterclockwise from the positive x direction. Vector B has magnitude 5.0 and points 53 degrees counterclockwise from the positive x direction. Vector C has magnitude 12.0 and points 60 degrees clockwise from the positive x direction. Vector D has magnitude 20.0 and points 37 degrees clockwise from the negative x direction. Vector F has magnitude 20.0 and points 30 degrees counterclockwise from the negative x direc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128" b="-6128"/>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44881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33</a:t>
            </a:r>
          </a:p>
        </p:txBody>
      </p:sp>
      <p:pic>
        <p:nvPicPr>
          <p:cNvPr id="2" name="Picture Placeholder 1" descr="North is up, east is to the right. A house and lake are shown. The x y coordiante system is also shown, with the origin near the house, the positive x direction to the right nad the positive y direction up. The vector from the house to the lake is shown as a straight red arrow, labeled as vector S, magnitude S=5.0 kilometers, and at an angle of 40 degrees above the posiitve x direction. Two meandering paths, path 1 and path 2, from the house to the lake are shown as dashed li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796" r="-2379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74681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41</a:t>
            </a:r>
          </a:p>
        </p:txBody>
      </p:sp>
      <p:pic>
        <p:nvPicPr>
          <p:cNvPr id="2" name="Picture Placeholder 1" descr="The vector from the cabin to the lake is vector S, magnitude 5.0 kilometers and pointing 40 degrees north of east. Two additional meandering paths are shown and labeled path 1 and path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796" r="-2379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67116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62</a:t>
            </a: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pic>
        <p:nvPicPr>
          <p:cNvPr id="1026" name="Picture 2" descr="The x y coordinate system has positive x to the right and positive y up. Vector A has magnitude 10.0 and points 30 degrees counterclockwise from the positive x direction. Vector B has magnitude 5.0 and points 53 degrees counterclockwise from the positive x direction. Vector C has magnitude 12.0 and points 60 degrees clockwise from the positive x direction. Vector D has magnitude 20.0 and points 37 degrees clockwise from the negative x direction. Vector F has magnitude 20.0 and points 30 degrees counterclockwise from the negative x directio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694238" y="974605"/>
            <a:ext cx="3951604" cy="542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44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82</a:t>
            </a:r>
          </a:p>
        </p:txBody>
      </p:sp>
      <p:pic>
        <p:nvPicPr>
          <p:cNvPr id="2" name="Picture Placeholder 1" descr="Vector G has magnitude 10.0. Its projection in the x y plane is between the positive x and positive y directions, at an angle of 45 degrees from the positive x direction. The angle between vector G and the positive z direction is 60 degrees. Vector H has magnitude 15.0. Its projection in the x y plane is between the negative x and positive y directions, at an angle of 30 degrees from the positive y direction. The angle between vector H and the positive z direction is 450 deg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2464" r="-6246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17648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86</a:t>
            </a:r>
          </a:p>
        </p:txBody>
      </p:sp>
      <p:pic>
        <p:nvPicPr>
          <p:cNvPr id="2" name="Picture Placeholder 1" descr="Vector G has magnitude 10.0. Its projection in the x y plane is between the positive x and positive y directions, at an angle of 45 degrees from the positive x direction. The angle between vector G and the positive z direction is 60 degrees. Vector H has magnitude 15.0. Its projection in the x y plane is between the negative x and positive y directions, at an angle of 30 degrees from the positive y direction. The angle between vector H and the positive z direction is 450 deg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2420" r="-6242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400898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2.3</a:t>
            </a:r>
          </a:p>
        </p:txBody>
      </p:sp>
      <p:pic>
        <p:nvPicPr>
          <p:cNvPr id="2" name="Picture Placeholder 1" descr="An illustration of a lake, some distance northeast from a tent. North is up on the page, east to the right. The tent is labeled as location A, and the lake as location B. A straight arrow starts at A and ends at B. Three meandering paths, shown as dashed lines, also start at A and end at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6504" b="-1650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displacement vector from point </a:t>
            </a:r>
            <a:r>
              <a:rPr lang="en-US" sz="1600" i="1" dirty="0">
                <a:solidFill>
                  <a:schemeClr val="tx1"/>
                </a:solidFill>
              </a:rPr>
              <a:t>A</a:t>
            </a:r>
            <a:r>
              <a:rPr lang="en-US" sz="1600" dirty="0">
                <a:solidFill>
                  <a:schemeClr val="tx1"/>
                </a:solidFill>
              </a:rPr>
              <a:t> (the initial position at the campsite) to point </a:t>
            </a:r>
            <a:r>
              <a:rPr lang="en-US" sz="1600" i="1" dirty="0">
                <a:solidFill>
                  <a:schemeClr val="tx1"/>
                </a:solidFill>
              </a:rPr>
              <a:t>B</a:t>
            </a:r>
            <a:r>
              <a:rPr lang="en-US" sz="1600" dirty="0">
                <a:solidFill>
                  <a:schemeClr val="tx1"/>
                </a:solidFill>
              </a:rPr>
              <a:t> (the final position at the fishing hole) is indicated by an arrow with origin at point A and end at point </a:t>
            </a:r>
            <a:r>
              <a:rPr lang="en-US" sz="1600" i="1" dirty="0">
                <a:solidFill>
                  <a:schemeClr val="tx1"/>
                </a:solidFill>
              </a:rPr>
              <a:t>B</a:t>
            </a:r>
            <a:r>
              <a:rPr lang="en-US" sz="1600" dirty="0">
                <a:solidFill>
                  <a:schemeClr val="tx1"/>
                </a:solidFill>
              </a:rPr>
              <a:t>. The displacement is the same for any of the actual paths (dashed curves) that may be taken between points </a:t>
            </a:r>
            <a:r>
              <a:rPr lang="en-US" sz="1600" i="1" dirty="0">
                <a:solidFill>
                  <a:schemeClr val="tx1"/>
                </a:solidFill>
              </a:rPr>
              <a:t>A</a:t>
            </a:r>
            <a:r>
              <a:rPr lang="en-US" sz="1600" dirty="0">
                <a:solidFill>
                  <a:schemeClr val="tx1"/>
                </a:solidFill>
              </a:rPr>
              <a:t> and </a:t>
            </a:r>
            <a:r>
              <a:rPr lang="en-US" sz="1600" i="1" dirty="0">
                <a:solidFill>
                  <a:schemeClr val="tx1"/>
                </a:solidFill>
              </a:rPr>
              <a:t>B</a:t>
            </a:r>
            <a:r>
              <a:rPr lang="en-US" sz="1600" dirty="0">
                <a:solidFill>
                  <a:schemeClr val="tx1"/>
                </a:solidFill>
              </a:rPr>
              <a:t>.</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87</a:t>
            </a:r>
          </a:p>
        </p:txBody>
      </p:sp>
      <p:pic>
        <p:nvPicPr>
          <p:cNvPr id="2" name="Picture Placeholder 1" descr="Vector G has magnitude 10.0. Its projection in the x y plane is between the positive x and positive y directions, at an angle of 45 degrees from the positive x direction. The angle between vector G and the positive z direction is 60 degrees. Vector H has magnitude 15.0. Its projection in the x y plane is between the negative x and positive y directions, at an angle of 30 degrees from the positive y direction. The angle between vector H and the positive z direction is 450 degree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963" r="-796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41395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90</a:t>
            </a:r>
          </a:p>
        </p:txBody>
      </p:sp>
      <p:pic>
        <p:nvPicPr>
          <p:cNvPr id="2" name="Picture Placeholder 1" descr="Vectors A, B and C form a triangle. Vector A points up and right, vector B starts at the head of A and points down and right, and vector C starts at the head of B, ends at the tail of A and points to the left. Vector C prime is parallel to vector C and connects the midpoints of vectors A and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089" r="-18089"/>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47313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91</a:t>
            </a:r>
          </a:p>
        </p:txBody>
      </p:sp>
      <p:pic>
        <p:nvPicPr>
          <p:cNvPr id="2" name="Picture Placeholder 1" descr="Two coordinate systems are shown. The x y coordinate system S, in red, has positive x to to the right and positive y up. The x prime y prime coordinate system S prime, in blue, shares the same origin as S but is rotated relative to S counterclockwise an angle phi. Two points, P and Q are shown. Point P’s x coordinate in frame S is shown as a dashed line from P to the x axis, drawn parallel to the y axis. Point P’s y coordinate in frame S is shown as a dashed line from P to the y axis, drawn parallel to the x axis. Point P’s x prime coordinate in frame S prime is shown as a dashed line from P to the x prime axis, drawn parallel to the y prime axis. Point P’s y prime coordinate in frame S prime is shown as a dashed line from P to the y prime axis, drawn parallel to the x prime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653" r="-3665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2066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a:t>
            </a:r>
          </a:p>
        </p:txBody>
      </p:sp>
      <p:pic>
        <p:nvPicPr>
          <p:cNvPr id="2" name="Picture Placeholder 1" descr="A ruler is shown, with distance measured in centimeters. A vector is shown as an arrow parallel to the ruler, extending from its end at 0 c m to 12 c m, and is labeled as vector 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91" r="-759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 displacement </a:t>
                </a:r>
                <a14:m>
                  <m:oMath xmlns:m="http://schemas.openxmlformats.org/officeDocument/2006/math">
                    <m:acc>
                      <m:accPr>
                        <m:chr m:val="⃗"/>
                        <m:ctrlPr>
                          <a:rPr lang="en-US" sz="1600" b="1" i="1" dirty="0" smtClean="0">
                            <a:latin typeface="Cambria Math" panose="02040503050406030204" pitchFamily="18" charset="0"/>
                          </a:rPr>
                        </m:ctrlPr>
                      </m:accPr>
                      <m:e>
                        <m:r>
                          <a:rPr lang="en-US" sz="1600" b="1" i="0" dirty="0" smtClean="0">
                            <a:latin typeface="Cambria Math"/>
                          </a:rPr>
                          <m:t>𝐃</m:t>
                        </m:r>
                      </m:e>
                    </m:acc>
                    <m:r>
                      <a:rPr lang="en-US" sz="1600" b="1" i="1" dirty="0" smtClean="0">
                        <a:latin typeface="Cambria Math"/>
                      </a:rPr>
                      <m:t> </m:t>
                    </m:r>
                  </m:oMath>
                </a14:m>
                <a:r>
                  <a:rPr lang="en-US" sz="1600" dirty="0"/>
                  <a:t>of magnitude 6 km is drawn to scale as a vector of length 12 cm when the length of 2 cm represents 1 unit of displacement (which in this case is 1 km).</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8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2.5</a:t>
            </a:r>
          </a:p>
        </p:txBody>
      </p:sp>
      <p:pic>
        <p:nvPicPr>
          <p:cNvPr id="2" name="Picture Placeholder 1" descr="Figure a: Two examples of vector A parallel to vector B. In one, A and B are on the same line, one after the other, but A is longer than B. In the other, A and B are parallel to each other with their tails aligned, but A is shorter than B. Figure b: An example of vector A antiparallel to vector B. Vector A points to the left and is longer than vector B, which points to the right. The angle between them is 180 degrees. Figure c: An example of vector A antiparallel to minus vector A: A points to the right and –A points to the left. Both are the same length. Figure d: Two examples of vector A equal to vector B: In one, A and B are on the same line, one after the other, and both are the same length. In the other, A and B are parallel to each other with their tails aligned, and both are the same length. Figure e: Two examples of vector A orthogonal to vector B: In one, A points down and B points to the right, meeting at a right angle, and both are the same length. In the other, points down and to the right and B points down and to the left, meeting A at a right angle. Both are the same lengt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8032" b="-18032"/>
          <a:stretch>
            <a:fillRect/>
          </a:stretch>
        </p:blipFill>
        <p:spPr>
          <a:xfrm>
            <a:off x="4489450" y="1108075"/>
            <a:ext cx="4030663"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Various relations between two vectors </a:t>
                </a: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oMath>
                </a14:m>
                <a:r>
                  <a:rPr lang="en-US" sz="1600" dirty="0">
                    <a:solidFill>
                      <a:srgbClr val="000000"/>
                    </a:solidFill>
                  </a:rPr>
                  <a:t> and </a:t>
                </a: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i="0" dirty="0" smtClean="0">
                            <a:solidFill>
                              <a:srgbClr val="000000"/>
                            </a:solidFill>
                            <a:latin typeface="Cambria Math"/>
                          </a:rPr>
                          <m:t>𝐁</m:t>
                        </m:r>
                      </m:e>
                    </m:acc>
                  </m:oMath>
                </a14:m>
                <a:r>
                  <a:rPr lang="en-US" sz="1600" dirty="0">
                    <a:solidFill>
                      <a:srgbClr val="000000"/>
                    </a:solidFill>
                  </a:rPr>
                  <a:t>. </a:t>
                </a:r>
              </a:p>
              <a:p>
                <a:pPr marL="342900" indent="-342900">
                  <a:buAutoNum type="alphaLcParenBoth"/>
                </a:pPr>
                <a:r>
                  <a:rPr lang="en-US" sz="1600" dirty="0">
                    <a:solidFill>
                      <a:srgbClr val="000000"/>
                    </a:solidFill>
                  </a:rPr>
                  <a:t> </a:t>
                </a:r>
                <a14:m>
                  <m:oMath xmlns:m="http://schemas.openxmlformats.org/officeDocument/2006/math">
                    <m:acc>
                      <m:accPr>
                        <m:chr m:val="⃗"/>
                        <m:ctrlPr>
                          <a:rPr lang="en-US" sz="1600" b="1" i="1" dirty="0" smtClean="0">
                            <a:solidFill>
                              <a:srgbClr val="000000"/>
                            </a:solidFill>
                            <a:latin typeface="Cambria Math" panose="02040503050406030204" pitchFamily="18" charset="0"/>
                          </a:rPr>
                        </m:ctrlPr>
                      </m:accPr>
                      <m:e>
                        <m:r>
                          <a:rPr lang="en-US" sz="1600" b="1" i="0" dirty="0" smtClean="0">
                            <a:solidFill>
                              <a:srgbClr val="000000"/>
                            </a:solidFill>
                            <a:latin typeface="Cambria Math"/>
                          </a:rPr>
                          <m:t>𝐀</m:t>
                        </m:r>
                      </m:e>
                    </m:acc>
                    <m:r>
                      <a:rPr lang="en-US" sz="1600" b="1" i="1" dirty="0" smtClean="0">
                        <a:solidFill>
                          <a:srgbClr val="000000"/>
                        </a:solidFill>
                        <a:latin typeface="Cambria Math"/>
                        <a:ea typeface="Cambria Math"/>
                      </a:rPr>
                      <m:t>≠</m:t>
                    </m:r>
                    <m:acc>
                      <m:accPr>
                        <m:chr m:val="⃗"/>
                        <m:ctrlPr>
                          <a:rPr lang="en-US" sz="1600" b="1" i="1" dirty="0" smtClean="0">
                            <a:solidFill>
                              <a:srgbClr val="000000"/>
                            </a:solidFill>
                            <a:latin typeface="Cambria Math" panose="02040503050406030204" pitchFamily="18" charset="0"/>
                            <a:ea typeface="Cambria Math"/>
                          </a:rPr>
                        </m:ctrlPr>
                      </m:accPr>
                      <m:e>
                        <m:r>
                          <a:rPr lang="en-US" sz="1600" b="1" i="0" dirty="0" smtClean="0">
                            <a:solidFill>
                              <a:srgbClr val="000000"/>
                            </a:solidFill>
                            <a:latin typeface="Cambria Math"/>
                            <a:ea typeface="Cambria Math"/>
                          </a:rPr>
                          <m:t>𝐁</m:t>
                        </m:r>
                      </m:e>
                    </m:acc>
                  </m:oMath>
                </a14:m>
                <a:r>
                  <a:rPr lang="en-US" sz="1600" dirty="0">
                    <a:solidFill>
                      <a:srgbClr val="000000"/>
                    </a:solidFill>
                  </a:rPr>
                  <a:t> because </a:t>
                </a:r>
                <a14:m>
                  <m:oMath xmlns:m="http://schemas.openxmlformats.org/officeDocument/2006/math">
                    <m:r>
                      <a:rPr lang="en-US" sz="1600" b="0" i="1" smtClean="0">
                        <a:solidFill>
                          <a:srgbClr val="000000"/>
                        </a:solidFill>
                        <a:latin typeface="Cambria Math"/>
                        <a:ea typeface="Cambria Math"/>
                      </a:rPr>
                      <m:t>𝐴</m:t>
                    </m:r>
                    <m:r>
                      <a:rPr lang="en-US" sz="1600" i="1" smtClean="0">
                        <a:solidFill>
                          <a:srgbClr val="000000"/>
                        </a:solidFill>
                        <a:latin typeface="Cambria Math"/>
                        <a:ea typeface="Cambria Math"/>
                      </a:rPr>
                      <m:t>≠</m:t>
                    </m:r>
                    <m:r>
                      <a:rPr lang="en-US" sz="1600" b="0" i="1" smtClean="0">
                        <a:solidFill>
                          <a:srgbClr val="000000"/>
                        </a:solidFill>
                        <a:latin typeface="Cambria Math"/>
                        <a:ea typeface="Cambria Math"/>
                      </a:rPr>
                      <m:t>𝐵</m:t>
                    </m:r>
                  </m:oMath>
                </a14:m>
                <a:r>
                  <a:rPr lang="en-US" sz="1600" dirty="0">
                    <a:solidFill>
                      <a:srgbClr val="000000"/>
                    </a:solidFill>
                  </a:rPr>
                  <a:t>.</a:t>
                </a:r>
              </a:p>
              <a:p>
                <a:pPr marL="342900" indent="-342900">
                  <a:buAutoNum type="alphaLcParenBoth"/>
                </a:pPr>
                <a:r>
                  <a:rPr lang="en-US" sz="1600" dirty="0">
                    <a:solidFill>
                      <a:srgbClr val="000000"/>
                    </a:solidFill>
                  </a:rPr>
                  <a:t> </a:t>
                </a: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r>
                      <a:rPr lang="en-US" sz="1600" b="1" i="1" dirty="0">
                        <a:solidFill>
                          <a:srgbClr val="000000"/>
                        </a:solidFill>
                        <a:latin typeface="Cambria Math"/>
                        <a:ea typeface="Cambria Math"/>
                      </a:rPr>
                      <m:t>≠</m:t>
                    </m:r>
                    <m:acc>
                      <m:accPr>
                        <m:chr m:val="⃗"/>
                        <m:ctrlPr>
                          <a:rPr lang="en-US" sz="1600" b="1" i="1" dirty="0">
                            <a:solidFill>
                              <a:srgbClr val="000000"/>
                            </a:solidFill>
                            <a:latin typeface="Cambria Math" panose="02040503050406030204" pitchFamily="18" charset="0"/>
                            <a:ea typeface="Cambria Math"/>
                          </a:rPr>
                        </m:ctrlPr>
                      </m:accPr>
                      <m:e>
                        <m:r>
                          <a:rPr lang="en-US" sz="1600" b="1" dirty="0">
                            <a:solidFill>
                              <a:srgbClr val="000000"/>
                            </a:solidFill>
                            <a:latin typeface="Cambria Math"/>
                            <a:ea typeface="Cambria Math"/>
                          </a:rPr>
                          <m:t>𝐁</m:t>
                        </m:r>
                      </m:e>
                    </m:acc>
                  </m:oMath>
                </a14:m>
                <a:r>
                  <a:rPr lang="en-US" sz="1600" dirty="0">
                    <a:solidFill>
                      <a:srgbClr val="000000"/>
                    </a:solidFill>
                  </a:rPr>
                  <a:t> because they are not parallel and </a:t>
                </a:r>
                <a14:m>
                  <m:oMath xmlns:m="http://schemas.openxmlformats.org/officeDocument/2006/math">
                    <m:r>
                      <a:rPr lang="en-US" sz="1600" i="1">
                        <a:solidFill>
                          <a:srgbClr val="000000"/>
                        </a:solidFill>
                        <a:latin typeface="Cambria Math"/>
                        <a:ea typeface="Cambria Math"/>
                      </a:rPr>
                      <m:t>𝐴</m:t>
                    </m:r>
                    <m:r>
                      <a:rPr lang="en-US" sz="1600" i="1">
                        <a:solidFill>
                          <a:srgbClr val="000000"/>
                        </a:solidFill>
                        <a:latin typeface="Cambria Math"/>
                        <a:ea typeface="Cambria Math"/>
                      </a:rPr>
                      <m:t>≠</m:t>
                    </m:r>
                    <m:r>
                      <a:rPr lang="en-US" sz="1600" i="1">
                        <a:solidFill>
                          <a:srgbClr val="000000"/>
                        </a:solidFill>
                        <a:latin typeface="Cambria Math"/>
                        <a:ea typeface="Cambria Math"/>
                      </a:rPr>
                      <m:t>𝐵</m:t>
                    </m:r>
                  </m:oMath>
                </a14:m>
                <a:r>
                  <a:rPr lang="en-US" sz="1600" dirty="0">
                    <a:solidFill>
                      <a:srgbClr val="000000"/>
                    </a:solidFill>
                  </a:rPr>
                  <a:t>.</a:t>
                </a:r>
              </a:p>
              <a:p>
                <a:pPr marL="342900" indent="-342900">
                  <a:buAutoNum type="alphaLcParenBoth"/>
                </a:pP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r>
                      <a:rPr lang="en-US" sz="1600" i="1" smtClean="0">
                        <a:solidFill>
                          <a:srgbClr val="000000"/>
                        </a:solidFill>
                        <a:latin typeface="Cambria Math"/>
                        <a:ea typeface="Cambria Math"/>
                      </a:rPr>
                      <m:t>≠</m:t>
                    </m:r>
                    <m:r>
                      <a:rPr lang="en-US" sz="1600" b="0" i="1" smtClean="0">
                        <a:solidFill>
                          <a:srgbClr val="000000"/>
                        </a:solidFill>
                        <a:latin typeface="Cambria Math"/>
                        <a:ea typeface="Cambria Math"/>
                      </a:rPr>
                      <m:t>−</m:t>
                    </m:r>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oMath>
                </a14:m>
                <a:r>
                  <a:rPr lang="en-US" sz="1600" dirty="0">
                    <a:solidFill>
                      <a:srgbClr val="000000"/>
                    </a:solidFill>
                  </a:rPr>
                  <a:t> because they have different directions (even though </a:t>
                </a: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r>
                      <a:rPr lang="en-US" sz="1600" b="0" i="1" smtClean="0">
                        <a:solidFill>
                          <a:srgbClr val="000000"/>
                        </a:solidFill>
                        <a:latin typeface="Cambria Math"/>
                      </a:rPr>
                      <m:t>=</m:t>
                    </m:r>
                    <m:acc>
                      <m:accPr>
                        <m:chr m:val="⃗"/>
                        <m:ctrlPr>
                          <a:rPr lang="en-US" sz="1600" b="1" i="1" dirty="0">
                            <a:solidFill>
                              <a:srgbClr val="000000"/>
                            </a:solidFill>
                            <a:latin typeface="Cambria Math" panose="02040503050406030204" pitchFamily="18" charset="0"/>
                          </a:rPr>
                        </m:ctrlPr>
                      </m:accPr>
                      <m:e>
                        <m:r>
                          <a:rPr lang="en-US" sz="1600" b="1" i="0" dirty="0" smtClean="0">
                            <a:solidFill>
                              <a:srgbClr val="000000"/>
                            </a:solidFill>
                            <a:latin typeface="Cambria Math"/>
                          </a:rPr>
                          <m:t>−</m:t>
                        </m:r>
                        <m:r>
                          <a:rPr lang="en-US" sz="1600" b="1" dirty="0">
                            <a:solidFill>
                              <a:srgbClr val="000000"/>
                            </a:solidFill>
                            <a:latin typeface="Cambria Math"/>
                          </a:rPr>
                          <m:t>𝐀</m:t>
                        </m:r>
                      </m:e>
                    </m:acc>
                    <m:r>
                      <a:rPr lang="en-US" sz="1600" b="1" i="1" dirty="0" smtClean="0">
                        <a:solidFill>
                          <a:srgbClr val="000000"/>
                        </a:solidFill>
                        <a:latin typeface="Cambria Math"/>
                      </a:rPr>
                      <m:t>=</m:t>
                    </m:r>
                    <m:r>
                      <a:rPr lang="en-US" sz="1600" b="1" i="1" dirty="0" smtClean="0">
                        <a:solidFill>
                          <a:srgbClr val="000000"/>
                        </a:solidFill>
                        <a:latin typeface="Cambria Math"/>
                      </a:rPr>
                      <m:t>𝑨</m:t>
                    </m:r>
                  </m:oMath>
                </a14:m>
                <a:r>
                  <a:rPr lang="en-US" sz="1600" dirty="0">
                    <a:solidFill>
                      <a:srgbClr val="000000"/>
                    </a:solidFill>
                  </a:rPr>
                  <a:t>).</a:t>
                </a:r>
              </a:p>
              <a:p>
                <a:pPr marL="342900" indent="-342900">
                  <a:buAutoNum type="alphaLcParenBoth"/>
                </a:pPr>
                <a:r>
                  <a:rPr lang="en-US" sz="1600" dirty="0">
                    <a:solidFill>
                      <a:srgbClr val="000000"/>
                    </a:solidFill>
                  </a:rPr>
                  <a:t> </a:t>
                </a: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r>
                      <a:rPr lang="en-US" sz="1600" b="1" i="1" dirty="0" smtClean="0">
                        <a:solidFill>
                          <a:srgbClr val="000000"/>
                        </a:solidFill>
                        <a:latin typeface="Cambria Math"/>
                        <a:ea typeface="Cambria Math"/>
                      </a:rPr>
                      <m:t>=</m:t>
                    </m:r>
                    <m:acc>
                      <m:accPr>
                        <m:chr m:val="⃗"/>
                        <m:ctrlPr>
                          <a:rPr lang="en-US" sz="1600" b="1" i="1" dirty="0">
                            <a:solidFill>
                              <a:srgbClr val="000000"/>
                            </a:solidFill>
                            <a:latin typeface="Cambria Math" panose="02040503050406030204" pitchFamily="18" charset="0"/>
                            <a:ea typeface="Cambria Math"/>
                          </a:rPr>
                        </m:ctrlPr>
                      </m:accPr>
                      <m:e>
                        <m:r>
                          <a:rPr lang="en-US" sz="1600" b="1" dirty="0">
                            <a:solidFill>
                              <a:srgbClr val="000000"/>
                            </a:solidFill>
                            <a:latin typeface="Cambria Math"/>
                            <a:ea typeface="Cambria Math"/>
                          </a:rPr>
                          <m:t>𝐁</m:t>
                        </m:r>
                      </m:e>
                    </m:acc>
                    <m:r>
                      <a:rPr lang="en-US" sz="1600" b="1" i="1" dirty="0">
                        <a:solidFill>
                          <a:srgbClr val="000000"/>
                        </a:solidFill>
                        <a:latin typeface="Cambria Math"/>
                        <a:ea typeface="Cambria Math"/>
                      </a:rPr>
                      <m:t> </m:t>
                    </m:r>
                  </m:oMath>
                </a14:m>
                <a:r>
                  <a:rPr lang="en-US" sz="1600" dirty="0">
                    <a:solidFill>
                      <a:srgbClr val="000000"/>
                    </a:solidFill>
                  </a:rPr>
                  <a:t> because they are parallel and have identical magnitudes </a:t>
                </a:r>
                <a14:m>
                  <m:oMath xmlns:m="http://schemas.openxmlformats.org/officeDocument/2006/math">
                    <m:r>
                      <a:rPr lang="en-US" sz="1600" i="1">
                        <a:solidFill>
                          <a:srgbClr val="000000"/>
                        </a:solidFill>
                        <a:latin typeface="Cambria Math"/>
                        <a:ea typeface="Cambria Math"/>
                      </a:rPr>
                      <m:t>𝐴</m:t>
                    </m:r>
                    <m:r>
                      <a:rPr lang="en-US" sz="1600" b="0" i="1" smtClean="0">
                        <a:solidFill>
                          <a:srgbClr val="000000"/>
                        </a:solidFill>
                        <a:latin typeface="Cambria Math"/>
                        <a:ea typeface="Cambria Math"/>
                      </a:rPr>
                      <m:t>=</m:t>
                    </m:r>
                    <m:r>
                      <a:rPr lang="en-US" sz="1600" i="1">
                        <a:solidFill>
                          <a:srgbClr val="000000"/>
                        </a:solidFill>
                        <a:latin typeface="Cambria Math"/>
                        <a:ea typeface="Cambria Math"/>
                      </a:rPr>
                      <m:t>𝐵</m:t>
                    </m:r>
                  </m:oMath>
                </a14:m>
                <a:r>
                  <a:rPr lang="en-US" sz="1600" dirty="0">
                    <a:solidFill>
                      <a:srgbClr val="000000"/>
                    </a:solidFill>
                  </a:rPr>
                  <a:t>. </a:t>
                </a:r>
              </a:p>
              <a:p>
                <a:pPr marL="342900" indent="-342900">
                  <a:buAutoNum type="alphaLcParenBoth"/>
                </a:pPr>
                <a:r>
                  <a:rPr lang="en-US" sz="1600" dirty="0">
                    <a:solidFill>
                      <a:srgbClr val="000000"/>
                    </a:solidFill>
                  </a:rPr>
                  <a:t> </a:t>
                </a:r>
                <a14:m>
                  <m:oMath xmlns:m="http://schemas.openxmlformats.org/officeDocument/2006/math">
                    <m:acc>
                      <m:accPr>
                        <m:chr m:val="⃗"/>
                        <m:ctrlPr>
                          <a:rPr lang="en-US" sz="1600" b="1" i="1" dirty="0">
                            <a:solidFill>
                              <a:srgbClr val="000000"/>
                            </a:solidFill>
                            <a:latin typeface="Cambria Math" panose="02040503050406030204" pitchFamily="18" charset="0"/>
                          </a:rPr>
                        </m:ctrlPr>
                      </m:accPr>
                      <m:e>
                        <m:r>
                          <a:rPr lang="en-US" sz="1600" b="1" dirty="0">
                            <a:solidFill>
                              <a:srgbClr val="000000"/>
                            </a:solidFill>
                            <a:latin typeface="Cambria Math"/>
                          </a:rPr>
                          <m:t>𝐀</m:t>
                        </m:r>
                      </m:e>
                    </m:acc>
                    <m:r>
                      <a:rPr lang="en-US" sz="1600" b="1" i="1" dirty="0">
                        <a:solidFill>
                          <a:srgbClr val="000000"/>
                        </a:solidFill>
                        <a:latin typeface="Cambria Math"/>
                        <a:ea typeface="Cambria Math"/>
                      </a:rPr>
                      <m:t>≠</m:t>
                    </m:r>
                    <m:acc>
                      <m:accPr>
                        <m:chr m:val="⃗"/>
                        <m:ctrlPr>
                          <a:rPr lang="en-US" sz="1600" b="1" i="1" dirty="0">
                            <a:solidFill>
                              <a:srgbClr val="000000"/>
                            </a:solidFill>
                            <a:latin typeface="Cambria Math" panose="02040503050406030204" pitchFamily="18" charset="0"/>
                            <a:ea typeface="Cambria Math"/>
                          </a:rPr>
                        </m:ctrlPr>
                      </m:accPr>
                      <m:e>
                        <m:r>
                          <a:rPr lang="en-US" sz="1600" b="1" dirty="0">
                            <a:solidFill>
                              <a:srgbClr val="000000"/>
                            </a:solidFill>
                            <a:latin typeface="Cambria Math"/>
                            <a:ea typeface="Cambria Math"/>
                          </a:rPr>
                          <m:t>𝐁</m:t>
                        </m:r>
                      </m:e>
                    </m:acc>
                  </m:oMath>
                </a14:m>
                <a:r>
                  <a:rPr lang="en-US" sz="1600" dirty="0">
                    <a:solidFill>
                      <a:srgbClr val="000000"/>
                    </a:solidFill>
                  </a:rPr>
                  <a:t>  because they have different directions (are not parallel); here, their directions differ by 90°—meaning, they are orthogonal.</a:t>
                </a:r>
              </a:p>
              <a:p>
                <a:pPr marL="342900" indent="-342900">
                  <a:buAutoNum type="alphaLcParenBoth"/>
                </a:pPr>
                <a:endParaRPr lang="en-US" sz="1600" dirty="0">
                  <a:solidFill>
                    <a:srgbClr val="000000"/>
                  </a:solidFill>
                </a:endParaRP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r="-1558"/>
                </a:stretch>
              </a:blipFill>
            </p:spPr>
            <p:txBody>
              <a:bodyPr/>
              <a:lstStyle/>
              <a:p>
                <a:r>
                  <a:rPr lang="en-US">
                    <a:noFill/>
                  </a:rPr>
                  <a:t> </a:t>
                </a:r>
              </a:p>
            </p:txBody>
          </p:sp>
        </mc:Fallback>
      </mc:AlternateContent>
      <p:pic>
        <p:nvPicPr>
          <p:cNvPr id="7"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2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2.6</a:t>
            </a:r>
          </a:p>
        </p:txBody>
      </p:sp>
      <p:pic>
        <p:nvPicPr>
          <p:cNvPr id="2" name="Picture Placeholder 1" descr="Three illustrations of the same tent and lake northeast of the tent. North is up on the page. The tent location is point A, and the lake location is point B. A location between A and B, about 2/3 of the way from A to B, is labeled as point C. In figure a, the vector from A to B is shown as a blue arrow, starting at A and ending at B, and labeled vector D sub A B. The vector from A to C is shown as a red arrow, starting at A and ending at C and labeled vector D sub A C. Three meandering paths are shown as dashed lines that start at A and end at B. Figure b adds the following to the illustration of figure a: Point D is added about half way between point A and B. The vector from A to D is shown as a purple arrow, starting at A and ending at D and labeled vector D sub A D. The vector from D to B is shown as an orange arrow, starting at D and ending at B and labeled vector D sub D B. Figure c adds a green arrow from point C to point D and is labeled vector D sub C D. Vector D sub C D points in the direction opposite to that of the other vectors, toward the tent rather than toward the lak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316" b="-5316"/>
          <a:stretch>
            <a:fillRect/>
          </a:stretch>
        </p:blipFill>
        <p:spPr/>
      </p:pic>
      <p:sp>
        <p:nvSpPr>
          <p:cNvPr id="7" name="Text Placeholder 6"/>
          <p:cNvSpPr>
            <a:spLocks noGrp="1"/>
          </p:cNvSpPr>
          <p:nvPr>
            <p:ph type="body" sz="quarter" idx="14"/>
          </p:nvPr>
        </p:nvSpPr>
        <p:spPr/>
        <p:txBody>
          <a:bodyPr>
            <a:normAutofit fontScale="85000" lnSpcReduction="20000"/>
          </a:bodyPr>
          <a:lstStyle/>
          <a:p>
            <a:r>
              <a:rPr lang="en-US" sz="1600" dirty="0"/>
              <a:t>Displacement vectors for a fishing trip.</a:t>
            </a:r>
          </a:p>
          <a:p>
            <a:pPr marL="342900" indent="-342900">
              <a:buAutoNum type="alphaLcParenBoth"/>
            </a:pPr>
            <a:r>
              <a:rPr lang="en-US" sz="1600" dirty="0"/>
              <a:t>Stopping to rest at point </a:t>
            </a:r>
            <a:r>
              <a:rPr lang="en-US" sz="1600" i="1" dirty="0"/>
              <a:t>C</a:t>
            </a:r>
            <a:r>
              <a:rPr lang="en-US" sz="1600" dirty="0"/>
              <a:t> while walking from camp (point </a:t>
            </a:r>
            <a:r>
              <a:rPr lang="en-US" sz="1600" i="1" dirty="0"/>
              <a:t>A</a:t>
            </a:r>
            <a:r>
              <a:rPr lang="en-US" sz="1600" dirty="0"/>
              <a:t>) to the pond (point </a:t>
            </a:r>
            <a:r>
              <a:rPr lang="en-US" sz="1600" i="1" dirty="0"/>
              <a:t>B</a:t>
            </a:r>
            <a:r>
              <a:rPr lang="en-US" sz="1600" dirty="0"/>
              <a:t>). </a:t>
            </a:r>
          </a:p>
          <a:p>
            <a:pPr marL="342900" indent="-342900">
              <a:buAutoNum type="alphaLcParenBoth"/>
            </a:pPr>
            <a:r>
              <a:rPr lang="en-US" sz="1600" dirty="0"/>
              <a:t>Going back for the dropped tackle box (point </a:t>
            </a:r>
            <a:r>
              <a:rPr lang="en-US" sz="1600" i="1" dirty="0"/>
              <a:t>D</a:t>
            </a:r>
            <a:r>
              <a:rPr lang="en-US" sz="1600" dirty="0"/>
              <a:t>).</a:t>
            </a:r>
          </a:p>
          <a:p>
            <a:pPr marL="342900" indent="-342900">
              <a:buAutoNum type="alphaLcParenBoth"/>
            </a:pPr>
            <a:r>
              <a:rPr lang="en-US" sz="1600" dirty="0"/>
              <a:t>Finishing up at the fishing pond.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14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2.7</a:t>
            </a:r>
          </a:p>
        </p:txBody>
      </p:sp>
      <p:pic>
        <p:nvPicPr>
          <p:cNvPr id="2" name="Picture Placeholder 1" descr="Figure a shows vector A pointing to the right. It has magnitude A=1.5. Vector B=2 time vector A points to the right and has magnitude B = 2 A = 3.0. Vector C = -2 times vector A and has magnitude B = 2.0. Figure b shows vector A points to the right and has magnitude A=1.5. Vector B is shown below vector A, with their tails aligned. Vector B points to the right and has magnitude 2.0. In another view, Vector A is shown with vector B starting at the head of A and extending further to the right. Below them is a vector, labeled as vector R = vector A plus vector B, pointing to the right whose tail is aligned with the tail of vector A and whose head is aligned with the head of vector B. The magnitude of vector R is equal to magnitude A plus magnitude B = 3.5. Figure c shows vector A points to the right and has magnitude A=1.5. Vector B is shown below vector A, with their tails aligned. Vector minus B points to the right and has magnitude 3.2. In another view, Vector A is shown with vector minus B pointing to the left and with its head meeting the head of vector A. Below them is a vector, labeled as vector D = vector A minus vector B, shorter than B and pointing to the left whose head is aligned with the head of vector B. The magnitude of vector D is equal to magnitude of quantity A minus B = 1.7."/>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414" r="-1841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fontScale="77500" lnSpcReduction="20000"/>
              </a:bodyPr>
              <a:lstStyle/>
              <a:p>
                <a:r>
                  <a:rPr lang="en-US" sz="1600" dirty="0"/>
                  <a:t>Algebra of vectors in one dimension.</a:t>
                </a:r>
              </a:p>
              <a:p>
                <a:pPr marL="342900" indent="-342900">
                  <a:buAutoNum type="alphaLcParenBoth"/>
                </a:pPr>
                <a:r>
                  <a:rPr lang="en-US" sz="1600" dirty="0"/>
                  <a:t>Multiplication by a scalar.</a:t>
                </a:r>
              </a:p>
              <a:p>
                <a:pPr marL="342900" indent="-342900">
                  <a:buAutoNum type="alphaLcParenBoth"/>
                </a:pPr>
                <a:r>
                  <a:rPr lang="en-US" sz="1600" dirty="0"/>
                  <a:t>Addition of two vectors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𝐑</m:t>
                        </m:r>
                      </m:e>
                    </m:acc>
                  </m:oMath>
                </a14:m>
                <a:r>
                  <a:rPr lang="en-US" sz="1600" dirty="0"/>
                  <a:t> is called the </a:t>
                </a:r>
                <a:r>
                  <a:rPr lang="en-US" sz="1600" i="1" dirty="0"/>
                  <a:t>resultant</a:t>
                </a:r>
                <a:r>
                  <a:rPr lang="en-US" sz="1600" dirty="0"/>
                  <a:t> of vectors </a:t>
                </a:r>
                <a14:m>
                  <m:oMath xmlns:m="http://schemas.openxmlformats.org/officeDocument/2006/math">
                    <m:acc>
                      <m:accPr>
                        <m:chr m:val="⃗"/>
                        <m:ctrlPr>
                          <a:rPr lang="en-US" sz="1600" b="1" i="1" dirty="0">
                            <a:latin typeface="Cambria Math" panose="02040503050406030204" pitchFamily="18" charset="0"/>
                          </a:rPr>
                        </m:ctrlPr>
                      </m:accPr>
                      <m:e>
                        <m:r>
                          <a:rPr lang="en-US" sz="1600" b="1" dirty="0">
                            <a:latin typeface="Cambria Math"/>
                          </a:rPr>
                          <m:t>𝐀</m:t>
                        </m:r>
                      </m:e>
                    </m:acc>
                  </m:oMath>
                </a14:m>
                <a:r>
                  <a:rPr lang="en-US" sz="1600" dirty="0"/>
                  <a:t> and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𝐁</m:t>
                        </m:r>
                      </m:e>
                    </m:acc>
                  </m:oMath>
                </a14:m>
                <a:r>
                  <a:rPr lang="en-US" sz="1600" dirty="0"/>
                  <a:t>).</a:t>
                </a:r>
              </a:p>
              <a:p>
                <a:pPr marL="342900" indent="-342900">
                  <a:buAutoNum type="alphaLcParenBoth"/>
                </a:pPr>
                <a:r>
                  <a:rPr lang="en-US" sz="1600" dirty="0"/>
                  <a:t>Subtraction of two vectors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𝐃</m:t>
                        </m:r>
                      </m:e>
                    </m:acc>
                  </m:oMath>
                </a14:m>
                <a:r>
                  <a:rPr lang="en-US" sz="1600" dirty="0"/>
                  <a:t> is the difference of vectors </a:t>
                </a:r>
                <a14:m>
                  <m:oMath xmlns:m="http://schemas.openxmlformats.org/officeDocument/2006/math">
                    <m:acc>
                      <m:accPr>
                        <m:chr m:val="⃗"/>
                        <m:ctrlPr>
                          <a:rPr lang="en-US" sz="1600" b="1" i="1" dirty="0">
                            <a:latin typeface="Cambria Math" panose="02040503050406030204" pitchFamily="18" charset="0"/>
                          </a:rPr>
                        </m:ctrlPr>
                      </m:accPr>
                      <m:e>
                        <m:r>
                          <a:rPr lang="en-US" sz="1600" b="1" dirty="0">
                            <a:latin typeface="Cambria Math"/>
                          </a:rPr>
                          <m:t>𝐀</m:t>
                        </m:r>
                      </m:e>
                    </m:acc>
                  </m:oMath>
                </a14:m>
                <a:r>
                  <a:rPr lang="en-US" sz="1600" dirty="0"/>
                  <a:t> and </a:t>
                </a:r>
                <a14:m>
                  <m:oMath xmlns:m="http://schemas.openxmlformats.org/officeDocument/2006/math">
                    <m:acc>
                      <m:accPr>
                        <m:chr m:val="⃗"/>
                        <m:ctrlPr>
                          <a:rPr lang="en-US" sz="1600" b="1" i="1" dirty="0">
                            <a:latin typeface="Cambria Math" panose="02040503050406030204" pitchFamily="18" charset="0"/>
                          </a:rPr>
                        </m:ctrlPr>
                      </m:accPr>
                      <m:e>
                        <m:r>
                          <a:rPr lang="en-US" sz="1600" b="1" i="0" dirty="0" smtClean="0">
                            <a:latin typeface="Cambria Math"/>
                          </a:rPr>
                          <m:t>𝐁</m:t>
                        </m:r>
                      </m:e>
                    </m:acc>
                  </m:oMath>
                </a14:m>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3665"/>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5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2.8</a:t>
            </a:r>
          </a:p>
        </p:txBody>
      </p:sp>
      <p:pic>
        <p:nvPicPr>
          <p:cNvPr id="2" name="Picture Placeholder 1" descr="Five illustrations of a ladybug on a ruler leaning against a wall. The +u hat direction is toward the floor parallel to the ruler, and the – u hat direction is up along the ruler. In the first illustration, the ladybug is located near the middle of the ruler and vector D sub 1 points down the ruler. In the second illustration, the ladybug is located lower, where the head of vector D sub 1 is in the first illustration, and vector D sub 2 points up the ruler. In the third illustration, the ladybug is located higher, where the head of vector D sub 2 is in the second illustration, and vector D sub 3 points down the ruler. In the fourth illustration, the ladybug is located lower, where the head of vector D sub 3 is in the third illustration, and vector D sub 4 points down the ruler. In the fifth illustration, the ladybug is located lower, where the head of vector D sub 4 is in the fourth illustration, and vector D sub 5 points up the rul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412" r="-38412"/>
          <a:stretch>
            <a:fillRect/>
          </a:stretch>
        </p:blipFill>
        <p:spPr/>
      </p:pic>
      <p:sp>
        <p:nvSpPr>
          <p:cNvPr id="7" name="Text Placeholder 6"/>
          <p:cNvSpPr>
            <a:spLocks noGrp="1"/>
          </p:cNvSpPr>
          <p:nvPr>
            <p:ph type="body" sz="quarter" idx="14"/>
          </p:nvPr>
        </p:nvSpPr>
        <p:spPr/>
        <p:txBody>
          <a:bodyPr>
            <a:normAutofit/>
          </a:bodyPr>
          <a:lstStyle/>
          <a:p>
            <a:r>
              <a:rPr lang="en-US" sz="1600" dirty="0"/>
              <a:t>Five displacements of the ladybug. Note that in this schematic drawing, magnitudes of displacements are not drawn to scale. (credit: modification of work by “Persian Poet Gal”/Wikimedia Commons)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071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679</TotalTime>
  <Words>953</Words>
  <Application>Microsoft Office PowerPoint</Application>
  <PresentationFormat>On-screen Show (4:3)</PresentationFormat>
  <Paragraphs>104</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Black</vt:lpstr>
      <vt:lpstr>Calibri</vt:lpstr>
      <vt:lpstr>Cambria Math</vt:lpstr>
      <vt:lpstr>Essential</vt:lpstr>
      <vt:lpstr>PowerPoint Presentation</vt:lpstr>
      <vt:lpstr>Figure 2.1</vt:lpstr>
      <vt:lpstr>Figure 2.2</vt:lpstr>
      <vt:lpstr>Figure 2.3</vt:lpstr>
      <vt:lpstr>Figure 2.4</vt:lpstr>
      <vt:lpstr>Figure 2.5</vt:lpstr>
      <vt:lpstr>Figure 2.6</vt:lpstr>
      <vt:lpstr>Figure 2.7</vt:lpstr>
      <vt:lpstr>Figure 2.8</vt:lpstr>
      <vt:lpstr>Figure 2.9</vt:lpstr>
      <vt:lpstr>Figure 2.10</vt:lpstr>
      <vt:lpstr>Figure 2.11</vt:lpstr>
      <vt:lpstr>Figure 2.12</vt:lpstr>
      <vt:lpstr>Figure 2.13</vt:lpstr>
      <vt:lpstr>Figure 2.14</vt:lpstr>
      <vt:lpstr>Figure 2.15</vt:lpstr>
      <vt:lpstr>Figure 2.16</vt:lpstr>
      <vt:lpstr>Figure 2.17</vt:lpstr>
      <vt:lpstr>Figure 2.18</vt:lpstr>
      <vt:lpstr>Figure 2.19</vt:lpstr>
      <vt:lpstr>Figure 2.20</vt:lpstr>
      <vt:lpstr>Figure 2.21</vt:lpstr>
      <vt:lpstr>Figure 2.22</vt:lpstr>
      <vt:lpstr>Figure 2.23</vt:lpstr>
      <vt:lpstr>Figure 2.24</vt:lpstr>
      <vt:lpstr>Figure 2.25</vt:lpstr>
      <vt:lpstr>Figure 2.26</vt:lpstr>
      <vt:lpstr>Figure 2.27</vt:lpstr>
      <vt:lpstr>Figure 2.28</vt:lpstr>
      <vt:lpstr>Figure 2.29</vt:lpstr>
      <vt:lpstr>Figure 2.30</vt:lpstr>
      <vt:lpstr>Figure 2.31</vt:lpstr>
      <vt:lpstr>Figure 2.32</vt:lpstr>
      <vt:lpstr>EXERCISE 28</vt:lpstr>
      <vt:lpstr>EXERCISE 33</vt:lpstr>
      <vt:lpstr>EXERCISE 41</vt:lpstr>
      <vt:lpstr>EXERCISE 62</vt:lpstr>
      <vt:lpstr>EXERCISE 82</vt:lpstr>
      <vt:lpstr>EXERCISE 86</vt:lpstr>
      <vt:lpstr>EXERCISE 87</vt:lpstr>
      <vt:lpstr>EXERCISE 90</vt:lpstr>
      <vt:lpstr>EXERCISE 91</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108</cp:revision>
  <dcterms:created xsi:type="dcterms:W3CDTF">2012-06-04T02:13:36Z</dcterms:created>
  <dcterms:modified xsi:type="dcterms:W3CDTF">2021-01-12T18:54:41Z</dcterms:modified>
</cp:coreProperties>
</file>