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43"/>
  </p:handoutMasterIdLst>
  <p:sldIdLst>
    <p:sldId id="256" r:id="rId2"/>
    <p:sldId id="277" r:id="rId3"/>
    <p:sldId id="280" r:id="rId4"/>
    <p:sldId id="281" r:id="rId5"/>
    <p:sldId id="282" r:id="rId6"/>
    <p:sldId id="283" r:id="rId7"/>
    <p:sldId id="308" r:id="rId8"/>
    <p:sldId id="285" r:id="rId9"/>
    <p:sldId id="286" r:id="rId10"/>
    <p:sldId id="287" r:id="rId11"/>
    <p:sldId id="289" r:id="rId12"/>
    <p:sldId id="288" r:id="rId13"/>
    <p:sldId id="290" r:id="rId14"/>
    <p:sldId id="291" r:id="rId15"/>
    <p:sldId id="293" r:id="rId16"/>
    <p:sldId id="292" r:id="rId17"/>
    <p:sldId id="294" r:id="rId18"/>
    <p:sldId id="273" r:id="rId19"/>
    <p:sldId id="295" r:id="rId20"/>
    <p:sldId id="297" r:id="rId21"/>
    <p:sldId id="298" r:id="rId22"/>
    <p:sldId id="299" r:id="rId23"/>
    <p:sldId id="300" r:id="rId24"/>
    <p:sldId id="302" r:id="rId25"/>
    <p:sldId id="301" r:id="rId26"/>
    <p:sldId id="303" r:id="rId27"/>
    <p:sldId id="304" r:id="rId28"/>
    <p:sldId id="305" r:id="rId29"/>
    <p:sldId id="278" r:id="rId30"/>
    <p:sldId id="306" r:id="rId31"/>
    <p:sldId id="296" r:id="rId32"/>
    <p:sldId id="307" r:id="rId33"/>
    <p:sldId id="309" r:id="rId34"/>
    <p:sldId id="310" r:id="rId35"/>
    <p:sldId id="311" r:id="rId36"/>
    <p:sldId id="313" r:id="rId37"/>
    <p:sldId id="312" r:id="rId38"/>
    <p:sldId id="314" r:id="rId39"/>
    <p:sldId id="315" r:id="rId40"/>
    <p:sldId id="316" r:id="rId41"/>
    <p:sldId id="279" r:id="rId4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B255"/>
    <a:srgbClr val="E5D419"/>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592" autoAdjust="0"/>
  </p:normalViewPr>
  <p:slideViewPr>
    <p:cSldViewPr snapToGrid="0" snapToObjects="1">
      <p:cViewPr varScale="1">
        <p:scale>
          <a:sx n="40" d="100"/>
          <a:sy n="40" d="100"/>
        </p:scale>
        <p:origin x="48" y="94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48D041A-73BB-E643-A8C7-50D88C2F22F5}" type="datetimeFigureOut">
              <a:rPr lang="en-US" smtClean="0"/>
              <a:t>6/17/2019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June 17,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June 17,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June 17,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June 17,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June 17,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43.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47.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3 MOTION ALONG A STRAIGHT LINE</a:t>
            </a:r>
          </a:p>
          <a:p>
            <a:pPr algn="ctr"/>
            <a:r>
              <a:rPr lang="en-US" sz="1600" cap="none" dirty="0">
                <a:solidFill>
                  <a:schemeClr val="tx1"/>
                </a:solidFill>
                <a:latin typeface="+mn-lt"/>
              </a:rPr>
              <a:t>PowerPoint Image Slideshow</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pic>
        <p:nvPicPr>
          <p:cNvPr id="1027" name="Picture 3"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15200" y="5504688"/>
            <a:ext cx="1588122" cy="107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3.8</a:t>
            </a:r>
          </a:p>
        </p:txBody>
      </p:sp>
      <p:pic>
        <p:nvPicPr>
          <p:cNvPr id="2" name="Picture Placeholder 1" descr="Graph shows velocity in meters per second plotted as a function of time at seconds. The velocity is 1 meter per second between 0 and 0.5 seconds, zero between 0.5 and 1.0 seconds, and -0.5 between 1.0 and 2.0 second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7639" r="-37639"/>
          <a:stretch>
            <a:fillRect/>
          </a:stretch>
        </p:blipFill>
        <p:spPr/>
      </p:pic>
      <p:sp>
        <p:nvSpPr>
          <p:cNvPr id="7" name="Text Placeholder 6"/>
          <p:cNvSpPr>
            <a:spLocks noGrp="1"/>
          </p:cNvSpPr>
          <p:nvPr>
            <p:ph type="body" sz="quarter" idx="14"/>
          </p:nvPr>
        </p:nvSpPr>
        <p:spPr/>
        <p:txBody>
          <a:bodyPr>
            <a:normAutofit/>
          </a:bodyPr>
          <a:lstStyle/>
          <a:p>
            <a:r>
              <a:rPr lang="en-US" sz="1600" dirty="0"/>
              <a:t>The velocity is positive for the first part of the trip, zero when the object is stopped, and negative when the object reverses direction.</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18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3.9</a:t>
            </a:r>
          </a:p>
        </p:txBody>
      </p:sp>
      <p:pic>
        <p:nvPicPr>
          <p:cNvPr id="2" name="Picture Placeholder 1" descr="Graph A shows position in meters plotted versus time in seconds. It starts at the origin, reaches maximum at 0.5 seconds, and then start to decrease crossing x axis at 1 second. Graph B shows velocity in meters per second plotted as a function of time at seconds. Velocity linearly decreases from the left to the right. Graph C shows absolute velocity in meters per second plotted as a function of time at seconds. Graph has a V-leeter shape. Velocity decreases till 0.5 seconds; then it starts to increas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21055" b="-21055"/>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lnSpcReduction="10000"/>
              </a:bodyPr>
              <a:lstStyle/>
              <a:p>
                <a:pPr marL="342900" indent="-342900">
                  <a:buAutoNum type="alphaLcParenBoth"/>
                </a:pPr>
                <a:r>
                  <a:rPr lang="en-US" sz="1200" dirty="0"/>
                  <a:t>Position: </a:t>
                </a:r>
                <a:r>
                  <a:rPr lang="en-US" sz="1200" i="1" dirty="0"/>
                  <a:t>x</a:t>
                </a:r>
                <a:r>
                  <a:rPr lang="en-US" sz="1200" dirty="0"/>
                  <a:t>(</a:t>
                </a:r>
                <a:r>
                  <a:rPr lang="en-US" sz="1200" i="1" dirty="0"/>
                  <a:t>t</a:t>
                </a:r>
                <a:r>
                  <a:rPr lang="en-US" sz="1200" dirty="0"/>
                  <a:t>) versus time.</a:t>
                </a:r>
              </a:p>
              <a:p>
                <a:pPr marL="342900" indent="-342900">
                  <a:buAutoNum type="alphaLcParenBoth"/>
                </a:pPr>
                <a:r>
                  <a:rPr lang="en-US" sz="1200" dirty="0"/>
                  <a:t>Velocity: </a:t>
                </a:r>
                <a:r>
                  <a:rPr lang="en-US" sz="1200" i="1" dirty="0"/>
                  <a:t>v</a:t>
                </a:r>
                <a:r>
                  <a:rPr lang="en-US" sz="1200" dirty="0"/>
                  <a:t>(</a:t>
                </a:r>
                <a:r>
                  <a:rPr lang="en-US" sz="1200" i="1" dirty="0"/>
                  <a:t>t</a:t>
                </a:r>
                <a:r>
                  <a:rPr lang="en-US" sz="1200" dirty="0"/>
                  <a:t>) versus time. The slope of the position graph is the velocity. A rough comparison of the slopes of the tangent lines in </a:t>
                </a:r>
                <a:r>
                  <a:rPr lang="en-US" sz="1200" dirty="0">
                    <a:solidFill>
                      <a:srgbClr val="6CB255"/>
                    </a:solidFill>
                  </a:rPr>
                  <a:t>(a)</a:t>
                </a:r>
                <a:r>
                  <a:rPr lang="en-US" sz="1200" dirty="0"/>
                  <a:t> at 0.25 s, 0.5 s, and 1.0 s with the values for velocity at the corresponding times indicates they are the same values.</a:t>
                </a:r>
              </a:p>
              <a:p>
                <a:pPr marL="342900" indent="-342900">
                  <a:buAutoNum type="alphaLcParenBoth"/>
                </a:pPr>
                <a:r>
                  <a:rPr lang="en-US" sz="1200" dirty="0"/>
                  <a:t>Speed: </a:t>
                </a:r>
                <a14:m>
                  <m:oMath xmlns:m="http://schemas.openxmlformats.org/officeDocument/2006/math">
                    <m:d>
                      <m:dPr>
                        <m:begChr m:val="|"/>
                        <m:endChr m:val="|"/>
                        <m:ctrlPr>
                          <a:rPr lang="en-US" sz="1200" i="1" smtClean="0">
                            <a:latin typeface="Cambria Math" panose="02040503050406030204" pitchFamily="18" charset="0"/>
                          </a:rPr>
                        </m:ctrlPr>
                      </m:dPr>
                      <m:e>
                        <m:r>
                          <a:rPr lang="en-US" sz="1200" b="0" i="1" smtClean="0">
                            <a:latin typeface="Cambria Math"/>
                          </a:rPr>
                          <m:t>𝑣</m:t>
                        </m:r>
                        <m:r>
                          <a:rPr lang="en-US" sz="1200" b="0" i="1" smtClean="0">
                            <a:latin typeface="Cambria Math"/>
                          </a:rPr>
                          <m:t>(</m:t>
                        </m:r>
                        <m:r>
                          <a:rPr lang="en-US" sz="1200" b="0" i="1" smtClean="0">
                            <a:latin typeface="Cambria Math"/>
                          </a:rPr>
                          <m:t>𝑡</m:t>
                        </m:r>
                        <m:r>
                          <a:rPr lang="en-US" sz="1200" b="0" i="1" smtClean="0">
                            <a:latin typeface="Cambria Math"/>
                          </a:rPr>
                          <m:t>)</m:t>
                        </m:r>
                      </m:e>
                    </m:d>
                  </m:oMath>
                </a14:m>
                <a:r>
                  <a:rPr lang="en-US" sz="1200" dirty="0"/>
                  <a:t> versus time. Speed is always a positive number.</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t="-2094" r="-302" b="-1571"/>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016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3.10</a:t>
            </a:r>
          </a:p>
        </p:txBody>
      </p:sp>
      <p:pic>
        <p:nvPicPr>
          <p:cNvPr id="3" name="Picture Placeholder 2" descr="Picture shows a subway train coming into a stati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237" r="-26237"/>
          <a:stretch>
            <a:fillRect/>
          </a:stretch>
        </p:blipFill>
        <p:spPr/>
      </p:pic>
      <p:sp>
        <p:nvSpPr>
          <p:cNvPr id="7" name="Text Placeholder 6"/>
          <p:cNvSpPr>
            <a:spLocks noGrp="1"/>
          </p:cNvSpPr>
          <p:nvPr>
            <p:ph type="body" sz="quarter" idx="14"/>
          </p:nvPr>
        </p:nvSpPr>
        <p:spPr/>
        <p:txBody>
          <a:bodyPr>
            <a:normAutofit/>
          </a:bodyPr>
          <a:lstStyle/>
          <a:p>
            <a:r>
              <a:rPr lang="en-US" sz="1600" dirty="0"/>
              <a:t>A subway train in Sao Paulo, Brazil, decelerates as it comes into a station. It is accelerating in a direction opposite to its direction of motion. (credit: Yusuke Kawasaki)</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24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3.11</a:t>
            </a:r>
          </a:p>
        </p:txBody>
      </p:sp>
      <p:pic>
        <p:nvPicPr>
          <p:cNvPr id="2" name="Picture Placeholder 1" descr="Figure shows three vectors: a directed to the west, vf directed to the west, and vo directed to the eas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1034" b="-21034"/>
          <a:stretch>
            <a:fillRect/>
          </a:stretch>
        </p:blipFill>
        <p:spPr/>
      </p:pic>
      <p:sp>
        <p:nvSpPr>
          <p:cNvPr id="7" name="Text Placeholder 6"/>
          <p:cNvSpPr>
            <a:spLocks noGrp="1"/>
          </p:cNvSpPr>
          <p:nvPr>
            <p:ph type="body" sz="quarter" idx="14"/>
          </p:nvPr>
        </p:nvSpPr>
        <p:spPr/>
        <p:txBody>
          <a:bodyPr>
            <a:normAutofit/>
          </a:bodyPr>
          <a:lstStyle/>
          <a:p>
            <a:r>
              <a:rPr lang="en-US" sz="1600" dirty="0"/>
              <a:t>An object in motion with a velocity vector toward the east under negative acceleration comes to a rest and reverses direction. It passes the origin going in the opposite direction after a long enough time.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744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3.12</a:t>
            </a:r>
          </a:p>
        </p:txBody>
      </p:sp>
      <p:pic>
        <p:nvPicPr>
          <p:cNvPr id="2" name="Picture Placeholder 1" descr="Picture shows two racehorses with riders accelerating out of the gat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001" r="-26001"/>
          <a:stretch>
            <a:fillRect/>
          </a:stretch>
        </p:blipFill>
        <p:spPr/>
      </p:pic>
      <p:sp>
        <p:nvSpPr>
          <p:cNvPr id="7" name="Text Placeholder 6"/>
          <p:cNvSpPr>
            <a:spLocks noGrp="1"/>
          </p:cNvSpPr>
          <p:nvPr>
            <p:ph type="body" sz="quarter" idx="14"/>
          </p:nvPr>
        </p:nvSpPr>
        <p:spPr/>
        <p:txBody>
          <a:bodyPr>
            <a:normAutofit/>
          </a:bodyPr>
          <a:lstStyle/>
          <a:p>
            <a:r>
              <a:rPr lang="en-US" sz="1600" dirty="0"/>
              <a:t>Racehorses accelerating out of the gate. (credit: Jon Sullivan)</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418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3.13</a:t>
            </a:r>
          </a:p>
        </p:txBody>
      </p:sp>
      <p:pic>
        <p:nvPicPr>
          <p:cNvPr id="2" name="Picture Placeholder 1" descr="Figure shows three vectors: a has the unknown value ans is directed to the west, vf is equal to – 15 m/s and is directed to the west, vo is equal to zero."/>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9702" b="-49702"/>
          <a:stretch>
            <a:fillRect/>
          </a:stretch>
        </p:blipFill>
        <p:spPr/>
      </p:pic>
      <p:sp>
        <p:nvSpPr>
          <p:cNvPr id="7" name="Text Placeholder 6"/>
          <p:cNvSpPr>
            <a:spLocks noGrp="1"/>
          </p:cNvSpPr>
          <p:nvPr>
            <p:ph type="body" sz="quarter" idx="14"/>
          </p:nvPr>
        </p:nvSpPr>
        <p:spPr/>
        <p:txBody>
          <a:bodyPr>
            <a:normAutofit/>
          </a:bodyPr>
          <a:lstStyle/>
          <a:p>
            <a:r>
              <a:rPr lang="en-US" sz="1600" dirty="0"/>
              <a:t>Identify the coordinate system, the given information, and what you want to determine.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673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3.14</a:t>
            </a:r>
          </a:p>
        </p:txBody>
      </p:sp>
      <p:pic>
        <p:nvPicPr>
          <p:cNvPr id="2" name="Picture Placeholder 1" descr="Graph A shows velocity plotted versus time. Velocity increases from t1 to t2 and t3. It reaches maximum at t0. It decreases to t4 and continues to decrease to t5 and t6. The slope of the tangent line at t0 is indicated as the instantaneous velocity. Graph B shows velocity plotted versus time. Velocity decreases from t1 to t2 and t3. It reaches minimum at t0. It increases to t4 and continues to increase to t5 and t6. The slope of the tangent line at t0 is indicated as the instantaneous velocit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843" r="-843"/>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r>
                  <a:rPr lang="en-US" sz="1000" dirty="0"/>
                  <a:t>In a graph of velocity versus time, instantaneous acceleration is the slope of the tangent line.</a:t>
                </a:r>
              </a:p>
              <a:p>
                <a:pPr marL="228600" indent="-228600">
                  <a:buAutoNum type="alphaLcParenBoth"/>
                </a:pPr>
                <a:r>
                  <a:rPr lang="en-US" sz="1000" dirty="0"/>
                  <a:t>Shown is average acceleration  </a:t>
                </a:r>
                <a14:m>
                  <m:oMath xmlns:m="http://schemas.openxmlformats.org/officeDocument/2006/math">
                    <m:acc>
                      <m:accPr>
                        <m:chr m:val="̅"/>
                        <m:ctrlPr>
                          <a:rPr lang="en-US" sz="1000" i="1">
                            <a:latin typeface="Cambria Math" panose="02040503050406030204" pitchFamily="18" charset="0"/>
                          </a:rPr>
                        </m:ctrlPr>
                      </m:accPr>
                      <m:e>
                        <m:r>
                          <a:rPr lang="en-US" sz="1000" b="0" i="1" smtClean="0">
                            <a:latin typeface="Cambria Math"/>
                          </a:rPr>
                          <m:t>𝑎</m:t>
                        </m:r>
                      </m:e>
                    </m:acc>
                    <m:r>
                      <a:rPr lang="en-US" sz="1000" i="1">
                        <a:latin typeface="Cambria Math"/>
                      </a:rPr>
                      <m:t> = </m:t>
                    </m:r>
                    <m:f>
                      <m:fPr>
                        <m:ctrlPr>
                          <a:rPr lang="en-US" sz="1000" i="1">
                            <a:latin typeface="Cambria Math" panose="02040503050406030204" pitchFamily="18" charset="0"/>
                          </a:rPr>
                        </m:ctrlPr>
                      </m:fPr>
                      <m:num>
                        <m:r>
                          <m:rPr>
                            <m:sty m:val="p"/>
                          </m:rPr>
                          <a:rPr lang="el-GR" sz="1000">
                            <a:latin typeface="Cambria Math"/>
                          </a:rPr>
                          <m:t>Δ</m:t>
                        </m:r>
                        <m:r>
                          <a:rPr lang="en-US" sz="1000" b="0" i="1" smtClean="0">
                            <a:latin typeface="Cambria Math"/>
                          </a:rPr>
                          <m:t>𝑣</m:t>
                        </m:r>
                      </m:num>
                      <m:den>
                        <m:r>
                          <m:rPr>
                            <m:sty m:val="p"/>
                          </m:rPr>
                          <a:rPr lang="el-GR" sz="1000">
                            <a:latin typeface="Cambria Math"/>
                          </a:rPr>
                          <m:t>Δ</m:t>
                        </m:r>
                        <m:r>
                          <a:rPr lang="en-US" sz="1000" i="1">
                            <a:latin typeface="Cambria Math"/>
                          </a:rPr>
                          <m:t>𝑡</m:t>
                        </m:r>
                      </m:den>
                    </m:f>
                    <m:r>
                      <a:rPr lang="en-US" sz="1000" i="1">
                        <a:latin typeface="Cambria Math"/>
                      </a:rPr>
                      <m:t> = </m:t>
                    </m:r>
                    <m:box>
                      <m:boxPr>
                        <m:ctrlPr>
                          <a:rPr lang="en-US" sz="1000" i="1">
                            <a:latin typeface="Cambria Math" panose="02040503050406030204" pitchFamily="18" charset="0"/>
                          </a:rPr>
                        </m:ctrlPr>
                      </m:boxPr>
                      <m:e>
                        <m:argPr>
                          <m:argSz m:val="-1"/>
                        </m:argPr>
                        <m:f>
                          <m:fPr>
                            <m:ctrlPr>
                              <a:rPr lang="en-US" sz="1000" i="1">
                                <a:latin typeface="Cambria Math" panose="02040503050406030204" pitchFamily="18" charset="0"/>
                              </a:rPr>
                            </m:ctrlPr>
                          </m:fPr>
                          <m:num>
                            <m:sSub>
                              <m:sSubPr>
                                <m:ctrlPr>
                                  <a:rPr lang="en-US" sz="1000" i="1" dirty="0">
                                    <a:latin typeface="Cambria Math" panose="02040503050406030204" pitchFamily="18" charset="0"/>
                                  </a:rPr>
                                </m:ctrlPr>
                              </m:sSubPr>
                              <m:e>
                                <m:r>
                                  <a:rPr lang="en-US" sz="1000" b="0" i="1" dirty="0" smtClean="0">
                                    <a:latin typeface="Cambria Math"/>
                                  </a:rPr>
                                  <m:t>𝑣</m:t>
                                </m:r>
                              </m:e>
                              <m:sub>
                                <m:r>
                                  <a:rPr lang="en-US" sz="1000" i="1" dirty="0">
                                    <a:latin typeface="Cambria Math"/>
                                  </a:rPr>
                                  <m:t>𝑓</m:t>
                                </m:r>
                                <m:r>
                                  <a:rPr lang="en-US" sz="1000" i="1" dirty="0">
                                    <a:latin typeface="Cambria Math"/>
                                  </a:rPr>
                                  <m:t> </m:t>
                                </m:r>
                              </m:sub>
                            </m:sSub>
                            <m:r>
                              <a:rPr lang="en-US" sz="1000" i="1">
                                <a:latin typeface="Cambria Math"/>
                              </a:rPr>
                              <m:t>− </m:t>
                            </m:r>
                            <m:sSub>
                              <m:sSubPr>
                                <m:ctrlPr>
                                  <a:rPr lang="en-US" sz="1000" i="1" dirty="0">
                                    <a:latin typeface="Cambria Math" panose="02040503050406030204" pitchFamily="18" charset="0"/>
                                  </a:rPr>
                                </m:ctrlPr>
                              </m:sSubPr>
                              <m:e>
                                <m:r>
                                  <a:rPr lang="en-US" sz="1000" b="0" i="1" dirty="0" smtClean="0">
                                    <a:latin typeface="Cambria Math"/>
                                  </a:rPr>
                                  <m:t>𝑣</m:t>
                                </m:r>
                              </m:e>
                              <m:sub>
                                <m:r>
                                  <a:rPr lang="en-US" sz="1000" i="1" dirty="0">
                                    <a:latin typeface="Cambria Math"/>
                                  </a:rPr>
                                  <m:t>𝑖</m:t>
                                </m:r>
                              </m:sub>
                            </m:sSub>
                          </m:num>
                          <m:den>
                            <m:sSub>
                              <m:sSubPr>
                                <m:ctrlPr>
                                  <a:rPr lang="en-US" sz="1000" i="1" dirty="0">
                                    <a:latin typeface="Cambria Math" panose="02040503050406030204" pitchFamily="18" charset="0"/>
                                  </a:rPr>
                                </m:ctrlPr>
                              </m:sSubPr>
                              <m:e>
                                <m:r>
                                  <a:rPr lang="en-US" sz="1000" i="1" dirty="0">
                                    <a:latin typeface="Cambria Math"/>
                                  </a:rPr>
                                  <m:t>𝑡</m:t>
                                </m:r>
                              </m:e>
                              <m:sub>
                                <m:r>
                                  <a:rPr lang="en-US" sz="1000" i="1" dirty="0">
                                    <a:latin typeface="Cambria Math"/>
                                  </a:rPr>
                                  <m:t>𝑓</m:t>
                                </m:r>
                              </m:sub>
                            </m:sSub>
                            <m:r>
                              <a:rPr lang="en-US" sz="1000" i="1">
                                <a:latin typeface="Cambria Math"/>
                              </a:rPr>
                              <m:t>−</m:t>
                            </m:r>
                            <m:sSub>
                              <m:sSubPr>
                                <m:ctrlPr>
                                  <a:rPr lang="en-US" sz="1000" i="1" dirty="0">
                                    <a:latin typeface="Cambria Math" panose="02040503050406030204" pitchFamily="18" charset="0"/>
                                  </a:rPr>
                                </m:ctrlPr>
                              </m:sSubPr>
                              <m:e>
                                <m:r>
                                  <a:rPr lang="en-US" sz="1000" i="1" dirty="0">
                                    <a:latin typeface="Cambria Math"/>
                                  </a:rPr>
                                  <m:t> </m:t>
                                </m:r>
                                <m:r>
                                  <a:rPr lang="en-US" sz="1000" i="1" dirty="0">
                                    <a:latin typeface="Cambria Math"/>
                                  </a:rPr>
                                  <m:t>𝑡</m:t>
                                </m:r>
                              </m:e>
                              <m:sub>
                                <m:r>
                                  <a:rPr lang="en-US" sz="1000" i="1" dirty="0">
                                    <a:latin typeface="Cambria Math"/>
                                  </a:rPr>
                                  <m:t>𝑖</m:t>
                                </m:r>
                              </m:sub>
                            </m:sSub>
                          </m:den>
                        </m:f>
                      </m:e>
                    </m:box>
                  </m:oMath>
                </a14:m>
                <a:r>
                  <a:rPr lang="en-US" sz="1000" dirty="0"/>
                  <a:t>  between times </a:t>
                </a:r>
                <a14:m>
                  <m:oMath xmlns:m="http://schemas.openxmlformats.org/officeDocument/2006/math">
                    <m:r>
                      <a:rPr lang="en-US" sz="1000" i="1" dirty="0">
                        <a:latin typeface="Cambria Math"/>
                        <a:ea typeface="Cambria Math"/>
                      </a:rPr>
                      <m:t>∆</m:t>
                    </m:r>
                    <m:r>
                      <a:rPr lang="en-US" sz="1000" i="1" dirty="0">
                        <a:latin typeface="Cambria Math"/>
                        <a:ea typeface="Cambria Math"/>
                      </a:rPr>
                      <m:t>𝑡</m:t>
                    </m:r>
                    <m:r>
                      <a:rPr lang="en-US" sz="1000" i="1" dirty="0">
                        <a:latin typeface="Cambria Math"/>
                        <a:ea typeface="Cambria Math"/>
                      </a:rPr>
                      <m:t> = </m:t>
                    </m:r>
                    <m:sSub>
                      <m:sSubPr>
                        <m:ctrlPr>
                          <a:rPr lang="en-US" sz="1000" i="1" dirty="0">
                            <a:latin typeface="Cambria Math" panose="02040503050406030204" pitchFamily="18" charset="0"/>
                            <a:ea typeface="Cambria Math"/>
                          </a:rPr>
                        </m:ctrlPr>
                      </m:sSubPr>
                      <m:e>
                        <m:r>
                          <a:rPr lang="en-US" sz="1000" i="1" dirty="0">
                            <a:latin typeface="Cambria Math"/>
                            <a:ea typeface="Cambria Math"/>
                          </a:rPr>
                          <m:t>𝑡</m:t>
                        </m:r>
                      </m:e>
                      <m:sub>
                        <m:r>
                          <a:rPr lang="en-US" sz="1000" i="1" dirty="0">
                            <a:latin typeface="Cambria Math"/>
                            <a:ea typeface="Cambria Math"/>
                          </a:rPr>
                          <m:t>6</m:t>
                        </m:r>
                      </m:sub>
                    </m:sSub>
                    <m:r>
                      <a:rPr lang="en-US" sz="1000" i="1" dirty="0">
                        <a:latin typeface="Cambria Math"/>
                        <a:ea typeface="Cambria Math"/>
                      </a:rPr>
                      <m:t> − </m:t>
                    </m:r>
                    <m:sSub>
                      <m:sSubPr>
                        <m:ctrlPr>
                          <a:rPr lang="en-US" sz="1000" i="1" dirty="0">
                            <a:latin typeface="Cambria Math" panose="02040503050406030204" pitchFamily="18" charset="0"/>
                            <a:ea typeface="Cambria Math"/>
                          </a:rPr>
                        </m:ctrlPr>
                      </m:sSubPr>
                      <m:e>
                        <m:r>
                          <a:rPr lang="en-US" sz="1000" i="1" dirty="0">
                            <a:latin typeface="Cambria Math"/>
                            <a:ea typeface="Cambria Math"/>
                          </a:rPr>
                          <m:t>𝑡</m:t>
                        </m:r>
                      </m:e>
                      <m:sub>
                        <m:r>
                          <a:rPr lang="en-US" sz="1000" i="1" dirty="0">
                            <a:latin typeface="Cambria Math"/>
                            <a:ea typeface="Cambria Math"/>
                          </a:rPr>
                          <m:t>1</m:t>
                        </m:r>
                      </m:sub>
                    </m:sSub>
                    <m:r>
                      <a:rPr lang="en-US" sz="1000" i="1" dirty="0">
                        <a:latin typeface="Cambria Math"/>
                        <a:ea typeface="Cambria Math"/>
                      </a:rPr>
                      <m:t>,  ∆</m:t>
                    </m:r>
                    <m:r>
                      <a:rPr lang="en-US" sz="1000" i="1" dirty="0">
                        <a:latin typeface="Cambria Math"/>
                        <a:ea typeface="Cambria Math"/>
                      </a:rPr>
                      <m:t>𝑡</m:t>
                    </m:r>
                    <m:r>
                      <a:rPr lang="en-US" sz="1000" i="1" dirty="0">
                        <a:latin typeface="Cambria Math"/>
                        <a:ea typeface="Cambria Math"/>
                      </a:rPr>
                      <m:t> =</m:t>
                    </m:r>
                    <m:sSub>
                      <m:sSubPr>
                        <m:ctrlPr>
                          <a:rPr lang="en-US" sz="1000" i="1" dirty="0">
                            <a:latin typeface="Cambria Math" panose="02040503050406030204" pitchFamily="18" charset="0"/>
                            <a:ea typeface="Cambria Math"/>
                          </a:rPr>
                        </m:ctrlPr>
                      </m:sSubPr>
                      <m:e>
                        <m:r>
                          <a:rPr lang="en-US" sz="1000" i="1" dirty="0">
                            <a:latin typeface="Cambria Math"/>
                            <a:ea typeface="Cambria Math"/>
                          </a:rPr>
                          <m:t>𝑡</m:t>
                        </m:r>
                      </m:e>
                      <m:sub>
                        <m:r>
                          <a:rPr lang="en-US" sz="1000" i="1" dirty="0">
                            <a:latin typeface="Cambria Math"/>
                            <a:ea typeface="Cambria Math"/>
                          </a:rPr>
                          <m:t>5</m:t>
                        </m:r>
                      </m:sub>
                    </m:sSub>
                    <m:r>
                      <a:rPr lang="en-US" sz="1000" i="1" dirty="0">
                        <a:latin typeface="Cambria Math"/>
                        <a:ea typeface="Cambria Math"/>
                      </a:rPr>
                      <m:t> − </m:t>
                    </m:r>
                    <m:sSub>
                      <m:sSubPr>
                        <m:ctrlPr>
                          <a:rPr lang="en-US" sz="1000" i="1" dirty="0">
                            <a:latin typeface="Cambria Math" panose="02040503050406030204" pitchFamily="18" charset="0"/>
                            <a:ea typeface="Cambria Math"/>
                          </a:rPr>
                        </m:ctrlPr>
                      </m:sSubPr>
                      <m:e>
                        <m:r>
                          <a:rPr lang="en-US" sz="1000" i="1" dirty="0">
                            <a:latin typeface="Cambria Math"/>
                            <a:ea typeface="Cambria Math"/>
                          </a:rPr>
                          <m:t>𝑡</m:t>
                        </m:r>
                      </m:e>
                      <m:sub>
                        <m:r>
                          <a:rPr lang="en-US" sz="1000" i="1" dirty="0">
                            <a:latin typeface="Cambria Math"/>
                            <a:ea typeface="Cambria Math"/>
                          </a:rPr>
                          <m:t>2</m:t>
                        </m:r>
                      </m:sub>
                    </m:sSub>
                  </m:oMath>
                </a14:m>
                <a:r>
                  <a:rPr lang="en-US" sz="1000" dirty="0"/>
                  <a:t>, and  </a:t>
                </a:r>
                <a14:m>
                  <m:oMath xmlns:m="http://schemas.openxmlformats.org/officeDocument/2006/math">
                    <m:r>
                      <a:rPr lang="en-US" sz="1000" i="1" dirty="0">
                        <a:latin typeface="Cambria Math"/>
                        <a:ea typeface="Cambria Math"/>
                      </a:rPr>
                      <m:t>∆</m:t>
                    </m:r>
                    <m:r>
                      <a:rPr lang="en-US" sz="1000" i="1" dirty="0">
                        <a:latin typeface="Cambria Math"/>
                        <a:ea typeface="Cambria Math"/>
                      </a:rPr>
                      <m:t>𝑡</m:t>
                    </m:r>
                    <m:r>
                      <a:rPr lang="en-US" sz="1000" i="1" dirty="0">
                        <a:latin typeface="Cambria Math"/>
                        <a:ea typeface="Cambria Math"/>
                      </a:rPr>
                      <m:t> = </m:t>
                    </m:r>
                    <m:sSub>
                      <m:sSubPr>
                        <m:ctrlPr>
                          <a:rPr lang="en-US" sz="1000" i="1" dirty="0">
                            <a:latin typeface="Cambria Math" panose="02040503050406030204" pitchFamily="18" charset="0"/>
                            <a:ea typeface="Cambria Math"/>
                          </a:rPr>
                        </m:ctrlPr>
                      </m:sSubPr>
                      <m:e>
                        <m:r>
                          <a:rPr lang="en-US" sz="1000" i="1" dirty="0">
                            <a:latin typeface="Cambria Math"/>
                            <a:ea typeface="Cambria Math"/>
                          </a:rPr>
                          <m:t>𝑡</m:t>
                        </m:r>
                      </m:e>
                      <m:sub>
                        <m:r>
                          <a:rPr lang="en-US" sz="1000" i="1" dirty="0">
                            <a:latin typeface="Cambria Math"/>
                            <a:ea typeface="Cambria Math"/>
                          </a:rPr>
                          <m:t>4</m:t>
                        </m:r>
                      </m:sub>
                    </m:sSub>
                    <m:r>
                      <a:rPr lang="en-US" sz="1000" i="1" dirty="0">
                        <a:latin typeface="Cambria Math"/>
                        <a:ea typeface="Cambria Math"/>
                      </a:rPr>
                      <m:t> −</m:t>
                    </m:r>
                    <m:sSub>
                      <m:sSubPr>
                        <m:ctrlPr>
                          <a:rPr lang="en-US" sz="1000" i="1" dirty="0">
                            <a:latin typeface="Cambria Math" panose="02040503050406030204" pitchFamily="18" charset="0"/>
                            <a:ea typeface="Cambria Math"/>
                          </a:rPr>
                        </m:ctrlPr>
                      </m:sSubPr>
                      <m:e>
                        <m:r>
                          <a:rPr lang="en-US" sz="1000" i="1" dirty="0">
                            <a:latin typeface="Cambria Math"/>
                            <a:ea typeface="Cambria Math"/>
                          </a:rPr>
                          <m:t>  </m:t>
                        </m:r>
                        <m:r>
                          <a:rPr lang="en-US" sz="1000" i="1" dirty="0">
                            <a:latin typeface="Cambria Math"/>
                            <a:ea typeface="Cambria Math"/>
                          </a:rPr>
                          <m:t>𝑡</m:t>
                        </m:r>
                      </m:e>
                      <m:sub>
                        <m:r>
                          <a:rPr lang="en-US" sz="1000" i="1" dirty="0">
                            <a:latin typeface="Cambria Math"/>
                            <a:ea typeface="Cambria Math"/>
                          </a:rPr>
                          <m:t>3</m:t>
                        </m:r>
                      </m:sub>
                    </m:sSub>
                  </m:oMath>
                </a14:m>
                <a:r>
                  <a:rPr lang="en-US" sz="1000" dirty="0"/>
                  <a:t>. When </a:t>
                </a:r>
                <a14:m>
                  <m:oMath xmlns:m="http://schemas.openxmlformats.org/officeDocument/2006/math">
                    <m:r>
                      <a:rPr lang="en-US" sz="1000" i="1" dirty="0">
                        <a:latin typeface="Cambria Math"/>
                        <a:ea typeface="Cambria Math"/>
                      </a:rPr>
                      <m:t>∆</m:t>
                    </m:r>
                    <m:r>
                      <a:rPr lang="en-US" sz="1000" i="1" dirty="0">
                        <a:latin typeface="Cambria Math"/>
                        <a:ea typeface="Cambria Math"/>
                      </a:rPr>
                      <m:t>𝑡</m:t>
                    </m:r>
                  </m:oMath>
                </a14:m>
                <a:r>
                  <a:rPr lang="en-US" sz="1000" dirty="0"/>
                  <a:t> </a:t>
                </a:r>
                <a:r>
                  <a:rPr lang="en-US" sz="1000" dirty="0">
                    <a:latin typeface="Cambria Math" panose="02040503050406030204" pitchFamily="18" charset="0"/>
                    <a:ea typeface="Cambria Math" panose="02040503050406030204" pitchFamily="18" charset="0"/>
                  </a:rPr>
                  <a:t>→</a:t>
                </a:r>
                <a:r>
                  <a:rPr lang="en-US" sz="1000" dirty="0"/>
                  <a:t> </a:t>
                </a:r>
                <a:r>
                  <a:rPr lang="en-US" sz="1000" dirty="0">
                    <a:latin typeface="Cambria Math" panose="02040503050406030204" pitchFamily="18" charset="0"/>
                    <a:ea typeface="Cambria Math" panose="02040503050406030204" pitchFamily="18" charset="0"/>
                  </a:rPr>
                  <a:t>0</a:t>
                </a:r>
                <a:r>
                  <a:rPr lang="en-US" sz="1000" dirty="0"/>
                  <a:t>, the average acceleration approaches instantaneous acceleration at time </a:t>
                </a:r>
                <a14:m>
                  <m:oMath xmlns:m="http://schemas.openxmlformats.org/officeDocument/2006/math">
                    <m:sSub>
                      <m:sSubPr>
                        <m:ctrlPr>
                          <a:rPr lang="en-US" sz="1000" i="1" dirty="0" smtClean="0">
                            <a:latin typeface="Cambria Math" panose="02040503050406030204" pitchFamily="18" charset="0"/>
                            <a:ea typeface="Cambria Math"/>
                          </a:rPr>
                        </m:ctrlPr>
                      </m:sSubPr>
                      <m:e>
                        <m:r>
                          <a:rPr lang="en-US" sz="1000" i="1" dirty="0">
                            <a:latin typeface="Cambria Math"/>
                            <a:ea typeface="Cambria Math"/>
                          </a:rPr>
                          <m:t>𝑡</m:t>
                        </m:r>
                      </m:e>
                      <m:sub>
                        <m:r>
                          <a:rPr lang="en-US" sz="1000" b="0" i="1" dirty="0" smtClean="0">
                            <a:latin typeface="Cambria Math"/>
                            <a:ea typeface="Cambria Math"/>
                          </a:rPr>
                          <m:t>0</m:t>
                        </m:r>
                      </m:sub>
                    </m:sSub>
                    <m:r>
                      <a:rPr lang="en-US" sz="1000" i="1" dirty="0">
                        <a:latin typeface="Cambria Math"/>
                        <a:ea typeface="Cambria Math"/>
                      </a:rPr>
                      <m:t> </m:t>
                    </m:r>
                  </m:oMath>
                </a14:m>
                <a:r>
                  <a:rPr lang="en-US" sz="1000" dirty="0"/>
                  <a:t>. In view </a:t>
                </a:r>
                <a:r>
                  <a:rPr lang="en-US" sz="1000" dirty="0">
                    <a:solidFill>
                      <a:srgbClr val="6CB255"/>
                    </a:solidFill>
                  </a:rPr>
                  <a:t>(a)</a:t>
                </a:r>
                <a:r>
                  <a:rPr lang="en-US" sz="1000" dirty="0"/>
                  <a:t>, instantaneous acceleration is shown for the point on the velocity curve at maximum velocity. At this point, instantaneous acceleration is the slope of the tangent line, which is zero. At any other time, the slope of the tangent line—and  thus instantaneous acceleration—would not be zero.</a:t>
                </a:r>
              </a:p>
              <a:p>
                <a:pPr marL="228600" indent="-228600">
                  <a:buAutoNum type="alphaLcParenBoth"/>
                </a:pPr>
                <a:r>
                  <a:rPr lang="en-US" sz="1000" dirty="0"/>
                  <a:t> Same as </a:t>
                </a:r>
                <a:r>
                  <a:rPr lang="en-US" sz="1000" dirty="0">
                    <a:solidFill>
                      <a:srgbClr val="6CB255"/>
                    </a:solidFill>
                  </a:rPr>
                  <a:t>(a)</a:t>
                </a:r>
                <a:r>
                  <a:rPr lang="en-US" sz="1000" dirty="0"/>
                  <a:t> but shown for instantaneous acceleration at minimum velocity.</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b="-16230"/>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800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3.15</a:t>
            </a:r>
          </a:p>
        </p:txBody>
      </p:sp>
      <p:pic>
        <p:nvPicPr>
          <p:cNvPr id="2" name="Picture Placeholder 1" descr="Graph A shows velocity in meters per second plotted versus time in seconds. Graph is linear and has a negative constant slope. Graph B shows acceleration in meters per second square plotted versus time in seconds. Graph is linear and has a zero slope with the acceleration being equal to -6."/>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630" r="-2630"/>
          <a:stretch>
            <a:fillRect/>
          </a:stretch>
        </p:blipFill>
        <p:spPr/>
      </p:pic>
      <p:sp>
        <p:nvSpPr>
          <p:cNvPr id="7" name="Text Placeholder 6"/>
          <p:cNvSpPr>
            <a:spLocks noGrp="1"/>
          </p:cNvSpPr>
          <p:nvPr>
            <p:ph type="body" sz="quarter" idx="14"/>
          </p:nvPr>
        </p:nvSpPr>
        <p:spPr/>
        <p:txBody>
          <a:bodyPr>
            <a:normAutofit/>
          </a:bodyPr>
          <a:lstStyle/>
          <a:p>
            <a:r>
              <a:rPr lang="en-US" sz="1600" dirty="0">
                <a:solidFill>
                  <a:srgbClr val="6CB255"/>
                </a:solidFill>
              </a:rPr>
              <a:t>(a, b) </a:t>
            </a:r>
            <a:r>
              <a:rPr lang="en-US" sz="1600" dirty="0"/>
              <a:t>The velocity-versus-time graph is linear and has a negative constant slope </a:t>
            </a:r>
            <a:r>
              <a:rPr lang="en-US" sz="1600" dirty="0">
                <a:solidFill>
                  <a:srgbClr val="6CB255"/>
                </a:solidFill>
              </a:rPr>
              <a:t>(a)</a:t>
            </a:r>
            <a:r>
              <a:rPr lang="en-US" sz="1600" dirty="0"/>
              <a:t> that is equal to acceleration, shown in </a:t>
            </a:r>
            <a:r>
              <a:rPr lang="en-US" sz="1600" dirty="0">
                <a:solidFill>
                  <a:srgbClr val="6CB255"/>
                </a:solidFill>
              </a:rPr>
              <a:t>(b)</a:t>
            </a:r>
            <a:r>
              <a:rPr lang="en-US" sz="1600" dirty="0"/>
              <a: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96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3.16</a:t>
            </a:r>
          </a:p>
        </p:txBody>
      </p:sp>
      <p:pic>
        <p:nvPicPr>
          <p:cNvPr id="2" name="Picture Placeholder 1" descr="Graph A shows velocity in meters per second plotted versus time in seconds. Velocity starts at zero, increases to 15 at 1 second, and reaches maximum of 20 at 2 seconds. It decreases to 15 at 3 seconds and continues to decrease to -25 at 5 seconds. Graph B shows acceleration in meters per second squared plotted versus time in seconds. Graph is linear and has a negative constant slope. Acceleration starts at 20 when time is zero, decreases to 10 at 1 second, to zero at 2 seconds, to -10 at 3 seconds, and to -30 and 5 second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5433" r="-25433"/>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pPr marL="342900" indent="-342900">
              <a:buAutoNum type="alphaLcParenBoth"/>
            </a:pPr>
            <a:r>
              <a:rPr lang="en-US" sz="1600" dirty="0">
                <a:solidFill>
                  <a:schemeClr val="tx1"/>
                </a:solidFill>
              </a:rPr>
              <a:t>Velocity versus time. Tangent lines are indicated at times 1, 2, and 3 s. The slopes of the tangents lines are the accelerations. At </a:t>
            </a:r>
            <a:r>
              <a:rPr lang="en-US" sz="1600" i="1" dirty="0">
                <a:solidFill>
                  <a:schemeClr val="tx1"/>
                </a:solidFill>
              </a:rPr>
              <a:t>t</a:t>
            </a:r>
            <a:r>
              <a:rPr lang="en-US" sz="1600" dirty="0">
                <a:solidFill>
                  <a:schemeClr val="tx1"/>
                </a:solidFill>
              </a:rPr>
              <a:t> = 3 s, velocity is positive. At </a:t>
            </a:r>
            <a:r>
              <a:rPr lang="en-US" sz="1600" i="1" dirty="0">
                <a:solidFill>
                  <a:schemeClr val="tx1"/>
                </a:solidFill>
              </a:rPr>
              <a:t>t</a:t>
            </a:r>
            <a:r>
              <a:rPr lang="en-US" sz="1600" dirty="0">
                <a:solidFill>
                  <a:schemeClr val="tx1"/>
                </a:solidFill>
              </a:rPr>
              <a:t> = 5 s, velocity is negative, indicating the particle has reversed direction. </a:t>
            </a:r>
          </a:p>
          <a:p>
            <a:pPr marL="342900" indent="-342900">
              <a:buAutoNum type="alphaLcParenBoth"/>
            </a:pPr>
            <a:r>
              <a:rPr lang="en-US" sz="1600" dirty="0">
                <a:solidFill>
                  <a:schemeClr val="tx1"/>
                </a:solidFill>
              </a:rPr>
              <a:t> Acceleration versus time. Comparing the values of accelerations given by the black dots with the corresponding slopes of the tangent lines (slopes of lines through black dots) in </a:t>
            </a:r>
            <a:r>
              <a:rPr lang="en-US" sz="1600" dirty="0">
                <a:solidFill>
                  <a:srgbClr val="6CB255"/>
                </a:solidFill>
              </a:rPr>
              <a:t>(a)</a:t>
            </a:r>
            <a:r>
              <a:rPr lang="en-US" sz="1600" dirty="0">
                <a:solidFill>
                  <a:schemeClr val="tx1"/>
                </a:solidFill>
              </a:rPr>
              <a:t>, we see they are identical.</a:t>
            </a:r>
          </a:p>
        </p:txBody>
      </p:sp>
      <p:pic>
        <p:nvPicPr>
          <p:cNvPr id="2050"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096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3.17</a:t>
            </a:r>
          </a:p>
        </p:txBody>
      </p:sp>
      <p:pic>
        <p:nvPicPr>
          <p:cNvPr id="2" name="Picture Placeholder 1" descr="Graph A shows acceleration in meters per second squared plotted versus time in seconds. Acceleration varies only slightly and is always in the same direction, since it is positive. The average over the interval is nearly the same as the acceleration at any given time. Graph B shows acceleration in meters per second squared plotted versus time in seconds. Acceleration varies greatly: from -4 meters per second squared to 5 meters per second squar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349" r="-7349"/>
          <a:stretch>
            <a:fillRect/>
          </a:stretch>
        </p:blipFill>
        <p:spPr/>
      </p:pic>
      <p:sp>
        <p:nvSpPr>
          <p:cNvPr id="7" name="Text Placeholder 6"/>
          <p:cNvSpPr>
            <a:spLocks noGrp="1"/>
          </p:cNvSpPr>
          <p:nvPr>
            <p:ph type="body" sz="quarter" idx="14"/>
          </p:nvPr>
        </p:nvSpPr>
        <p:spPr/>
        <p:txBody>
          <a:bodyPr>
            <a:noAutofit/>
          </a:bodyPr>
          <a:lstStyle/>
          <a:p>
            <a:r>
              <a:rPr lang="en-US" sz="1100" dirty="0"/>
              <a:t>Graphs of instantaneous acceleration versus time for two different one-dimensional motions.</a:t>
            </a:r>
          </a:p>
          <a:p>
            <a:pPr marL="228600" indent="-228600">
              <a:buAutoNum type="alphaLcParenBoth"/>
            </a:pPr>
            <a:r>
              <a:rPr lang="en-US" sz="1100" dirty="0"/>
              <a:t>Acceleration varies only slightly and is always in the same direction, since it is positive. The average over the interval is nearly the same as the acceleration at any given time.</a:t>
            </a:r>
          </a:p>
          <a:p>
            <a:pPr marL="228600" indent="-228600">
              <a:buAutoNum type="alphaLcParenBoth"/>
            </a:pPr>
            <a:r>
              <a:rPr lang="en-US" sz="1100" dirty="0"/>
              <a:t>Acceleration varies greatly, perhaps representing a package on a post office conveyor belt that is accelerated forward and backward as it bumps along. It is necessary to consider small time intervals (such as from 0–1.0 s) with constant or nearly constant acceleration in such a situation.</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99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a:t>
            </a:r>
          </a:p>
        </p:txBody>
      </p:sp>
      <p:pic>
        <p:nvPicPr>
          <p:cNvPr id="2" name="Picture Placeholder 1" descr="Picture shows a moving magnetic levitation trai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61" r="-3161"/>
          <a:stretch>
            <a:fillRect/>
          </a:stretch>
        </p:blipFill>
        <p:spPr/>
      </p:pic>
      <p:sp>
        <p:nvSpPr>
          <p:cNvPr id="7" name="Text Placeholder 6"/>
          <p:cNvSpPr>
            <a:spLocks noGrp="1"/>
          </p:cNvSpPr>
          <p:nvPr>
            <p:ph type="body" sz="quarter" idx="14"/>
          </p:nvPr>
        </p:nvSpPr>
        <p:spPr/>
        <p:txBody>
          <a:bodyPr>
            <a:normAutofit/>
          </a:bodyPr>
          <a:lstStyle/>
          <a:p>
            <a:r>
              <a:rPr lang="en-US" sz="1600" dirty="0"/>
              <a:t>A JR Central L0 series five-car maglev (magnetic levitation) train undergoing a test run on the Yamanashi Test Track. The maglev train’s motion can be described using kinematics, the subject of this chapter. (credit: modification of work by “Maryland </a:t>
            </a:r>
            <a:r>
              <a:rPr lang="en-US" sz="1600" dirty="0" err="1"/>
              <a:t>GovPics</a:t>
            </a:r>
            <a:r>
              <a:rPr lang="en-US" sz="1600" dirty="0"/>
              <a:t>”/Flickr)</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3.18</a:t>
            </a:r>
          </a:p>
        </p:txBody>
      </p:sp>
      <p:pic>
        <p:nvPicPr>
          <p:cNvPr id="2" name="Picture Placeholder 1" descr="Graph A shows velocity in kilometers per hour plotted versus time in hour. Velocity increases linearly from 40 kilometers per hour at 1 hour, point vo, to 80 kilometers per hour at 2 hours, point v. Graph B shows velocity in kilometers per hour plotted versus time in hour. Velocity increases from 40 kilometers per hour at 1 hour, point vo, to 80 kilometers per hour at 2 hours, point v. Increase is not linear – first velocity increases very fast, then increase slows dow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000" r="-1000"/>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pPr marL="342900" indent="-342900">
                  <a:buAutoNum type="alphaLcParenBoth"/>
                </a:pPr>
                <a:r>
                  <a:rPr lang="en-US" sz="1450" dirty="0"/>
                  <a:t>Velocity-versus-time graph with constant acceleration showing the initial and final velocities </a:t>
                </a:r>
                <a14:m>
                  <m:oMath xmlns:m="http://schemas.openxmlformats.org/officeDocument/2006/math">
                    <m:sSub>
                      <m:sSubPr>
                        <m:ctrlPr>
                          <a:rPr lang="en-US" sz="1450" i="1" smtClean="0">
                            <a:latin typeface="Cambria Math" panose="02040503050406030204" pitchFamily="18" charset="0"/>
                          </a:rPr>
                        </m:ctrlPr>
                      </m:sSubPr>
                      <m:e>
                        <m:r>
                          <a:rPr lang="en-US" sz="1450" b="0" i="1" smtClean="0">
                            <a:latin typeface="Cambria Math"/>
                          </a:rPr>
                          <m:t>𝑣</m:t>
                        </m:r>
                      </m:e>
                      <m:sub>
                        <m:r>
                          <a:rPr lang="en-US" sz="1450" b="0" i="1" smtClean="0">
                            <a:latin typeface="Cambria Math"/>
                          </a:rPr>
                          <m:t>0</m:t>
                        </m:r>
                      </m:sub>
                    </m:sSub>
                  </m:oMath>
                </a14:m>
                <a:r>
                  <a:rPr lang="en-US" sz="1450" dirty="0"/>
                  <a:t> and </a:t>
                </a:r>
                <a14:m>
                  <m:oMath xmlns:m="http://schemas.openxmlformats.org/officeDocument/2006/math">
                    <m:r>
                      <a:rPr lang="en-US" sz="1450" b="0" i="1" smtClean="0">
                        <a:latin typeface="Cambria Math"/>
                      </a:rPr>
                      <m:t>𝑣</m:t>
                    </m:r>
                  </m:oMath>
                </a14:m>
                <a:r>
                  <a:rPr lang="en-US" sz="1450" dirty="0"/>
                  <a:t>. The average velocity is </a:t>
                </a:r>
                <a14:m>
                  <m:oMath xmlns:m="http://schemas.openxmlformats.org/officeDocument/2006/math">
                    <m:f>
                      <m:fPr>
                        <m:ctrlPr>
                          <a:rPr lang="en-US" sz="1450" i="1" smtClean="0">
                            <a:latin typeface="Cambria Math" panose="02040503050406030204" pitchFamily="18" charset="0"/>
                          </a:rPr>
                        </m:ctrlPr>
                      </m:fPr>
                      <m:num>
                        <m:r>
                          <a:rPr lang="en-US" sz="1450" b="0" i="1" smtClean="0">
                            <a:latin typeface="Cambria Math"/>
                          </a:rPr>
                          <m:t>1</m:t>
                        </m:r>
                      </m:num>
                      <m:den>
                        <m:r>
                          <a:rPr lang="en-US" sz="1450" b="0" i="1" smtClean="0">
                            <a:latin typeface="Cambria Math"/>
                          </a:rPr>
                          <m:t>2</m:t>
                        </m:r>
                      </m:den>
                    </m:f>
                    <m:d>
                      <m:dPr>
                        <m:ctrlPr>
                          <a:rPr lang="en-US" sz="1450" b="0" i="1" smtClean="0">
                            <a:latin typeface="Cambria Math" panose="02040503050406030204" pitchFamily="18" charset="0"/>
                          </a:rPr>
                        </m:ctrlPr>
                      </m:dPr>
                      <m:e>
                        <m:sSub>
                          <m:sSubPr>
                            <m:ctrlPr>
                              <a:rPr lang="en-US" sz="1450" b="0" i="1" smtClean="0">
                                <a:latin typeface="Cambria Math" panose="02040503050406030204" pitchFamily="18" charset="0"/>
                              </a:rPr>
                            </m:ctrlPr>
                          </m:sSubPr>
                          <m:e>
                            <m:r>
                              <a:rPr lang="en-US" sz="1450" b="0" i="1" smtClean="0">
                                <a:latin typeface="Cambria Math"/>
                              </a:rPr>
                              <m:t>𝑣</m:t>
                            </m:r>
                          </m:e>
                          <m:sub>
                            <m:r>
                              <a:rPr lang="en-US" sz="1450" b="0" i="1" smtClean="0">
                                <a:latin typeface="Cambria Math"/>
                              </a:rPr>
                              <m:t>0</m:t>
                            </m:r>
                          </m:sub>
                        </m:sSub>
                        <m:r>
                          <a:rPr lang="en-US" sz="1450" b="0" i="1" smtClean="0">
                            <a:latin typeface="Cambria Math"/>
                          </a:rPr>
                          <m:t>+</m:t>
                        </m:r>
                        <m:r>
                          <a:rPr lang="en-US" sz="1450" b="0" i="1" smtClean="0">
                            <a:latin typeface="Cambria Math"/>
                          </a:rPr>
                          <m:t>𝑣</m:t>
                        </m:r>
                      </m:e>
                    </m:d>
                    <m:r>
                      <a:rPr lang="en-US" sz="1450" b="0" i="1" smtClean="0">
                        <a:latin typeface="Cambria Math"/>
                      </a:rPr>
                      <m:t> = </m:t>
                    </m:r>
                  </m:oMath>
                </a14:m>
                <a:r>
                  <a:rPr lang="en-US" sz="1450" dirty="0"/>
                  <a:t> 60 km/h.</a:t>
                </a:r>
              </a:p>
              <a:p>
                <a:pPr marL="342900" indent="-342900">
                  <a:buAutoNum type="alphaLcParenBoth"/>
                </a:pPr>
                <a:r>
                  <a:rPr lang="en-US" sz="1450" dirty="0"/>
                  <a:t>Velocity-versus-time graph with an acceleration that changes with time. The average velocity is not given by  </a:t>
                </a:r>
                <a14:m>
                  <m:oMath xmlns:m="http://schemas.openxmlformats.org/officeDocument/2006/math">
                    <m:f>
                      <m:fPr>
                        <m:ctrlPr>
                          <a:rPr lang="en-US" sz="1450" i="1">
                            <a:latin typeface="Cambria Math" panose="02040503050406030204" pitchFamily="18" charset="0"/>
                          </a:rPr>
                        </m:ctrlPr>
                      </m:fPr>
                      <m:num>
                        <m:r>
                          <a:rPr lang="en-US" sz="1450" i="1">
                            <a:latin typeface="Cambria Math"/>
                          </a:rPr>
                          <m:t>1</m:t>
                        </m:r>
                      </m:num>
                      <m:den>
                        <m:r>
                          <a:rPr lang="en-US" sz="1450" i="1">
                            <a:latin typeface="Cambria Math"/>
                          </a:rPr>
                          <m:t>2</m:t>
                        </m:r>
                      </m:den>
                    </m:f>
                    <m:d>
                      <m:dPr>
                        <m:ctrlPr>
                          <a:rPr lang="en-US" sz="1450" i="1">
                            <a:latin typeface="Cambria Math" panose="02040503050406030204" pitchFamily="18" charset="0"/>
                          </a:rPr>
                        </m:ctrlPr>
                      </m:dPr>
                      <m:e>
                        <m:sSub>
                          <m:sSubPr>
                            <m:ctrlPr>
                              <a:rPr lang="en-US" sz="1450" i="1">
                                <a:latin typeface="Cambria Math" panose="02040503050406030204" pitchFamily="18" charset="0"/>
                              </a:rPr>
                            </m:ctrlPr>
                          </m:sSubPr>
                          <m:e>
                            <m:r>
                              <a:rPr lang="en-US" sz="1450" i="1">
                                <a:latin typeface="Cambria Math"/>
                              </a:rPr>
                              <m:t>𝑣</m:t>
                            </m:r>
                          </m:e>
                          <m:sub>
                            <m:r>
                              <a:rPr lang="en-US" sz="1450" i="1">
                                <a:latin typeface="Cambria Math"/>
                              </a:rPr>
                              <m:t>0</m:t>
                            </m:r>
                          </m:sub>
                        </m:sSub>
                        <m:r>
                          <a:rPr lang="en-US" sz="1450" i="1">
                            <a:latin typeface="Cambria Math"/>
                          </a:rPr>
                          <m:t>+</m:t>
                        </m:r>
                        <m:r>
                          <a:rPr lang="en-US" sz="1450" i="1">
                            <a:latin typeface="Cambria Math"/>
                          </a:rPr>
                          <m:t>𝑣</m:t>
                        </m:r>
                      </m:e>
                    </m:d>
                  </m:oMath>
                </a14:m>
                <a:r>
                  <a:rPr lang="en-US" sz="1450" dirty="0"/>
                  <a:t>, but is greater than 60 km/h.</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76" t="-1047" b="-10995"/>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307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3.19</a:t>
            </a:r>
          </a:p>
        </p:txBody>
      </p:sp>
      <p:pic>
        <p:nvPicPr>
          <p:cNvPr id="2" name="Picture Placeholder 1" descr="Figure shows airplane at two different time periods. At t equal zero seconds it has velocity of 70 meters per second and acceleration of -1.5 meters per second squared. At t equal 40 seconds it has velocity of 10 meters per second and acceleration of -1.5 meters per second squar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64762" b="-64762"/>
          <a:stretch>
            <a:fillRect/>
          </a:stretch>
        </p:blipFill>
        <p:spPr/>
      </p:pic>
      <p:sp>
        <p:nvSpPr>
          <p:cNvPr id="7" name="Text Placeholder 6"/>
          <p:cNvSpPr>
            <a:spLocks noGrp="1"/>
          </p:cNvSpPr>
          <p:nvPr>
            <p:ph type="body" sz="quarter" idx="14"/>
          </p:nvPr>
        </p:nvSpPr>
        <p:spPr/>
        <p:txBody>
          <a:bodyPr>
            <a:normAutofit/>
          </a:bodyPr>
          <a:lstStyle/>
          <a:p>
            <a:r>
              <a:rPr lang="en-US" sz="1600" dirty="0"/>
              <a:t>The airplane lands with an initial velocity of 70.0 m/s and slows to a final velocity of 10.0 m/s before heading for the terminal. Note the acceleration is negative because its direction is opposite to its velocity, which is positive.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12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3.20</a:t>
            </a:r>
          </a:p>
        </p:txBody>
      </p:sp>
      <p:pic>
        <p:nvPicPr>
          <p:cNvPr id="2" name="Picture Placeholder 1" descr="Picture shows a race car with smoke coming off of its back tir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2759" r="-42759"/>
          <a:stretch>
            <a:fillRect/>
          </a:stretch>
        </p:blipFill>
        <p:spPr/>
      </p:pic>
      <p:sp>
        <p:nvSpPr>
          <p:cNvPr id="7" name="Text Placeholder 6"/>
          <p:cNvSpPr>
            <a:spLocks noGrp="1"/>
          </p:cNvSpPr>
          <p:nvPr>
            <p:ph type="body" sz="quarter" idx="14"/>
          </p:nvPr>
        </p:nvSpPr>
        <p:spPr/>
        <p:txBody>
          <a:bodyPr>
            <a:normAutofit/>
          </a:bodyPr>
          <a:lstStyle/>
          <a:p>
            <a:r>
              <a:rPr lang="en-US" sz="1600" dirty="0"/>
              <a:t>U.S. Army Top Fuel pilot Tony “The </a:t>
            </a:r>
            <a:r>
              <a:rPr lang="en-US" sz="1600" dirty="0" err="1"/>
              <a:t>Sarge</a:t>
            </a:r>
            <a:r>
              <a:rPr lang="en-US" sz="1600" dirty="0"/>
              <a:t>” Schumacher begins a race with a controlled burnout. (credit: Lt. Col. William Thurmond. Photo Courtesy of U.S. Army.)</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614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3.21</a:t>
            </a:r>
          </a:p>
        </p:txBody>
      </p:sp>
      <p:pic>
        <p:nvPicPr>
          <p:cNvPr id="2" name="Picture Placeholder 1" descr="Figure shows race car with acceleration of 26 meters per second square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117" b="-19117"/>
          <a:stretch>
            <a:fillRect/>
          </a:stretch>
        </p:blipFill>
        <p:spPr/>
      </p:pic>
      <p:sp>
        <p:nvSpPr>
          <p:cNvPr id="7" name="Text Placeholder 6"/>
          <p:cNvSpPr>
            <a:spLocks noGrp="1"/>
          </p:cNvSpPr>
          <p:nvPr>
            <p:ph type="body" sz="quarter" idx="14"/>
          </p:nvPr>
        </p:nvSpPr>
        <p:spPr/>
        <p:txBody>
          <a:bodyPr>
            <a:normAutofit/>
          </a:bodyPr>
          <a:lstStyle/>
          <a:p>
            <a:r>
              <a:rPr lang="en-US" sz="1600" dirty="0"/>
              <a:t>Sketch of an accelerating dragster.</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396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3.22</a:t>
            </a:r>
          </a:p>
        </p:txBody>
      </p:sp>
      <p:pic>
        <p:nvPicPr>
          <p:cNvPr id="2" name="Picture Placeholder 1" descr="Figure shows motor vehicle that moved with the speed of 30 meters per second. A stop light is located at the unknown distance delta x from the motor vehicle. Speed of motor vehicle is zero meters per second when it reaches stop ligh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574" b="-4574"/>
          <a:stretch>
            <a:fillRect/>
          </a:stretch>
        </p:blipFill>
        <p:spPr/>
      </p:pic>
      <p:sp>
        <p:nvSpPr>
          <p:cNvPr id="7" name="Text Placeholder 6"/>
          <p:cNvSpPr>
            <a:spLocks noGrp="1"/>
          </p:cNvSpPr>
          <p:nvPr>
            <p:ph type="body" sz="quarter" idx="14"/>
          </p:nvPr>
        </p:nvSpPr>
        <p:spPr/>
        <p:txBody>
          <a:bodyPr>
            <a:normAutofit/>
          </a:bodyPr>
          <a:lstStyle/>
          <a:p>
            <a:r>
              <a:rPr lang="en-US" sz="1600" dirty="0"/>
              <a:t>Sample sketch to visualize deceleration and stopping distance of a car.</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606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3.23</a:t>
            </a:r>
          </a:p>
        </p:txBody>
      </p:sp>
      <p:pic>
        <p:nvPicPr>
          <p:cNvPr id="2" name="Picture Placeholder 1" descr="Top figure shows cars located at 64.3 meters and 90 meters from the starting point for dry and wet conditions, respectively. Bottom figure shows cars located at 79.3 meters and 105 meters from the starting point for dry and wet conditions, respectivel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1764" b="-11764"/>
          <a:stretch>
            <a:fillRect/>
          </a:stretch>
        </p:blipFill>
        <p:spPr/>
      </p:pic>
      <p:sp>
        <p:nvSpPr>
          <p:cNvPr id="7" name="Text Placeholder 6"/>
          <p:cNvSpPr>
            <a:spLocks noGrp="1"/>
          </p:cNvSpPr>
          <p:nvPr>
            <p:ph type="body" sz="quarter" idx="14"/>
          </p:nvPr>
        </p:nvSpPr>
        <p:spPr/>
        <p:txBody>
          <a:bodyPr>
            <a:normAutofit fontScale="92500" lnSpcReduction="10000"/>
          </a:bodyPr>
          <a:lstStyle/>
          <a:p>
            <a:r>
              <a:rPr lang="en-US" sz="1600" dirty="0"/>
              <a:t>The distance necessary to stop a car varies greatly, depending on road conditions and driver reaction time. Shown here are the braking distances for dry and wet pavement, as calculated in this example, for a car traveling initially at 30.0 m/s. Also shown are the total distances traveled from the point when the driver first sees a light turn red, assuming a 0.500-s reaction time.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077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3.24</a:t>
            </a:r>
          </a:p>
        </p:txBody>
      </p:sp>
      <p:pic>
        <p:nvPicPr>
          <p:cNvPr id="2" name="Picture Placeholder 1" descr="Figure shows car accelerating from the speed of 10 meters per second at a rate of 2 meters per second squared. Acceleration distance is 200 meter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2239" b="-12239"/>
          <a:stretch>
            <a:fillRect/>
          </a:stretch>
        </p:blipFill>
        <p:spPr/>
      </p:pic>
      <p:sp>
        <p:nvSpPr>
          <p:cNvPr id="7" name="Text Placeholder 6"/>
          <p:cNvSpPr>
            <a:spLocks noGrp="1"/>
          </p:cNvSpPr>
          <p:nvPr>
            <p:ph type="body" sz="quarter" idx="14"/>
          </p:nvPr>
        </p:nvSpPr>
        <p:spPr/>
        <p:txBody>
          <a:bodyPr>
            <a:normAutofit/>
          </a:bodyPr>
          <a:lstStyle/>
          <a:p>
            <a:r>
              <a:rPr lang="en-US" sz="1600" dirty="0"/>
              <a:t>Sketch of a car accelerating on a freeway ramp.</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09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3.25</a:t>
            </a:r>
          </a:p>
        </p:txBody>
      </p:sp>
      <p:pic>
        <p:nvPicPr>
          <p:cNvPr id="2" name="Picture Placeholder 1" descr="Left figure shows red car accelerating towards the blue car. Right figure shows red car catching blue ca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50131" b="-50131"/>
          <a:stretch>
            <a:fillRect/>
          </a:stretch>
        </p:blipFill>
        <p:spPr/>
      </p:pic>
      <p:sp>
        <p:nvSpPr>
          <p:cNvPr id="7" name="Text Placeholder 6"/>
          <p:cNvSpPr>
            <a:spLocks noGrp="1"/>
          </p:cNvSpPr>
          <p:nvPr>
            <p:ph type="body" sz="quarter" idx="14"/>
          </p:nvPr>
        </p:nvSpPr>
        <p:spPr/>
        <p:txBody>
          <a:bodyPr>
            <a:normAutofit/>
          </a:bodyPr>
          <a:lstStyle/>
          <a:p>
            <a:r>
              <a:rPr lang="en-US" sz="1600" dirty="0"/>
              <a:t>A two-body pursuit scenario where car 2 has a constant velocity and car 1 is behind with a constant acceleration. Car 1 catches up with car 2 at a later time.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622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3.26</a:t>
            </a:r>
          </a:p>
        </p:txBody>
      </p:sp>
      <p:pic>
        <p:nvPicPr>
          <p:cNvPr id="2" name="Picture Placeholder 1" descr="Left figure shows a hammer and a feather falling down in air. Hammer is below the feather. Middle figure shows a hammer and a feather falling down in vacuum. Hammer and feather are at the same level. Right figure shows astronaut on the surface of the moon with hammer and a feather lying on the groun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338" r="-5338"/>
          <a:stretch>
            <a:fillRect/>
          </a:stretch>
        </p:blipFill>
        <p:spPr/>
      </p:pic>
      <p:sp>
        <p:nvSpPr>
          <p:cNvPr id="7" name="Text Placeholder 6"/>
          <p:cNvSpPr>
            <a:spLocks noGrp="1"/>
          </p:cNvSpPr>
          <p:nvPr>
            <p:ph type="body" sz="quarter" idx="14"/>
          </p:nvPr>
        </p:nvSpPr>
        <p:spPr/>
        <p:txBody>
          <a:bodyPr>
            <a:normAutofit/>
          </a:bodyPr>
          <a:lstStyle/>
          <a:p>
            <a:r>
              <a:rPr lang="en-US" sz="1600" dirty="0"/>
              <a:t>A hammer and a feather fall with the same constant acceleration if air resistance is negligible. This is a general characteristic of gravity not unique to Earth, as astronaut David R. Scott demonstrated in 1971 on the Moon, where the acceleration from gravity is only 1.67 m/s</a:t>
            </a:r>
            <a:r>
              <a:rPr lang="en-US" sz="1600" baseline="30000" dirty="0"/>
              <a:t>2</a:t>
            </a:r>
            <a:r>
              <a:rPr lang="en-US" sz="1600" dirty="0"/>
              <a:t> and there is no atmosphere.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192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3.27</a:t>
            </a:r>
          </a:p>
        </p:txBody>
      </p:sp>
      <p:pic>
        <p:nvPicPr>
          <p:cNvPr id="2" name="Picture Placeholder 1" descr="Figure shows the ball thrown downward from a tall building at a speed of - 4.9 meters per second. After one second, ball is lower by 9.8 meters and has a speed of -14.7 meters per second. After two seconds, ball is lower by 29.4 meters and has a speed of -24.5 meters per second. After three seconds, ball is lower by 58.8 meters and has a speed of -34.5 meters per second. After four seconds, ball is lower by 98.0 meters and has a speed of -44.1 meters per secon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451" b="-3451"/>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The positions and velocities at 1-s intervals of a ball thrown downward from a tall building at 4.9 m/s.</a:t>
            </a:r>
          </a:p>
        </p:txBody>
      </p:sp>
      <p:pic>
        <p:nvPicPr>
          <p:cNvPr id="7"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688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3.2</a:t>
            </a:r>
          </a:p>
        </p:txBody>
      </p:sp>
      <p:pic>
        <p:nvPicPr>
          <p:cNvPr id="2" name="Picture Placeholder 1" descr="Picture shows three people riding bicycles next to a canal."/>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6564" r="-36564"/>
          <a:stretch>
            <a:fillRect/>
          </a:stretch>
        </p:blipFill>
        <p:spPr/>
      </p:pic>
      <p:sp>
        <p:nvSpPr>
          <p:cNvPr id="7" name="Text Placeholder 6"/>
          <p:cNvSpPr>
            <a:spLocks noGrp="1"/>
          </p:cNvSpPr>
          <p:nvPr>
            <p:ph type="body" sz="quarter" idx="14"/>
          </p:nvPr>
        </p:nvSpPr>
        <p:spPr/>
        <p:txBody>
          <a:bodyPr>
            <a:normAutofit/>
          </a:bodyPr>
          <a:lstStyle/>
          <a:p>
            <a:r>
              <a:rPr lang="en-US" sz="1600" dirty="0"/>
              <a:t>These cyclists in Vietnam can be described by their position relative to buildings or a canal. Their motion can be described by their change in position, or displacement, in a frame of reference. (credit: Suzan Black)</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146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3.28</a:t>
            </a:r>
          </a:p>
        </p:txBody>
      </p:sp>
      <p:pic>
        <p:nvPicPr>
          <p:cNvPr id="2" name="Picture Placeholder 1" descr="Left picture shows a baseball player hitting the ball at time equal zero seconds. Right picture shows a baseball player catching the ball at time equal five second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1045" r="-11045"/>
          <a:stretch>
            <a:fillRect/>
          </a:stretch>
        </p:blipFill>
        <p:spPr/>
      </p:pic>
      <p:sp>
        <p:nvSpPr>
          <p:cNvPr id="7" name="Text Placeholder 6"/>
          <p:cNvSpPr>
            <a:spLocks noGrp="1"/>
          </p:cNvSpPr>
          <p:nvPr>
            <p:ph type="body" sz="quarter" idx="14"/>
          </p:nvPr>
        </p:nvSpPr>
        <p:spPr/>
        <p:txBody>
          <a:bodyPr>
            <a:normAutofit/>
          </a:bodyPr>
          <a:lstStyle/>
          <a:p>
            <a:r>
              <a:rPr lang="en-US" sz="1600" dirty="0"/>
              <a:t>A baseball hit straight up is caught by the catcher 5.0 s later.</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708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3.29</a:t>
            </a:r>
          </a:p>
        </p:txBody>
      </p:sp>
      <p:pic>
        <p:nvPicPr>
          <p:cNvPr id="2" name="Picture Placeholder 1" descr="Figure shows a rocket releasing a boost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06436" r="-106436"/>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A rocket releases its booster at a given height and velocity. How high and how fast does the booster go?</a:t>
            </a:r>
          </a:p>
        </p:txBody>
      </p:sp>
      <p:pic>
        <p:nvPicPr>
          <p:cNvPr id="2050"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90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3.30</a:t>
            </a:r>
          </a:p>
        </p:txBody>
      </p:sp>
      <p:pic>
        <p:nvPicPr>
          <p:cNvPr id="2" name="Picture Placeholder 1" descr="Graph A is a plot of velocity in meters per second as a function of time in seconds. Velocity is five meters per second at the beginning and decreases to zero. Graph B is a plot of position in meters as a function of time in seconds. Position is zero at the beginning, increases reaching maximum between six and seven seconds, and then starts to decreas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6121" r="-16121"/>
          <a:stretch>
            <a:fillRect/>
          </a:stretch>
        </p:blipFill>
        <p:spPr/>
      </p:pic>
      <p:sp>
        <p:nvSpPr>
          <p:cNvPr id="7" name="Text Placeholder 6"/>
          <p:cNvSpPr>
            <a:spLocks noGrp="1"/>
          </p:cNvSpPr>
          <p:nvPr>
            <p:ph type="body" sz="quarter" idx="14"/>
          </p:nvPr>
        </p:nvSpPr>
        <p:spPr/>
        <p:txBody>
          <a:bodyPr>
            <a:noAutofit/>
          </a:bodyPr>
          <a:lstStyle/>
          <a:p>
            <a:pPr marL="342900" indent="-342900">
              <a:buAutoNum type="alphaLcParenBoth"/>
            </a:pPr>
            <a:r>
              <a:rPr lang="en-US" sz="1300" dirty="0"/>
              <a:t>Velocity of the motorboat as a function of time. The motorboat decreases its velocity to zero in 6.3 s. At times greater than this, velocity becomes negative—meaning, the boat is reversing direction.</a:t>
            </a:r>
          </a:p>
          <a:p>
            <a:pPr marL="342900" indent="-342900">
              <a:buAutoNum type="alphaLcParenBoth"/>
            </a:pPr>
            <a:r>
              <a:rPr lang="en-US" sz="1300" dirty="0"/>
              <a:t> Position of the motorboat as a function of time. At </a:t>
            </a:r>
            <a:r>
              <a:rPr lang="en-US" sz="1300" i="1" dirty="0"/>
              <a:t>t</a:t>
            </a:r>
            <a:r>
              <a:rPr lang="en-US" sz="1300" dirty="0"/>
              <a:t> = 6.3 s, the velocity is zero and the boat has stopped. At times greater than this, the velocity becomes negative—meaning, if the boat continues to move with the same acceleration, it reverses direction and heads back toward where it originated.</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062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31</a:t>
            </a:r>
          </a:p>
        </p:txBody>
      </p:sp>
      <p:pic>
        <p:nvPicPr>
          <p:cNvPr id="2" name="Picture Placeholder 1" descr="Graph shows position in meters plotted versus time in seconds. It starts at the origin, reaches 4 meters at 0.4 seconds; decreases to -2 meters at 0.6 seconds, reaches minimum of -6 meters at 1 second, increases to -4 meters at 1.6 seconds, and reaches 2 meters at 2 second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1839" r="-61839"/>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606941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32</a:t>
            </a:r>
          </a:p>
        </p:txBody>
      </p:sp>
      <p:pic>
        <p:nvPicPr>
          <p:cNvPr id="2" name="Picture Placeholder 1" descr="Graph shows position plotted versus time in seconds. Graph has a sinusoidal shape. It starts with the positive value at zero time, changes to negative, and then starts to increas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3719" r="-33719"/>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133655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33</a:t>
            </a:r>
          </a:p>
        </p:txBody>
      </p:sp>
      <p:pic>
        <p:nvPicPr>
          <p:cNvPr id="2" name="Picture Placeholder 1" descr="Graph shows velocity plotted versus time. It starts with the positive value at zero time, decreases to the negative value and remains constan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7517" r="-37517"/>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169353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39</a:t>
            </a:r>
          </a:p>
        </p:txBody>
      </p:sp>
      <p:pic>
        <p:nvPicPr>
          <p:cNvPr id="2" name="Picture Placeholder 1" descr="Graph shows velocity in meters per second plotted versus time in seconds. Velocity is zero and zero seconds, increases to 6 meters per second at 20 seconds, decreases to 2 meters per second at 50 and remains constant until 70 seconds, increases to 4 meters per second at 90 seconds, and decreases to –2 meters per second at 100 second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0609" b="-10609"/>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441317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46</a:t>
            </a:r>
          </a:p>
        </p:txBody>
      </p:sp>
      <p:pic>
        <p:nvPicPr>
          <p:cNvPr id="2" name="Picture Placeholder 1" descr="Graph is a plot of position x as a function of time t. Graph is non-linear and position is always positiv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6980" r="-36980"/>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9577312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47</a:t>
            </a:r>
          </a:p>
        </p:txBody>
      </p:sp>
      <p:pic>
        <p:nvPicPr>
          <p:cNvPr id="2" name="Picture Placeholder 1" descr="Graph is a plot of velocity v as a function of time t. Graph is non-linear with velocity being equal to zero and the beginning point a and the last point l."/>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7768" r="-27768"/>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18036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88</a:t>
            </a:r>
          </a:p>
        </p:txBody>
      </p:sp>
      <p:pic>
        <p:nvPicPr>
          <p:cNvPr id="2" name="Picture Placeholder 1" descr="Figure shows a train moving up a hill."/>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935" r="-10935"/>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86843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3.3</a:t>
            </a:r>
          </a:p>
        </p:txBody>
      </p:sp>
      <p:pic>
        <p:nvPicPr>
          <p:cNvPr id="2" name="Picture Placeholder 1" descr="Illustration shows professor at two different locations. The first location is marked as 1.5 meters at the x axis; the second location is marked as 3.5 meters at the x axis. The displacement between the two locations is 2 meter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0942" r="-40942"/>
          <a:stretch>
            <a:fillRect/>
          </a:stretch>
        </p:blipFill>
        <p:spPr/>
      </p:pic>
      <p:sp>
        <p:nvSpPr>
          <p:cNvPr id="7" name="Text Placeholder 6"/>
          <p:cNvSpPr>
            <a:spLocks noGrp="1"/>
          </p:cNvSpPr>
          <p:nvPr>
            <p:ph type="body" sz="quarter" idx="14"/>
          </p:nvPr>
        </p:nvSpPr>
        <p:spPr/>
        <p:txBody>
          <a:bodyPr>
            <a:normAutofit/>
          </a:bodyPr>
          <a:lstStyle/>
          <a:p>
            <a:r>
              <a:rPr lang="en-US" sz="1600" dirty="0"/>
              <a:t>A professor paces left and right while lecturing. Her position relative to Earth is given by </a:t>
            </a:r>
            <a:r>
              <a:rPr lang="en-US" sz="1600" i="1" dirty="0"/>
              <a:t>x</a:t>
            </a:r>
            <a:r>
              <a:rPr lang="en-US" sz="1600" dirty="0"/>
              <a:t>. The +2.0-m displacement of the professor relative to Earth is represented by an arrow pointing to the right.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688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94</a:t>
            </a:r>
          </a:p>
        </p:txBody>
      </p:sp>
      <p:pic>
        <p:nvPicPr>
          <p:cNvPr id="2" name="Picture Placeholder 1" descr="Top drawing shows passenger car with a speed of 80 kilometers per hour in front of the truck with the speed of 97 kilometers per hour. Middle drawing shows passenger car with a speed of 80 kilometers per hour parallel to the truck with the speed of 97 kilometers per hour. Bottom drawing shows passenger car with a speed of 80 kilometers per hour behind the truck with a speed of 97 kilometers per hou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895" r="-2895"/>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773640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pPr algn="ctr"/>
            <a:r>
              <a:rPr lang="en-US" sz="1600" dirty="0"/>
              <a:t>This </a:t>
            </a:r>
            <a:r>
              <a:rPr lang="en-US" sz="1600" dirty="0" err="1"/>
              <a:t>OpenStax</a:t>
            </a:r>
            <a:r>
              <a:rPr lang="en-US" sz="1600" dirty="0"/>
              <a:t> ancillary resource is © Rice University under a CC-BY 4.0 International license; it may be reproduced or modified but must be attributed to </a:t>
            </a:r>
            <a:r>
              <a:rPr lang="en-US" sz="1600" dirty="0" err="1"/>
              <a:t>OpenStax</a:t>
            </a:r>
            <a:r>
              <a:rPr lang="en-US" sz="1600" dirty="0"/>
              <a:t>, Rice University and any changes must be noted.</a:t>
            </a:r>
          </a:p>
        </p:txBody>
      </p:sp>
    </p:spTree>
    <p:extLst>
      <p:ext uri="{BB962C8B-B14F-4D97-AF65-F5344CB8AC3E}">
        <p14:creationId xmlns:p14="http://schemas.microsoft.com/office/powerpoint/2010/main" val="19944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3.4</a:t>
            </a:r>
          </a:p>
        </p:txBody>
      </p:sp>
      <p:pic>
        <p:nvPicPr>
          <p:cNvPr id="2" name="Picture Placeholder 1" descr="Figure shows a timeline of a person’s movement. First displacement is from the home to the right by 0.5 kilometers. Second displacement is back to the starting point. Third displacement is to the right by 1.0 kilometer. Fourth displacement is from the final point to the left by 1.75 kilometer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66" b="-1166"/>
          <a:stretch>
            <a:fillRect/>
          </a:stretch>
        </p:blipFill>
        <p:spPr/>
      </p:pic>
      <p:sp>
        <p:nvSpPr>
          <p:cNvPr id="7" name="Text Placeholder 6"/>
          <p:cNvSpPr>
            <a:spLocks noGrp="1"/>
          </p:cNvSpPr>
          <p:nvPr>
            <p:ph type="body" sz="quarter" idx="14"/>
          </p:nvPr>
        </p:nvSpPr>
        <p:spPr/>
        <p:txBody>
          <a:bodyPr>
            <a:normAutofit/>
          </a:bodyPr>
          <a:lstStyle/>
          <a:p>
            <a:r>
              <a:rPr lang="en-US" sz="1600" dirty="0"/>
              <a:t>Timeline of Jill’s movements.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779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3.5</a:t>
            </a:r>
          </a:p>
        </p:txBody>
      </p:sp>
      <p:pic>
        <p:nvPicPr>
          <p:cNvPr id="2" name="Picture Placeholder 1" descr="Graph shows position in kilometers plotted as a function of time in minut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0162" r="-60162"/>
          <a:stretch>
            <a:fillRect/>
          </a:stretch>
        </p:blipFill>
        <p:spPr/>
      </p:pic>
      <p:sp>
        <p:nvSpPr>
          <p:cNvPr id="7" name="Text Placeholder 6"/>
          <p:cNvSpPr>
            <a:spLocks noGrp="1"/>
          </p:cNvSpPr>
          <p:nvPr>
            <p:ph type="body" sz="quarter" idx="14"/>
          </p:nvPr>
        </p:nvSpPr>
        <p:spPr/>
        <p:txBody>
          <a:bodyPr>
            <a:normAutofit/>
          </a:bodyPr>
          <a:lstStyle/>
          <a:p>
            <a:r>
              <a:rPr lang="en-US" sz="1600" dirty="0"/>
              <a:t>This graph depicts Jill’s position versus time. The average velocity is the slope of a line connecting the initial and final points.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53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3.1</a:t>
            </a:r>
          </a:p>
        </p:txBody>
      </p:sp>
      <p:pic>
        <p:nvPicPr>
          <p:cNvPr id="2" name="Picture Placeholder 1" descr="Figure shows timeline of cyclist’s movement. First displacement is to the left by 3.0 kilometers. Second displacement is from the final point to the right by 2.0 kilometer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1752" b="-21752"/>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177111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3.6</a:t>
            </a:r>
          </a:p>
        </p:txBody>
      </p:sp>
      <p:pic>
        <p:nvPicPr>
          <p:cNvPr id="2" name="Picture Placeholder 1" descr="Graph shows position plotted versus time. Position increases from t1 to t2 and reaches maximum at t0. It decreases to at and continues to decrease at t4. The slope of the tangent line at t0 is indicated as the instantaneous velocit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7933" r="-47933"/>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fontScale="92500" lnSpcReduction="10000"/>
              </a:bodyPr>
              <a:lstStyle/>
              <a:p>
                <a:pPr>
                  <a:lnSpc>
                    <a:spcPct val="110000"/>
                  </a:lnSpc>
                </a:pPr>
                <a:r>
                  <a:rPr lang="en-US" sz="1600" dirty="0"/>
                  <a:t>In a graph of position versus time, the instantaneous velocity is the slope of the tangent line at a given point. The average velocities  </a:t>
                </a:r>
                <a14:m>
                  <m:oMath xmlns:m="http://schemas.openxmlformats.org/officeDocument/2006/math">
                    <m:acc>
                      <m:accPr>
                        <m:chr m:val="̅"/>
                        <m:ctrlPr>
                          <a:rPr lang="en-US" sz="1600" i="1" smtClean="0">
                            <a:latin typeface="Cambria Math" panose="02040503050406030204" pitchFamily="18" charset="0"/>
                          </a:rPr>
                        </m:ctrlPr>
                      </m:accPr>
                      <m:e>
                        <m:r>
                          <a:rPr lang="en-US" sz="1600" b="0" i="1" smtClean="0">
                            <a:latin typeface="Cambria Math"/>
                          </a:rPr>
                          <m:t>𝑣</m:t>
                        </m:r>
                      </m:e>
                    </m:acc>
                    <m:r>
                      <a:rPr lang="en-US" sz="1600" b="0" i="1" smtClean="0">
                        <a:latin typeface="Cambria Math"/>
                      </a:rPr>
                      <m:t> = </m:t>
                    </m:r>
                    <m:f>
                      <m:fPr>
                        <m:ctrlPr>
                          <a:rPr lang="en-US" sz="1600" b="0" i="1" smtClean="0">
                            <a:latin typeface="Cambria Math" panose="02040503050406030204" pitchFamily="18" charset="0"/>
                          </a:rPr>
                        </m:ctrlPr>
                      </m:fPr>
                      <m:num>
                        <m:r>
                          <m:rPr>
                            <m:sty m:val="p"/>
                          </m:rPr>
                          <a:rPr lang="el-GR" sz="1600" b="0" i="0" smtClean="0">
                            <a:latin typeface="Cambria Math"/>
                          </a:rPr>
                          <m:t>Δ</m:t>
                        </m:r>
                        <m:r>
                          <a:rPr lang="en-US" sz="1600" b="0" i="1" smtClean="0">
                            <a:latin typeface="Cambria Math"/>
                          </a:rPr>
                          <m:t>𝑥</m:t>
                        </m:r>
                      </m:num>
                      <m:den>
                        <m:r>
                          <m:rPr>
                            <m:sty m:val="p"/>
                          </m:rPr>
                          <a:rPr lang="el-GR" sz="1600" b="0" i="0" smtClean="0">
                            <a:latin typeface="Cambria Math"/>
                          </a:rPr>
                          <m:t>Δ</m:t>
                        </m:r>
                        <m:r>
                          <a:rPr lang="en-US" sz="1600" b="0" i="1" smtClean="0">
                            <a:latin typeface="Cambria Math"/>
                          </a:rPr>
                          <m:t>𝑡</m:t>
                        </m:r>
                      </m:den>
                    </m:f>
                    <m:r>
                      <a:rPr lang="en-US" sz="1600" b="0" i="1" smtClean="0">
                        <a:latin typeface="Cambria Math"/>
                      </a:rPr>
                      <m:t> = </m:t>
                    </m:r>
                    <m:box>
                      <m:boxPr>
                        <m:ctrlPr>
                          <a:rPr lang="en-US" sz="1600" b="0" i="1" smtClean="0">
                            <a:latin typeface="Cambria Math" panose="02040503050406030204" pitchFamily="18" charset="0"/>
                          </a:rPr>
                        </m:ctrlPr>
                      </m:boxPr>
                      <m:e>
                        <m:argPr>
                          <m:argSz m:val="-1"/>
                        </m:argPr>
                        <m:f>
                          <m:fPr>
                            <m:ctrlPr>
                              <a:rPr lang="en-US" sz="1600" b="0" i="1" smtClean="0">
                                <a:latin typeface="Cambria Math" panose="02040503050406030204" pitchFamily="18" charset="0"/>
                              </a:rPr>
                            </m:ctrlPr>
                          </m:fPr>
                          <m:num>
                            <m:sSub>
                              <m:sSubPr>
                                <m:ctrlPr>
                                  <a:rPr lang="en-US" sz="1600" i="1" dirty="0">
                                    <a:latin typeface="Cambria Math" panose="02040503050406030204" pitchFamily="18" charset="0"/>
                                  </a:rPr>
                                </m:ctrlPr>
                              </m:sSubPr>
                              <m:e>
                                <m:r>
                                  <a:rPr lang="en-US" sz="1600" i="1" dirty="0">
                                    <a:latin typeface="Cambria Math"/>
                                  </a:rPr>
                                  <m:t>𝑥</m:t>
                                </m:r>
                              </m:e>
                              <m:sub>
                                <m:r>
                                  <a:rPr lang="en-US" sz="1600" i="1" dirty="0">
                                    <a:latin typeface="Cambria Math"/>
                                  </a:rPr>
                                  <m:t>𝑓</m:t>
                                </m:r>
                                <m:r>
                                  <a:rPr lang="en-US" sz="1600" b="0" i="1" dirty="0" smtClean="0">
                                    <a:latin typeface="Cambria Math"/>
                                  </a:rPr>
                                  <m:t> </m:t>
                                </m:r>
                              </m:sub>
                            </m:sSub>
                            <m:r>
                              <a:rPr lang="en-US" sz="1600" b="0" i="1" smtClean="0">
                                <a:latin typeface="Cambria Math"/>
                              </a:rPr>
                              <m:t>− </m:t>
                            </m:r>
                            <m:sSub>
                              <m:sSubPr>
                                <m:ctrlPr>
                                  <a:rPr lang="en-US" sz="1600" i="1" dirty="0">
                                    <a:latin typeface="Cambria Math" panose="02040503050406030204" pitchFamily="18" charset="0"/>
                                  </a:rPr>
                                </m:ctrlPr>
                              </m:sSubPr>
                              <m:e>
                                <m:r>
                                  <a:rPr lang="en-US" sz="1600" i="1" dirty="0">
                                    <a:latin typeface="Cambria Math"/>
                                  </a:rPr>
                                  <m:t>𝑥</m:t>
                                </m:r>
                              </m:e>
                              <m:sub>
                                <m:r>
                                  <a:rPr lang="en-US" sz="1600" b="0" i="1" dirty="0" smtClean="0">
                                    <a:latin typeface="Cambria Math"/>
                                  </a:rPr>
                                  <m:t>𝑖</m:t>
                                </m:r>
                              </m:sub>
                            </m:sSub>
                          </m:num>
                          <m:den>
                            <m:sSub>
                              <m:sSubPr>
                                <m:ctrlPr>
                                  <a:rPr lang="en-US" sz="1600" i="1" dirty="0">
                                    <a:latin typeface="Cambria Math" panose="02040503050406030204" pitchFamily="18" charset="0"/>
                                  </a:rPr>
                                </m:ctrlPr>
                              </m:sSubPr>
                              <m:e>
                                <m:r>
                                  <a:rPr lang="en-US" sz="1600" b="0" i="1" dirty="0" smtClean="0">
                                    <a:latin typeface="Cambria Math"/>
                                  </a:rPr>
                                  <m:t>𝑡</m:t>
                                </m:r>
                              </m:e>
                              <m:sub>
                                <m:r>
                                  <a:rPr lang="en-US" sz="1600" i="1" dirty="0">
                                    <a:latin typeface="Cambria Math"/>
                                  </a:rPr>
                                  <m:t>𝑓</m:t>
                                </m:r>
                              </m:sub>
                            </m:sSub>
                            <m:r>
                              <a:rPr lang="en-US" sz="1600" b="0" i="1" smtClean="0">
                                <a:latin typeface="Cambria Math"/>
                              </a:rPr>
                              <m:t>−</m:t>
                            </m:r>
                            <m:sSub>
                              <m:sSubPr>
                                <m:ctrlPr>
                                  <a:rPr lang="en-US" sz="1600" i="1" dirty="0">
                                    <a:latin typeface="Cambria Math" panose="02040503050406030204" pitchFamily="18" charset="0"/>
                                  </a:rPr>
                                </m:ctrlPr>
                              </m:sSubPr>
                              <m:e>
                                <m:r>
                                  <a:rPr lang="en-US" sz="1600" b="0" i="1" dirty="0" smtClean="0">
                                    <a:latin typeface="Cambria Math"/>
                                  </a:rPr>
                                  <m:t> </m:t>
                                </m:r>
                                <m:r>
                                  <a:rPr lang="en-US" sz="1600" b="0" i="1" dirty="0" smtClean="0">
                                    <a:latin typeface="Cambria Math"/>
                                  </a:rPr>
                                  <m:t>𝑡</m:t>
                                </m:r>
                              </m:e>
                              <m:sub>
                                <m:r>
                                  <a:rPr lang="en-US" sz="1600" b="0" i="1" dirty="0" smtClean="0">
                                    <a:latin typeface="Cambria Math"/>
                                  </a:rPr>
                                  <m:t>𝑖</m:t>
                                </m:r>
                              </m:sub>
                            </m:sSub>
                          </m:den>
                        </m:f>
                      </m:e>
                    </m:box>
                  </m:oMath>
                </a14:m>
                <a:r>
                  <a:rPr lang="en-US" sz="1600" dirty="0"/>
                  <a:t>  between times </a:t>
                </a:r>
                <a14:m>
                  <m:oMath xmlns:m="http://schemas.openxmlformats.org/officeDocument/2006/math">
                    <m:r>
                      <a:rPr lang="en-US" sz="1600" i="1" dirty="0" smtClean="0">
                        <a:latin typeface="Cambria Math"/>
                        <a:ea typeface="Cambria Math"/>
                      </a:rPr>
                      <m:t>∆</m:t>
                    </m:r>
                    <m:r>
                      <a:rPr lang="en-US" sz="1600" b="0" i="1" dirty="0" smtClean="0">
                        <a:latin typeface="Cambria Math"/>
                        <a:ea typeface="Cambria Math"/>
                      </a:rPr>
                      <m:t>𝑡</m:t>
                    </m:r>
                    <m:r>
                      <a:rPr lang="en-US" sz="1600" b="0" i="1" dirty="0" smtClean="0">
                        <a:latin typeface="Cambria Math"/>
                        <a:ea typeface="Cambria Math"/>
                      </a:rPr>
                      <m:t> = </m:t>
                    </m:r>
                    <m:sSub>
                      <m:sSubPr>
                        <m:ctrlPr>
                          <a:rPr lang="en-US" sz="1600" b="0" i="1" dirty="0" smtClean="0">
                            <a:latin typeface="Cambria Math" panose="02040503050406030204" pitchFamily="18" charset="0"/>
                            <a:ea typeface="Cambria Math"/>
                          </a:rPr>
                        </m:ctrlPr>
                      </m:sSubPr>
                      <m:e>
                        <m:r>
                          <a:rPr lang="en-US" sz="1600" b="0" i="1" dirty="0" smtClean="0">
                            <a:latin typeface="Cambria Math"/>
                            <a:ea typeface="Cambria Math"/>
                          </a:rPr>
                          <m:t>𝑡</m:t>
                        </m:r>
                      </m:e>
                      <m:sub>
                        <m:r>
                          <a:rPr lang="en-US" sz="1600" b="0" i="1" dirty="0" smtClean="0">
                            <a:latin typeface="Cambria Math"/>
                            <a:ea typeface="Cambria Math"/>
                          </a:rPr>
                          <m:t>6</m:t>
                        </m:r>
                      </m:sub>
                    </m:sSub>
                    <m:r>
                      <a:rPr lang="en-US" sz="1600" b="0" i="1" dirty="0" smtClean="0">
                        <a:latin typeface="Cambria Math"/>
                        <a:ea typeface="Cambria Math"/>
                      </a:rPr>
                      <m:t> − </m:t>
                    </m:r>
                    <m:sSub>
                      <m:sSubPr>
                        <m:ctrlPr>
                          <a:rPr lang="en-US" sz="1600" i="1" dirty="0">
                            <a:latin typeface="Cambria Math" panose="02040503050406030204" pitchFamily="18" charset="0"/>
                            <a:ea typeface="Cambria Math"/>
                          </a:rPr>
                        </m:ctrlPr>
                      </m:sSubPr>
                      <m:e>
                        <m:r>
                          <a:rPr lang="en-US" sz="1600" i="1" dirty="0">
                            <a:latin typeface="Cambria Math"/>
                            <a:ea typeface="Cambria Math"/>
                          </a:rPr>
                          <m:t>𝑡</m:t>
                        </m:r>
                      </m:e>
                      <m:sub>
                        <m:r>
                          <a:rPr lang="en-US" sz="1600" b="0" i="1" dirty="0" smtClean="0">
                            <a:latin typeface="Cambria Math"/>
                            <a:ea typeface="Cambria Math"/>
                          </a:rPr>
                          <m:t>1</m:t>
                        </m:r>
                      </m:sub>
                    </m:sSub>
                    <m:r>
                      <a:rPr lang="en-US" sz="1600" b="0" i="1" dirty="0" smtClean="0">
                        <a:latin typeface="Cambria Math"/>
                        <a:ea typeface="Cambria Math"/>
                      </a:rPr>
                      <m:t>,  </m:t>
                    </m:r>
                    <m:r>
                      <a:rPr lang="en-US" sz="1600" i="1" dirty="0">
                        <a:latin typeface="Cambria Math"/>
                        <a:ea typeface="Cambria Math"/>
                      </a:rPr>
                      <m:t>∆</m:t>
                    </m:r>
                    <m:r>
                      <a:rPr lang="en-US" sz="1600" i="1" dirty="0">
                        <a:latin typeface="Cambria Math"/>
                        <a:ea typeface="Cambria Math"/>
                      </a:rPr>
                      <m:t>𝑡</m:t>
                    </m:r>
                    <m:r>
                      <a:rPr lang="en-US" sz="1600" b="0" i="1" dirty="0" smtClean="0">
                        <a:latin typeface="Cambria Math"/>
                        <a:ea typeface="Cambria Math"/>
                      </a:rPr>
                      <m:t> </m:t>
                    </m:r>
                    <m:r>
                      <a:rPr lang="en-US" sz="1600" i="1" dirty="0">
                        <a:latin typeface="Cambria Math"/>
                        <a:ea typeface="Cambria Math"/>
                      </a:rPr>
                      <m:t>=</m:t>
                    </m:r>
                    <m:sSub>
                      <m:sSubPr>
                        <m:ctrlPr>
                          <a:rPr lang="en-US" sz="1600" i="1" dirty="0">
                            <a:latin typeface="Cambria Math" panose="02040503050406030204" pitchFamily="18" charset="0"/>
                            <a:ea typeface="Cambria Math"/>
                          </a:rPr>
                        </m:ctrlPr>
                      </m:sSubPr>
                      <m:e>
                        <m:r>
                          <a:rPr lang="en-US" sz="1600" i="1" dirty="0">
                            <a:latin typeface="Cambria Math"/>
                            <a:ea typeface="Cambria Math"/>
                          </a:rPr>
                          <m:t>𝑡</m:t>
                        </m:r>
                      </m:e>
                      <m:sub>
                        <m:r>
                          <a:rPr lang="en-US" sz="1600" b="0" i="1" dirty="0" smtClean="0">
                            <a:latin typeface="Cambria Math"/>
                            <a:ea typeface="Cambria Math"/>
                          </a:rPr>
                          <m:t>5</m:t>
                        </m:r>
                      </m:sub>
                    </m:sSub>
                    <m:r>
                      <a:rPr lang="en-US" sz="1600" b="0" i="1" dirty="0" smtClean="0">
                        <a:latin typeface="Cambria Math"/>
                        <a:ea typeface="Cambria Math"/>
                      </a:rPr>
                      <m:t> </m:t>
                    </m:r>
                    <m:r>
                      <a:rPr lang="en-US" sz="1600" i="1" dirty="0">
                        <a:latin typeface="Cambria Math"/>
                        <a:ea typeface="Cambria Math"/>
                      </a:rPr>
                      <m:t>−</m:t>
                    </m:r>
                    <m:r>
                      <a:rPr lang="en-US" sz="1600" b="0" i="1" dirty="0" smtClean="0">
                        <a:latin typeface="Cambria Math"/>
                        <a:ea typeface="Cambria Math"/>
                      </a:rPr>
                      <m:t> </m:t>
                    </m:r>
                    <m:sSub>
                      <m:sSubPr>
                        <m:ctrlPr>
                          <a:rPr lang="en-US" sz="1600" i="1" dirty="0">
                            <a:latin typeface="Cambria Math" panose="02040503050406030204" pitchFamily="18" charset="0"/>
                            <a:ea typeface="Cambria Math"/>
                          </a:rPr>
                        </m:ctrlPr>
                      </m:sSubPr>
                      <m:e>
                        <m:r>
                          <a:rPr lang="en-US" sz="1600" i="1" dirty="0">
                            <a:latin typeface="Cambria Math"/>
                            <a:ea typeface="Cambria Math"/>
                          </a:rPr>
                          <m:t>𝑡</m:t>
                        </m:r>
                      </m:e>
                      <m:sub>
                        <m:r>
                          <a:rPr lang="en-US" sz="1600" b="0" i="1" dirty="0" smtClean="0">
                            <a:latin typeface="Cambria Math"/>
                            <a:ea typeface="Cambria Math"/>
                          </a:rPr>
                          <m:t>2</m:t>
                        </m:r>
                      </m:sub>
                    </m:sSub>
                  </m:oMath>
                </a14:m>
                <a:r>
                  <a:rPr lang="en-US" sz="1600" dirty="0"/>
                  <a:t>, and  </a:t>
                </a:r>
                <a14:m>
                  <m:oMath xmlns:m="http://schemas.openxmlformats.org/officeDocument/2006/math">
                    <m:r>
                      <a:rPr lang="en-US" sz="1600" i="1" dirty="0">
                        <a:latin typeface="Cambria Math"/>
                        <a:ea typeface="Cambria Math"/>
                      </a:rPr>
                      <m:t>∆</m:t>
                    </m:r>
                    <m:r>
                      <a:rPr lang="en-US" sz="1600" i="1" dirty="0">
                        <a:latin typeface="Cambria Math"/>
                        <a:ea typeface="Cambria Math"/>
                      </a:rPr>
                      <m:t>𝑡</m:t>
                    </m:r>
                    <m:r>
                      <a:rPr lang="en-US" sz="1600" b="0" i="1" dirty="0" smtClean="0">
                        <a:latin typeface="Cambria Math"/>
                        <a:ea typeface="Cambria Math"/>
                      </a:rPr>
                      <m:t> </m:t>
                    </m:r>
                    <m:r>
                      <a:rPr lang="en-US" sz="1600" i="1" dirty="0">
                        <a:latin typeface="Cambria Math"/>
                        <a:ea typeface="Cambria Math"/>
                      </a:rPr>
                      <m:t>=</m:t>
                    </m:r>
                    <m:r>
                      <a:rPr lang="en-US" sz="1600" b="0" i="1" dirty="0" smtClean="0">
                        <a:latin typeface="Cambria Math"/>
                        <a:ea typeface="Cambria Math"/>
                      </a:rPr>
                      <m:t> </m:t>
                    </m:r>
                    <m:sSub>
                      <m:sSubPr>
                        <m:ctrlPr>
                          <a:rPr lang="en-US" sz="1600" i="1" dirty="0">
                            <a:latin typeface="Cambria Math" panose="02040503050406030204" pitchFamily="18" charset="0"/>
                            <a:ea typeface="Cambria Math"/>
                          </a:rPr>
                        </m:ctrlPr>
                      </m:sSubPr>
                      <m:e>
                        <m:r>
                          <a:rPr lang="en-US" sz="1600" i="1" dirty="0">
                            <a:latin typeface="Cambria Math"/>
                            <a:ea typeface="Cambria Math"/>
                          </a:rPr>
                          <m:t>𝑡</m:t>
                        </m:r>
                      </m:e>
                      <m:sub>
                        <m:r>
                          <a:rPr lang="en-US" sz="1600" b="0" i="1" dirty="0" smtClean="0">
                            <a:latin typeface="Cambria Math"/>
                            <a:ea typeface="Cambria Math"/>
                          </a:rPr>
                          <m:t>4</m:t>
                        </m:r>
                      </m:sub>
                    </m:sSub>
                    <m:r>
                      <a:rPr lang="en-US" sz="1600" b="0" i="1" dirty="0" smtClean="0">
                        <a:latin typeface="Cambria Math"/>
                        <a:ea typeface="Cambria Math"/>
                      </a:rPr>
                      <m:t> </m:t>
                    </m:r>
                    <m:r>
                      <a:rPr lang="en-US" sz="1600" i="1" dirty="0">
                        <a:latin typeface="Cambria Math"/>
                        <a:ea typeface="Cambria Math"/>
                      </a:rPr>
                      <m:t>−</m:t>
                    </m:r>
                    <m:sSub>
                      <m:sSubPr>
                        <m:ctrlPr>
                          <a:rPr lang="en-US" sz="1600" i="1" dirty="0">
                            <a:latin typeface="Cambria Math" panose="02040503050406030204" pitchFamily="18" charset="0"/>
                            <a:ea typeface="Cambria Math"/>
                          </a:rPr>
                        </m:ctrlPr>
                      </m:sSubPr>
                      <m:e>
                        <m:r>
                          <a:rPr lang="en-US" sz="1600" b="0" i="1" dirty="0" smtClean="0">
                            <a:latin typeface="Cambria Math"/>
                            <a:ea typeface="Cambria Math"/>
                          </a:rPr>
                          <m:t>  </m:t>
                        </m:r>
                        <m:r>
                          <a:rPr lang="en-US" sz="1600" i="1" dirty="0">
                            <a:latin typeface="Cambria Math"/>
                            <a:ea typeface="Cambria Math"/>
                          </a:rPr>
                          <m:t>𝑡</m:t>
                        </m:r>
                      </m:e>
                      <m:sub>
                        <m:r>
                          <a:rPr lang="en-US" sz="1600" b="0" i="1" dirty="0" smtClean="0">
                            <a:latin typeface="Cambria Math"/>
                            <a:ea typeface="Cambria Math"/>
                          </a:rPr>
                          <m:t>3</m:t>
                        </m:r>
                      </m:sub>
                    </m:sSub>
                  </m:oMath>
                </a14:m>
                <a:r>
                  <a:rPr lang="en-US" sz="1600" dirty="0"/>
                  <a:t>  are shown. When  </a:t>
                </a:r>
                <a14:m>
                  <m:oMath xmlns:m="http://schemas.openxmlformats.org/officeDocument/2006/math">
                    <m:r>
                      <a:rPr lang="en-US" sz="1600" i="1" dirty="0">
                        <a:latin typeface="Cambria Math"/>
                        <a:ea typeface="Cambria Math"/>
                      </a:rPr>
                      <m:t>∆</m:t>
                    </m:r>
                    <m:r>
                      <a:rPr lang="en-US" sz="1600" i="1" dirty="0">
                        <a:latin typeface="Cambria Math"/>
                        <a:ea typeface="Cambria Math"/>
                      </a:rPr>
                      <m:t>𝑡</m:t>
                    </m:r>
                  </m:oMath>
                </a14:m>
                <a:r>
                  <a:rPr lang="en-US" sz="1600" dirty="0"/>
                  <a:t> </a:t>
                </a:r>
                <a:r>
                  <a:rPr lang="en-US" sz="1600" dirty="0">
                    <a:latin typeface="Cambria Math" panose="02040503050406030204" pitchFamily="18" charset="0"/>
                    <a:ea typeface="Cambria Math" panose="02040503050406030204" pitchFamily="18" charset="0"/>
                  </a:rPr>
                  <a:t>→</a:t>
                </a:r>
                <a:r>
                  <a:rPr lang="en-US" sz="1600" dirty="0"/>
                  <a:t> </a:t>
                </a:r>
                <a:r>
                  <a:rPr lang="en-US" sz="1600" dirty="0">
                    <a:latin typeface="Cambria Math" panose="02040503050406030204" pitchFamily="18" charset="0"/>
                    <a:ea typeface="Cambria Math" panose="02040503050406030204" pitchFamily="18" charset="0"/>
                  </a:rPr>
                  <a:t>0</a:t>
                </a:r>
                <a:r>
                  <a:rPr lang="en-US" sz="1600" dirty="0"/>
                  <a:t>, the average velocity approaches the instantaneous velocity at  </a:t>
                </a:r>
                <a14:m>
                  <m:oMath xmlns:m="http://schemas.openxmlformats.org/officeDocument/2006/math">
                    <m:r>
                      <a:rPr lang="en-US" sz="1600" i="1" dirty="0">
                        <a:latin typeface="Cambria Math"/>
                        <a:ea typeface="Cambria Math"/>
                      </a:rPr>
                      <m:t>𝑡</m:t>
                    </m:r>
                    <m:r>
                      <a:rPr lang="en-US" sz="1600" i="1" dirty="0">
                        <a:latin typeface="Cambria Math"/>
                        <a:ea typeface="Cambria Math"/>
                      </a:rPr>
                      <m:t> = </m:t>
                    </m:r>
                    <m:sSub>
                      <m:sSubPr>
                        <m:ctrlPr>
                          <a:rPr lang="en-US" sz="1600" i="1" dirty="0">
                            <a:latin typeface="Cambria Math" panose="02040503050406030204" pitchFamily="18" charset="0"/>
                            <a:ea typeface="Cambria Math"/>
                          </a:rPr>
                        </m:ctrlPr>
                      </m:sSubPr>
                      <m:e>
                        <m:r>
                          <a:rPr lang="en-US" sz="1600" i="1" dirty="0">
                            <a:latin typeface="Cambria Math"/>
                            <a:ea typeface="Cambria Math"/>
                          </a:rPr>
                          <m:t>𝑡</m:t>
                        </m:r>
                      </m:e>
                      <m:sub>
                        <m:r>
                          <a:rPr lang="en-US" sz="1600" b="0" i="1" dirty="0" smtClean="0">
                            <a:latin typeface="Cambria Math"/>
                            <a:ea typeface="Cambria Math"/>
                          </a:rPr>
                          <m:t>0</m:t>
                        </m:r>
                      </m:sub>
                    </m:sSub>
                  </m:oMath>
                </a14:m>
                <a:r>
                  <a:rPr lang="en-US" sz="1600" dirty="0"/>
                  <a:t> .</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227" t="-1047" b="-4188"/>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961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3.7</a:t>
            </a:r>
          </a:p>
        </p:txBody>
      </p:sp>
      <p:pic>
        <p:nvPicPr>
          <p:cNvPr id="2" name="Picture Placeholder 1" descr="Graph shows position in kilometers plotted as a function of time at minutes. It starts at the origin, reaches 0.5 kilometers at 0.5 minutes, remains constant between 0.5 and 0.9 minutes, and decreases to 0 at 2.0 minut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8726" r="-58726"/>
          <a:stretch>
            <a:fillRect/>
          </a:stretch>
        </p:blipFill>
        <p:spPr/>
      </p:pic>
      <p:sp>
        <p:nvSpPr>
          <p:cNvPr id="7" name="Text Placeholder 6"/>
          <p:cNvSpPr>
            <a:spLocks noGrp="1"/>
          </p:cNvSpPr>
          <p:nvPr>
            <p:ph type="body" sz="quarter" idx="14"/>
          </p:nvPr>
        </p:nvSpPr>
        <p:spPr/>
        <p:txBody>
          <a:bodyPr>
            <a:normAutofit fontScale="92500"/>
          </a:bodyPr>
          <a:lstStyle/>
          <a:p>
            <a:r>
              <a:rPr lang="en-US" sz="1600" dirty="0"/>
              <a:t>The object starts out in the positive direction, stops for a short time, and then reverses direction, heading back toward the origin. Notice that the object comes to rest instantaneously, which would require an infinite force. Thus, the graph is an approximation of motion in the real world. (The concept of force is discussed in </a:t>
            </a:r>
            <a:r>
              <a:rPr lang="en-US" sz="1600" b="1" dirty="0">
                <a:solidFill>
                  <a:srgbClr val="6CB255"/>
                </a:solidFill>
              </a:rPr>
              <a:t>Newton’s Laws of Motion</a:t>
            </a:r>
            <a:r>
              <a:rPr lang="en-US" sz="1600" dirty="0"/>
              <a: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369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511</TotalTime>
  <Words>1505</Words>
  <Application>Microsoft Office PowerPoint</Application>
  <PresentationFormat>On-screen Show (4:3)</PresentationFormat>
  <Paragraphs>83</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Arial Black</vt:lpstr>
      <vt:lpstr>Calibri</vt:lpstr>
      <vt:lpstr>Cambria Math</vt:lpstr>
      <vt:lpstr>Essential</vt:lpstr>
      <vt:lpstr>PowerPoint Presentation</vt:lpstr>
      <vt:lpstr>Figure 3.1</vt:lpstr>
      <vt:lpstr>Figure 3.2</vt:lpstr>
      <vt:lpstr>Figure 3.3</vt:lpstr>
      <vt:lpstr>Figure 3.4</vt:lpstr>
      <vt:lpstr>Figure 3.5</vt:lpstr>
      <vt:lpstr>EXAMPLE 3.1</vt:lpstr>
      <vt:lpstr>Figure 3.6</vt:lpstr>
      <vt:lpstr>Figure 3.7</vt:lpstr>
      <vt:lpstr>Figure 3.8</vt:lpstr>
      <vt:lpstr>Figure 3.9</vt:lpstr>
      <vt:lpstr>Figure 3.10</vt:lpstr>
      <vt:lpstr>Figure 3.11</vt:lpstr>
      <vt:lpstr>Figure 3.12</vt:lpstr>
      <vt:lpstr>Figure 3.13</vt:lpstr>
      <vt:lpstr>Figure 3.14</vt:lpstr>
      <vt:lpstr>Figure 3.15</vt:lpstr>
      <vt:lpstr>Figure 3.16</vt:lpstr>
      <vt:lpstr>Figure 3.17</vt:lpstr>
      <vt:lpstr>Figure 3.18</vt:lpstr>
      <vt:lpstr>Figure 3.19</vt:lpstr>
      <vt:lpstr>Figure 3.20</vt:lpstr>
      <vt:lpstr>Figure 3.21</vt:lpstr>
      <vt:lpstr>Figure 3.22</vt:lpstr>
      <vt:lpstr>Figure 3.23</vt:lpstr>
      <vt:lpstr>Figure 3.24</vt:lpstr>
      <vt:lpstr>Figure 3.25</vt:lpstr>
      <vt:lpstr>Figure 3.26</vt:lpstr>
      <vt:lpstr>Figure 3.27</vt:lpstr>
      <vt:lpstr>Figure 3.28</vt:lpstr>
      <vt:lpstr>Figure 3.29</vt:lpstr>
      <vt:lpstr>Figure 3.30</vt:lpstr>
      <vt:lpstr>EXERCISE 31</vt:lpstr>
      <vt:lpstr>EXERCISE 32</vt:lpstr>
      <vt:lpstr>EXERCISE 33</vt:lpstr>
      <vt:lpstr>EXERCISE 39</vt:lpstr>
      <vt:lpstr>EXERCISE 46</vt:lpstr>
      <vt:lpstr>EXERCISE 47</vt:lpstr>
      <vt:lpstr>EXERCISE 88</vt:lpstr>
      <vt:lpstr>EXERCISE 94</vt:lpstr>
      <vt:lpstr>PowerPoint Presentation</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Jose Escalante</cp:lastModifiedBy>
  <cp:revision>80</cp:revision>
  <cp:lastPrinted>2016-10-04T00:55:10Z</cp:lastPrinted>
  <dcterms:created xsi:type="dcterms:W3CDTF">2012-06-04T02:13:36Z</dcterms:created>
  <dcterms:modified xsi:type="dcterms:W3CDTF">2019-06-17T19:15:57Z</dcterms:modified>
</cp:coreProperties>
</file>