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9"/>
  </p:handoutMasterIdLst>
  <p:sldIdLst>
    <p:sldId id="256" r:id="rId2"/>
    <p:sldId id="277" r:id="rId3"/>
    <p:sldId id="316" r:id="rId4"/>
    <p:sldId id="282" r:id="rId5"/>
    <p:sldId id="317" r:id="rId6"/>
    <p:sldId id="281" r:id="rId7"/>
    <p:sldId id="318" r:id="rId8"/>
    <p:sldId id="319" r:id="rId9"/>
    <p:sldId id="283" r:id="rId10"/>
    <p:sldId id="278" r:id="rId11"/>
    <p:sldId id="320" r:id="rId12"/>
    <p:sldId id="321" r:id="rId13"/>
    <p:sldId id="322" r:id="rId14"/>
    <p:sldId id="287" r:id="rId15"/>
    <p:sldId id="291" r:id="rId16"/>
    <p:sldId id="323" r:id="rId17"/>
    <p:sldId id="293" r:id="rId18"/>
    <p:sldId id="292" r:id="rId19"/>
    <p:sldId id="296" r:id="rId20"/>
    <p:sldId id="294" r:id="rId21"/>
    <p:sldId id="324" r:id="rId22"/>
    <p:sldId id="325" r:id="rId23"/>
    <p:sldId id="297" r:id="rId24"/>
    <p:sldId id="298" r:id="rId25"/>
    <p:sldId id="305" r:id="rId26"/>
    <p:sldId id="308" r:id="rId27"/>
    <p:sldId id="309" r:id="rId28"/>
    <p:sldId id="326" r:id="rId29"/>
    <p:sldId id="306" r:id="rId30"/>
    <p:sldId id="302" r:id="rId31"/>
    <p:sldId id="310" r:id="rId32"/>
    <p:sldId id="311" r:id="rId33"/>
    <p:sldId id="312" r:id="rId34"/>
    <p:sldId id="313" r:id="rId35"/>
    <p:sldId id="314" r:id="rId36"/>
    <p:sldId id="315" r:id="rId37"/>
    <p:sldId id="279"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7" autoAdjust="0"/>
    <p:restoredTop sz="94504" autoAdjust="0"/>
  </p:normalViewPr>
  <p:slideViewPr>
    <p:cSldViewPr snapToGrid="0" snapToObjects="1">
      <p:cViewPr varScale="1">
        <p:scale>
          <a:sx n="88" d="100"/>
          <a:sy n="88" d="100"/>
        </p:scale>
        <p:origin x="90" y="168"/>
      </p:cViewPr>
      <p:guideLst>
        <p:guide orient="horz" pos="2160"/>
        <p:guide pos="2880"/>
      </p:guideLst>
    </p:cSldViewPr>
  </p:slideViewPr>
  <p:outlineViewPr>
    <p:cViewPr>
      <p:scale>
        <a:sx n="33" d="100"/>
        <a:sy n="33" d="100"/>
      </p:scale>
      <p:origin x="0" y="194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4 MOTION IN TWO AND THREE DIMENSIONS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4.9</a:t>
            </a:r>
          </a:p>
        </p:txBody>
      </p:sp>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particle starts at point (</a:t>
                </a:r>
                <a:r>
                  <a:rPr lang="en-US" sz="1600" i="1" dirty="0">
                    <a:solidFill>
                      <a:schemeClr val="tx1"/>
                    </a:solidFill>
                  </a:rPr>
                  <a:t>x</a:t>
                </a:r>
                <a:r>
                  <a:rPr lang="en-US" sz="1600" dirty="0">
                    <a:solidFill>
                      <a:schemeClr val="tx1"/>
                    </a:solidFill>
                  </a:rPr>
                  <a:t>, </a:t>
                </a:r>
                <a:r>
                  <a:rPr lang="en-US" sz="1600" i="1" dirty="0">
                    <a:solidFill>
                      <a:schemeClr val="tx1"/>
                    </a:solidFill>
                  </a:rPr>
                  <a:t>y</a:t>
                </a:r>
                <a:r>
                  <a:rPr lang="en-US" sz="1600" dirty="0">
                    <a:solidFill>
                      <a:schemeClr val="tx1"/>
                    </a:solidFill>
                  </a:rPr>
                  <a:t>, </a:t>
                </a:r>
                <a:r>
                  <a:rPr lang="en-US" sz="1600" i="1" dirty="0">
                    <a:solidFill>
                      <a:schemeClr val="tx1"/>
                    </a:solidFill>
                  </a:rPr>
                  <a:t>z</a:t>
                </a:r>
                <a:r>
                  <a:rPr lang="en-US" sz="1600" dirty="0">
                    <a:solidFill>
                      <a:schemeClr val="tx1"/>
                    </a:solidFill>
                  </a:rPr>
                  <a:t>) = (0, 0, 0) with position vector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1" i="1" smtClean="0">
                            <a:solidFill>
                              <a:schemeClr val="tx1"/>
                            </a:solidFill>
                            <a:latin typeface="Cambria Math"/>
                          </a:rPr>
                          <m:t>𝒓</m:t>
                        </m:r>
                      </m:e>
                    </m:acc>
                    <m:r>
                      <a:rPr lang="en-US" sz="1600" b="0" i="1" smtClean="0">
                        <a:solidFill>
                          <a:schemeClr val="tx1"/>
                        </a:solidFill>
                        <a:latin typeface="Cambria Math"/>
                      </a:rPr>
                      <m:t>=0</m:t>
                    </m:r>
                  </m:oMath>
                </a14:m>
                <a:r>
                  <a:rPr lang="en-US" sz="1600" dirty="0">
                    <a:solidFill>
                      <a:schemeClr val="tx1"/>
                    </a:solidFill>
                  </a:rPr>
                  <a:t>. The projection of the trajectory onto the </a:t>
                </a:r>
                <a:r>
                  <a:rPr lang="en-US" sz="1600" i="1" dirty="0">
                    <a:solidFill>
                      <a:schemeClr val="tx1"/>
                    </a:solidFill>
                  </a:rPr>
                  <a:t>xy</a:t>
                </a:r>
                <a:r>
                  <a:rPr lang="en-US" sz="1600" dirty="0">
                    <a:solidFill>
                      <a:schemeClr val="tx1"/>
                    </a:solidFill>
                  </a:rPr>
                  <a:t>-plane is shown. The values of </a:t>
                </a:r>
                <a:r>
                  <a:rPr lang="en-US" sz="1600" i="1" dirty="0">
                    <a:solidFill>
                      <a:schemeClr val="tx1"/>
                    </a:solidFill>
                  </a:rPr>
                  <a:t>y</a:t>
                </a:r>
                <a:r>
                  <a:rPr lang="en-US" sz="1600" b="1" dirty="0">
                    <a:solidFill>
                      <a:schemeClr val="tx1"/>
                    </a:solidFill>
                  </a:rPr>
                  <a:t> </a:t>
                </a:r>
                <a:r>
                  <a:rPr lang="en-US" sz="1600" dirty="0">
                    <a:solidFill>
                      <a:schemeClr val="tx1"/>
                    </a:solidFill>
                  </a:rPr>
                  <a:t>and </a:t>
                </a:r>
                <a:r>
                  <a:rPr lang="en-US" sz="1600" i="1" dirty="0">
                    <a:solidFill>
                      <a:schemeClr val="tx1"/>
                    </a:solidFill>
                  </a:rPr>
                  <a:t>z</a:t>
                </a:r>
                <a:r>
                  <a:rPr lang="en-US" sz="1600" b="1" dirty="0">
                    <a:solidFill>
                      <a:schemeClr val="tx1"/>
                    </a:solidFill>
                  </a:rPr>
                  <a:t> </a:t>
                </a:r>
                <a:r>
                  <a:rPr lang="en-US" sz="1600" dirty="0">
                    <a:solidFill>
                      <a:schemeClr val="tx1"/>
                    </a:solidFill>
                  </a:rPr>
                  <a:t>increase linearly as a function of time, whereas </a:t>
                </a:r>
                <a:r>
                  <a:rPr lang="en-US" sz="1600" i="1" dirty="0">
                    <a:solidFill>
                      <a:schemeClr val="tx1"/>
                    </a:solidFill>
                  </a:rPr>
                  <a:t>x</a:t>
                </a:r>
                <a:r>
                  <a:rPr lang="en-US" sz="1600" b="1" dirty="0">
                    <a:solidFill>
                      <a:schemeClr val="tx1"/>
                    </a:solidFill>
                  </a:rPr>
                  <a:t> </a:t>
                </a:r>
                <a:r>
                  <a:rPr lang="en-US" sz="1600" dirty="0">
                    <a:solidFill>
                      <a:schemeClr val="tx1"/>
                    </a:solidFill>
                  </a:rPr>
                  <a:t>has a turning point at </a:t>
                </a:r>
                <a:r>
                  <a:rPr lang="en-US" sz="1600" i="1" dirty="0">
                    <a:solidFill>
                      <a:schemeClr val="tx1"/>
                    </a:solidFill>
                  </a:rPr>
                  <a:t>t</a:t>
                </a:r>
                <a:r>
                  <a:rPr lang="en-US" sz="1600" dirty="0">
                    <a:solidFill>
                      <a:schemeClr val="tx1"/>
                    </a:solidFill>
                  </a:rPr>
                  <a:t> = 5 s and 25 m, when it reverses direction. At this point, the </a:t>
                </a:r>
                <a:r>
                  <a:rPr lang="en-US" sz="1600" i="1" dirty="0">
                    <a:solidFill>
                      <a:schemeClr val="tx1"/>
                    </a:solidFill>
                  </a:rPr>
                  <a:t>x</a:t>
                </a:r>
                <a:r>
                  <a:rPr lang="en-US" sz="1600" b="1" dirty="0">
                    <a:solidFill>
                      <a:schemeClr val="tx1"/>
                    </a:solidFill>
                  </a:rPr>
                  <a:t> </a:t>
                </a:r>
                <a:r>
                  <a:rPr lang="en-US" sz="1600" dirty="0">
                    <a:solidFill>
                      <a:schemeClr val="tx1"/>
                    </a:solidFill>
                  </a:rPr>
                  <a:t>component of the velocity becomes negative. At </a:t>
                </a:r>
                <a:r>
                  <a:rPr lang="en-US" sz="1600" i="1" dirty="0">
                    <a:solidFill>
                      <a:schemeClr val="tx1"/>
                    </a:solidFill>
                  </a:rPr>
                  <a:t>t</a:t>
                </a:r>
                <a:r>
                  <a:rPr lang="en-US" sz="1600" dirty="0">
                    <a:solidFill>
                      <a:schemeClr val="tx1"/>
                    </a:solidFill>
                  </a:rPr>
                  <a:t> = 10 s, the particle is back to 0 m in the </a:t>
                </a:r>
                <a:r>
                  <a:rPr lang="en-US" sz="1600" i="1" dirty="0">
                    <a:solidFill>
                      <a:schemeClr val="tx1"/>
                    </a:solidFill>
                  </a:rPr>
                  <a:t>x</a:t>
                </a:r>
                <a:r>
                  <a:rPr lang="en-US" sz="1600" b="1" dirty="0">
                    <a:solidFill>
                      <a:schemeClr val="tx1"/>
                    </a:solidFill>
                  </a:rPr>
                  <a:t> </a:t>
                </a:r>
                <a:r>
                  <a:rPr lang="en-US" sz="1600" dirty="0">
                    <a:solidFill>
                      <a:schemeClr val="tx1"/>
                    </a:solidFill>
                  </a:rPr>
                  <a:t>direction.</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t="-348"/>
                </a:stretch>
              </a:blipFill>
            </p:spPr>
            <p:txBody>
              <a:bodyPr/>
              <a:lstStyle/>
              <a:p>
                <a:r>
                  <a:rPr lang="en-US">
                    <a:noFill/>
                  </a:rPr>
                  <a:t> </a:t>
                </a:r>
              </a:p>
            </p:txBody>
          </p:sp>
        </mc:Fallback>
      </mc:AlternateContent>
      <p:pic>
        <p:nvPicPr>
          <p:cNvPr id="7"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n x y z coordinate system is shown. All the axes show distance in meters and run from -50 to 50 meters. A series of 10 red stars are shown, with the sixth star is labeled as t = 6 s and the tenth as t = 10 s. The red series of stars starts at the origin and curves upward (both y and z increasing with time). Vertical dashed lines connect the red dots to a series of blue dots in the x y plane. The blue dots are all in the first quadrant (positive x and y). The dots are regularly spaced along the y coordinate, while the x coordinate starts at 0, increases, reaches a maximum of x = 25 m at t = 5, and then decreases back to x = 0 at t 10 s."/>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533682" y="1107617"/>
            <a:ext cx="4075592" cy="4008669"/>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4.10</a:t>
            </a:r>
          </a:p>
        </p:txBody>
      </p:sp>
      <p:pic>
        <p:nvPicPr>
          <p:cNvPr id="2" name="Picture Placeholder 1" descr="An illustration of a skier in an x y coordinate system is shown. The skier is moving along a line that is 15 degrees below the horizontal x direction and has an acceleration of a = 2.1 meters per second squared also directed in his direction of motion. The acceleration is represented as a purple arr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954" r="-16954"/>
          <a:stretch>
            <a:fillRect/>
          </a:stretch>
        </p:blipFill>
        <p:spPr/>
      </p:pic>
      <p:sp>
        <p:nvSpPr>
          <p:cNvPr id="7" name="Text Placeholder 6"/>
          <p:cNvSpPr>
            <a:spLocks noGrp="1"/>
          </p:cNvSpPr>
          <p:nvPr>
            <p:ph type="body" sz="quarter" idx="14"/>
          </p:nvPr>
        </p:nvSpPr>
        <p:spPr/>
        <p:txBody>
          <a:bodyPr>
            <a:normAutofit/>
          </a:bodyPr>
          <a:lstStyle/>
          <a:p>
            <a:r>
              <a:rPr lang="en-US" sz="1600" dirty="0"/>
              <a:t>A skier has an acceleration of 2.1 m/s</a:t>
            </a:r>
            <a:r>
              <a:rPr lang="en-US" sz="1600" baseline="30000" dirty="0"/>
              <a:t>2 </a:t>
            </a:r>
            <a:r>
              <a:rPr lang="en-US" sz="1600" dirty="0"/>
              <a:t>down a slope of 15°. The origin of the coordinate system is at the ski lodge.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6647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4.11</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200" y="5243865"/>
                <a:ext cx="8062912" cy="934865"/>
              </a:xfrm>
            </p:spPr>
            <p:txBody>
              <a:bodyPr>
                <a:normAutofit/>
              </a:bodyPr>
              <a:lstStyle/>
              <a:p>
                <a:r>
                  <a:rPr lang="en-US" sz="1600" dirty="0"/>
                  <a:t>The total displacement </a:t>
                </a:r>
                <a:r>
                  <a:rPr lang="en-US" sz="1600" i="1" dirty="0"/>
                  <a:t>s</a:t>
                </a:r>
                <a:r>
                  <a:rPr lang="en-US" sz="1600" dirty="0"/>
                  <a:t> of a soccer ball at a point along its path. The vector </a:t>
                </a:r>
                <a14:m>
                  <m:oMath xmlns:m="http://schemas.openxmlformats.org/officeDocument/2006/math">
                    <m:acc>
                      <m:accPr>
                        <m:chr m:val="⃗"/>
                        <m:ctrlPr>
                          <a:rPr lang="en-US" sz="1600" i="1" smtClean="0">
                            <a:latin typeface="Cambria Math" panose="02040503050406030204" pitchFamily="18" charset="0"/>
                          </a:rPr>
                        </m:ctrlPr>
                      </m:accPr>
                      <m:e>
                        <m:r>
                          <a:rPr lang="en-US" sz="1600" b="1" i="1" smtClean="0">
                            <a:latin typeface="Cambria Math"/>
                          </a:rPr>
                          <m:t>𝒔</m:t>
                        </m:r>
                      </m:e>
                    </m:acc>
                  </m:oMath>
                </a14:m>
                <a:r>
                  <a:rPr lang="en-US" sz="1600" dirty="0"/>
                  <a:t> has components </a:t>
                </a:r>
                <a14:m>
                  <m:oMath xmlns:m="http://schemas.openxmlformats.org/officeDocument/2006/math">
                    <m:acc>
                      <m:accPr>
                        <m:chr m:val="⃗"/>
                        <m:ctrlPr>
                          <a:rPr lang="en-US" sz="1600" i="1">
                            <a:latin typeface="Cambria Math" panose="02040503050406030204" pitchFamily="18" charset="0"/>
                          </a:rPr>
                        </m:ctrlPr>
                      </m:accPr>
                      <m:e>
                        <m:r>
                          <a:rPr lang="en-US" sz="1600" b="1" i="1" smtClean="0">
                            <a:latin typeface="Cambria Math"/>
                          </a:rPr>
                          <m:t>𝒙</m:t>
                        </m:r>
                      </m:e>
                    </m:acc>
                  </m:oMath>
                </a14:m>
                <a:r>
                  <a:rPr lang="en-US" sz="1600" dirty="0"/>
                  <a:t> and </a:t>
                </a:r>
                <a14:m>
                  <m:oMath xmlns:m="http://schemas.openxmlformats.org/officeDocument/2006/math">
                    <m:acc>
                      <m:accPr>
                        <m:chr m:val="⃗"/>
                        <m:ctrlPr>
                          <a:rPr lang="en-US" sz="1600" i="1">
                            <a:latin typeface="Cambria Math" panose="02040503050406030204" pitchFamily="18" charset="0"/>
                          </a:rPr>
                        </m:ctrlPr>
                      </m:accPr>
                      <m:e>
                        <m:r>
                          <a:rPr lang="en-US" sz="1600" b="1" i="1">
                            <a:latin typeface="Cambria Math"/>
                          </a:rPr>
                          <m:t>𝒚</m:t>
                        </m:r>
                      </m:e>
                    </m:acc>
                  </m:oMath>
                </a14:m>
                <a:r>
                  <a:rPr lang="en-US" sz="1600" dirty="0"/>
                  <a:t> along the horizontal and vertical axes. Its magnitude is s and it makes an angle </a:t>
                </a:r>
                <a14:m>
                  <m:oMath xmlns:m="http://schemas.openxmlformats.org/officeDocument/2006/math">
                    <m:r>
                      <a:rPr lang="en-US" sz="1600" i="1" smtClean="0">
                        <a:latin typeface="Cambria Math"/>
                        <a:ea typeface="Cambria Math"/>
                      </a:rPr>
                      <m:t>𝜃</m:t>
                    </m:r>
                  </m:oMath>
                </a14:m>
                <a:r>
                  <a:rPr lang="en-US" sz="1600" dirty="0"/>
                  <a:t> with the horizontal.</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200" y="5243865"/>
                <a:ext cx="8062912" cy="934865"/>
              </a:xfrm>
              <a:blipFill rotWithShape="0">
                <a:blip r:embed="rId2"/>
                <a:stretch>
                  <a:fillRect l="-378" t="-194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3" descr="An illustration of a soccer player kicking a ball. The soccer player’s foot is at the origin of an x y coordinate system. The trajectory of the soccer ball and its location at 6 instants in time are shown. The trajectory is a parabola. The vector s is the displacement from the origin to the final position of the soccer ball. Vector s and its x and y components form a right triangle, with s as the hypotenuse and an angle phi between the x axis and s."/>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48622" y="1054129"/>
            <a:ext cx="7080068" cy="3962724"/>
          </a:xfrm>
          <a:prstGeom prst="rect">
            <a:avLst/>
          </a:prstGeom>
        </p:spPr>
      </p:pic>
    </p:spTree>
    <p:extLst>
      <p:ext uri="{BB962C8B-B14F-4D97-AF65-F5344CB8AC3E}">
        <p14:creationId xmlns:p14="http://schemas.microsoft.com/office/powerpoint/2010/main" val="4567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4.12</a:t>
            </a:r>
          </a:p>
        </p:txBody>
      </p:sp>
      <p:sp>
        <p:nvSpPr>
          <p:cNvPr id="7" name="Text Placeholder 6"/>
          <p:cNvSpPr>
            <a:spLocks noGrp="1"/>
          </p:cNvSpPr>
          <p:nvPr>
            <p:ph type="body" sz="quarter" idx="14"/>
          </p:nvPr>
        </p:nvSpPr>
        <p:spPr>
          <a:xfrm>
            <a:off x="457200" y="5217992"/>
            <a:ext cx="8062912" cy="1313436"/>
          </a:xfrm>
        </p:spPr>
        <p:txBody>
          <a:bodyPr>
            <a:noAutofit/>
          </a:bodyPr>
          <a:lstStyle/>
          <a:p>
            <a:pPr marL="228600" indent="-228600">
              <a:buAutoNum type="alphaLcParenBoth"/>
            </a:pPr>
            <a:r>
              <a:rPr lang="en-US" sz="950" dirty="0"/>
              <a:t>We analyze two-dimensional projectile motion by breaking it into two independent one-dimensional motions along the vertical and horizontal axes.</a:t>
            </a:r>
          </a:p>
          <a:p>
            <a:pPr marL="228600" indent="-228600">
              <a:buAutoNum type="alphaLcParenBoth"/>
            </a:pPr>
            <a:r>
              <a:rPr lang="en-US" sz="950" dirty="0"/>
              <a:t>The horizontal motion is simple, because </a:t>
            </a:r>
            <a:r>
              <a:rPr lang="en-US" sz="950" i="1" dirty="0"/>
              <a:t>a</a:t>
            </a:r>
            <a:r>
              <a:rPr lang="en-US" sz="950" i="1" baseline="-25000" dirty="0"/>
              <a:t>x</a:t>
            </a:r>
            <a:r>
              <a:rPr lang="en-US" sz="950" dirty="0"/>
              <a:t> = 0 and </a:t>
            </a:r>
            <a:r>
              <a:rPr lang="en-US" sz="950" i="1" dirty="0"/>
              <a:t>v</a:t>
            </a:r>
            <a:r>
              <a:rPr lang="en-US" sz="950" i="1" baseline="-25000" dirty="0"/>
              <a:t>x</a:t>
            </a:r>
            <a:r>
              <a:rPr lang="en-US" sz="950" i="1" dirty="0"/>
              <a:t> </a:t>
            </a:r>
            <a:r>
              <a:rPr lang="en-US" sz="950" dirty="0"/>
              <a:t>is a constant.</a:t>
            </a:r>
          </a:p>
          <a:p>
            <a:pPr marL="228600" indent="-228600">
              <a:buAutoNum type="alphaLcParenBoth"/>
            </a:pPr>
            <a:r>
              <a:rPr lang="en-US" sz="950" dirty="0"/>
              <a:t>The velocity in the vertical direction begins to decrease as the object rises. At its highest point, the vertical velocity is zero. As the object falls toward Earth again, the vertical velocity increases again in magnitude but points in the opposite direction to the initial vertical velocity.</a:t>
            </a:r>
          </a:p>
          <a:p>
            <a:pPr marL="228600" indent="-228600">
              <a:buAutoNum type="alphaLcParenBoth"/>
            </a:pPr>
            <a:r>
              <a:rPr lang="en-US" sz="950" dirty="0"/>
              <a:t>The </a:t>
            </a:r>
            <a:r>
              <a:rPr lang="en-US" sz="950" i="1" dirty="0"/>
              <a:t>x</a:t>
            </a:r>
            <a:r>
              <a:rPr lang="en-US" sz="950" dirty="0"/>
              <a:t> and </a:t>
            </a:r>
            <a:r>
              <a:rPr lang="en-US" sz="950" i="1" dirty="0"/>
              <a:t>y</a:t>
            </a:r>
            <a:r>
              <a:rPr lang="en-US" sz="950" dirty="0"/>
              <a:t> motions are recombined to give the total velocity at any given point on the trajectory.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Figure a shows the locations and velocities of a projectile on an x y coordinate system at 10 instants in time. When the projectile is at the origin, it has a velocity v sub 0 y which makes an angle theta sub 0 with the horizontal. The velocity is shown as a dark blue arrow, and its x and y components are shown as light blue arrow. The projectile’s position follows a downward-opening parabola, moving up to a maximum height, then back to y = 0, and continuing below the x axis The velocity, V, at each time makes an angle theta which changes in time, and has x component V sub x and y component v sub y. The x component of the velocity V sub x is the same at all times. The y component v sub y points up but gets smaller, until the projectile reaches the maximum height, where the velocity is horizontal and has no y component. After the maximum height, the velocity has a y component pointing down and growing larger. As the projectile reaches the same elevation on the way down as it had on the way up, its velocity is below the horizontal by the same angle theta as it was above the horizontal on the way up. In particular, when it comes back to y = 0 on the way down, the angle between the vector v and the horizontal is minus s=theta sub zero and the y component of the velocity is minus v sub 0 y. The last position shown is below the x axis, and the y component of the velocity is larger than it was initially. The graph clearly shows that the horizontal distances travelled in each of the time intervals are equal, while the vertical distances decrease on the way up and increase on the way down. Figure b shows the horizontal component, constant velocity. The horizontal positions and x components of the velocity of the projectile are shown along a horizontal line. The positions are evenly spaced, and the x components of the velocities are all the same, and point to the right. Figure c shows the vertical component, constant acceleration. The vertical positions and y components of the velocity of the projectile are shown along a vertical line. The positions are get closer together on the way up, then further apart on the way down. The y components of the velocities initially point up, decreasing in magnitude until there is no y component to the velocity at the maximum height. After the maximum height, the y components of the velocities point down and increase in magnitude. Figure d shows that putting the horizontal and vertical components of figures b and c together gives the total velocity at a point. The velocity V has an x component of V sub x, has y component of V sub y, and makes an angle of theta with the horizontal. In the example shown, the velocity has a downward y componen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61861" y="974605"/>
            <a:ext cx="5937250" cy="424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57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4.13</a:t>
            </a:r>
          </a:p>
        </p:txBody>
      </p:sp>
      <p:pic>
        <p:nvPicPr>
          <p:cNvPr id="2" name="Picture Placeholder 1" descr="The trajectory of a fireworks shell from its launch to its highest point is shown as the left half of a downward-opening parabola in a graph of y as a function of x. The maximum height is h = 233 meters and its x displacement at that time is x = 125 meters. The initial velocity vector v sub 0 is up and to the right, tangent to the trajectory curve, and makes an angle of theta sub 0 equal to 75 degre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180" b="-1118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trajectory of a fireworks shell. The fuse is set to explode the shell at the highest point in its trajectory, which is found to be at a height of 233 m and   125 m away horizontally.</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99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4.14</a:t>
            </a:r>
          </a:p>
        </p:txBody>
      </p:sp>
      <p:pic>
        <p:nvPicPr>
          <p:cNvPr id="2" name="Picture Placeholder 1" descr="An illustration of a tennis ball launched into the stands. The player is to the left of the stands and hits the ball up and to the right at an angle of theta equal to 45 degrees and velocity of v sub 0 equal to 30 meters per second. The ball reaches a spectator who is seated 10 meters above the initial height of the ba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2" r="-552"/>
          <a:stretch>
            <a:fillRect/>
          </a:stretch>
        </p:blipFill>
        <p:spPr/>
      </p:pic>
      <p:sp>
        <p:nvSpPr>
          <p:cNvPr id="7" name="Text Placeholder 6"/>
          <p:cNvSpPr>
            <a:spLocks noGrp="1"/>
          </p:cNvSpPr>
          <p:nvPr>
            <p:ph type="body" sz="quarter" idx="14"/>
          </p:nvPr>
        </p:nvSpPr>
        <p:spPr/>
        <p:txBody>
          <a:bodyPr>
            <a:normAutofit/>
          </a:bodyPr>
          <a:lstStyle/>
          <a:p>
            <a:r>
              <a:rPr lang="en-US" sz="1600" dirty="0"/>
              <a:t>The trajectory of a tennis ball hit into the stands.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04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4.15</a:t>
            </a:r>
          </a:p>
        </p:txBody>
      </p:sp>
      <p:pic>
        <p:nvPicPr>
          <p:cNvPr id="2" name="Picture Placeholder 1" descr="Figure a shows the trajectories of projectiles launched at the same initial 45 degree angle above the horizontal and different initial velocities. The trajectories are shown from launch to landing back at the initial elevation. In orange is the trajectory for 30 meters per second, giving a range R (distance from launch to landing) of 91.8 m. In purple is the trajectory for 40 meters per second, giving a range R of 163 m. In blue is the trajectory for 50 meters per second, giving a range R of 255 m. The maximum height of the projectile increases with initial speed. Figure b shows the trajectories of projectiles launched at the same initial speed of 50 meters per second and different launch angles. The trajectories are shown from launch to landing back at the initial elevation. In orange is the trajectory for an angle of 15 degrees above the horizontal, giving a range R of 128 m. In purple is the trajectory for an angle of 45 degrees above the horizontal, giving a range R of 255 m. In blue is the trajectory for an angle of 75 degrees above the horizontal, giving a range R of 128 m, the same as for the 15 degree trajectory. The maximum height increases with launch ang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917" b="-1917"/>
          <a:stretch>
            <a:fillRect/>
          </a:stretch>
        </p:blipFill>
        <p:spPr>
          <a:xfrm>
            <a:off x="4489450" y="1108075"/>
            <a:ext cx="4030663"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Trajectories of projectiles on level ground.</a:t>
                </a:r>
              </a:p>
              <a:p>
                <a:pPr marL="342900" indent="-342900">
                  <a:buAutoNum type="alphaLcParenBoth"/>
                </a:pPr>
                <a:r>
                  <a:rPr lang="en-US" sz="1600" dirty="0">
                    <a:solidFill>
                      <a:schemeClr val="tx1"/>
                    </a:solidFill>
                  </a:rPr>
                  <a:t>The greater the initial speed </a:t>
                </a:r>
                <a:r>
                  <a:rPr lang="en-US" sz="1600" i="1" dirty="0">
                    <a:solidFill>
                      <a:schemeClr val="tx1"/>
                    </a:solidFill>
                  </a:rPr>
                  <a:t>v</a:t>
                </a:r>
                <a:r>
                  <a:rPr lang="en-US" sz="1600" baseline="-25000" dirty="0">
                    <a:solidFill>
                      <a:schemeClr val="tx1"/>
                    </a:solidFill>
                  </a:rPr>
                  <a:t>0</a:t>
                </a:r>
                <a:r>
                  <a:rPr lang="en-US" sz="1600" b="1" dirty="0">
                    <a:solidFill>
                      <a:schemeClr val="tx1"/>
                    </a:solidFill>
                  </a:rPr>
                  <a:t>, </a:t>
                </a:r>
                <a:r>
                  <a:rPr lang="en-US" sz="1600" dirty="0">
                    <a:solidFill>
                      <a:schemeClr val="tx1"/>
                    </a:solidFill>
                  </a:rPr>
                  <a:t>the greater the range for a given initial angle.</a:t>
                </a:r>
              </a:p>
              <a:p>
                <a:pPr marL="342900" indent="-342900">
                  <a:buAutoNum type="alphaLcParenBoth"/>
                </a:pPr>
                <a:r>
                  <a:rPr lang="en-US" sz="1600" dirty="0">
                    <a:solidFill>
                      <a:schemeClr val="tx1"/>
                    </a:solidFill>
                  </a:rPr>
                  <a:t>The effect of initial angle </a:t>
                </a:r>
                <a14:m>
                  <m:oMath xmlns:m="http://schemas.openxmlformats.org/officeDocument/2006/math">
                    <m:r>
                      <a:rPr lang="en-US" sz="1600" i="1" dirty="0" smtClean="0">
                        <a:solidFill>
                          <a:schemeClr val="tx1"/>
                        </a:solidFill>
                        <a:latin typeface="Cambria Math"/>
                      </a:rPr>
                      <m:t>𝜃</m:t>
                    </m:r>
                  </m:oMath>
                </a14:m>
                <a:r>
                  <a:rPr lang="en-US" sz="1600" baseline="-25000" dirty="0">
                    <a:solidFill>
                      <a:schemeClr val="tx1"/>
                    </a:solidFill>
                  </a:rPr>
                  <a:t>0</a:t>
                </a:r>
                <a:r>
                  <a:rPr lang="en-US" sz="1600" b="1" dirty="0">
                    <a:solidFill>
                      <a:schemeClr val="tx1"/>
                    </a:solidFill>
                  </a:rPr>
                  <a:t> </a:t>
                </a:r>
                <a:r>
                  <a:rPr lang="en-US" sz="1600" dirty="0">
                    <a:solidFill>
                      <a:schemeClr val="tx1"/>
                    </a:solidFill>
                  </a:rPr>
                  <a:t>on the range of a projectile with a given initial speed. Note that the range is the same for initial angles of 15°</a:t>
                </a:r>
                <a:r>
                  <a:rPr lang="en-US" sz="1600" b="1" dirty="0">
                    <a:solidFill>
                      <a:schemeClr val="tx1"/>
                    </a:solidFill>
                  </a:rPr>
                  <a:t> </a:t>
                </a:r>
                <a:r>
                  <a:rPr lang="en-US" sz="1600" dirty="0">
                    <a:solidFill>
                      <a:schemeClr val="tx1"/>
                    </a:solidFill>
                  </a:rPr>
                  <a:t>and 75°</a:t>
                </a:r>
                <a:r>
                  <a:rPr lang="en-US" sz="1600" b="1" dirty="0">
                    <a:solidFill>
                      <a:schemeClr val="tx1"/>
                    </a:solidFill>
                  </a:rPr>
                  <a:t>, </a:t>
                </a:r>
                <a:r>
                  <a:rPr lang="en-US" sz="1600" dirty="0">
                    <a:solidFill>
                      <a:schemeClr val="tx1"/>
                    </a:solidFill>
                  </a:rPr>
                  <a:t>although the maximum heights of those paths are different.</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t="-348"/>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73422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4.16</a:t>
            </a:r>
          </a:p>
        </p:txBody>
      </p:sp>
      <p:pic>
        <p:nvPicPr>
          <p:cNvPr id="3" name="Picture Placeholder 2" descr="Two parabolic functions are shown. The range for both trajectories is 90 meters. One shot travels much higher than the other. The higher shot has an initial velocity of 37 meters per second and an angle of 70 degrees. The lower shot has an initial velocity of 31.9 meters per second and an angle of 30 deg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892" r="-51892"/>
          <a:stretch>
            <a:fillRect/>
          </a:stretch>
        </p:blipFill>
        <p:spPr/>
      </p:pic>
      <p:sp>
        <p:nvSpPr>
          <p:cNvPr id="7" name="Text Placeholder 6"/>
          <p:cNvSpPr>
            <a:spLocks noGrp="1"/>
          </p:cNvSpPr>
          <p:nvPr>
            <p:ph type="body" sz="quarter" idx="14"/>
          </p:nvPr>
        </p:nvSpPr>
        <p:spPr/>
        <p:txBody>
          <a:bodyPr>
            <a:normAutofit/>
          </a:bodyPr>
          <a:lstStyle/>
          <a:p>
            <a:r>
              <a:rPr lang="en-US" sz="1600" dirty="0"/>
              <a:t>Two trajectories of a golf ball with a range of 90 m. The impact points of both are at the same level as the launch point.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7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4.17</a:t>
            </a:r>
          </a:p>
        </p:txBody>
      </p:sp>
      <p:pic>
        <p:nvPicPr>
          <p:cNvPr id="4" name="Picture Placeholder 3" descr="The figure shows a drawing of the earth with a tall tower at the north pole and a horizontal arrow labeled v 0 pointing to the right. 5 trajectories that start at the top of the tower are shown. The first reaches the earth near the tower. The second reaches the earth farther from the tower, and the third even farther. The fourth trajectory hits the earth at the equator, and is tangent to the surface at the equator. The fifth trajectory is a circle concentric with the eart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0541" b="-10541"/>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Projectile to satellite. In each case shown here, a projectile is launched from a very high tower to avoid air resistance. With increasing initial speed, the range increases and becomes longer than it would be on level ground because Earth curves away beneath its path. With a speed of 8000 m/s, orbit is achieved.</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8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4.18</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200" y="5109001"/>
                <a:ext cx="8062912" cy="1166382"/>
              </a:xfrm>
            </p:spPr>
            <p:txBody>
              <a:bodyPr>
                <a:normAutofit lnSpcReduction="10000"/>
              </a:bodyPr>
              <a:lstStyle/>
              <a:p>
                <a:pPr marL="342900" indent="-342900">
                  <a:buAutoNum type="alphaLcParenBoth"/>
                </a:pPr>
                <a:r>
                  <a:rPr lang="en-US" sz="1600" dirty="0"/>
                  <a:t>A particle is moving in a circle at a constant speed, with position and velocity vectors at times </a:t>
                </a:r>
                <a14:m>
                  <m:oMath xmlns:m="http://schemas.openxmlformats.org/officeDocument/2006/math">
                    <m:r>
                      <a:rPr lang="en-US" sz="1600" b="0" i="1" smtClean="0">
                        <a:latin typeface="Cambria Math"/>
                      </a:rPr>
                      <m:t>𝑡</m:t>
                    </m:r>
                  </m:oMath>
                </a14:m>
                <a:r>
                  <a:rPr lang="en-US" sz="1600" dirty="0"/>
                  <a:t> and </a:t>
                </a:r>
                <a14:m>
                  <m:oMath xmlns:m="http://schemas.openxmlformats.org/officeDocument/2006/math">
                    <m:r>
                      <a:rPr lang="en-US" sz="1600" b="0" i="1" smtClean="0">
                        <a:latin typeface="Cambria Math"/>
                      </a:rPr>
                      <m:t>𝑡</m:t>
                    </m:r>
                    <m:r>
                      <a:rPr lang="en-US" sz="1600" b="0" i="1" smtClean="0">
                        <a:latin typeface="Cambria Math"/>
                      </a:rPr>
                      <m:t>+ ∆</m:t>
                    </m:r>
                    <m:r>
                      <a:rPr lang="en-US" sz="1600" b="0" i="1" smtClean="0">
                        <a:latin typeface="Cambria Math"/>
                        <a:ea typeface="Cambria Math"/>
                      </a:rPr>
                      <m:t>𝑡</m:t>
                    </m:r>
                  </m:oMath>
                </a14:m>
                <a:r>
                  <a:rPr lang="en-US" sz="1600" dirty="0"/>
                  <a:t>.</a:t>
                </a:r>
                <a:endParaRPr lang="en-US" sz="1600" dirty="0">
                  <a:solidFill>
                    <a:srgbClr val="6CB255"/>
                  </a:solidFill>
                </a:endParaRPr>
              </a:p>
              <a:p>
                <a:pPr marL="342900" indent="-342900">
                  <a:buAutoNum type="alphaLcParenBoth"/>
                </a:pPr>
                <a:r>
                  <a:rPr lang="en-US" sz="1600" dirty="0"/>
                  <a:t>Velocity vectors forming a triangle. The two triangles in the figure are similar. The vector </a:t>
                </a:r>
                <a14:m>
                  <m:oMath xmlns:m="http://schemas.openxmlformats.org/officeDocument/2006/math">
                    <m:r>
                      <a:rPr lang="en-US" sz="1600" i="1" smtClean="0">
                        <a:latin typeface="Cambria Math"/>
                        <a:ea typeface="Cambria Math"/>
                      </a:rPr>
                      <m:t>∆</m:t>
                    </m:r>
                    <m:acc>
                      <m:accPr>
                        <m:chr m:val="⃗"/>
                        <m:ctrlPr>
                          <a:rPr lang="en-US" sz="1600" i="1" smtClean="0">
                            <a:latin typeface="Cambria Math" panose="02040503050406030204" pitchFamily="18" charset="0"/>
                            <a:ea typeface="Cambria Math"/>
                          </a:rPr>
                        </m:ctrlPr>
                      </m:accPr>
                      <m:e>
                        <m:r>
                          <a:rPr lang="en-US" sz="1600" b="1" i="1" smtClean="0">
                            <a:latin typeface="Cambria Math"/>
                            <a:ea typeface="Cambria Math"/>
                          </a:rPr>
                          <m:t>𝒗</m:t>
                        </m:r>
                      </m:e>
                    </m:acc>
                  </m:oMath>
                </a14:m>
                <a:r>
                  <a:rPr lang="en-US" sz="1600" dirty="0"/>
                  <a:t> points toward the center of the circle in the limit </a:t>
                </a:r>
                <a14:m>
                  <m:oMath xmlns:m="http://schemas.openxmlformats.org/officeDocument/2006/math">
                    <m:r>
                      <a:rPr lang="en-US" sz="1600" i="1" smtClean="0">
                        <a:latin typeface="Cambria Math"/>
                        <a:ea typeface="Cambria Math"/>
                      </a:rPr>
                      <m:t>∆</m:t>
                    </m:r>
                    <m:r>
                      <a:rPr lang="en-US" sz="1600" b="0" i="1" smtClean="0">
                        <a:latin typeface="Cambria Math"/>
                        <a:ea typeface="Cambria Math"/>
                      </a:rPr>
                      <m:t>𝑡</m:t>
                    </m:r>
                    <m:r>
                      <a:rPr lang="en-US" sz="1600" b="0" i="1" smtClean="0">
                        <a:latin typeface="Cambria Math"/>
                        <a:ea typeface="Cambria Math"/>
                      </a:rPr>
                      <m:t>→0</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200" y="5109001"/>
                <a:ext cx="8062912" cy="1166382"/>
              </a:xfrm>
              <a:blipFill rotWithShape="0">
                <a:blip r:embed="rId2"/>
                <a:stretch>
                  <a:fillRect l="-302" t="-3665" b="-104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igure a shows a circle with center at point c. We are shown radius r of t and radius r of t, which are an angle Delta theta apart, and the chord length delta r connecting the ends of the two radii. Vectors r of t, r of t plus delta t, and delta r form a triangle. At the tip of vector r of t, the velocity is shown as v of t and points up and to the right, tangent to the circle. . At the tip of vector r of t plus delta t, the velocity is shown as v of t plus delta t and points up and to the left, tangent to the circle. Figure b shows the vectors v of t and v of t plus delta t with their tails together, and the vector delta v from the tip of v of t to the tip of v of t plus delta t. These three vectors form a triangle. The angle between the v of t and v of t plus delta t is theta."/>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69840" y="1066403"/>
            <a:ext cx="5437632" cy="3877056"/>
          </a:xfrm>
          <a:prstGeom prst="rect">
            <a:avLst/>
          </a:prstGeom>
        </p:spPr>
      </p:pic>
    </p:spTree>
    <p:extLst>
      <p:ext uri="{BB962C8B-B14F-4D97-AF65-F5344CB8AC3E}">
        <p14:creationId xmlns:p14="http://schemas.microsoft.com/office/powerpoint/2010/main" val="21346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4.1</a:t>
            </a:r>
          </a:p>
        </p:txBody>
      </p:sp>
      <p:pic>
        <p:nvPicPr>
          <p:cNvPr id="2" name="Picture Placeholder 1" descr="A photograph of nine jets flying in form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55" r="-3155"/>
          <a:stretch>
            <a:fillRect/>
          </a:stretch>
        </p:blipFill>
        <p:spPr>
          <a:xfrm>
            <a:off x="457200" y="1122363"/>
            <a:ext cx="8062913" cy="3500437"/>
          </a:xfrm>
        </p:spPr>
      </p:pic>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6"/>
          <p:cNvSpPr>
            <a:spLocks noGrp="1"/>
          </p:cNvSpPr>
          <p:nvPr>
            <p:ph type="body" sz="quarter" idx="14"/>
          </p:nvPr>
        </p:nvSpPr>
        <p:spPr/>
        <p:txBody>
          <a:bodyPr>
            <a:normAutofit/>
          </a:bodyPr>
          <a:lstStyle/>
          <a:p>
            <a:r>
              <a:rPr lang="en-US" sz="1600" dirty="0"/>
              <a:t>The Red Arrows is the aerobatics display team of Britain’s Royal Air Force. Based in Lincolnshire, England, they perform precision flying shows at high speeds, which requires accurate measurement of position, velocity, and acceleration in three dimensions. (credit: modification of work by Phil Long)</a:t>
            </a:r>
          </a:p>
        </p:txBody>
      </p:sp>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4.19</a:t>
            </a:r>
          </a:p>
        </p:txBody>
      </p:sp>
      <p:pic>
        <p:nvPicPr>
          <p:cNvPr id="2" name="Picture Placeholder 1" descr="A circle is shown with a purple arrow labeled as vector a sub c pointing radially inward and a green arrow tangent to the circle and labeled v. The arrows are shown with their tails at the same point on the cir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770" b="-477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centripetal acceleration vector points toward the center of the circular path of motion and is an acceleration in the radial direction. The velocity vector is also shown and is tangent to the circle.</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31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4.20</a:t>
            </a:r>
          </a:p>
        </p:txBody>
      </p:sp>
      <p:pic>
        <p:nvPicPr>
          <p:cNvPr id="2" name="Picture Placeholder 1" descr="A circle radius r, centered on the origin of an x y coordinate system is shown. Radius r of t is a vector from the origin to a point on the circle and is at an angle of theta equal to omega t to the horizontal. The x component of vector r is the magnitude of r of t times cosine of omega t. The y component of vector r is the magnitude of r of t times sine of omega t. The circulation is counterclockwise around the cir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9976" r="-5997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position vector for a particle in circular motion with its components along the </a:t>
                </a:r>
                <a:r>
                  <a:rPr lang="en-US" sz="1600" i="1" dirty="0"/>
                  <a:t>x</a:t>
                </a:r>
                <a:r>
                  <a:rPr lang="en-US" sz="1600" dirty="0"/>
                  <a:t>- and </a:t>
                </a:r>
                <a:r>
                  <a:rPr lang="en-US" sz="1600" i="1" dirty="0"/>
                  <a:t>y</a:t>
                </a:r>
                <a:r>
                  <a:rPr lang="en-US" sz="1600" dirty="0"/>
                  <a:t>-axes. The particle moves counterclockwise. Angle </a:t>
                </a:r>
                <a14:m>
                  <m:oMath xmlns:m="http://schemas.openxmlformats.org/officeDocument/2006/math">
                    <m:r>
                      <a:rPr lang="en-US" sz="1600" i="1" dirty="0" smtClean="0">
                        <a:latin typeface="Cambria Math"/>
                      </a:rPr>
                      <m:t>𝜃</m:t>
                    </m:r>
                  </m:oMath>
                </a14:m>
                <a:r>
                  <a:rPr lang="en-US" sz="1600" dirty="0"/>
                  <a:t> is the angular frequency </a:t>
                </a:r>
                <a14:m>
                  <m:oMath xmlns:m="http://schemas.openxmlformats.org/officeDocument/2006/math">
                    <m:r>
                      <a:rPr lang="en-US" sz="1600" i="1" dirty="0" smtClean="0">
                        <a:latin typeface="Cambria Math"/>
                      </a:rPr>
                      <m:t>𝜔</m:t>
                    </m:r>
                  </m:oMath>
                </a14:m>
                <a:r>
                  <a:rPr lang="en-US" sz="1600" dirty="0"/>
                  <a:t> in radians per second multiplied by </a:t>
                </a:r>
                <a:r>
                  <a:rPr lang="en-US" sz="1600" i="1" dirty="0"/>
                  <a:t>t</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605"/>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5550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4.21</a:t>
            </a:r>
          </a:p>
        </p:txBody>
      </p:sp>
      <p:pic>
        <p:nvPicPr>
          <p:cNvPr id="2" name="Picture Placeholder 1" descr="A graph of y position as a function of x position is shown. Both x and y are measured in meters and run from -0.2 to 0.2. A proton is moving in a counterclockwise circle centered on the origin is shown at 11 different times. At t = 0 s the particle is at x = 0.175 m and y = 0. At t = 200 nanoseconds, the particle is at a position given by vector 0.147 I hat minus 0.95 j hat met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7465" r="-67465"/>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Position vector of the proton at </a:t>
                </a:r>
                <a14:m>
                  <m:oMath xmlns:m="http://schemas.openxmlformats.org/officeDocument/2006/math">
                    <m:r>
                      <a:rPr lang="en-US" sz="1600" b="0" i="1" smtClean="0">
                        <a:latin typeface="Cambria Math"/>
                      </a:rPr>
                      <m:t>𝑡</m:t>
                    </m:r>
                    <m:r>
                      <a:rPr lang="en-US" sz="1600" b="0" i="1" smtClean="0">
                        <a:latin typeface="Cambria Math"/>
                      </a:rPr>
                      <m:t>=2.0 × </m:t>
                    </m:r>
                    <m:sSup>
                      <m:sSupPr>
                        <m:ctrlPr>
                          <a:rPr lang="en-US" sz="1600" b="0" i="1" smtClean="0">
                            <a:latin typeface="Cambria Math" panose="02040503050406030204" pitchFamily="18" charset="0"/>
                            <a:ea typeface="Cambria Math"/>
                          </a:rPr>
                        </m:ctrlPr>
                      </m:sSupPr>
                      <m:e>
                        <m:r>
                          <a:rPr lang="en-US" sz="1600" b="0" i="1" smtClean="0">
                            <a:latin typeface="Cambria Math"/>
                            <a:ea typeface="Cambria Math"/>
                          </a:rPr>
                          <m:t>10</m:t>
                        </m:r>
                      </m:e>
                      <m:sup>
                        <m:r>
                          <a:rPr lang="en-US" sz="1600" b="0" i="1" smtClean="0">
                            <a:latin typeface="Cambria Math"/>
                            <a:ea typeface="Cambria Math"/>
                          </a:rPr>
                          <m:t>−7</m:t>
                        </m:r>
                      </m:sup>
                    </m:sSup>
                    <m:r>
                      <m:rPr>
                        <m:sty m:val="p"/>
                      </m:rPr>
                      <a:rPr lang="en-US" sz="1600" b="0" i="0" smtClean="0">
                        <a:latin typeface="Cambria Math"/>
                        <a:ea typeface="Cambria Math"/>
                      </a:rPr>
                      <m:t>s</m:t>
                    </m:r>
                    <m:r>
                      <a:rPr lang="en-US" sz="1600" b="0" i="1" smtClean="0">
                        <a:latin typeface="Cambria Math"/>
                        <a:ea typeface="Cambria Math"/>
                      </a:rPr>
                      <m:t>=200 </m:t>
                    </m:r>
                    <m:r>
                      <m:rPr>
                        <m:sty m:val="p"/>
                      </m:rPr>
                      <a:rPr lang="en-US" sz="1600" b="0" i="0" smtClean="0">
                        <a:latin typeface="Cambria Math"/>
                        <a:ea typeface="Cambria Math"/>
                      </a:rPr>
                      <m:t>ns</m:t>
                    </m:r>
                  </m:oMath>
                </a14:m>
                <a:r>
                  <a:rPr lang="en-US" sz="1600" dirty="0"/>
                  <a:t>. The trajectory of the proton is shown. The angle through which the proton travels along the circle is 5.712 rad, which a little less than one complete revolution.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105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84281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4.22</a:t>
            </a:r>
          </a:p>
        </p:txBody>
      </p:sp>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centripetal acceleration points toward the center of the circle. The tangential acceleration is tangential to the circle at the particle’s position. The total acceleration is the vector sum of the tangential and centripetal accelerations, which are perpendicular.</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he acceleration of a particle on a circle is shown along with its radial and tangential components. The centripetal acceleration a sub c points radially toward the center of the circle. The tangential acceleration a sub T is tangential to the circle at the particle’s position. The total acceleration is the vector sum of the tangential and centripetal accelerations, which are perpendicul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377563"/>
            <a:ext cx="3289971" cy="3684767"/>
          </a:xfrm>
          <a:prstGeom prst="rect">
            <a:avLst/>
          </a:prstGeom>
        </p:spPr>
      </p:pic>
    </p:spTree>
    <p:extLst>
      <p:ext uri="{BB962C8B-B14F-4D97-AF65-F5344CB8AC3E}">
        <p14:creationId xmlns:p14="http://schemas.microsoft.com/office/powerpoint/2010/main" val="288485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4.23</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tangential and centripetal acceleration vectors. The net acceleration </a:t>
                </a:r>
                <a14:m>
                  <m:oMath xmlns:m="http://schemas.openxmlformats.org/officeDocument/2006/math">
                    <m:acc>
                      <m:accPr>
                        <m:chr m:val="⃗"/>
                        <m:ctrlPr>
                          <a:rPr lang="en-US" sz="1600" b="1" i="1" smtClean="0">
                            <a:latin typeface="Cambria Math" panose="02040503050406030204" pitchFamily="18" charset="0"/>
                          </a:rPr>
                        </m:ctrlPr>
                      </m:accPr>
                      <m:e>
                        <m:r>
                          <a:rPr lang="en-US" sz="1600" b="1" i="0" smtClean="0">
                            <a:latin typeface="Cambria Math"/>
                          </a:rPr>
                          <m:t>𝐚</m:t>
                        </m:r>
                      </m:e>
                    </m:acc>
                  </m:oMath>
                </a14:m>
                <a:r>
                  <a:rPr lang="en-US" sz="1600" dirty="0"/>
                  <a:t> is the vector sum of the two accelerations.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22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he acceleration of a particle on a circle is shown along with its radial and tangential components. The centripetal acceleration a sub c points radially toward the center of the circle and has magnitude 3.1 meters per second squared. The tangential acceleration a sub T is tangential to the circle at the particle’s position and has magnitude 1.5 meters per second squared. The angle between the total acceleration a and the tangential acceleration a sub T is 64 degree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1574" y="1201153"/>
            <a:ext cx="4654164" cy="3342536"/>
          </a:xfrm>
          <a:prstGeom prst="rect">
            <a:avLst/>
          </a:prstGeom>
        </p:spPr>
      </p:pic>
    </p:spTree>
    <p:extLst>
      <p:ext uri="{BB962C8B-B14F-4D97-AF65-F5344CB8AC3E}">
        <p14:creationId xmlns:p14="http://schemas.microsoft.com/office/powerpoint/2010/main" val="4998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4.24</a:t>
            </a:r>
          </a:p>
        </p:txBody>
      </p:sp>
      <p:pic>
        <p:nvPicPr>
          <p:cNvPr id="3" name="Picture Placeholder 2" descr="The vector equation vector v sub P E equals vector v sub P T plus vector v sub T E is shown. The subscripts P (in v sub P T) and E (in v sub T E) in the sum are linked. The subscripts T (in v sub P T) and T (in v sub T E) in the sum are link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037" b="-5037"/>
          <a:stretch>
            <a:fillRect/>
          </a:stretch>
        </p:blipFill>
        <p:spPr>
          <a:xfrm>
            <a:off x="2387600" y="2011432"/>
            <a:ext cx="4113212" cy="1785525"/>
          </a:xfrm>
        </p:spPr>
      </p:pic>
      <p:sp>
        <p:nvSpPr>
          <p:cNvPr id="7" name="Text Placeholder 6"/>
          <p:cNvSpPr>
            <a:spLocks noGrp="1"/>
          </p:cNvSpPr>
          <p:nvPr>
            <p:ph type="body" sz="quarter" idx="14"/>
          </p:nvPr>
        </p:nvSpPr>
        <p:spPr/>
        <p:txBody>
          <a:bodyPr>
            <a:normAutofit/>
          </a:bodyPr>
          <a:lstStyle/>
          <a:p>
            <a:r>
              <a:rPr lang="en-US" sz="1600" dirty="0"/>
              <a:t>When constructing the vector equation, the subscripts for the coupling reference frame appear consecutively on the inside. The subscripts on the left-hand side of the equation are the same as the two outside subscripts on the right-hand side of the equation.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1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4.25</a:t>
            </a:r>
          </a:p>
        </p:txBody>
      </p:sp>
      <p:sp>
        <p:nvSpPr>
          <p:cNvPr id="7" name="Text Placeholder 6"/>
          <p:cNvSpPr>
            <a:spLocks noGrp="1"/>
          </p:cNvSpPr>
          <p:nvPr>
            <p:ph type="body" sz="quarter" idx="14"/>
          </p:nvPr>
        </p:nvSpPr>
        <p:spPr/>
        <p:txBody>
          <a:bodyPr>
            <a:normAutofit/>
          </a:bodyPr>
          <a:lstStyle/>
          <a:p>
            <a:r>
              <a:rPr lang="en-US" sz="1600" dirty="0"/>
              <a:t>Velocity vectors of the train with respect to Earth, person with respect to the train, and person with respect to Earth.</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locity vectors of the train with respect to Earth, person with respect to the train, and person with respect to Earth. V sub T E is the velocity vector of the train with respect to Earth. It has value 10 meters per second and is represented as a long green arrow pointing to the right. V sub P T is the velocity vector of the person with respect to the train. It has value -2 meters per second and is represented as a short green arrow pointing to the left. V sub P E is the velocity vector of the person with respect to Earth. It has value 8 meters per second and is represented as a medium length green arrow pointing to the r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1992312"/>
            <a:ext cx="8095254" cy="155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94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4.26</a:t>
            </a:r>
          </a:p>
        </p:txBody>
      </p:sp>
      <p:pic>
        <p:nvPicPr>
          <p:cNvPr id="2" name="Picture Placeholder 1" descr="An x y z coordinate system is shown and labeled as system S. A second coordinate system, S prime with axes x prime, y prime, z prime, is shifted relative to S. The vector r sub S prime S, shown as a purple arrow, extends from the origin of S to the origin of S prime. Vector r sub P S is a vector from the origin of S to a point P. Vector r sub P S prime is a vector from the origin of S prime to the same point P. The vectors r s prime s, r P S prime, and r P S form a triangle, and r P S is the vector sum of r S prime S and r P S prim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024" b="-13024"/>
          <a:stretch>
            <a:fillRect/>
          </a:stretch>
        </p:blipFill>
        <p:spPr>
          <a:xfrm>
            <a:off x="4489450" y="1108075"/>
            <a:ext cx="4030663" cy="5256213"/>
          </a:xfrm>
        </p:spPr>
      </p:pic>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 Placeholder 13"/>
              <p:cNvSpPr txBox="1">
                <a:spLocks/>
              </p:cNvSpPr>
              <p:nvPr/>
            </p:nvSpPr>
            <p:spPr>
              <a:xfrm>
                <a:off x="457200" y="1265061"/>
                <a:ext cx="3913188" cy="5256973"/>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212F62"/>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600" dirty="0">
                    <a:solidFill>
                      <a:srgbClr val="000000"/>
                    </a:solidFill>
                  </a:rPr>
                  <a:t>The positions of particle </a:t>
                </a:r>
                <a:r>
                  <a:rPr lang="en-US" sz="1600" i="1" dirty="0">
                    <a:solidFill>
                      <a:srgbClr val="000000"/>
                    </a:solidFill>
                  </a:rPr>
                  <a:t>P</a:t>
                </a:r>
                <a:r>
                  <a:rPr lang="en-US" sz="1600" dirty="0">
                    <a:solidFill>
                      <a:srgbClr val="000000"/>
                    </a:solidFill>
                  </a:rPr>
                  <a:t> relative to frames </a:t>
                </a:r>
                <a:r>
                  <a:rPr lang="en-US" sz="1600" i="1" dirty="0">
                    <a:solidFill>
                      <a:srgbClr val="000000"/>
                    </a:solidFill>
                  </a:rPr>
                  <a:t>S </a:t>
                </a:r>
                <a:r>
                  <a:rPr lang="en-US" sz="1600" dirty="0">
                    <a:solidFill>
                      <a:srgbClr val="000000"/>
                    </a:solidFill>
                  </a:rPr>
                  <a:t>and </a:t>
                </a:r>
                <a:r>
                  <a:rPr lang="en-US" sz="1600" i="1" dirty="0">
                    <a:solidFill>
                      <a:srgbClr val="000000"/>
                    </a:solidFill>
                  </a:rPr>
                  <a:t>S</a:t>
                </a:r>
                <a:r>
                  <a:rPr lang="en-US" sz="1600" dirty="0">
                    <a:solidFill>
                      <a:srgbClr val="000000"/>
                    </a:solidFill>
                  </a:rPr>
                  <a:t>′ are </a:t>
                </a:r>
                <a14:m>
                  <m:oMath xmlns:m="http://schemas.openxmlformats.org/officeDocument/2006/math">
                    <m:sSub>
                      <m:sSubPr>
                        <m:ctrlPr>
                          <a:rPr lang="en-US" sz="1600" i="1" smtClean="0">
                            <a:solidFill>
                              <a:srgbClr val="000000"/>
                            </a:solidFill>
                            <a:latin typeface="Cambria Math" panose="02040503050406030204" pitchFamily="18" charset="0"/>
                          </a:rPr>
                        </m:ctrlPr>
                      </m:sSubPr>
                      <m:e>
                        <m:acc>
                          <m:accPr>
                            <m:chr m:val="⃗"/>
                            <m:ctrlPr>
                              <a:rPr lang="en-US" sz="1600" i="1" smtClean="0">
                                <a:solidFill>
                                  <a:srgbClr val="000000"/>
                                </a:solidFill>
                                <a:latin typeface="Cambria Math" panose="02040503050406030204" pitchFamily="18" charset="0"/>
                              </a:rPr>
                            </m:ctrlPr>
                          </m:accPr>
                          <m:e>
                            <m:r>
                              <a:rPr lang="en-US" sz="1600" b="1" i="0" smtClean="0">
                                <a:solidFill>
                                  <a:srgbClr val="000000"/>
                                </a:solidFill>
                                <a:latin typeface="Cambria Math"/>
                              </a:rPr>
                              <m:t>𝐫</m:t>
                            </m:r>
                          </m:e>
                        </m:acc>
                      </m:e>
                      <m:sub>
                        <m:r>
                          <a:rPr lang="en-US" sz="1600" b="0" i="1" smtClean="0">
                            <a:solidFill>
                              <a:srgbClr val="000000"/>
                            </a:solidFill>
                            <a:latin typeface="Cambria Math"/>
                          </a:rPr>
                          <m:t>𝑃𝑆</m:t>
                        </m:r>
                      </m:sub>
                    </m:sSub>
                  </m:oMath>
                </a14:m>
                <a:r>
                  <a:rPr lang="en-US" sz="1600" dirty="0">
                    <a:solidFill>
                      <a:srgbClr val="000000"/>
                    </a:solidFill>
                  </a:rPr>
                  <a:t> and </a:t>
                </a:r>
                <a14:m>
                  <m:oMath xmlns:m="http://schemas.openxmlformats.org/officeDocument/2006/math">
                    <m:sSub>
                      <m:sSubPr>
                        <m:ctrlPr>
                          <a:rPr lang="en-US" sz="1600" i="1" smtClean="0">
                            <a:solidFill>
                              <a:srgbClr val="000000"/>
                            </a:solidFill>
                            <a:latin typeface="Cambria Math" panose="02040503050406030204" pitchFamily="18" charset="0"/>
                          </a:rPr>
                        </m:ctrlPr>
                      </m:sSubPr>
                      <m:e>
                        <m:acc>
                          <m:accPr>
                            <m:chr m:val="⃗"/>
                            <m:ctrlPr>
                              <a:rPr lang="en-US" sz="1600" i="1" smtClean="0">
                                <a:solidFill>
                                  <a:srgbClr val="000000"/>
                                </a:solidFill>
                                <a:latin typeface="Cambria Math" panose="02040503050406030204" pitchFamily="18" charset="0"/>
                              </a:rPr>
                            </m:ctrlPr>
                          </m:accPr>
                          <m:e>
                            <m:r>
                              <a:rPr lang="en-US" sz="1600" b="1" i="0" smtClean="0">
                                <a:solidFill>
                                  <a:srgbClr val="000000"/>
                                </a:solidFill>
                                <a:latin typeface="Cambria Math"/>
                              </a:rPr>
                              <m:t>𝐫</m:t>
                            </m:r>
                          </m:e>
                        </m:acc>
                      </m:e>
                      <m:sub>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a:rPr>
                              <m:t>𝑃𝑆</m:t>
                            </m:r>
                          </m:e>
                          <m:sup>
                            <m:r>
                              <a:rPr lang="en-US" sz="1600" b="0" i="1" smtClean="0">
                                <a:solidFill>
                                  <a:srgbClr val="000000"/>
                                </a:solidFill>
                                <a:latin typeface="Cambria Math"/>
                              </a:rPr>
                              <m:t>′</m:t>
                            </m:r>
                          </m:sup>
                        </m:sSup>
                      </m:sub>
                    </m:sSub>
                  </m:oMath>
                </a14:m>
                <a:r>
                  <a:rPr lang="en-US" sz="1600" dirty="0">
                    <a:solidFill>
                      <a:srgbClr val="000000"/>
                    </a:solidFill>
                  </a:rPr>
                  <a:t>, respectively.</a:t>
                </a:r>
              </a:p>
            </p:txBody>
          </p:sp>
        </mc:Choice>
        <mc:Fallback xmlns="">
          <p:sp>
            <p:nvSpPr>
              <p:cNvPr id="8" name="Text Placeholder 13"/>
              <p:cNvSpPr txBox="1">
                <a:spLocks noRot="1" noChangeAspect="1" noMove="1" noResize="1" noEditPoints="1" noAdjustHandles="1" noChangeArrowheads="1" noChangeShapeType="1" noTextEdit="1"/>
              </p:cNvSpPr>
              <p:nvPr/>
            </p:nvSpPr>
            <p:spPr>
              <a:xfrm>
                <a:off x="457200" y="1265061"/>
                <a:ext cx="3913188" cy="5256973"/>
              </a:xfrm>
              <a:prstGeom prst="rect">
                <a:avLst/>
              </a:prstGeom>
              <a:blipFill rotWithShape="1">
                <a:blip r:embed="rId4"/>
                <a:stretch>
                  <a:fillRect l="-779" t="-348"/>
                </a:stretch>
              </a:blipFill>
            </p:spPr>
            <p:txBody>
              <a:bodyPr/>
              <a:lstStyle/>
              <a:p>
                <a:r>
                  <a:rPr lang="en-US">
                    <a:noFill/>
                  </a:rPr>
                  <a:t> </a:t>
                </a:r>
              </a:p>
            </p:txBody>
          </p:sp>
        </mc:Fallback>
      </mc:AlternateContent>
    </p:spTree>
    <p:extLst>
      <p:ext uri="{BB962C8B-B14F-4D97-AF65-F5344CB8AC3E}">
        <p14:creationId xmlns:p14="http://schemas.microsoft.com/office/powerpoint/2010/main" val="3205677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4.27</a:t>
            </a:r>
          </a:p>
        </p:txBody>
      </p:sp>
      <p:pic>
        <p:nvPicPr>
          <p:cNvPr id="2" name="Picture Placeholder 1" descr="A truck is shown traveling south at a speed V sub T E of 70 km/h toward an intersection. A car is traveling east toward the intersection at a speed V sub C E of 80 km/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A car travels east toward an intersection while a truck travels south toward the same intersection.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0764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4.28</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Vector diagram of the vector equation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b="1">
                                <a:latin typeface="Cambria Math"/>
                              </a:rPr>
                              <m:t>𝐯</m:t>
                            </m:r>
                          </m:e>
                        </m:acc>
                      </m:e>
                      <m:sub>
                        <m:r>
                          <m:rPr>
                            <m:sty m:val="p"/>
                          </m:rPr>
                          <a:rPr lang="en-US" sz="1600">
                            <a:latin typeface="Cambria Math"/>
                          </a:rPr>
                          <m:t>CT</m:t>
                        </m:r>
                      </m:sub>
                    </m:sSub>
                    <m:r>
                      <a:rPr lang="en-US" sz="1600" b="0" i="1" smtClean="0">
                        <a:latin typeface="Cambria Math"/>
                      </a:rPr>
                      <m:t> </m:t>
                    </m:r>
                    <m:r>
                      <a:rPr lang="en-US" sz="1600" i="1">
                        <a:latin typeface="Cambria Math"/>
                      </a:rPr>
                      <m:t>=</m:t>
                    </m:r>
                    <m:r>
                      <a:rPr lang="en-US" sz="1600" b="0" i="1" smtClean="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b="1">
                                <a:latin typeface="Cambria Math"/>
                              </a:rPr>
                              <m:t>𝐯</m:t>
                            </m:r>
                          </m:e>
                        </m:acc>
                      </m:e>
                      <m:sub>
                        <m:r>
                          <m:rPr>
                            <m:sty m:val="p"/>
                          </m:rPr>
                          <a:rPr lang="en-US" sz="1600">
                            <a:latin typeface="Cambria Math"/>
                          </a:rPr>
                          <m:t>CE</m:t>
                        </m:r>
                      </m:sub>
                    </m:sSub>
                    <m:r>
                      <a:rPr lang="en-US" sz="1600" b="0" i="1" smtClean="0">
                        <a:latin typeface="Cambria Math"/>
                      </a:rPr>
                      <m:t> </m:t>
                    </m:r>
                    <m:r>
                      <a:rPr lang="en-US" sz="1600" i="1">
                        <a:latin typeface="Cambria Math"/>
                      </a:rPr>
                      <m:t>+</m:t>
                    </m:r>
                    <m:r>
                      <a:rPr lang="en-US" sz="1600" b="0" i="1" smtClean="0">
                        <a:latin typeface="Cambria Math"/>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b="1">
                                <a:latin typeface="Cambria Math"/>
                              </a:rPr>
                              <m:t>𝐯</m:t>
                            </m:r>
                          </m:e>
                        </m:acc>
                      </m:e>
                      <m:sub>
                        <m:r>
                          <m:rPr>
                            <m:sty m:val="p"/>
                          </m:rPr>
                          <a:rPr lang="en-US" sz="1600">
                            <a:latin typeface="Cambria Math"/>
                          </a:rPr>
                          <m:t>ET</m:t>
                        </m:r>
                      </m:sub>
                    </m:sSub>
                  </m:oMath>
                </a14:m>
                <a:r>
                  <a:rPr lang="en-US" sz="1600" dirty="0"/>
                  <a:t>. </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right triangle formed by the vectors V sub C E to the right, V sub E T down, and V sub C T up and right is shown V sub C T is the hypotenuse and makes an angle of theta with V sub C E. The vector equation vector v sub C T equals vector C E plus vector E T is given. A compass is shown indicating north is up, east to the right, south down, and west to the lef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900" y="1106486"/>
            <a:ext cx="4711700" cy="330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05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4.2</a:t>
            </a:r>
          </a:p>
        </p:txBody>
      </p:sp>
      <p:pic>
        <p:nvPicPr>
          <p:cNvPr id="2" name="Picture Placeholder 1" descr="An x y z coordinate system is shown, with positive x out of the page, positive y to the right, and positive z up. A point P, with coordinates x of t, y of t, and z of t is shown. All of P’s coordinates are positive. The vector r of t from the origin to P is also shown as a purple arrow. The coordinates x of t, y of t and z of t are shown as dashed lines. X of t is a segment in the x y plane, parallel to the x axis, y of t is a segment in the x y plane, parallel to the y axis, and z of t is a segment parallel to the z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664" r="-53664"/>
          <a:stretch>
            <a:fillRect/>
          </a:stretch>
        </p:blipFill>
        <p:spPr/>
      </p:pic>
      <p:sp>
        <p:nvSpPr>
          <p:cNvPr id="7" name="Text Placeholder 6"/>
          <p:cNvSpPr>
            <a:spLocks noGrp="1"/>
          </p:cNvSpPr>
          <p:nvPr>
            <p:ph type="body" sz="quarter" idx="14"/>
          </p:nvPr>
        </p:nvSpPr>
        <p:spPr/>
        <p:txBody>
          <a:bodyPr>
            <a:normAutofit/>
          </a:bodyPr>
          <a:lstStyle/>
          <a:p>
            <a:r>
              <a:rPr lang="en-US" sz="1600" dirty="0"/>
              <a:t>A three-dimensional coordinate system with a particle at position </a:t>
            </a:r>
            <a:r>
              <a:rPr lang="en-US" sz="1600" i="1" dirty="0"/>
              <a:t>P</a:t>
            </a:r>
            <a:r>
              <a:rPr lang="en-US" sz="1600" dirty="0"/>
              <a:t>(</a:t>
            </a:r>
            <a:r>
              <a:rPr lang="en-US" sz="1600" i="1" dirty="0"/>
              <a:t>x</a:t>
            </a:r>
            <a:r>
              <a:rPr lang="en-US" sz="1600" dirty="0"/>
              <a:t>(</a:t>
            </a:r>
            <a:r>
              <a:rPr lang="en-US" sz="1600" i="1" dirty="0"/>
              <a:t>t</a:t>
            </a:r>
            <a:r>
              <a:rPr lang="en-US" sz="1600" dirty="0"/>
              <a:t>), </a:t>
            </a:r>
            <a:r>
              <a:rPr lang="en-US" sz="1600" i="1" dirty="0"/>
              <a:t>y</a:t>
            </a:r>
            <a:r>
              <a:rPr lang="en-US" sz="1600" dirty="0"/>
              <a:t>(</a:t>
            </a:r>
            <a:r>
              <a:rPr lang="en-US" sz="1600" i="1" dirty="0"/>
              <a:t>t</a:t>
            </a:r>
            <a:r>
              <a:rPr lang="en-US" sz="1600" dirty="0"/>
              <a:t>), </a:t>
            </a:r>
            <a:r>
              <a:rPr lang="en-US" sz="1600" i="1" dirty="0"/>
              <a:t>z</a:t>
            </a:r>
            <a:r>
              <a:rPr lang="en-US" sz="1600" dirty="0"/>
              <a:t>(</a:t>
            </a:r>
            <a:r>
              <a:rPr lang="en-US" sz="1600" i="1" dirty="0"/>
              <a:t>t</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8939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4.29</a:t>
            </a:r>
          </a:p>
        </p:txBody>
      </p:sp>
      <p:pic>
        <p:nvPicPr>
          <p:cNvPr id="2" name="Picture Placeholder 1" descr="A compass shows north is up, east to the right, south down, and west to the left. Vectors V sub P G, V sub A G and V sub P A form a triangle. An airplane is shown on vector V sub P G, which points up. V sub P A points up and to the right, at an angle of theta to vector V sub P G. V sub A G points down and left, at an angle of 45 degrees below the horizontal. V sub P G is the vector sum of v sub P A and V sub A 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18" r="-4318"/>
          <a:stretch>
            <a:fillRect/>
          </a:stretch>
        </p:blipFill>
        <p:spPr>
          <a:xfrm>
            <a:off x="4489450" y="1108075"/>
            <a:ext cx="4030663"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202083"/>
                <a:ext cx="3913188" cy="5256973"/>
              </a:xfrm>
            </p:spPr>
            <p:txBody>
              <a:bodyPr>
                <a:noAutofit/>
              </a:bodyPr>
              <a:lstStyle/>
              <a:p>
                <a:r>
                  <a:rPr lang="en-US" sz="1600" dirty="0">
                    <a:solidFill>
                      <a:schemeClr val="tx1"/>
                    </a:solidFill>
                  </a:rPr>
                  <a:t>Vector diagram for </a:t>
                </a:r>
                <a:r>
                  <a:rPr lang="en-US" sz="1600" b="1" dirty="0">
                    <a:solidFill>
                      <a:srgbClr val="6CB255"/>
                    </a:solidFill>
                  </a:rPr>
                  <a:t>Equation 4.34</a:t>
                </a:r>
                <a:r>
                  <a:rPr lang="en-US" sz="1600" dirty="0">
                    <a:solidFill>
                      <a:schemeClr val="tx1"/>
                    </a:solidFill>
                  </a:rPr>
                  <a:t> showing the vectors  </a:t>
                </a:r>
                <a14:m>
                  <m:oMath xmlns:m="http://schemas.openxmlformats.org/officeDocument/2006/math">
                    <m:sSub>
                      <m:sSubPr>
                        <m:ctrlPr>
                          <a:rPr lang="en-US" sz="1600" i="1" smtClean="0">
                            <a:solidFill>
                              <a:schemeClr val="tx1"/>
                            </a:solidFill>
                            <a:latin typeface="Cambria Math" panose="02040503050406030204" pitchFamily="18" charset="0"/>
                          </a:rPr>
                        </m:ctrlPr>
                      </m:sSubPr>
                      <m:e>
                        <m:acc>
                          <m:accPr>
                            <m:chr m:val="⃗"/>
                            <m:ctrlPr>
                              <a:rPr lang="en-US" sz="1600" i="1" smtClean="0">
                                <a:solidFill>
                                  <a:schemeClr val="tx1"/>
                                </a:solidFill>
                                <a:latin typeface="Cambria Math" panose="02040503050406030204" pitchFamily="18" charset="0"/>
                              </a:rPr>
                            </m:ctrlPr>
                          </m:accPr>
                          <m:e>
                            <m:r>
                              <a:rPr lang="en-US" sz="1600" b="1" i="0" smtClean="0">
                                <a:solidFill>
                                  <a:schemeClr val="tx1"/>
                                </a:solidFill>
                                <a:latin typeface="Cambria Math"/>
                              </a:rPr>
                              <m:t>𝐯</m:t>
                            </m:r>
                          </m:e>
                        </m:acc>
                      </m:e>
                      <m:sub>
                        <m:r>
                          <m:rPr>
                            <m:sty m:val="p"/>
                          </m:rPr>
                          <a:rPr lang="en-US" sz="1600" b="0" i="0" smtClean="0">
                            <a:solidFill>
                              <a:schemeClr val="tx1"/>
                            </a:solidFill>
                            <a:latin typeface="Cambria Math"/>
                          </a:rPr>
                          <m:t>PA</m:t>
                        </m:r>
                      </m:sub>
                    </m:sSub>
                    <m:r>
                      <a:rPr lang="en-US" sz="1600" b="0" i="1" smtClean="0">
                        <a:solidFill>
                          <a:schemeClr val="tx1"/>
                        </a:solidFill>
                        <a:latin typeface="Cambria Math"/>
                      </a:rPr>
                      <m:t>,  </m:t>
                    </m:r>
                    <m:sSub>
                      <m:sSubPr>
                        <m:ctrlPr>
                          <a:rPr lang="en-US" sz="1600" b="0" i="1" smtClean="0">
                            <a:solidFill>
                              <a:schemeClr val="tx1"/>
                            </a:solidFill>
                            <a:latin typeface="Cambria Math" panose="02040503050406030204" pitchFamily="18" charset="0"/>
                          </a:rPr>
                        </m:ctrlPr>
                      </m:sSubPr>
                      <m:e>
                        <m:acc>
                          <m:accPr>
                            <m:chr m:val="⃗"/>
                            <m:ctrlPr>
                              <a:rPr lang="en-US" sz="1600" b="0" i="1" smtClean="0">
                                <a:solidFill>
                                  <a:schemeClr val="tx1"/>
                                </a:solidFill>
                                <a:latin typeface="Cambria Math" panose="02040503050406030204" pitchFamily="18" charset="0"/>
                              </a:rPr>
                            </m:ctrlPr>
                          </m:accPr>
                          <m:e>
                            <m:r>
                              <a:rPr lang="en-US" sz="1600" b="1">
                                <a:solidFill>
                                  <a:schemeClr val="tx1"/>
                                </a:solidFill>
                                <a:latin typeface="Cambria Math"/>
                              </a:rPr>
                              <m:t>𝐯</m:t>
                            </m:r>
                          </m:e>
                        </m:acc>
                      </m:e>
                      <m:sub>
                        <m:r>
                          <m:rPr>
                            <m:sty m:val="p"/>
                          </m:rPr>
                          <a:rPr lang="en-US" sz="1600" b="0" i="0" smtClean="0">
                            <a:solidFill>
                              <a:schemeClr val="tx1"/>
                            </a:solidFill>
                            <a:latin typeface="Cambria Math"/>
                          </a:rPr>
                          <m:t>AG</m:t>
                        </m:r>
                      </m:sub>
                    </m:sSub>
                    <m:r>
                      <a:rPr lang="en-US" sz="1600" b="0" i="1" smtClean="0">
                        <a:solidFill>
                          <a:schemeClr val="tx1"/>
                        </a:solidFill>
                        <a:latin typeface="Cambria Math"/>
                      </a:rPr>
                      <m:t>,  </m:t>
                    </m:r>
                    <m:sSub>
                      <m:sSubPr>
                        <m:ctrlPr>
                          <a:rPr lang="en-US" sz="1600" b="0" i="1" smtClean="0">
                            <a:solidFill>
                              <a:schemeClr val="tx1"/>
                            </a:solidFill>
                            <a:latin typeface="Cambria Math" panose="02040503050406030204" pitchFamily="18" charset="0"/>
                          </a:rPr>
                        </m:ctrlPr>
                      </m:sSubPr>
                      <m:e>
                        <m:acc>
                          <m:accPr>
                            <m:chr m:val="⃗"/>
                            <m:ctrlPr>
                              <a:rPr lang="en-US" sz="1600" b="0" i="1" smtClean="0">
                                <a:solidFill>
                                  <a:schemeClr val="tx1"/>
                                </a:solidFill>
                                <a:latin typeface="Cambria Math" panose="02040503050406030204" pitchFamily="18" charset="0"/>
                              </a:rPr>
                            </m:ctrlPr>
                          </m:accPr>
                          <m:e>
                            <m:r>
                              <a:rPr lang="en-US" sz="1600" b="1" i="0" smtClean="0">
                                <a:solidFill>
                                  <a:schemeClr val="tx1"/>
                                </a:solidFill>
                                <a:latin typeface="Cambria Math"/>
                              </a:rPr>
                              <m:t>𝐯</m:t>
                            </m:r>
                          </m:e>
                        </m:acc>
                      </m:e>
                      <m:sub>
                        <m:r>
                          <m:rPr>
                            <m:sty m:val="p"/>
                          </m:rPr>
                          <a:rPr lang="en-US" sz="1600" b="0" i="0" smtClean="0">
                            <a:solidFill>
                              <a:schemeClr val="tx1"/>
                            </a:solidFill>
                            <a:latin typeface="Cambria Math"/>
                          </a:rPr>
                          <m:t>P</m:t>
                        </m:r>
                        <m:r>
                          <m:rPr>
                            <m:sty m:val="p"/>
                          </m:rPr>
                          <a:rPr lang="en-US" sz="1600">
                            <a:solidFill>
                              <a:schemeClr val="tx1"/>
                            </a:solidFill>
                            <a:latin typeface="Cambria Math"/>
                          </a:rPr>
                          <m:t>G</m:t>
                        </m:r>
                      </m:sub>
                    </m:sSub>
                  </m:oMath>
                </a14:m>
                <a:r>
                  <a:rPr lang="en-US" sz="1600" dirty="0">
                    <a:solidFill>
                      <a:schemeClr val="tx1"/>
                    </a:solidFill>
                  </a:rPr>
                  <a:t>.</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202083"/>
                <a:ext cx="3913188" cy="5256973"/>
              </a:xfrm>
              <a:blipFill rotWithShape="1">
                <a:blip r:embed="rId3"/>
                <a:stretch>
                  <a:fillRect l="-779" t="-348"/>
                </a:stretch>
              </a:blipFill>
            </p:spPr>
            <p:txBody>
              <a:bodyPr/>
              <a:lstStyle/>
              <a:p>
                <a:r>
                  <a:rPr lang="en-US">
                    <a:noFill/>
                  </a:rPr>
                  <a:t> </a:t>
                </a:r>
              </a:p>
            </p:txBody>
          </p:sp>
        </mc:Fallback>
      </mc:AlternateContent>
      <p:pic>
        <p:nvPicPr>
          <p:cNvPr id="7"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49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22</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Placeholder 5" descr="An illustration of the situation described in the problem. The goal and the two ice hockey players are drawn as viewed from above. The goal and Girardi are at the origin of an x y coordinate system. A gray arrow representing 20 meters at 45 degrees from the positive x direction is shown, with Kreider drawn near the tip of the arrow. A blue line, parallel to the x axis, is also drawn at the tip of this arrow. A second gray arrow is shown starting at the Kreider’s location, pointing horizontally to the left, and representing a distance of 10 meters. A dark blue arrow is drawn from the goal at the origin to the tip of the second, 10 meter, gray arrow."/>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9693" r="-49693"/>
          <a:stretch>
            <a:fillRect/>
          </a:stretch>
        </p:blipFill>
        <p:spPr/>
      </p:pic>
      <p:sp>
        <p:nvSpPr>
          <p:cNvPr id="8" name="Text Placeholder 7"/>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61753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14"/>
          </p:nvPr>
        </p:nvSpPr>
        <p:spPr/>
        <p:txBody>
          <a:bodyPr/>
          <a:lstStyle/>
          <a:p>
            <a:endParaRPr lang="en-US"/>
          </a:p>
        </p:txBody>
      </p:sp>
      <p:pic>
        <p:nvPicPr>
          <p:cNvPr id="3" name="Picture Placeholder 2" descr="An airplane releases a package. The airplane has a horizontal velocity of 500 kilometers per hour. The package’s trajectory is the right half of a downward-opening parabola, initially horizontal at the airplane and curving down until it hits the ground."/>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7284" r="-27284"/>
          <a:stretch>
            <a:fillRect/>
          </a:stretch>
        </p:blipFill>
        <p:spPr/>
      </p:pic>
    </p:spTree>
    <p:extLst>
      <p:ext uri="{BB962C8B-B14F-4D97-AF65-F5344CB8AC3E}">
        <p14:creationId xmlns:p14="http://schemas.microsoft.com/office/powerpoint/2010/main" val="217511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46</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4"/>
          </p:nvPr>
        </p:nvSpPr>
        <p:spPr/>
        <p:txBody>
          <a:bodyPr/>
          <a:lstStyle/>
          <a:p>
            <a:endParaRPr lang="en-US"/>
          </a:p>
        </p:txBody>
      </p:sp>
      <p:pic>
        <p:nvPicPr>
          <p:cNvPr id="6" name="Picture Placeholder 5" descr="A skier is moving with velocity v sub 0 down a slope that is inclined at 30 degrees to the horizontal. The skier is at the edge of a 60 m wide gap. The other side of the gap is 100 m lowe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9853" b="-9853"/>
          <a:stretch>
            <a:fillRect/>
          </a:stretch>
        </p:blipFill>
        <p:spPr/>
      </p:pic>
    </p:spTree>
    <p:extLst>
      <p:ext uri="{BB962C8B-B14F-4D97-AF65-F5344CB8AC3E}">
        <p14:creationId xmlns:p14="http://schemas.microsoft.com/office/powerpoint/2010/main" val="3221841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48</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14"/>
          </p:nvPr>
        </p:nvSpPr>
        <p:spPr/>
        <p:txBody>
          <a:bodyPr/>
          <a:lstStyle/>
          <a:p>
            <a:endParaRPr lang="en-US"/>
          </a:p>
        </p:txBody>
      </p:sp>
      <p:pic>
        <p:nvPicPr>
          <p:cNvPr id="4" name="Picture Placeholder 3" descr="A projectile is shot from the origin at a hill, the base of which is 300 m away. The projectile is shot at 60 degrees above the horizontal with an initial speed of 75 m/s. The hill is sloped away from the origin at 20 degrees to the horizontal. The slope is expressed as the equation y equals (tan of 20 degrees) times x minus 10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591" r="-7591"/>
          <a:stretch>
            <a:fillRect/>
          </a:stretch>
        </p:blipFill>
        <p:spPr/>
      </p:pic>
    </p:spTree>
    <p:extLst>
      <p:ext uri="{BB962C8B-B14F-4D97-AF65-F5344CB8AC3E}">
        <p14:creationId xmlns:p14="http://schemas.microsoft.com/office/powerpoint/2010/main" val="4041363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83</a:t>
            </a:r>
          </a:p>
        </p:txBody>
      </p:sp>
      <p:pic>
        <p:nvPicPr>
          <p:cNvPr id="2" name="Picture Placeholder 1" descr="The earth is illustrated rotating about the vertical north south axis. The equator is shown as a horizontal circle at the earth’s surface, centered on the earth’s center. A second circle at the earth’s surface, parallel to the equator but north of it, is shown. This circle is at latitude lambda, meaning that the angle between the radius to this circle and to the equator is lambd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4688860" y="1212580"/>
            <a:ext cx="4030663" cy="5126641"/>
          </a:xfrm>
        </p:spPr>
      </p:pic>
      <p:sp>
        <p:nvSpPr>
          <p:cNvPr id="14" name="Text Placeholder 13"/>
          <p:cNvSpPr>
            <a:spLocks noGrp="1"/>
          </p:cNvSpPr>
          <p:nvPr>
            <p:ph type="body" sz="quarter" idx="14"/>
          </p:nvPr>
        </p:nvSpPr>
        <p:spPr>
          <a:xfrm>
            <a:off x="384049" y="950976"/>
            <a:ext cx="3913188" cy="5256973"/>
          </a:xfrm>
        </p:spPr>
        <p:txBody>
          <a:bodyPr>
            <a:noAutofit/>
          </a:bodyPr>
          <a:lstStyle/>
          <a:p>
            <a:endParaRPr lang="en-US" sz="1600" dirty="0">
              <a:solidFill>
                <a:schemeClr val="tx1"/>
              </a:solidFill>
            </a:endParaRP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26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100</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14"/>
          </p:nvPr>
        </p:nvSpPr>
        <p:spPr/>
        <p:txBody>
          <a:bodyPr/>
          <a:lstStyle/>
          <a:p>
            <a:endParaRPr lang="en-US"/>
          </a:p>
        </p:txBody>
      </p:sp>
      <p:pic>
        <p:nvPicPr>
          <p:cNvPr id="3" name="Picture Placeholder 2" descr="The parabolic trajectory of a football is shown. A player kicks it up and to the right at an angle of theta to the horizontal. Another player to his right is jumping up but not quite reaching the trajectory. The trajectory passes through the goalposts to the right of both players."/>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6635" r="-36635"/>
          <a:stretch>
            <a:fillRect/>
          </a:stretch>
        </p:blipFill>
        <p:spPr/>
      </p:pic>
    </p:spTree>
    <p:extLst>
      <p:ext uri="{BB962C8B-B14F-4D97-AF65-F5344CB8AC3E}">
        <p14:creationId xmlns:p14="http://schemas.microsoft.com/office/powerpoint/2010/main" val="3668706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4.3</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displacement  </a:t>
                </a:r>
                <a14:m>
                  <m:oMath xmlns:m="http://schemas.openxmlformats.org/officeDocument/2006/math">
                    <m:r>
                      <a:rPr lang="en-US" sz="1600" i="1" smtClean="0">
                        <a:latin typeface="Cambria Math"/>
                        <a:ea typeface="Cambria Math"/>
                      </a:rPr>
                      <m:t>∆</m:t>
                    </m:r>
                    <m:acc>
                      <m:accPr>
                        <m:chr m:val="⃗"/>
                        <m:ctrlPr>
                          <a:rPr lang="en-US" sz="1600" i="1" smtClean="0">
                            <a:latin typeface="Cambria Math" panose="02040503050406030204" pitchFamily="18" charset="0"/>
                            <a:ea typeface="Cambria Math"/>
                          </a:rPr>
                        </m:ctrlPr>
                      </m:accPr>
                      <m:e>
                        <m:r>
                          <a:rPr lang="en-US" sz="1600" b="0" i="1" smtClean="0">
                            <a:latin typeface="Cambria Math"/>
                            <a:ea typeface="Cambria Math"/>
                          </a:rPr>
                          <m:t>𝑟</m:t>
                        </m:r>
                      </m:e>
                    </m:acc>
                    <m:r>
                      <a:rPr lang="en-US" sz="1600" b="0" i="1" smtClean="0">
                        <a:latin typeface="Cambria Math"/>
                        <a:ea typeface="Cambria Math"/>
                      </a:rPr>
                      <m:t>= </m:t>
                    </m:r>
                    <m:acc>
                      <m:accPr>
                        <m:chr m:val="⃗"/>
                        <m:ctrlPr>
                          <a:rPr lang="en-US" sz="1600" i="1">
                            <a:latin typeface="Cambria Math" panose="02040503050406030204" pitchFamily="18" charset="0"/>
                            <a:ea typeface="Cambria Math"/>
                          </a:rPr>
                        </m:ctrlPr>
                      </m:accPr>
                      <m:e>
                        <m:r>
                          <a:rPr lang="en-US" sz="1600" i="1">
                            <a:latin typeface="Cambria Math"/>
                            <a:ea typeface="Cambria Math"/>
                          </a:rPr>
                          <m:t>𝑟</m:t>
                        </m:r>
                      </m:e>
                    </m:acc>
                    <m:r>
                      <a:rPr lang="en-US" sz="1600" b="0" i="1" smtClean="0">
                        <a:latin typeface="Cambria Math"/>
                        <a:ea typeface="Cambria Math"/>
                      </a:rPr>
                      <m:t>(</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𝑡</m:t>
                        </m:r>
                      </m:e>
                      <m:sub>
                        <m:r>
                          <a:rPr lang="en-US" sz="1600" b="0" i="1" smtClean="0">
                            <a:latin typeface="Cambria Math"/>
                            <a:ea typeface="Cambria Math"/>
                          </a:rPr>
                          <m:t>2</m:t>
                        </m:r>
                      </m:sub>
                    </m:sSub>
                  </m:oMath>
                </a14:m>
                <a:r>
                  <a:rPr lang="en-US" sz="1600" dirty="0"/>
                  <a:t>) </a:t>
                </a:r>
                <a14:m>
                  <m:oMath xmlns:m="http://schemas.openxmlformats.org/officeDocument/2006/math">
                    <m:r>
                      <a:rPr lang="en-US" sz="1600" b="0" i="1" smtClean="0">
                        <a:latin typeface="Cambria Math"/>
                        <a:ea typeface="Cambria Math"/>
                      </a:rPr>
                      <m:t>− </m:t>
                    </m:r>
                    <m:acc>
                      <m:accPr>
                        <m:chr m:val="⃗"/>
                        <m:ctrlPr>
                          <a:rPr lang="en-US" sz="1600" i="1">
                            <a:latin typeface="Cambria Math" panose="02040503050406030204" pitchFamily="18" charset="0"/>
                            <a:ea typeface="Cambria Math"/>
                          </a:rPr>
                        </m:ctrlPr>
                      </m:accPr>
                      <m:e>
                        <m:r>
                          <a:rPr lang="en-US" sz="1600" i="1">
                            <a:latin typeface="Cambria Math"/>
                            <a:ea typeface="Cambria Math"/>
                          </a:rPr>
                          <m:t>𝑟</m:t>
                        </m:r>
                      </m:e>
                    </m:acc>
                    <m:r>
                      <a:rPr lang="en-US" sz="1600" i="1">
                        <a:latin typeface="Cambria Math"/>
                        <a:ea typeface="Cambria Math"/>
                      </a:rPr>
                      <m:t>(</m:t>
                    </m:r>
                    <m:sSub>
                      <m:sSubPr>
                        <m:ctrlPr>
                          <a:rPr lang="en-US" sz="1600" i="1">
                            <a:latin typeface="Cambria Math" panose="02040503050406030204" pitchFamily="18" charset="0"/>
                            <a:ea typeface="Cambria Math"/>
                          </a:rPr>
                        </m:ctrlPr>
                      </m:sSubPr>
                      <m:e>
                        <m:r>
                          <a:rPr lang="en-US" sz="1600" i="1">
                            <a:latin typeface="Cambria Math"/>
                            <a:ea typeface="Cambria Math"/>
                          </a:rPr>
                          <m:t>𝑡</m:t>
                        </m:r>
                      </m:e>
                      <m:sub>
                        <m:r>
                          <a:rPr lang="en-US" sz="1600" b="0" i="1" smtClean="0">
                            <a:latin typeface="Cambria Math"/>
                            <a:ea typeface="Cambria Math"/>
                          </a:rPr>
                          <m:t>1</m:t>
                        </m:r>
                      </m:sub>
                    </m:sSub>
                    <m:r>
                      <m:rPr>
                        <m:nor/>
                      </m:rPr>
                      <a:rPr lang="en-US" sz="1600" dirty="0"/>
                      <m:t>)</m:t>
                    </m:r>
                  </m:oMath>
                </a14:m>
                <a:r>
                  <a:rPr lang="en-US" sz="1600" dirty="0"/>
                  <a:t> is the vector from </a:t>
                </a:r>
                <a:r>
                  <a:rPr lang="en-US" sz="1600" i="1" dirty="0"/>
                  <a:t>P</a:t>
                </a:r>
                <a:r>
                  <a:rPr lang="en-US" sz="1600" baseline="-25000" dirty="0"/>
                  <a:t>1</a:t>
                </a:r>
                <a:r>
                  <a:rPr lang="en-US" sz="1600" dirty="0"/>
                  <a:t> to </a:t>
                </a:r>
                <a:r>
                  <a:rPr lang="en-US" sz="1600" i="1" dirty="0"/>
                  <a:t>P</a:t>
                </a:r>
                <a:r>
                  <a:rPr lang="en-US" sz="1600" baseline="-25000" dirty="0"/>
                  <a:t>2</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3665"/>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n x y z coordinate system is shown, with positive x out of the page, positive y to the right, and positive z up. Two points, P 1 and P 2 are shown. The vector r of t 1 from the origin to P 1 and the vector r of t 2 from the origin to P 2 are shown as purple arrows. The vector delta r is shown as a purple arrow whose tail is at P 1 and head at P 2."/>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68044" r="-68044"/>
          <a:stretch>
            <a:fillRect/>
          </a:stretch>
        </p:blipFill>
        <p:spPr/>
      </p:pic>
    </p:spTree>
    <p:extLst>
      <p:ext uri="{BB962C8B-B14F-4D97-AF65-F5344CB8AC3E}">
        <p14:creationId xmlns:p14="http://schemas.microsoft.com/office/powerpoint/2010/main" val="257823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4.4</a:t>
            </a:r>
          </a:p>
        </p:txBody>
      </p:sp>
      <p:pic>
        <p:nvPicPr>
          <p:cNvPr id="2" name="Picture Placeholder 1" descr="An x y coordinate system, centered on the earth, is shown. Positive x is to the east and positive y to the north. A blue circle larger than and concentric with the earth is shown. Vector r of t 1 is an orange arrow from the origin to the location where the blue circle crosses the y axis (90 degrees counter clockwise from the positive x axis.) Vector r of t 2 is an orange arrow from the origin to the location on the blue circle at minus 45 degrees. Delta r vector is shown as a purple arrow pointing down and to the right, starting at the head of vector r of t 1 and ending at the head of vector r of t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1389" r="-61389"/>
          <a:stretch>
            <a:fillRect/>
          </a:stretch>
        </p:blipFill>
        <p:spPr/>
      </p:pic>
      <p:sp>
        <p:nvSpPr>
          <p:cNvPr id="7" name="Text Placeholder 6"/>
          <p:cNvSpPr>
            <a:spLocks noGrp="1"/>
          </p:cNvSpPr>
          <p:nvPr>
            <p:ph type="body" sz="quarter" idx="14"/>
          </p:nvPr>
        </p:nvSpPr>
        <p:spPr/>
        <p:txBody>
          <a:bodyPr>
            <a:normAutofit/>
          </a:bodyPr>
          <a:lstStyle/>
          <a:p>
            <a:r>
              <a:rPr lang="en-US" sz="1600" dirty="0"/>
              <a:t>Two position vectors are drawn from the center of Earth, which is the origin of the coordinate system, with the </a:t>
            </a:r>
            <a:r>
              <a:rPr lang="en-US" sz="1600" i="1" dirty="0"/>
              <a:t>y</a:t>
            </a:r>
            <a:r>
              <a:rPr lang="en-US" sz="1600" dirty="0"/>
              <a:t>-axis as north and the </a:t>
            </a:r>
            <a:r>
              <a:rPr lang="en-US" sz="1600" i="1" dirty="0"/>
              <a:t>x</a:t>
            </a:r>
            <a:r>
              <a:rPr lang="en-US" sz="1600" dirty="0"/>
              <a:t>-axis as east. The vector between them is the displacement of the satellite.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8012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4.5</a:t>
            </a:r>
          </a:p>
        </p:txBody>
      </p:sp>
      <p:sp>
        <p:nvSpPr>
          <p:cNvPr id="7" name="Text Placeholder 6"/>
          <p:cNvSpPr>
            <a:spLocks noGrp="1"/>
          </p:cNvSpPr>
          <p:nvPr>
            <p:ph type="body" sz="quarter" idx="14"/>
          </p:nvPr>
        </p:nvSpPr>
        <p:spPr>
          <a:xfrm>
            <a:off x="457200" y="5232878"/>
            <a:ext cx="8062912" cy="777486"/>
          </a:xfrm>
        </p:spPr>
        <p:txBody>
          <a:bodyPr>
            <a:normAutofit/>
          </a:bodyPr>
          <a:lstStyle/>
          <a:p>
            <a:r>
              <a:rPr lang="en-US" sz="1600" dirty="0"/>
              <a:t>Displacement vector with components, angle, and magnitude.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n x y coordinate system is shown. Positive x is to the east and positive y to the north. Vector delta r sub x points east and has magnitude 4787 kilometers. Vector delta r sub y points south and has magnitude 11,557 kilometers. Vector delta r points to the southeast, starting at the tail of delta r sub x and ending at the head of delta r sub y and has magnitude 12,509 kilomet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868" y="1251353"/>
            <a:ext cx="5555575" cy="3631033"/>
          </a:xfrm>
          <a:prstGeom prst="rect">
            <a:avLst/>
          </a:prstGeom>
        </p:spPr>
      </p:pic>
    </p:spTree>
    <p:extLst>
      <p:ext uri="{BB962C8B-B14F-4D97-AF65-F5344CB8AC3E}">
        <p14:creationId xmlns:p14="http://schemas.microsoft.com/office/powerpoint/2010/main" val="152631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4.6</a:t>
            </a:r>
          </a:p>
        </p:txBody>
      </p:sp>
      <p:pic>
        <p:nvPicPr>
          <p:cNvPr id="2" name="Picture Placeholder 1" descr="An x y z coordinate system with distances measured in micrometers and ranging from -10 to +10 micrometers is shown. The displacements delta r sub 1 equals 2 I hat plus j hat plus 2 k hat, delta r sub 2 equals -1 I hat plus 3 k hat, and delta r sub 3 equals -3 I hat plus j hat plus 2 k hat are shown as blue line segments. Vector r 1 hat starts at the origin. Each subsequent displacement starts where the previous one ends. Vector delta r total is shown as a red line starting at the origin and ending at the end of vector delta r 4. Delta r total equals 2 I hat plus 0 y hat plus 9 k ha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1715" r="-71715"/>
          <a:stretch>
            <a:fillRect/>
          </a:stretch>
        </p:blipFill>
        <p:spPr/>
      </p:pic>
      <p:sp>
        <p:nvSpPr>
          <p:cNvPr id="7" name="Text Placeholder 6"/>
          <p:cNvSpPr>
            <a:spLocks noGrp="1"/>
          </p:cNvSpPr>
          <p:nvPr>
            <p:ph type="body" sz="quarter" idx="14"/>
          </p:nvPr>
        </p:nvSpPr>
        <p:spPr/>
        <p:txBody>
          <a:bodyPr>
            <a:normAutofit/>
          </a:bodyPr>
          <a:lstStyle/>
          <a:p>
            <a:r>
              <a:rPr lang="en-US" sz="1600" dirty="0"/>
              <a:t>Trajectory of a particle undergoing random displacements of Brownian motion. The total displacement is shown in red.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1924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4.7</a:t>
            </a:r>
          </a:p>
        </p:txBody>
      </p:sp>
      <p:pic>
        <p:nvPicPr>
          <p:cNvPr id="2" name="Picture Placeholder 1" descr="Vectors r of t and r of t plus delta t are shown as red arrows in x y coordinate system. Both vectors start at the origin. Vector delta r points from the head of vector r of t to the head of vector r of t plus delta 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227" r="-28227"/>
          <a:stretch>
            <a:fillRect/>
          </a:stretch>
        </p:blipFill>
        <p:spPr/>
      </p:pic>
      <p:sp>
        <p:nvSpPr>
          <p:cNvPr id="7" name="Text Placeholder 6"/>
          <p:cNvSpPr>
            <a:spLocks noGrp="1"/>
          </p:cNvSpPr>
          <p:nvPr>
            <p:ph type="body" sz="quarter" idx="14"/>
          </p:nvPr>
        </p:nvSpPr>
        <p:spPr/>
        <p:txBody>
          <a:bodyPr>
            <a:normAutofit/>
          </a:bodyPr>
          <a:lstStyle/>
          <a:p>
            <a:r>
              <a:rPr lang="en-US" sz="1600" dirty="0"/>
              <a:t>A particle moves along a path given by the gray line. In the limit as Δ</a:t>
            </a:r>
            <a:r>
              <a:rPr lang="en-US" sz="1600" i="1" dirty="0"/>
              <a:t>t</a:t>
            </a:r>
            <a:r>
              <a:rPr lang="en-US" sz="1600" dirty="0"/>
              <a:t> approaches zero, the velocity vector becomes tangent to the path of the particle.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3480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4.8</a:t>
            </a:r>
          </a:p>
        </p:txBody>
      </p:sp>
      <p:pic>
        <p:nvPicPr>
          <p:cNvPr id="2" name="Picture Placeholder 1" descr="Two identical balls are illustrated at 5 locations at equal time intervals. The balls start at the same vertical position. Green arrows represent the horizontal velocities and purple arrows represent the vertical velocities at each position. The ball on the right has an initial horizontal velocity whereas the ball on the left has no horizontal velocity. The horizontal motion is constant horizontal velocity at all times for both balls. The vertical motion is constant vertical acceleration. Each ball’s vertical velocity is increasing in magnitude and pointing down. At each instant in time, both balls have identical vertical positions and vertical velociti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129" r="-1312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diagram of the motions of two identical balls: one falls from rest and the other has an initial horizontal velocity. Each subsequent position is an equal time interval. Arrows represent the horizontal and vertical velocities at each position. The ball on the right has an initial horizontal velocity whereas the ball on the left has no horizontal velocity. Despite the difference in horizontal velocities, the vertical velocities and positions are identical for both balls, which shows the vertical and horizontal motions are independent.</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930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574</TotalTime>
  <Words>1062</Words>
  <Application>Microsoft Office PowerPoint</Application>
  <PresentationFormat>On-screen Show (4:3)</PresentationFormat>
  <Paragraphs>75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Black</vt:lpstr>
      <vt:lpstr>Calibri</vt:lpstr>
      <vt:lpstr>Cambria Math</vt:lpstr>
      <vt:lpstr>Essential</vt:lpstr>
      <vt:lpstr>PowerPoint Presentation</vt:lpstr>
      <vt:lpstr>Figure 4.1</vt:lpstr>
      <vt:lpstr>Figure 4.2</vt:lpstr>
      <vt:lpstr>Figure 4.3</vt:lpstr>
      <vt:lpstr>Figure 4.4</vt:lpstr>
      <vt:lpstr>Figure 4.5</vt:lpstr>
      <vt:lpstr>Figure 4.6</vt:lpstr>
      <vt:lpstr>Figure 4.7</vt:lpstr>
      <vt:lpstr>Figure 4.8</vt:lpstr>
      <vt:lpstr>Figure 4.9</vt:lpstr>
      <vt:lpstr>Figure 4.10</vt:lpstr>
      <vt:lpstr>Figure 4.11</vt:lpstr>
      <vt:lpstr>Figure 4.12</vt:lpstr>
      <vt:lpstr>Figure 4.13</vt:lpstr>
      <vt:lpstr>Figure 4.14</vt:lpstr>
      <vt:lpstr>Figure 4.15</vt:lpstr>
      <vt:lpstr>Figure 4.16</vt:lpstr>
      <vt:lpstr>Figure 4.17</vt:lpstr>
      <vt:lpstr>Figure 4.18</vt:lpstr>
      <vt:lpstr>Figure 4.19</vt:lpstr>
      <vt:lpstr>Figure 4.20</vt:lpstr>
      <vt:lpstr>Figure 4.21</vt:lpstr>
      <vt:lpstr>Figure 4.22</vt:lpstr>
      <vt:lpstr>Figure 4.23</vt:lpstr>
      <vt:lpstr>Figure 4.24</vt:lpstr>
      <vt:lpstr>Figure 4.25</vt:lpstr>
      <vt:lpstr>Figure 4.26</vt:lpstr>
      <vt:lpstr>Figure 4.27</vt:lpstr>
      <vt:lpstr>Figure 4.28</vt:lpstr>
      <vt:lpstr>Figure 4.29</vt:lpstr>
      <vt:lpstr>EXERCISE 22</vt:lpstr>
      <vt:lpstr>EXERCISE 36</vt:lpstr>
      <vt:lpstr>EXERCISE 46</vt:lpstr>
      <vt:lpstr>EXERCISE 48</vt:lpstr>
      <vt:lpstr>EXERCISE 83</vt:lpstr>
      <vt:lpstr>EXERCISE 100</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93</cp:revision>
  <cp:lastPrinted>2016-10-07T23:31:07Z</cp:lastPrinted>
  <dcterms:created xsi:type="dcterms:W3CDTF">2012-06-04T02:13:36Z</dcterms:created>
  <dcterms:modified xsi:type="dcterms:W3CDTF">2021-01-12T18:51:35Z</dcterms:modified>
</cp:coreProperties>
</file>