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68"/>
  </p:handoutMasterIdLst>
  <p:sldIdLst>
    <p:sldId id="256" r:id="rId2"/>
    <p:sldId id="277" r:id="rId3"/>
    <p:sldId id="273" r:id="rId4"/>
    <p:sldId id="280" r:id="rId5"/>
    <p:sldId id="282" r:id="rId6"/>
    <p:sldId id="283" r:id="rId7"/>
    <p:sldId id="345" r:id="rId8"/>
    <p:sldId id="284" r:id="rId9"/>
    <p:sldId id="286" r:id="rId10"/>
    <p:sldId id="287" r:id="rId11"/>
    <p:sldId id="346" r:id="rId12"/>
    <p:sldId id="288" r:id="rId13"/>
    <p:sldId id="290" r:id="rId14"/>
    <p:sldId id="347" r:id="rId15"/>
    <p:sldId id="289" r:id="rId16"/>
    <p:sldId id="292" r:id="rId17"/>
    <p:sldId id="293" r:id="rId18"/>
    <p:sldId id="291" r:id="rId19"/>
    <p:sldId id="348" r:id="rId20"/>
    <p:sldId id="297" r:id="rId21"/>
    <p:sldId id="298" r:id="rId22"/>
    <p:sldId id="299" r:id="rId23"/>
    <p:sldId id="300" r:id="rId24"/>
    <p:sldId id="301" r:id="rId25"/>
    <p:sldId id="294" r:id="rId26"/>
    <p:sldId id="302" r:id="rId27"/>
    <p:sldId id="304" r:id="rId28"/>
    <p:sldId id="295" r:id="rId29"/>
    <p:sldId id="305" r:id="rId30"/>
    <p:sldId id="307" r:id="rId31"/>
    <p:sldId id="308" r:id="rId32"/>
    <p:sldId id="309" r:id="rId33"/>
    <p:sldId id="303" r:id="rId34"/>
    <p:sldId id="349" r:id="rId35"/>
    <p:sldId id="310" r:id="rId36"/>
    <p:sldId id="313" r:id="rId37"/>
    <p:sldId id="315" r:id="rId38"/>
    <p:sldId id="316" r:id="rId39"/>
    <p:sldId id="317" r:id="rId40"/>
    <p:sldId id="318" r:id="rId41"/>
    <p:sldId id="319" r:id="rId42"/>
    <p:sldId id="311" r:id="rId43"/>
    <p:sldId id="320" r:id="rId44"/>
    <p:sldId id="323" r:id="rId45"/>
    <p:sldId id="324" r:id="rId46"/>
    <p:sldId id="325" r:id="rId47"/>
    <p:sldId id="326" r:id="rId48"/>
    <p:sldId id="328" r:id="rId49"/>
    <p:sldId id="327" r:id="rId50"/>
    <p:sldId id="322" r:id="rId51"/>
    <p:sldId id="329" r:id="rId52"/>
    <p:sldId id="314" r:id="rId53"/>
    <p:sldId id="331" r:id="rId54"/>
    <p:sldId id="330" r:id="rId55"/>
    <p:sldId id="332" r:id="rId56"/>
    <p:sldId id="333" r:id="rId57"/>
    <p:sldId id="337" r:id="rId58"/>
    <p:sldId id="338" r:id="rId59"/>
    <p:sldId id="339" r:id="rId60"/>
    <p:sldId id="336" r:id="rId61"/>
    <p:sldId id="334" r:id="rId62"/>
    <p:sldId id="340" r:id="rId63"/>
    <p:sldId id="335" r:id="rId64"/>
    <p:sldId id="342" r:id="rId65"/>
    <p:sldId id="344" r:id="rId66"/>
    <p:sldId id="27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08" autoAdjust="0"/>
    <p:restoredTop sz="94592" autoAdjust="0"/>
  </p:normalViewPr>
  <p:slideViewPr>
    <p:cSldViewPr snapToGrid="0" snapToObjects="1">
      <p:cViewPr varScale="1">
        <p:scale>
          <a:sx n="85" d="100"/>
          <a:sy n="85" d="100"/>
        </p:scale>
        <p:origin x="-78"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8/13/2019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13,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13,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13,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13,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13,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5.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7.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5 NEWTON’S LAWS OF MOTION</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a:t>
            </a:r>
          </a:p>
        </p:txBody>
      </p:sp>
      <p:pic>
        <p:nvPicPr>
          <p:cNvPr id="2" name="Picture Placeholder 1" descr="Figure a shows a car at rest, with v equal to 0 and F net equal to 0. Figure b indicates that the car is in motion. Here, v is equal to 50 kilometers per hour and F net is unkn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351" b="-14351"/>
          <a:stretch>
            <a:fillRect/>
          </a:stretch>
        </p:blipFill>
        <p:spPr/>
      </p:pic>
      <p:sp>
        <p:nvSpPr>
          <p:cNvPr id="7" name="Text Placeholder 6"/>
          <p:cNvSpPr>
            <a:spLocks noGrp="1"/>
          </p:cNvSpPr>
          <p:nvPr>
            <p:ph type="body" sz="quarter" idx="14"/>
          </p:nvPr>
        </p:nvSpPr>
        <p:spPr/>
        <p:txBody>
          <a:bodyPr>
            <a:normAutofit/>
          </a:bodyPr>
          <a:lstStyle/>
          <a:p>
            <a:r>
              <a:rPr lang="en-US" sz="1600" dirty="0"/>
              <a:t>A car is shown </a:t>
            </a:r>
            <a:r>
              <a:rPr lang="en-US" sz="1600" dirty="0">
                <a:solidFill>
                  <a:srgbClr val="6CB255"/>
                </a:solidFill>
              </a:rPr>
              <a:t>(a) </a:t>
            </a:r>
            <a:r>
              <a:rPr lang="en-US" sz="1600" dirty="0"/>
              <a:t>parked and </a:t>
            </a:r>
            <a:r>
              <a:rPr lang="en-US" sz="1600" dirty="0">
                <a:solidFill>
                  <a:srgbClr val="6CB255"/>
                </a:solidFill>
              </a:rPr>
              <a:t>(b) </a:t>
            </a:r>
            <a:r>
              <a:rPr lang="en-US" sz="1600" dirty="0"/>
              <a:t>moving at constant velocity. How do Newton’s laws apply to the parked car? What does the knowledge that the car is moving at constant velocity tell us about the net horizontal force on the car?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8007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5.10</a:t>
            </a:r>
          </a:p>
        </p:txBody>
      </p:sp>
      <p:pic>
        <p:nvPicPr>
          <p:cNvPr id="2" name="Picture Placeholder 1" descr="Figure a shows two people pushing a car with forces F1 and F2 in the right direction. Acceleration a is also in the same direction. Frictional force f is shown near the tire in the opposite direction, left. Upward force N and downward force W are equal in magnitude and are shown near the ground. Figure b puts all the forces of figure a together and shows a net force F net. These forces are also shown in a free body diagram. Figure c shows the car being towed by a tow-truck. Here, the forces N, W and f are the same as those in figure a. F subscript tow truck has a greater magnitude than F1 or F2. Acceleration a prime has a greater magnitude than a. All forces of this system are also shown in a free body diagr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412" r="-53412"/>
          <a:stretch>
            <a:fillRect/>
          </a:stretch>
        </p:blipFill>
        <p:spPr/>
      </p:pic>
      <p:sp>
        <p:nvSpPr>
          <p:cNvPr id="7" name="Text Placeholder 6"/>
          <p:cNvSpPr>
            <a:spLocks noGrp="1"/>
          </p:cNvSpPr>
          <p:nvPr>
            <p:ph type="body" sz="quarter" idx="14"/>
          </p:nvPr>
        </p:nvSpPr>
        <p:spPr/>
        <p:txBody>
          <a:bodyPr>
            <a:normAutofit/>
          </a:bodyPr>
          <a:lstStyle/>
          <a:p>
            <a:r>
              <a:rPr lang="en-US" sz="1200" dirty="0"/>
              <a:t>Different forces exerted on the same mass produce different accelerations.</a:t>
            </a:r>
          </a:p>
          <a:p>
            <a:pPr marL="228600" indent="-228600">
              <a:buAutoNum type="alphaLcParenBoth"/>
            </a:pPr>
            <a:r>
              <a:rPr lang="en-US" sz="1200" dirty="0"/>
              <a:t>Two students push a stalled car. All external forces acting on the car are shown.</a:t>
            </a:r>
          </a:p>
          <a:p>
            <a:pPr marL="228600" indent="-228600">
              <a:buAutoNum type="alphaLcParenBoth"/>
            </a:pPr>
            <a:r>
              <a:rPr lang="en-US" sz="1200" dirty="0"/>
              <a:t>The forces acting on the car are transferred to a coordinate plane (free-body diagram) for simpler analysis.</a:t>
            </a:r>
          </a:p>
          <a:p>
            <a:pPr marL="228600" indent="-228600">
              <a:buAutoNum type="alphaLcParenBoth"/>
            </a:pPr>
            <a:r>
              <a:rPr lang="en-US" sz="1200" dirty="0"/>
              <a:t>The tow truck can produce greater external force on the same mass, and thus greater acceleration.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2005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5.11</a:t>
            </a:r>
          </a:p>
        </p:txBody>
      </p:sp>
      <p:pic>
        <p:nvPicPr>
          <p:cNvPr id="2" name="Picture Placeholder 1" descr="Figure a shows a person exerting force F on a basketball with mass m1. The ball is shown to move to the rigth with an acceleration a1. Figure b shows the person exerting the same amount of force, F on an SUV with mass m2. The acceleration is a2, which is much smaller than a1. Figure c shows the free body diagrams of both systems shown in figure a and figure b. Both show the force F having the same magnitude and direction. The label reads: the free-body diagrams of both objects are the sam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80" r="-2580"/>
          <a:stretch>
            <a:fillRect/>
          </a:stretch>
        </p:blipFill>
        <p:spPr/>
      </p:pic>
      <p:sp>
        <p:nvSpPr>
          <p:cNvPr id="7" name="Text Placeholder 6"/>
          <p:cNvSpPr>
            <a:spLocks noGrp="1"/>
          </p:cNvSpPr>
          <p:nvPr>
            <p:ph type="body" sz="quarter" idx="14"/>
          </p:nvPr>
        </p:nvSpPr>
        <p:spPr/>
        <p:txBody>
          <a:bodyPr>
            <a:noAutofit/>
          </a:bodyPr>
          <a:lstStyle/>
          <a:p>
            <a:r>
              <a:rPr lang="en-US" sz="1100" dirty="0"/>
              <a:t>The same force exerted on systems of different masses produces different accelerations.</a:t>
            </a:r>
          </a:p>
          <a:p>
            <a:pPr marL="228600" indent="-228600">
              <a:buAutoNum type="alphaLcParenBoth"/>
            </a:pPr>
            <a:r>
              <a:rPr lang="en-US" sz="1100" dirty="0"/>
              <a:t>A basketball player pushes on a basketball to make a pass. (Ignore the effect of gravity on the ball.)</a:t>
            </a:r>
          </a:p>
          <a:p>
            <a:pPr marL="228600" indent="-228600">
              <a:buAutoNum type="alphaLcParenBoth"/>
            </a:pPr>
            <a:r>
              <a:rPr lang="en-US" sz="1100" dirty="0"/>
              <a:t>The same player exerts an identical force on a stalled SUV and produces far less acceleration.</a:t>
            </a:r>
          </a:p>
          <a:p>
            <a:pPr marL="228600" indent="-228600">
              <a:buAutoNum type="alphaLcParenBoth"/>
            </a:pPr>
            <a:r>
              <a:rPr lang="en-US" sz="1100" dirty="0"/>
              <a:t>The free-body diagrams are identical, permitting direct comparison of the two situations. A series of patterns for free-body diagrams will emerge as you do more problems and learn how to draw them in </a:t>
            </a:r>
            <a:r>
              <a:rPr lang="en-US" sz="1100" b="1" dirty="0">
                <a:solidFill>
                  <a:srgbClr val="6CB255"/>
                </a:solidFill>
              </a:rPr>
              <a:t>Drawing Free-Body Diagrams</a:t>
            </a:r>
            <a:r>
              <a:rPr lang="en-US" sz="11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3495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5.12</a:t>
            </a:r>
          </a:p>
        </p:txBody>
      </p:sp>
      <p:pic>
        <p:nvPicPr>
          <p:cNvPr id="2" name="Picture Placeholder 1" descr="Figure a shows a person using a lawn mower on a lawn. Force F net points right, from the person’s hands. Figure b shows the force F net along the positive x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365" b="-436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b="0" dirty="0">
                <a:solidFill>
                  <a:schemeClr val="tx1"/>
                </a:solidFill>
              </a:rPr>
              <a:t>T</a:t>
            </a:r>
            <a:r>
              <a:rPr lang="en-US" sz="1600" dirty="0"/>
              <a:t>he net force on a lawn mower is 51 N to the right. At what rate does the lawn mower accelerate to the right? </a:t>
            </a:r>
          </a:p>
          <a:p>
            <a:pPr marL="342900" indent="-342900">
              <a:buFontTx/>
              <a:buAutoNum type="alphaLcParenBoth"/>
            </a:pPr>
            <a:r>
              <a:rPr lang="en-US" sz="1600" dirty="0"/>
              <a:t>The free-body diagram for this problem is shown.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8010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5.13</a:t>
            </a:r>
          </a:p>
        </p:txBody>
      </p:sp>
      <p:pic>
        <p:nvPicPr>
          <p:cNvPr id="2" name="Picture Placeholder 1" descr="Figure a shows a car with velocity 10 meters per second, moving right. F subscript engine right and F subscript friction points left. Figure b shows the car moving with an acceleration of 10 meters per second squared, towards the right. Forces F subscript engine and F subscript friction are the same as those in figure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712" r="-37712"/>
          <a:stretch>
            <a:fillRect/>
          </a:stretch>
        </p:blipFill>
        <p:spPr/>
      </p:pic>
      <p:sp>
        <p:nvSpPr>
          <p:cNvPr id="7" name="Text Placeholder 6"/>
          <p:cNvSpPr>
            <a:spLocks noGrp="1"/>
          </p:cNvSpPr>
          <p:nvPr>
            <p:ph type="body" sz="quarter" idx="14"/>
          </p:nvPr>
        </p:nvSpPr>
        <p:spPr/>
        <p:txBody>
          <a:bodyPr>
            <a:normAutofit/>
          </a:bodyPr>
          <a:lstStyle/>
          <a:p>
            <a:r>
              <a:rPr lang="en-US" sz="1100" dirty="0"/>
              <a:t>A car is shown </a:t>
            </a:r>
            <a:r>
              <a:rPr lang="en-US" sz="1100" dirty="0">
                <a:solidFill>
                  <a:srgbClr val="6CB255"/>
                </a:solidFill>
              </a:rPr>
              <a:t>(a)</a:t>
            </a:r>
            <a:r>
              <a:rPr lang="en-US" sz="1100" dirty="0"/>
              <a:t> moving at constant speed and </a:t>
            </a:r>
            <a:r>
              <a:rPr lang="en-US" sz="1100" dirty="0">
                <a:solidFill>
                  <a:srgbClr val="6CB255"/>
                </a:solidFill>
              </a:rPr>
              <a:t>(b)</a:t>
            </a:r>
            <a:r>
              <a:rPr lang="en-US" sz="1100" dirty="0"/>
              <a:t> accelerating. How do the forces acting on the car compare in each case?</a:t>
            </a:r>
          </a:p>
          <a:p>
            <a:pPr marL="342900" indent="-342900">
              <a:buAutoNum type="alphaLcParenBoth"/>
            </a:pPr>
            <a:r>
              <a:rPr lang="en-US" sz="1100" dirty="0"/>
              <a:t>What does the knowledge that the car is moving at constant velocity tell us about the net horizontal force on the car compared to the friction force?</a:t>
            </a:r>
          </a:p>
          <a:p>
            <a:pPr marL="342900" indent="-342900">
              <a:buAutoNum type="alphaLcParenBoth"/>
            </a:pPr>
            <a:r>
              <a:rPr lang="en-US" sz="1100" dirty="0"/>
              <a:t>What does the knowledge that the car is accelerating tell us about the horizontal force on the car compared to the friction force?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2871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5.14</a:t>
            </a:r>
          </a:p>
        </p:txBody>
      </p:sp>
      <p:pic>
        <p:nvPicPr>
          <p:cNvPr id="2" name="Picture Placeholder 1" descr="Figure shows a sled going right. It has four rockets at the back, with each thrust vector having the same magnitude and pointing right. Friction f points left. The upward normal force N and downward weight, are both equal in magnitude. Acceleration a is towards the right. All these forces are also shown in a free body diagr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5918" b="-25918"/>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sled experiences a rocket thrust that accelerates it to the right. Each rocket creates an identical thrust </a:t>
                </a:r>
                <a:r>
                  <a:rPr lang="en-US" sz="1600" i="1" dirty="0">
                    <a:solidFill>
                      <a:srgbClr val="000000"/>
                    </a:solidFill>
                  </a:rPr>
                  <a:t>T</a:t>
                </a:r>
                <a:r>
                  <a:rPr lang="en-US" sz="1600" dirty="0">
                    <a:solidFill>
                      <a:srgbClr val="000000"/>
                    </a:solidFill>
                  </a:rPr>
                  <a:t>. The system here is the sled, its rockets, and its rider, so none of the forces between these objects are considered. The arrow representing friction (</a:t>
                </a:r>
                <a14:m>
                  <m:oMath xmlns:m="http://schemas.openxmlformats.org/officeDocument/2006/math">
                    <m:acc>
                      <m:accPr>
                        <m:chr m:val="⃗"/>
                        <m:ctrlPr>
                          <a:rPr lang="en-US" sz="1600" i="1" smtClean="0">
                            <a:solidFill>
                              <a:srgbClr val="000000"/>
                            </a:solidFill>
                            <a:latin typeface="Cambria Math"/>
                          </a:rPr>
                        </m:ctrlPr>
                      </m:accPr>
                      <m:e>
                        <m:r>
                          <a:rPr lang="en-US" sz="1600" b="1" i="0" smtClean="0">
                            <a:solidFill>
                              <a:srgbClr val="000000"/>
                            </a:solidFill>
                            <a:latin typeface="Cambria Math"/>
                          </a:rPr>
                          <m:t>𝐟</m:t>
                        </m:r>
                      </m:e>
                    </m:acc>
                  </m:oMath>
                </a14:m>
                <a:r>
                  <a:rPr lang="en-US" sz="1600" dirty="0">
                    <a:solidFill>
                      <a:srgbClr val="000000"/>
                    </a:solidFill>
                  </a:rPr>
                  <a:t>) is drawn larger than scale.</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r="-467"/>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754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5.15</a:t>
            </a:r>
          </a:p>
        </p:txBody>
      </p:sp>
      <p:pic>
        <p:nvPicPr>
          <p:cNvPr id="2" name="Picture Placeholder 1" descr="A particle is shown in the xy plane. Force F1 is at an angle of 30 degrees with the positive x axis, force F2 is in the downward direction, force F3 points left and force F4 points upwar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417" r="-13417"/>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Four forces in the </a:t>
            </a:r>
            <a:r>
              <a:rPr lang="en-US" sz="1600" i="1" dirty="0">
                <a:solidFill>
                  <a:srgbClr val="000000"/>
                </a:solidFill>
              </a:rPr>
              <a:t>xy</a:t>
            </a:r>
            <a:r>
              <a:rPr lang="en-US" sz="1600" dirty="0">
                <a:solidFill>
                  <a:srgbClr val="000000"/>
                </a:solidFill>
              </a:rPr>
              <a:t>-plane are applied to a 4.0-kg particle.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2068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example 5.7</a:t>
            </a:r>
          </a:p>
        </p:txBody>
      </p:sp>
      <p:pic>
        <p:nvPicPr>
          <p:cNvPr id="2" name="Picture Placeholder 1" descr="The top view of a car is shown. Two force vectors originate from the car and point upwards and outwards. A force of 450 newtons makes an angle of 30 degrees with the straight line motion of the car, towards the right. Another force of 360 newtons makes an angle of 10 degrees with the straight line motion of the car, towards the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3" b="-3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6995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5.8</a:t>
            </a:r>
          </a:p>
        </p:txBody>
      </p:sp>
      <p:pic>
        <p:nvPicPr>
          <p:cNvPr id="2" name="Picture Placeholder 1" descr="Figure shows a free-body diagram with vector w equal to 180 newtons pointing downwards and vector F of unknown magnitude pointing upwards. Acceleration a is equal to 1.5 meters per second squar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827" r="-1282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0428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5.16</a:t>
            </a:r>
          </a:p>
        </p:txBody>
      </p:sp>
      <p:pic>
        <p:nvPicPr>
          <p:cNvPr id="2" name="Picture Placeholder 1" descr="Figure shows a swimmer pushing against a wall with her feet. Direction of acceleration is towards the left. Force F subscript feet on wall points right and force F subscript wall on feet points left. The swimmer is circled and this circle is labeled system of interest. This does not include the wall, nor the force F subscript feet on wall. A free body diagram shows vector w pointing downwards, vector BF pointing upwards and vector F subscript wall on feet pointing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082" b="-8082"/>
          <a:stretch>
            <a:fillRect/>
          </a:stretch>
        </p:blipFill>
        <p:spPr/>
      </p:pic>
      <p:sp>
        <p:nvSpPr>
          <p:cNvPr id="7" name="Text Placeholder 6"/>
          <p:cNvSpPr>
            <a:spLocks noGrp="1"/>
          </p:cNvSpPr>
          <p:nvPr>
            <p:ph type="body" sz="quarter" idx="14"/>
          </p:nvPr>
        </p:nvSpPr>
        <p:spPr/>
        <p:txBody>
          <a:bodyPr>
            <a:noAutofit/>
          </a:bodyPr>
          <a:lstStyle/>
          <a:p>
            <a:r>
              <a:rPr lang="en-US" sz="1200" dirty="0"/>
              <a:t>When the swimmer exerts a force on the wall, she accelerates in the opposite direction; in other words, the net external force on her is in the direction opposite of </a:t>
            </a:r>
            <a:r>
              <a:rPr lang="en-US" sz="1200" b="1" i="1" dirty="0"/>
              <a:t>F</a:t>
            </a:r>
            <a:r>
              <a:rPr lang="en-US" sz="1200" baseline="-25000" dirty="0"/>
              <a:t>feet on wall</a:t>
            </a:r>
            <a:r>
              <a:rPr lang="en-US" sz="1200" dirty="0"/>
              <a:t>. This opposition occurs because, in accordance with Newton’s third law, the wall exerts a force </a:t>
            </a:r>
            <a:r>
              <a:rPr lang="en-US" sz="1200" b="1" i="1" dirty="0"/>
              <a:t>F</a:t>
            </a:r>
            <a:r>
              <a:rPr lang="en-US" sz="1200" baseline="-25000" dirty="0"/>
              <a:t>wall on feet</a:t>
            </a:r>
            <a:r>
              <a:rPr lang="en-US" sz="1200" dirty="0"/>
              <a:t> on the swimmer that is equal in magnitude but in the direction opposite to the one she exerts on it. The line around the swimmer indicates the system of interest. Thus, the free-body diagram shows only </a:t>
            </a:r>
            <a:r>
              <a:rPr lang="en-US" sz="1200" b="1" i="1" dirty="0"/>
              <a:t>F</a:t>
            </a:r>
            <a:r>
              <a:rPr lang="en-US" sz="1200" baseline="-25000" dirty="0"/>
              <a:t>wall on feet</a:t>
            </a:r>
            <a:r>
              <a:rPr lang="en-US" sz="1200" dirty="0"/>
              <a:t>, </a:t>
            </a:r>
            <a:r>
              <a:rPr lang="en-US" sz="1200" i="1" dirty="0"/>
              <a:t>w</a:t>
            </a:r>
            <a:r>
              <a:rPr lang="en-US" sz="1200" dirty="0"/>
              <a:t> (the gravitational force), and </a:t>
            </a:r>
            <a:r>
              <a:rPr lang="en-US" sz="1200" i="1" dirty="0"/>
              <a:t>BF</a:t>
            </a:r>
            <a:r>
              <a:rPr lang="en-US" sz="1200" dirty="0"/>
              <a:t>, which is the buoyant force of the water supporting the swimmer’s weight. The vertical forces </a:t>
            </a:r>
            <a:r>
              <a:rPr lang="en-US" sz="1200" i="1" dirty="0"/>
              <a:t>w</a:t>
            </a:r>
            <a:r>
              <a:rPr lang="en-US" sz="1200" dirty="0"/>
              <a:t> and </a:t>
            </a:r>
            <a:r>
              <a:rPr lang="en-US" sz="1200" i="1" dirty="0"/>
              <a:t>BF</a:t>
            </a:r>
            <a:r>
              <a:rPr lang="en-US" sz="1200" dirty="0"/>
              <a:t> cancel because there is no vertical acceleration.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1477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a:t>
            </a:r>
          </a:p>
        </p:txBody>
      </p:sp>
      <p:pic>
        <p:nvPicPr>
          <p:cNvPr id="3" name="Picture Placeholder 2" descr="A photograph of the Golden Gate Brid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The Golden Gate Bridge, one of the greatest works of modern engineering, was the longest suspension bridge in the world in the year it opened, 1937. It is still among the 10 longest suspension bridges as of this writing. In designing and building a bridge, what physics must we consider? What forces act on the bridge? What forces keep the bridge from falling? How do the towers, cables, and ground interact to maintain stability?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5.17</a:t>
            </a:r>
          </a:p>
        </p:txBody>
      </p:sp>
      <p:pic>
        <p:nvPicPr>
          <p:cNvPr id="2" name="Picture Placeholder 1" descr="A photograph of a mountain climber is shown on the left. A figure of a mountain climber is shown on the right. An arrow pointing down is labeled climber pulls down on rope. An arrow pointing up is labeled rope pulls up on climb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636" r="-17636"/>
          <a:stretch>
            <a:fillRect/>
          </a:stretch>
        </p:blipFill>
        <p:spPr/>
      </p:pic>
      <p:sp>
        <p:nvSpPr>
          <p:cNvPr id="7" name="Text Placeholder 6"/>
          <p:cNvSpPr>
            <a:spLocks noGrp="1"/>
          </p:cNvSpPr>
          <p:nvPr>
            <p:ph type="body" sz="quarter" idx="14"/>
          </p:nvPr>
        </p:nvSpPr>
        <p:spPr/>
        <p:txBody>
          <a:bodyPr>
            <a:normAutofit/>
          </a:bodyPr>
          <a:lstStyle/>
          <a:p>
            <a:r>
              <a:rPr lang="en-US" sz="1600" dirty="0"/>
              <a:t>When the mountain climber pulls down on the rope, the rope pulls up on the mountain climber.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863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5.18</a:t>
            </a:r>
          </a:p>
        </p:txBody>
      </p:sp>
      <p:pic>
        <p:nvPicPr>
          <p:cNvPr id="2" name="Picture Placeholder 1" descr="Figure a shows the picture of a runner, labeled, runner pushes back and down on ground. An arrow labeled F from his foot points down and left. Figure b is labeled, ground pushes forward and up on runner. An arrow labeled –F points up and right, towards his foo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54" r="-31554"/>
          <a:stretch>
            <a:fillRect/>
          </a:stretch>
        </p:blipFill>
        <p:spPr/>
      </p:pic>
      <p:sp>
        <p:nvSpPr>
          <p:cNvPr id="7" name="Text Placeholder 6"/>
          <p:cNvSpPr>
            <a:spLocks noGrp="1"/>
          </p:cNvSpPr>
          <p:nvPr>
            <p:ph type="body" sz="quarter" idx="14"/>
          </p:nvPr>
        </p:nvSpPr>
        <p:spPr/>
        <p:txBody>
          <a:bodyPr>
            <a:normAutofit/>
          </a:bodyPr>
          <a:lstStyle/>
          <a:p>
            <a:r>
              <a:rPr lang="en-US" sz="1600" dirty="0"/>
              <a:t>The runner experiences Newton’s third law.</a:t>
            </a:r>
          </a:p>
          <a:p>
            <a:pPr marL="342900" indent="-342900">
              <a:buAutoNum type="alphaLcParenBoth"/>
            </a:pPr>
            <a:r>
              <a:rPr lang="en-US" sz="1600" dirty="0"/>
              <a:t>A force is exerted by the runner on the ground.</a:t>
            </a:r>
          </a:p>
          <a:p>
            <a:pPr marL="342900" indent="-342900">
              <a:buAutoNum type="alphaLcParenBoth"/>
            </a:pPr>
            <a:r>
              <a:rPr lang="en-US" sz="1600" dirty="0"/>
              <a:t>The reaction force of the ground on the runner pushes him forward.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7082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5.19</a:t>
            </a:r>
          </a:p>
        </p:txBody>
      </p:sp>
      <p:pic>
        <p:nvPicPr>
          <p:cNvPr id="2" name="Picture Placeholder 1" descr="Figure a shows a package on a weighing scale on earth. The three objects are separated and the force vectors are shown. Force w acts downwards on the package and force s acts upwards on it. Force minus s acts downwards on the scale. Force minus w acts upwards from the earth. The pair w and s and the pair minus s and minus w are both labeled Newton’s first law pair. The pair s and minus s and the pair w and minus w are both labeled Newton’s third law pair. Figure b show two systems in isolation: the package scale system and the package earth system. The former has force s acting upwards and minus s acting downwards. The latter has force w acting downwards and force minus w acting upwar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011" r="-3101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The forces on a package sitting on a scale, along with their reaction forces. The force </a:t>
                </a:r>
                <a14:m>
                  <m:oMath xmlns:m="http://schemas.openxmlformats.org/officeDocument/2006/math">
                    <m:acc>
                      <m:accPr>
                        <m:chr m:val="⃗"/>
                        <m:ctrlPr>
                          <a:rPr lang="en-US" sz="1400" b="1" i="1" smtClean="0">
                            <a:latin typeface="Cambria Math"/>
                          </a:rPr>
                        </m:ctrlPr>
                      </m:accPr>
                      <m:e>
                        <m:r>
                          <a:rPr lang="en-US" sz="1400" b="1" i="0" smtClean="0">
                            <a:latin typeface="Cambria Math"/>
                          </a:rPr>
                          <m:t>𝐰</m:t>
                        </m:r>
                      </m:e>
                    </m:acc>
                  </m:oMath>
                </a14:m>
                <a:r>
                  <a:rPr lang="en-US" sz="1400" dirty="0"/>
                  <a:t> is the weight of the package (the force due to Earth’s gravity) and </a:t>
                </a:r>
                <a14:m>
                  <m:oMath xmlns:m="http://schemas.openxmlformats.org/officeDocument/2006/math">
                    <m:acc>
                      <m:accPr>
                        <m:chr m:val="⃗"/>
                        <m:ctrlPr>
                          <a:rPr lang="en-US" sz="1400" b="1" i="1" smtClean="0">
                            <a:latin typeface="Cambria Math"/>
                          </a:rPr>
                        </m:ctrlPr>
                      </m:accPr>
                      <m:e>
                        <m:r>
                          <a:rPr lang="en-US" sz="1400" b="1" i="0" smtClean="0">
                            <a:latin typeface="Cambria Math"/>
                          </a:rPr>
                          <m:t>𝐒</m:t>
                        </m:r>
                      </m:e>
                    </m:acc>
                  </m:oMath>
                </a14:m>
                <a:r>
                  <a:rPr lang="en-US" sz="1400" dirty="0"/>
                  <a:t> is the force of the scale on the package.</a:t>
                </a:r>
              </a:p>
              <a:p>
                <a:pPr marL="342900" indent="-342900">
                  <a:buAutoNum type="alphaLcParenBoth"/>
                </a:pPr>
                <a:r>
                  <a:rPr lang="en-US" sz="1400" dirty="0"/>
                  <a:t>Isolation of the package-scale system and the package-Earth system makes the action and reaction pairs clear.</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76" t="-524" b="-17277"/>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686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5.20</a:t>
            </a:r>
          </a:p>
        </p:txBody>
      </p:sp>
      <p:pic>
        <p:nvPicPr>
          <p:cNvPr id="2" name="Picture Placeholder 1" descr="Figure shows a person pushing a cart from left to right. Near the feet of the person are the arrows labeled F subscript foot pointing left and F subscript floor pointing right. An arrow f pointing left is shown near the wheel of the cart. The arrows F subscript prof pointing right and F subscript cart pointing left are shown near her hands. The cart is circled and labeled system 2. The cart and person are circled together and this is labeled system 1. Two free body diagrams are shown. The first, of system 1 has F subscript floor pointing right, N pointing up, f pointing left and w pointing down. The second diagram, of system 2, has F subscript prof pointing right, N prime pointing up, f pointing left and w prime pointing d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709" r="-13709"/>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200" dirty="0"/>
                  <a:t>A professor pushes the cart with her demonstration equipment. The lengths of the arrows are proportional to the magnitudes of the forces (except for</a:t>
                </a:r>
                <a:r>
                  <a:rPr lang="en-US" sz="1200" b="1" dirty="0"/>
                  <a:t> </a:t>
                </a:r>
                <a14:m>
                  <m:oMath xmlns:m="http://schemas.openxmlformats.org/officeDocument/2006/math">
                    <m:acc>
                      <m:accPr>
                        <m:chr m:val="⃗"/>
                        <m:ctrlPr>
                          <a:rPr lang="en-US" sz="1200" b="1" i="1">
                            <a:latin typeface="Cambria Math"/>
                          </a:rPr>
                        </m:ctrlPr>
                      </m:accPr>
                      <m:e>
                        <m:r>
                          <a:rPr lang="en-US" sz="1200" b="1" i="0" smtClean="0">
                            <a:latin typeface="Cambria Math"/>
                          </a:rPr>
                          <m:t>𝐟</m:t>
                        </m:r>
                      </m:e>
                    </m:acc>
                  </m:oMath>
                </a14:m>
                <a:r>
                  <a:rPr lang="en-US" sz="1200" dirty="0"/>
                  <a:t>, because it is too small to drawn to scale). System 1 is appropriate for this example, because it asks for the acceleration of the entire group of objects. Only </a:t>
                </a:r>
                <a14:m>
                  <m:oMath xmlns:m="http://schemas.openxmlformats.org/officeDocument/2006/math">
                    <m:sSub>
                      <m:sSubPr>
                        <m:ctrlPr>
                          <a:rPr lang="en-US" sz="1200" i="1" smtClean="0">
                            <a:latin typeface="Cambria Math"/>
                          </a:rPr>
                        </m:ctrlPr>
                      </m:sSubPr>
                      <m:e>
                        <m:acc>
                          <m:accPr>
                            <m:chr m:val="⃗"/>
                            <m:ctrlPr>
                              <a:rPr lang="en-US" sz="1200" b="1" i="1">
                                <a:latin typeface="Cambria Math"/>
                              </a:rPr>
                            </m:ctrlPr>
                          </m:accPr>
                          <m:e>
                            <m:r>
                              <a:rPr lang="en-US" sz="1200" b="1" i="0" smtClean="0">
                                <a:latin typeface="Cambria Math"/>
                              </a:rPr>
                              <m:t>𝐅</m:t>
                            </m:r>
                          </m:e>
                        </m:acc>
                      </m:e>
                      <m:sub>
                        <m:r>
                          <m:rPr>
                            <m:sty m:val="p"/>
                          </m:rPr>
                          <a:rPr lang="en-US" sz="1200" b="0" i="0" smtClean="0">
                            <a:latin typeface="Cambria Math"/>
                          </a:rPr>
                          <m:t>floor</m:t>
                        </m:r>
                      </m:sub>
                    </m:sSub>
                  </m:oMath>
                </a14:m>
                <a:r>
                  <a:rPr lang="en-US" sz="1200" dirty="0"/>
                  <a:t> and </a:t>
                </a:r>
                <a14:m>
                  <m:oMath xmlns:m="http://schemas.openxmlformats.org/officeDocument/2006/math">
                    <m:acc>
                      <m:accPr>
                        <m:chr m:val="⃗"/>
                        <m:ctrlPr>
                          <a:rPr lang="en-US" sz="1200" b="1" i="1">
                            <a:latin typeface="Cambria Math"/>
                          </a:rPr>
                        </m:ctrlPr>
                      </m:accPr>
                      <m:e>
                        <m:r>
                          <a:rPr lang="en-US" sz="1200" b="1" i="0" smtClean="0">
                            <a:latin typeface="Cambria Math"/>
                          </a:rPr>
                          <m:t>𝐟</m:t>
                        </m:r>
                      </m:e>
                    </m:acc>
                  </m:oMath>
                </a14:m>
                <a:r>
                  <a:rPr lang="en-US" sz="1200" dirty="0"/>
                  <a:t> are external forces acting on System 1 along the line of motion. All other forces either cancel or act on the outside world. System 2 is chosen for the next example so that </a:t>
                </a:r>
                <a14:m>
                  <m:oMath xmlns:m="http://schemas.openxmlformats.org/officeDocument/2006/math">
                    <m:sSub>
                      <m:sSubPr>
                        <m:ctrlPr>
                          <a:rPr lang="en-US" sz="1200" i="1">
                            <a:latin typeface="Cambria Math"/>
                          </a:rPr>
                        </m:ctrlPr>
                      </m:sSubPr>
                      <m:e>
                        <m:acc>
                          <m:accPr>
                            <m:chr m:val="⃗"/>
                            <m:ctrlPr>
                              <a:rPr lang="en-US" sz="1200" b="1" i="1">
                                <a:latin typeface="Cambria Math"/>
                              </a:rPr>
                            </m:ctrlPr>
                          </m:accPr>
                          <m:e>
                            <m:r>
                              <a:rPr lang="en-US" sz="1200" b="1">
                                <a:latin typeface="Cambria Math"/>
                              </a:rPr>
                              <m:t>𝐅</m:t>
                            </m:r>
                          </m:e>
                        </m:acc>
                      </m:e>
                      <m:sub>
                        <m:r>
                          <m:rPr>
                            <m:sty m:val="p"/>
                          </m:rPr>
                          <a:rPr lang="en-US" sz="1200" b="0" i="0" smtClean="0">
                            <a:latin typeface="Cambria Math"/>
                          </a:rPr>
                          <m:t>prof</m:t>
                        </m:r>
                      </m:sub>
                    </m:sSub>
                  </m:oMath>
                </a14:m>
                <a:r>
                  <a:rPr lang="en-US" sz="1200" dirty="0"/>
                  <a:t> is an external force and enters into Newton’s second law. The free-body diagrams, which serve as the basis for Newton’s second law, vary with the system chosen.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b="-14136"/>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2009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5.11</a:t>
            </a:r>
          </a:p>
        </p:txBody>
      </p:sp>
      <p:pic>
        <p:nvPicPr>
          <p:cNvPr id="2" name="Picture Placeholder 1" descr="Two squares are shown side by side, touching each other. The left one is smaller and is labeled m1. The one on the right is bigger and is labeled m2. Force F acts on m1 from left to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582" r="-1858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928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5.21</a:t>
            </a:r>
          </a:p>
        </p:txBody>
      </p:sp>
      <p:pic>
        <p:nvPicPr>
          <p:cNvPr id="2" name="Picture Placeholder 1" descr="Figure a shows a person holding a bag of dog food just above a table. Force F subscript hand points up and force w points down. These are also shown in a free body diagram. Figure b shows the bag placed on the table, which sags with the weight. Force N points up and w points down. These are also shown in a free body diagr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160" b="-9160"/>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r>
                  <a:rPr lang="en-US" sz="1600" dirty="0">
                    <a:solidFill>
                      <a:srgbClr val="000000"/>
                    </a:solidFill>
                  </a:rPr>
                  <a:t>The person holding the bag of dog food must supply an upward force </a:t>
                </a:r>
                <a14:m>
                  <m:oMath xmlns:m="http://schemas.openxmlformats.org/officeDocument/2006/math">
                    <m:sSub>
                      <m:sSubPr>
                        <m:ctrlPr>
                          <a:rPr lang="en-US" sz="1600" i="1" smtClean="0">
                            <a:solidFill>
                              <a:schemeClr val="tx1"/>
                            </a:solidFill>
                            <a:latin typeface="Cambria Math"/>
                          </a:rPr>
                        </m:ctrlPr>
                      </m:sSubPr>
                      <m:e>
                        <m:acc>
                          <m:accPr>
                            <m:chr m:val="⃗"/>
                            <m:ctrlPr>
                              <a:rPr lang="en-US" sz="1800" b="1" i="1">
                                <a:solidFill>
                                  <a:schemeClr val="tx1"/>
                                </a:solidFill>
                                <a:latin typeface="Cambria Math"/>
                              </a:rPr>
                            </m:ctrlPr>
                          </m:accPr>
                          <m:e>
                            <m:r>
                              <a:rPr lang="en-US" sz="1800" b="1">
                                <a:solidFill>
                                  <a:schemeClr val="tx1"/>
                                </a:solidFill>
                                <a:latin typeface="Cambria Math"/>
                              </a:rPr>
                              <m:t>𝐅</m:t>
                            </m:r>
                          </m:e>
                        </m:acc>
                      </m:e>
                      <m:sub>
                        <m:r>
                          <m:rPr>
                            <m:sty m:val="p"/>
                          </m:rPr>
                          <a:rPr lang="en-US" sz="1600" b="0" i="0" smtClean="0">
                            <a:solidFill>
                              <a:schemeClr val="tx1"/>
                            </a:solidFill>
                            <a:latin typeface="Cambria Math"/>
                          </a:rPr>
                          <m:t>hand</m:t>
                        </m:r>
                      </m:sub>
                    </m:sSub>
                    <m:r>
                      <a:rPr lang="en-US" sz="1600" i="1">
                        <a:latin typeface="Cambria Math"/>
                      </a:rPr>
                      <m:t> </m:t>
                    </m:r>
                  </m:oMath>
                </a14:m>
                <a:r>
                  <a:rPr lang="en-US" sz="1600" dirty="0">
                    <a:solidFill>
                      <a:srgbClr val="000000"/>
                    </a:solidFill>
                  </a:rPr>
                  <a:t>equal in magnitude and opposite</a:t>
                </a:r>
                <a:r>
                  <a:rPr lang="en-US" sz="1600" dirty="0">
                    <a:solidFill>
                      <a:schemeClr val="tx1"/>
                    </a:solidFill>
                  </a:rPr>
                  <a:t> in direction to the weight of the food </a:t>
                </a:r>
                <a14:m>
                  <m:oMath xmlns:m="http://schemas.openxmlformats.org/officeDocument/2006/math">
                    <m:acc>
                      <m:accPr>
                        <m:chr m:val="⃗"/>
                        <m:ctrlPr>
                          <a:rPr lang="en-US" sz="1600" b="1" i="1">
                            <a:solidFill>
                              <a:schemeClr val="tx1"/>
                            </a:solidFill>
                            <a:latin typeface="Cambria Math"/>
                          </a:rPr>
                        </m:ctrlPr>
                      </m:accPr>
                      <m:e>
                        <m:r>
                          <a:rPr lang="en-US" sz="1600" b="1" i="0" smtClean="0">
                            <a:solidFill>
                              <a:schemeClr val="tx1"/>
                            </a:solidFill>
                            <a:latin typeface="Cambria Math"/>
                          </a:rPr>
                          <m:t>𝐰</m:t>
                        </m:r>
                      </m:e>
                    </m:acc>
                  </m:oMath>
                </a14:m>
                <a:r>
                  <a:rPr lang="en-US" sz="1600" dirty="0">
                    <a:solidFill>
                      <a:srgbClr val="000000"/>
                    </a:solidFill>
                  </a:rPr>
                  <a:t> so that it doesn’t drop to the ground. </a:t>
                </a:r>
              </a:p>
              <a:p>
                <a:pPr marL="342900" indent="-342900">
                  <a:buFontTx/>
                  <a:buAutoNum type="alphaLcParenBoth"/>
                </a:pPr>
                <a:r>
                  <a:rPr lang="en-US" sz="1600" dirty="0">
                    <a:solidFill>
                      <a:srgbClr val="000000"/>
                    </a:solidFill>
                  </a:rPr>
                  <a:t>The card table sags when the dog food is placed on it, much like a stiff trampoline. Elastic restoring forces in the table grow as it sags until they supply a force </a:t>
                </a:r>
                <a14:m>
                  <m:oMath xmlns:m="http://schemas.openxmlformats.org/officeDocument/2006/math">
                    <m:acc>
                      <m:accPr>
                        <m:chr m:val="⃗"/>
                        <m:ctrlPr>
                          <a:rPr lang="en-US" sz="1600" b="1" i="1">
                            <a:solidFill>
                              <a:schemeClr val="tx1"/>
                            </a:solidFill>
                            <a:latin typeface="Cambria Math"/>
                          </a:rPr>
                        </m:ctrlPr>
                      </m:accPr>
                      <m:e>
                        <m:r>
                          <a:rPr lang="en-US" sz="1600" b="1" i="0" smtClean="0">
                            <a:solidFill>
                              <a:schemeClr val="tx1"/>
                            </a:solidFill>
                            <a:latin typeface="Cambria Math"/>
                          </a:rPr>
                          <m:t>𝐍</m:t>
                        </m:r>
                      </m:e>
                    </m:acc>
                    <m:r>
                      <a:rPr lang="en-US" sz="1600" b="1" i="1">
                        <a:solidFill>
                          <a:schemeClr val="tx1"/>
                        </a:solidFill>
                        <a:latin typeface="Cambria Math"/>
                      </a:rPr>
                      <m:t> </m:t>
                    </m:r>
                  </m:oMath>
                </a14:m>
                <a:r>
                  <a:rPr lang="en-US" sz="1600" dirty="0">
                    <a:solidFill>
                      <a:srgbClr val="000000"/>
                    </a:solidFill>
                  </a:rPr>
                  <a:t>equal in magnitude and opposite in direction to the weight of the load.</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467" t="-348" r="-779"/>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93288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5.22</a:t>
            </a:r>
          </a:p>
        </p:txBody>
      </p:sp>
      <p:pic>
        <p:nvPicPr>
          <p:cNvPr id="2" name="Picture Placeholder 1" descr="Figure shows a person skiing down a slope of 25 degrees to the horizontal. Force f is up and parallel to the slope, force N is up and perpendicular to the slope. Force w is straight down. Its component wx is down and parallel to the slope and component wy is down and perpendicular to the slope. All these forces are also shown in a free body diagram. X axis is taken to be parallel to the slop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186" r="-818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200" dirty="0"/>
                  <a:t>Since the acceleration is parallel to the slope and acting down the slope, it is most convenient to project all forces onto a coordinate system where one axis is parallel to the slope and the other is perpendicular to it (axes shown to the left of the skier). </a:t>
                </a:r>
                <a14:m>
                  <m:oMath xmlns:m="http://schemas.openxmlformats.org/officeDocument/2006/math">
                    <m:acc>
                      <m:accPr>
                        <m:chr m:val="⃗"/>
                        <m:ctrlPr>
                          <a:rPr lang="en-US" sz="1200" b="1" i="1">
                            <a:solidFill>
                              <a:schemeClr val="tx1"/>
                            </a:solidFill>
                            <a:latin typeface="Cambria Math"/>
                          </a:rPr>
                        </m:ctrlPr>
                      </m:accPr>
                      <m:e>
                        <m:r>
                          <a:rPr lang="en-US" sz="1200" b="1" i="0" smtClean="0">
                            <a:solidFill>
                              <a:schemeClr val="tx1"/>
                            </a:solidFill>
                            <a:latin typeface="Cambria Math"/>
                          </a:rPr>
                          <m:t>𝐍</m:t>
                        </m:r>
                      </m:e>
                    </m:acc>
                    <m:r>
                      <a:rPr lang="en-US" sz="1200" b="1" i="1">
                        <a:solidFill>
                          <a:schemeClr val="tx1"/>
                        </a:solidFill>
                        <a:latin typeface="Cambria Math"/>
                      </a:rPr>
                      <m:t> </m:t>
                    </m:r>
                  </m:oMath>
                </a14:m>
                <a:r>
                  <a:rPr lang="en-US" sz="1200" dirty="0"/>
                  <a:t>is perpendicular to the slope and </a:t>
                </a:r>
                <a14:m>
                  <m:oMath xmlns:m="http://schemas.openxmlformats.org/officeDocument/2006/math">
                    <m:acc>
                      <m:accPr>
                        <m:chr m:val="⃗"/>
                        <m:ctrlPr>
                          <a:rPr lang="en-US" sz="1200" b="1" i="1">
                            <a:solidFill>
                              <a:schemeClr val="tx1"/>
                            </a:solidFill>
                            <a:latin typeface="Cambria Math"/>
                          </a:rPr>
                        </m:ctrlPr>
                      </m:accPr>
                      <m:e>
                        <m:r>
                          <a:rPr lang="en-US" sz="1200" b="1" i="0" smtClean="0">
                            <a:solidFill>
                              <a:schemeClr val="tx1"/>
                            </a:solidFill>
                            <a:latin typeface="Cambria Math"/>
                          </a:rPr>
                          <m:t>𝐟</m:t>
                        </m:r>
                      </m:e>
                    </m:acc>
                    <m:r>
                      <a:rPr lang="en-US" sz="1200" b="1" i="1">
                        <a:solidFill>
                          <a:schemeClr val="tx1"/>
                        </a:solidFill>
                        <a:latin typeface="Cambria Math"/>
                      </a:rPr>
                      <m:t> </m:t>
                    </m:r>
                  </m:oMath>
                </a14:m>
                <a:r>
                  <a:rPr lang="en-US" sz="1200" dirty="0"/>
                  <a:t>is parallel to the slope, but </a:t>
                </a:r>
                <a14:m>
                  <m:oMath xmlns:m="http://schemas.openxmlformats.org/officeDocument/2006/math">
                    <m:acc>
                      <m:accPr>
                        <m:chr m:val="⃗"/>
                        <m:ctrlPr>
                          <a:rPr lang="en-US" sz="1200" b="1" i="1">
                            <a:solidFill>
                              <a:schemeClr val="tx1"/>
                            </a:solidFill>
                            <a:latin typeface="Cambria Math"/>
                          </a:rPr>
                        </m:ctrlPr>
                      </m:accPr>
                      <m:e>
                        <m:r>
                          <a:rPr lang="en-US" sz="1200" b="1">
                            <a:solidFill>
                              <a:schemeClr val="tx1"/>
                            </a:solidFill>
                            <a:latin typeface="Cambria Math"/>
                          </a:rPr>
                          <m:t>𝐰</m:t>
                        </m:r>
                      </m:e>
                    </m:acc>
                    <m:r>
                      <a:rPr lang="en-US" sz="1200" b="1" i="1">
                        <a:solidFill>
                          <a:schemeClr val="tx1"/>
                        </a:solidFill>
                        <a:latin typeface="Cambria Math"/>
                      </a:rPr>
                      <m:t> </m:t>
                    </m:r>
                  </m:oMath>
                </a14:m>
                <a:r>
                  <a:rPr lang="en-US" sz="1200" dirty="0"/>
                  <a:t>has components along both axes, namely, </a:t>
                </a:r>
                <a:r>
                  <a:rPr lang="en-US" sz="1200" i="1" dirty="0"/>
                  <a:t>w</a:t>
                </a:r>
                <a:r>
                  <a:rPr lang="en-US" sz="1200" i="1" baseline="-25000" dirty="0"/>
                  <a:t>y</a:t>
                </a:r>
                <a:r>
                  <a:rPr lang="en-US" sz="1200" b="1" dirty="0"/>
                  <a:t> </a:t>
                </a:r>
                <a:r>
                  <a:rPr lang="en-US" sz="1200" dirty="0"/>
                  <a:t>and </a:t>
                </a:r>
                <a:r>
                  <a:rPr lang="en-US" sz="1200" i="1" dirty="0"/>
                  <a:t>w</a:t>
                </a:r>
                <a:r>
                  <a:rPr lang="en-US" sz="1200" i="1" baseline="-25000" dirty="0"/>
                  <a:t>x</a:t>
                </a:r>
                <a:r>
                  <a:rPr lang="en-US" sz="1200" dirty="0"/>
                  <a:t>. Here, </a:t>
                </a:r>
                <a14:m>
                  <m:oMath xmlns:m="http://schemas.openxmlformats.org/officeDocument/2006/math">
                    <m:acc>
                      <m:accPr>
                        <m:chr m:val="⃗"/>
                        <m:ctrlPr>
                          <a:rPr lang="en-US" sz="1200" b="1" i="1">
                            <a:solidFill>
                              <a:schemeClr val="tx1"/>
                            </a:solidFill>
                            <a:latin typeface="Cambria Math"/>
                          </a:rPr>
                        </m:ctrlPr>
                      </m:accPr>
                      <m:e>
                        <m:r>
                          <a:rPr lang="en-US" sz="1200" b="1">
                            <a:solidFill>
                              <a:schemeClr val="tx1"/>
                            </a:solidFill>
                            <a:latin typeface="Cambria Math"/>
                          </a:rPr>
                          <m:t>𝐰</m:t>
                        </m:r>
                      </m:e>
                    </m:acc>
                    <m:r>
                      <a:rPr lang="en-US" sz="1200" b="1" i="1">
                        <a:solidFill>
                          <a:schemeClr val="tx1"/>
                        </a:solidFill>
                        <a:latin typeface="Cambria Math"/>
                      </a:rPr>
                      <m:t> </m:t>
                    </m:r>
                  </m:oMath>
                </a14:m>
                <a:r>
                  <a:rPr lang="en-US" sz="1200" dirty="0"/>
                  <a:t>has a squiggly line to show that it has been replaced by these components. The force </a:t>
                </a:r>
                <a14:m>
                  <m:oMath xmlns:m="http://schemas.openxmlformats.org/officeDocument/2006/math">
                    <m:acc>
                      <m:accPr>
                        <m:chr m:val="⃗"/>
                        <m:ctrlPr>
                          <a:rPr lang="en-US" sz="1200" b="1" i="1">
                            <a:solidFill>
                              <a:schemeClr val="tx1"/>
                            </a:solidFill>
                            <a:latin typeface="Cambria Math"/>
                          </a:rPr>
                        </m:ctrlPr>
                      </m:accPr>
                      <m:e>
                        <m:r>
                          <a:rPr lang="en-US" sz="1200" b="1">
                            <a:solidFill>
                              <a:schemeClr val="tx1"/>
                            </a:solidFill>
                            <a:latin typeface="Cambria Math"/>
                          </a:rPr>
                          <m:t>𝐍</m:t>
                        </m:r>
                      </m:e>
                    </m:acc>
                    <m:r>
                      <a:rPr lang="en-US" sz="1200" b="1" i="1">
                        <a:solidFill>
                          <a:schemeClr val="tx1"/>
                        </a:solidFill>
                        <a:latin typeface="Cambria Math"/>
                      </a:rPr>
                      <m:t> </m:t>
                    </m:r>
                  </m:oMath>
                </a14:m>
                <a:r>
                  <a:rPr lang="en-US" sz="1200" dirty="0"/>
                  <a:t>is equal in magnitude to </a:t>
                </a:r>
                <a:r>
                  <a:rPr lang="en-US" sz="1200" i="1" dirty="0"/>
                  <a:t>w</a:t>
                </a:r>
                <a:r>
                  <a:rPr lang="en-US" sz="1200" i="1" baseline="-25000" dirty="0"/>
                  <a:t>y</a:t>
                </a:r>
                <a:r>
                  <a:rPr lang="en-US" sz="1200" dirty="0"/>
                  <a:t>, so there is no acceleration perpendicular to the slope, but </a:t>
                </a:r>
                <a:r>
                  <a:rPr lang="en-US" sz="1200" i="1" dirty="0"/>
                  <a:t>f</a:t>
                </a:r>
                <a:r>
                  <a:rPr lang="en-US" sz="1200" dirty="0"/>
                  <a:t> is less than </a:t>
                </a:r>
                <a:r>
                  <a:rPr lang="en-US" sz="1200" i="1" dirty="0"/>
                  <a:t>w</a:t>
                </a:r>
                <a:r>
                  <a:rPr lang="en-US" sz="1200" i="1" baseline="-25000" dirty="0"/>
                  <a:t>x</a:t>
                </a:r>
                <a:r>
                  <a:rPr lang="en-US" sz="1200" dirty="0"/>
                  <a:t>, so there is a downslope acceleration (along the axis parallel to the slope).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b="-994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9758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5.23</a:t>
            </a:r>
          </a:p>
        </p:txBody>
      </p:sp>
      <p:pic>
        <p:nvPicPr>
          <p:cNvPr id="2" name="Picture Placeholder 1" descr="Figure shows a point object on a slope of angle theta with the horizontal. Force w points vertically down from the point. Wx points down and parallel to the slope. Wy points down and perpendicular to the slope. The angle between w and wy is theta. The figure includes these equations: wx is equal to w sine theta is equal to mg sine theta, and wy is equal to w cos theta is equal to mg co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596" b="-559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An object rests on an incline that makes an angle </a:t>
                </a:r>
                <a14:m>
                  <m:oMath xmlns:m="http://schemas.openxmlformats.org/officeDocument/2006/math">
                    <m:r>
                      <a:rPr lang="en-US" sz="1600" i="1" smtClean="0">
                        <a:latin typeface="Cambria Math"/>
                        <a:ea typeface="Cambria Math"/>
                      </a:rPr>
                      <m:t>𝜃</m:t>
                    </m:r>
                  </m:oMath>
                </a14:m>
                <a:r>
                  <a:rPr lang="en-US" sz="1600" dirty="0"/>
                  <a:t> with the horizontal.</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78882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5.24</a:t>
            </a:r>
          </a:p>
        </p:txBody>
      </p:sp>
      <p:pic>
        <p:nvPicPr>
          <p:cNvPr id="2" name="Picture Placeholder 1" descr="Figure shows mass m hanging from a rope. Two arrows of equal length, both labeled T are shown along the rope, one pointing up and the other pointing down. An arrow labeled w points down. A free body diagram shows T pointing up and w pointing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07" r="-6507"/>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When a perfectly flexible connector (one requiring no force to bend it) such as this rope transmits a force </a:t>
                </a:r>
                <a14:m>
                  <m:oMath xmlns:m="http://schemas.openxmlformats.org/officeDocument/2006/math">
                    <m:acc>
                      <m:accPr>
                        <m:chr m:val="⃗"/>
                        <m:ctrlPr>
                          <a:rPr lang="en-US" sz="1600" b="1" i="1">
                            <a:solidFill>
                              <a:schemeClr val="tx1"/>
                            </a:solidFill>
                            <a:latin typeface="Cambria Math"/>
                          </a:rPr>
                        </m:ctrlPr>
                      </m:accPr>
                      <m:e>
                        <m:r>
                          <a:rPr lang="en-US" sz="1600" b="1" i="0" smtClean="0">
                            <a:solidFill>
                              <a:schemeClr val="tx1"/>
                            </a:solidFill>
                            <a:latin typeface="Cambria Math"/>
                          </a:rPr>
                          <m:t>𝐓</m:t>
                        </m:r>
                      </m:e>
                    </m:acc>
                  </m:oMath>
                </a14:m>
                <a:r>
                  <a:rPr lang="en-US" sz="1600" dirty="0">
                    <a:solidFill>
                      <a:srgbClr val="000000"/>
                    </a:solidFill>
                  </a:rPr>
                  <a:t>, that force must be parallel to the length of the rope, as shown. By Newton’s third law, the rope pulls with equal force but in opposite directions on the hand and the supported mass (neglecting the weight of the rope). The rope is the medium that carries the equal and opposite forces between the two objects. The tension anywhere in the rope between the hand and the mass is equal. Once you have determined the tension in one location, you have determined the tension at all locations along the rope.</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r="-1246"/>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83846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5.25</a:t>
            </a:r>
          </a:p>
        </p:txBody>
      </p:sp>
      <p:pic>
        <p:nvPicPr>
          <p:cNvPr id="2" name="Picture Placeholder 1" descr="Figure a shows the muscle structure of a human finger. Broad muscles at the base are labeled extensor muscles. These are attached to the extensor tendons. Tendons along the length of the finger are labeled flexor tendons. Arrows labeled T are shown from the upper part of the finger towards the base. Figure b shows a bicycle. Arrows labeled T are shown from the centre of the back wheel to the seat bar, from the seat bar to the handle bar and from the handle towards the back of the bicyc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326" b="-732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400" dirty="0"/>
              <a:t>Tendons in the finger carry force </a:t>
            </a:r>
            <a:r>
              <a:rPr lang="en-US" sz="1400" i="1" dirty="0"/>
              <a:t>T</a:t>
            </a:r>
            <a:r>
              <a:rPr lang="en-US" sz="1400" dirty="0"/>
              <a:t> from the muscles to other parts of the finger, usually changing the force’s direction but not its magnitude (the tendons are relatively friction free). </a:t>
            </a:r>
          </a:p>
          <a:p>
            <a:pPr marL="342900" indent="-342900">
              <a:buFontTx/>
              <a:buAutoNum type="alphaLcParenBoth"/>
            </a:pPr>
            <a:r>
              <a:rPr lang="en-US" sz="1400" dirty="0"/>
              <a:t>The brake cable on a bicycle carries the tension </a:t>
            </a:r>
            <a:r>
              <a:rPr lang="en-US" sz="1400" i="1" dirty="0"/>
              <a:t>T </a:t>
            </a:r>
            <a:r>
              <a:rPr lang="en-US" sz="1400" dirty="0"/>
              <a:t>from the brake lever on the handlebars to the brake mechanism. Again, the direction but not the magnitude of </a:t>
            </a:r>
            <a:r>
              <a:rPr lang="en-US" sz="1400" i="1" dirty="0"/>
              <a:t>T</a:t>
            </a:r>
            <a:r>
              <a:rPr lang="en-US" sz="1400" dirty="0"/>
              <a:t> is changed.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6177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5.2</a:t>
            </a:r>
          </a:p>
        </p:txBody>
      </p:sp>
      <p:pic>
        <p:nvPicPr>
          <p:cNvPr id="2" name="Picture Placeholder 1" descr="A portrait of Isaac Newt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327" b="-332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Isaac Newton (1642–1727) published his amazing work, </a:t>
            </a:r>
            <a:r>
              <a:rPr lang="en-US" sz="1600" i="1" dirty="0">
                <a:solidFill>
                  <a:schemeClr val="tx1"/>
                </a:solidFill>
              </a:rPr>
              <a:t>Philosophiae Naturalis Principia Mathematica</a:t>
            </a:r>
            <a:r>
              <a:rPr lang="en-US" sz="1600" dirty="0">
                <a:solidFill>
                  <a:schemeClr val="tx1"/>
                </a:solidFill>
              </a:rPr>
              <a:t>, in 1687. It proposed scientific laws that still apply today to describe the motion of objects (the laws of motion). Newton also discovered the law of gravity, invented calculus, and made great contributions to the theories of light and color.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5.26</a:t>
            </a:r>
          </a:p>
        </p:txBody>
      </p:sp>
      <p:pic>
        <p:nvPicPr>
          <p:cNvPr id="2" name="Picture Placeholder 1" descr="Figure shows a man at the centre of a tightrope which is supported by two poles. The rope sags under his weight and makes an angle of 5 degrees with the horizontal at each pole. Arrows labeled TL and TR point roughly to the left and right respectively and are parallel to the rope. Arrow labeled w points straight down from the man. These three arrows are also shown in a free body diagr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60" r="-2060"/>
          <a:stretch>
            <a:fillRect/>
          </a:stretch>
        </p:blipFill>
        <p:spPr/>
      </p:pic>
      <p:sp>
        <p:nvSpPr>
          <p:cNvPr id="7" name="Text Placeholder 6"/>
          <p:cNvSpPr>
            <a:spLocks noGrp="1"/>
          </p:cNvSpPr>
          <p:nvPr>
            <p:ph type="body" sz="quarter" idx="14"/>
          </p:nvPr>
        </p:nvSpPr>
        <p:spPr/>
        <p:txBody>
          <a:bodyPr>
            <a:normAutofit/>
          </a:bodyPr>
          <a:lstStyle/>
          <a:p>
            <a:r>
              <a:rPr lang="en-US" sz="1600" dirty="0"/>
              <a:t>The weight of a tightrope walker causes a wire to sag by 5.0°. The system of interest is the point in the wire at which the tightrope walker is standing.</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88710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5.27</a:t>
            </a:r>
          </a:p>
        </p:txBody>
      </p:sp>
      <p:pic>
        <p:nvPicPr>
          <p:cNvPr id="2" name="Picture Placeholder 1" descr="There are three figures. The first one shows TL, at an angle of 5 degrees with the horizontal, pointing left. Two dotted arrows, TLx, pointing straight left and TLy pointing straight up, form a right triangle with TL. The second figure shows TR, at an angle of 5 degrees with the horizontal, pointing right. Two dotted arrows, TRx, pointing straight right and TRy pointing straight up, form a right triangle with TR. The third figure shows a free body diagram. TRx points right. TRy and TLy point up. TLx points left. W points down. Net Fx is equal to 0 and net Fy is qual to 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276" b="-27276"/>
          <a:stretch>
            <a:fillRect/>
          </a:stretch>
        </p:blipFill>
        <p:spPr/>
      </p:pic>
      <p:sp>
        <p:nvSpPr>
          <p:cNvPr id="7" name="Text Placeholder 6"/>
          <p:cNvSpPr>
            <a:spLocks noGrp="1"/>
          </p:cNvSpPr>
          <p:nvPr>
            <p:ph type="body" sz="quarter" idx="14"/>
          </p:nvPr>
        </p:nvSpPr>
        <p:spPr/>
        <p:txBody>
          <a:bodyPr>
            <a:normAutofit/>
          </a:bodyPr>
          <a:lstStyle/>
          <a:p>
            <a:r>
              <a:rPr lang="en-US" sz="1600" dirty="0"/>
              <a:t>When the vectors are projected onto vertical and horizontal axes, their components along these axes must add to zero, since the tightrope walker is stationary. The small angle results in </a:t>
            </a:r>
            <a:r>
              <a:rPr lang="en-US" sz="1600" i="1" dirty="0"/>
              <a:t>T</a:t>
            </a:r>
            <a:r>
              <a:rPr lang="en-US" sz="1600" dirty="0"/>
              <a:t> being much greater than </a:t>
            </a:r>
            <a:r>
              <a:rPr lang="en-US" sz="1600" i="1" dirty="0"/>
              <a:t>w</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005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5.28</a:t>
            </a:r>
          </a:p>
        </p:txBody>
      </p:sp>
      <p:pic>
        <p:nvPicPr>
          <p:cNvPr id="2" name="Picture Placeholder 1" descr="Figure shows the top view of a car and a tree. The car is to the left and the tree to the right. A rope is tied between them. It is stretched down at the centre. Each side makes an angle theta with the horizontal. An arrow labeled F perpendicular points straight down. Arrows from the car to the centre and from the tree to the centre are labeled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3095" b="-83095"/>
          <a:stretch>
            <a:fillRect/>
          </a:stretch>
        </p:blipFill>
        <p:spPr/>
      </p:pic>
      <p:sp>
        <p:nvSpPr>
          <p:cNvPr id="7" name="Text Placeholder 6"/>
          <p:cNvSpPr>
            <a:spLocks noGrp="1"/>
          </p:cNvSpPr>
          <p:nvPr>
            <p:ph type="body" sz="quarter" idx="14"/>
          </p:nvPr>
        </p:nvSpPr>
        <p:spPr/>
        <p:txBody>
          <a:bodyPr>
            <a:normAutofit/>
          </a:bodyPr>
          <a:lstStyle/>
          <a:p>
            <a:r>
              <a:rPr lang="en-US" sz="1600" dirty="0"/>
              <a:t>We can create a large tension in the chain—and potentially a big mess—by pushing on it perpendicular to its length, as shown.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409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5.29</a:t>
            </a:r>
          </a:p>
        </p:txBody>
      </p:sp>
      <p:pic>
        <p:nvPicPr>
          <p:cNvPr id="2" name="Picture Placeholder 1" descr="Figure a shows a spring. It is fixed to a wall on the left and a mass is attached to it on the right. An arrow points right. It is labeled F subscript restore is equal to minus k delta x 1. Figure b shows the spring compressed. An arrow points left and is labeled delta x1. Figure c shows the spring stretched to the right. An arrow pointing right is labeled delta x2. An arrow pointing left is labeled F subscript restore equal to minus k delta x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923" b="-23923"/>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spring exerts its force proportional to a displacement, whether it is compressed or stretched.</a:t>
                </a:r>
              </a:p>
              <a:p>
                <a:pPr marL="342900" indent="-342900">
                  <a:buAutoNum type="alphaLcParenBoth"/>
                </a:pPr>
                <a:r>
                  <a:rPr lang="en-US" sz="1600" dirty="0">
                    <a:solidFill>
                      <a:srgbClr val="000000"/>
                    </a:solidFill>
                  </a:rPr>
                  <a:t>The spring is in a relaxed position and exerts no force on the block.</a:t>
                </a:r>
              </a:p>
              <a:p>
                <a:pPr marL="342900" indent="-342900">
                  <a:buAutoNum type="alphaLcParenBoth"/>
                </a:pPr>
                <a:r>
                  <a:rPr lang="en-US" sz="1600" dirty="0">
                    <a:solidFill>
                      <a:srgbClr val="000000"/>
                    </a:solidFill>
                  </a:rPr>
                  <a:t>The spring is compressed by displacement  </a:t>
                </a:r>
                <a14:m>
                  <m:oMath xmlns:m="http://schemas.openxmlformats.org/officeDocument/2006/math">
                    <m:r>
                      <a:rPr lang="en-US" sz="1600" i="1" smtClean="0">
                        <a:solidFill>
                          <a:srgbClr val="000000"/>
                        </a:solidFill>
                        <a:latin typeface="Cambria Math"/>
                        <a:ea typeface="Cambria Math"/>
                      </a:rPr>
                      <m:t>∆</m:t>
                    </m:r>
                    <m:sSub>
                      <m:sSubPr>
                        <m:ctrlPr>
                          <a:rPr lang="en-US" sz="1600" i="1" smtClean="0">
                            <a:solidFill>
                              <a:srgbClr val="000000"/>
                            </a:solidFill>
                            <a:latin typeface="Cambria Math"/>
                            <a:ea typeface="Cambria Math"/>
                          </a:rPr>
                        </m:ctrlPr>
                      </m:sSubPr>
                      <m:e>
                        <m:acc>
                          <m:accPr>
                            <m:chr m:val="⃗"/>
                            <m:ctrlPr>
                              <a:rPr lang="en-US" sz="1600" b="1" i="1">
                                <a:solidFill>
                                  <a:schemeClr val="tx1"/>
                                </a:solidFill>
                                <a:latin typeface="Cambria Math"/>
                              </a:rPr>
                            </m:ctrlPr>
                          </m:accPr>
                          <m:e>
                            <m:r>
                              <a:rPr lang="en-US" sz="1600" b="1" i="0" smtClean="0">
                                <a:solidFill>
                                  <a:schemeClr val="tx1"/>
                                </a:solidFill>
                                <a:latin typeface="Cambria Math"/>
                              </a:rPr>
                              <m:t>𝐱</m:t>
                            </m:r>
                          </m:e>
                        </m:acc>
                      </m:e>
                      <m:sub>
                        <m:r>
                          <a:rPr lang="en-US" sz="1600" b="0" i="1" smtClean="0">
                            <a:solidFill>
                              <a:srgbClr val="000000"/>
                            </a:solidFill>
                            <a:latin typeface="Cambria Math"/>
                            <a:ea typeface="Cambria Math"/>
                          </a:rPr>
                          <m:t>1</m:t>
                        </m:r>
                      </m:sub>
                    </m:sSub>
                  </m:oMath>
                </a14:m>
                <a:r>
                  <a:rPr lang="en-US" sz="1600" dirty="0">
                    <a:solidFill>
                      <a:srgbClr val="000000"/>
                    </a:solidFill>
                  </a:rPr>
                  <a:t> of the object and exerts restoring force  </a:t>
                </a:r>
                <a14:m>
                  <m:oMath xmlns:m="http://schemas.openxmlformats.org/officeDocument/2006/math">
                    <m:r>
                      <a:rPr lang="en-US" sz="1600" i="1" smtClean="0">
                        <a:solidFill>
                          <a:srgbClr val="000000"/>
                        </a:solidFill>
                        <a:latin typeface="Cambria Math"/>
                        <a:ea typeface="Cambria Math"/>
                      </a:rPr>
                      <m:t>−</m:t>
                    </m:r>
                    <m:r>
                      <a:rPr lang="en-US" sz="1600" b="0" i="1" smtClean="0">
                        <a:solidFill>
                          <a:srgbClr val="000000"/>
                        </a:solidFill>
                        <a:latin typeface="Cambria Math"/>
                        <a:ea typeface="Cambria Math"/>
                      </a:rPr>
                      <m:t>𝑘</m:t>
                    </m:r>
                    <m:r>
                      <a:rPr lang="en-US" sz="1600" i="1">
                        <a:solidFill>
                          <a:srgbClr val="000000"/>
                        </a:solidFill>
                        <a:latin typeface="Cambria Math"/>
                        <a:ea typeface="Cambria Math"/>
                      </a:rPr>
                      <m:t>∆</m:t>
                    </m:r>
                    <m:sSub>
                      <m:sSubPr>
                        <m:ctrlPr>
                          <a:rPr lang="en-US" sz="1600" i="1">
                            <a:solidFill>
                              <a:srgbClr val="000000"/>
                            </a:solidFill>
                            <a:latin typeface="Cambria Math"/>
                            <a:ea typeface="Cambria Math"/>
                          </a:rPr>
                        </m:ctrlPr>
                      </m:sSubPr>
                      <m:e>
                        <m:acc>
                          <m:accPr>
                            <m:chr m:val="⃗"/>
                            <m:ctrlPr>
                              <a:rPr lang="en-US" sz="1600" b="1" i="1">
                                <a:solidFill>
                                  <a:schemeClr val="tx1"/>
                                </a:solidFill>
                                <a:latin typeface="Cambria Math"/>
                              </a:rPr>
                            </m:ctrlPr>
                          </m:accPr>
                          <m:e>
                            <m:r>
                              <a:rPr lang="en-US" sz="1600" b="1">
                                <a:solidFill>
                                  <a:schemeClr val="tx1"/>
                                </a:solidFill>
                                <a:latin typeface="Cambria Math"/>
                              </a:rPr>
                              <m:t>𝐱</m:t>
                            </m:r>
                          </m:e>
                        </m:acc>
                      </m:e>
                      <m:sub>
                        <m:r>
                          <a:rPr lang="en-US" sz="1600" i="1">
                            <a:solidFill>
                              <a:srgbClr val="000000"/>
                            </a:solidFill>
                            <a:latin typeface="Cambria Math"/>
                            <a:ea typeface="Cambria Math"/>
                          </a:rPr>
                          <m:t>1</m:t>
                        </m:r>
                      </m:sub>
                    </m:sSub>
                  </m:oMath>
                </a14:m>
                <a:r>
                  <a:rPr lang="en-US" sz="1600" dirty="0">
                    <a:solidFill>
                      <a:srgbClr val="000000"/>
                    </a:solidFill>
                  </a:rPr>
                  <a:t>.</a:t>
                </a:r>
              </a:p>
              <a:p>
                <a:pPr marL="342900" indent="-342900">
                  <a:buAutoNum type="alphaLcParenBoth"/>
                </a:pPr>
                <a:r>
                  <a:rPr lang="en-US" sz="1600" dirty="0">
                    <a:solidFill>
                      <a:srgbClr val="000000"/>
                    </a:solidFill>
                  </a:rPr>
                  <a:t>The spring is stretched by displacement  </a:t>
                </a:r>
                <a14:m>
                  <m:oMath xmlns:m="http://schemas.openxmlformats.org/officeDocument/2006/math">
                    <m:r>
                      <a:rPr lang="en-US" sz="1600" i="1">
                        <a:solidFill>
                          <a:srgbClr val="000000"/>
                        </a:solidFill>
                        <a:latin typeface="Cambria Math"/>
                        <a:ea typeface="Cambria Math"/>
                      </a:rPr>
                      <m:t>∆</m:t>
                    </m:r>
                    <m:sSub>
                      <m:sSubPr>
                        <m:ctrlPr>
                          <a:rPr lang="en-US" sz="1600" i="1">
                            <a:solidFill>
                              <a:srgbClr val="000000"/>
                            </a:solidFill>
                            <a:latin typeface="Cambria Math"/>
                            <a:ea typeface="Cambria Math"/>
                          </a:rPr>
                        </m:ctrlPr>
                      </m:sSubPr>
                      <m:e>
                        <m:acc>
                          <m:accPr>
                            <m:chr m:val="⃗"/>
                            <m:ctrlPr>
                              <a:rPr lang="en-US" sz="1600" b="1" i="1">
                                <a:solidFill>
                                  <a:schemeClr val="tx1"/>
                                </a:solidFill>
                                <a:latin typeface="Cambria Math"/>
                              </a:rPr>
                            </m:ctrlPr>
                          </m:accPr>
                          <m:e>
                            <m:r>
                              <a:rPr lang="en-US" sz="1600" b="1">
                                <a:solidFill>
                                  <a:schemeClr val="tx1"/>
                                </a:solidFill>
                                <a:latin typeface="Cambria Math"/>
                              </a:rPr>
                              <m:t>𝐱</m:t>
                            </m:r>
                          </m:e>
                        </m:acc>
                      </m:e>
                      <m:sub>
                        <m:r>
                          <a:rPr lang="en-US" sz="1600" b="0" i="1" smtClean="0">
                            <a:solidFill>
                              <a:schemeClr val="tx1"/>
                            </a:solidFill>
                            <a:latin typeface="Cambria Math"/>
                          </a:rPr>
                          <m:t>2</m:t>
                        </m:r>
                      </m:sub>
                    </m:sSub>
                  </m:oMath>
                </a14:m>
                <a:r>
                  <a:rPr lang="en-US" sz="1600" dirty="0">
                    <a:solidFill>
                      <a:srgbClr val="000000"/>
                    </a:solidFill>
                  </a:rPr>
                  <a:t> of the object and exerts restoring force  </a:t>
                </a:r>
                <a14:m>
                  <m:oMath xmlns:m="http://schemas.openxmlformats.org/officeDocument/2006/math">
                    <m:r>
                      <a:rPr lang="en-US" sz="1600" i="1">
                        <a:solidFill>
                          <a:srgbClr val="000000"/>
                        </a:solidFill>
                        <a:latin typeface="Cambria Math"/>
                        <a:ea typeface="Cambria Math"/>
                      </a:rPr>
                      <m:t>−</m:t>
                    </m:r>
                    <m:r>
                      <a:rPr lang="en-US" sz="1600" i="1">
                        <a:solidFill>
                          <a:srgbClr val="000000"/>
                        </a:solidFill>
                        <a:latin typeface="Cambria Math"/>
                        <a:ea typeface="Cambria Math"/>
                      </a:rPr>
                      <m:t>𝑘</m:t>
                    </m:r>
                    <m:r>
                      <a:rPr lang="en-US" sz="1600" i="1">
                        <a:solidFill>
                          <a:srgbClr val="000000"/>
                        </a:solidFill>
                        <a:latin typeface="Cambria Math"/>
                        <a:ea typeface="Cambria Math"/>
                      </a:rPr>
                      <m:t>∆</m:t>
                    </m:r>
                    <m:sSub>
                      <m:sSubPr>
                        <m:ctrlPr>
                          <a:rPr lang="en-US" sz="1600" i="1">
                            <a:solidFill>
                              <a:srgbClr val="000000"/>
                            </a:solidFill>
                            <a:latin typeface="Cambria Math"/>
                            <a:ea typeface="Cambria Math"/>
                          </a:rPr>
                        </m:ctrlPr>
                      </m:sSubPr>
                      <m:e>
                        <m:acc>
                          <m:accPr>
                            <m:chr m:val="⃗"/>
                            <m:ctrlPr>
                              <a:rPr lang="en-US" sz="1600" b="1" i="1">
                                <a:solidFill>
                                  <a:schemeClr val="tx1"/>
                                </a:solidFill>
                                <a:latin typeface="Cambria Math"/>
                              </a:rPr>
                            </m:ctrlPr>
                          </m:accPr>
                          <m:e>
                            <m:r>
                              <a:rPr lang="en-US" sz="1600" b="1">
                                <a:solidFill>
                                  <a:schemeClr val="tx1"/>
                                </a:solidFill>
                                <a:latin typeface="Cambria Math"/>
                              </a:rPr>
                              <m:t>𝐱</m:t>
                            </m:r>
                          </m:e>
                        </m:acc>
                      </m:e>
                      <m:sub>
                        <m:r>
                          <a:rPr lang="en-US" sz="1600" b="0" i="1" smtClean="0">
                            <a:solidFill>
                              <a:schemeClr val="tx1"/>
                            </a:solidFill>
                            <a:latin typeface="Cambria Math"/>
                          </a:rPr>
                          <m:t>2</m:t>
                        </m:r>
                      </m:sub>
                    </m:sSub>
                  </m:oMath>
                </a14:m>
                <a:r>
                  <a:rPr lang="en-US" sz="1600" dirty="0">
                    <a:solidFill>
                      <a:srgbClr val="000000"/>
                    </a:solidFill>
                  </a:rPr>
                  <a:t>.</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97397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5.30</a:t>
            </a:r>
          </a:p>
        </p:txBody>
      </p:sp>
      <p:pic>
        <p:nvPicPr>
          <p:cNvPr id="2" name="Picture Placeholder 1" descr="A satellite image of a hurrica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240" r="-42240"/>
          <a:stretch>
            <a:fillRect/>
          </a:stretch>
        </p:blipFill>
        <p:spPr/>
      </p:pic>
      <p:sp>
        <p:nvSpPr>
          <p:cNvPr id="7" name="Text Placeholder 6"/>
          <p:cNvSpPr>
            <a:spLocks noGrp="1"/>
          </p:cNvSpPr>
          <p:nvPr>
            <p:ph type="body" sz="quarter" idx="14"/>
          </p:nvPr>
        </p:nvSpPr>
        <p:spPr/>
        <p:txBody>
          <a:bodyPr>
            <a:normAutofit/>
          </a:bodyPr>
          <a:lstStyle/>
          <a:p>
            <a:r>
              <a:rPr lang="en-US" sz="1600" dirty="0"/>
              <a:t>Hurricane Fran is shown heading toward the southeastern coast of the United States in September 1996. Notice the characteristic “eye” shape of the hurricane. This is a result of the </a:t>
            </a:r>
            <a:r>
              <a:rPr lang="en-US" sz="1600" dirty="0" err="1"/>
              <a:t>Coriolis</a:t>
            </a:r>
            <a:r>
              <a:rPr lang="en-US" sz="1600" dirty="0"/>
              <a:t> effect, which is the deflection of objects (in this case, air) when considered in a rotating frame of reference, like the spin of Earth.</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44286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5.31</a:t>
            </a:r>
          </a:p>
        </p:txBody>
      </p:sp>
      <p:pic>
        <p:nvPicPr>
          <p:cNvPr id="2" name="Picture Placeholder 1" descr="Figure a shows a sled of 15 kg. An arrow labeled P pointing right and up forms an angle of 30 degrees with the horizontal. Figure b is a free body diagram with P, N pointing up and w pointing down. Figure c is a free body diagram with P, N, w and two components of P: Px pointing right and Py pointing up.&#10;&#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067" b="-25067"/>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 </a:t>
            </a:r>
            <a:r>
              <a:rPr lang="en-US" sz="1600" dirty="0"/>
              <a:t>A moving sled is shown as </a:t>
            </a:r>
            <a:r>
              <a:rPr lang="en-US" sz="1600" dirty="0">
                <a:solidFill>
                  <a:srgbClr val="6CB255"/>
                </a:solidFill>
              </a:rPr>
              <a:t>(b) </a:t>
            </a:r>
            <a:r>
              <a:rPr lang="en-US" sz="1600" dirty="0"/>
              <a:t>a free-body diagram and </a:t>
            </a:r>
            <a:r>
              <a:rPr lang="en-US" sz="1600" dirty="0">
                <a:solidFill>
                  <a:srgbClr val="6CB255"/>
                </a:solidFill>
              </a:rPr>
              <a:t>(c) </a:t>
            </a:r>
            <a:r>
              <a:rPr lang="en-US" sz="1600" dirty="0"/>
              <a:t>a free-body diagram with force components.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54211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5.32</a:t>
            </a:r>
          </a:p>
        </p:txBody>
      </p:sp>
      <p:pic>
        <p:nvPicPr>
          <p:cNvPr id="2" name="Picture Placeholder 1" descr="Figure a shows two objects on an inclined plane, sloping down to the left. Object A is on top of object B. A free body diagram shows T pointing right and up, parallel to the plane, N subscript BA pointing left and up, perpendicular to the plane, f subscript BA pointing left and down, parallel to the plane and w subscript A pointing vertically down. W subscript A is weight of block A, T is tension, N subscript BA is normal force exerted by B on A, f subscript BA is friction force exerted by B on A. Figure b shows the objects on the slope in the same manner. A free body diagram has f subscript B and f subscript AB pointing right and up, parallel to the slope, N subscript B pointing left and up perpendicular to the slope, w subscript B pointing vertically down and N subscript AB pointing down and right, perpendicular to the slope. W subscript B is weight of block B, N subscript AB is normal force exerted by A on B, N subscript B is normal force exerted by the incline plane on B. f subscript AB is friction force exerted by A on B. f subscript B is friction force exerted by the incline plane on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649" r="-17649"/>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The free-body diagram for isolated object A.</a:t>
            </a:r>
          </a:p>
          <a:p>
            <a:pPr marL="228600" indent="-228600">
              <a:buAutoNum type="alphaLcParenBoth"/>
            </a:pPr>
            <a:r>
              <a:rPr lang="en-US" sz="1200" dirty="0"/>
              <a:t>The free-body diagram for isolated object B. Comparing the two drawings, we see that friction acts in the opposite direction in the two figures. Because object A experiences a force that tends to pull it to the right, friction must act to the left. Because object B experiences a component of its weight that pulls it to the left, down the incline, the friction force must oppose it and act up the ramp. Friction always acts opposite the intended direction of motion.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38982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5.15.1</a:t>
            </a:r>
          </a:p>
        </p:txBody>
      </p:sp>
      <p:pic>
        <p:nvPicPr>
          <p:cNvPr id="2" name="Picture Placeholder 1" descr="Two squares are shown in contact with each other. The left one is smaller and is labeled m1. The right one is bigger and is labeled m2. An arrow pointing right towards m1 is labeled F."/>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582" r="-1858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93129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5.15.2</a:t>
            </a:r>
          </a:p>
        </p:txBody>
      </p:sp>
      <p:pic>
        <p:nvPicPr>
          <p:cNvPr id="2" name="Picture Placeholder 1" descr="Figure shows two free body diagrams. The first one shows arrow A subscript 21 pointing left and arrow F pointing right. The second one shows arrow A 12 pointing right. Both diagrams also have arrows pointing up and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9996" r="-2999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17734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5.16.1</a:t>
            </a:r>
          </a:p>
        </p:txBody>
      </p:sp>
      <p:pic>
        <p:nvPicPr>
          <p:cNvPr id="2" name="Picture Placeholder 1" descr="Figure shows block m1 placed on a table. A string attached to it runs over a pulley and down the right side of the table. A block m2 is suspended from it. An arrow a1 points right and an arrow a2 points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5537" r="-455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7144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a:t>
            </a:r>
          </a:p>
        </p:txBody>
      </p:sp>
      <p:pic>
        <p:nvPicPr>
          <p:cNvPr id="2" name="Picture Placeholder 1" descr="Figure a shows two people pushing a third using forces F1 and F2, which are perpendicular to each other. Another figure shows vector addition, where F1 and F2 are placed head to tail, and the resultant vector F total forms the hypotenuse of the triangle. Figure b shows a free body diagram where F1 and F2 originate from the same point sour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298" r="-23298"/>
          <a:stretch>
            <a:fillRect/>
          </a:stretch>
        </p:blipFill>
        <p:spPr/>
      </p:pic>
      <p:sp>
        <p:nvSpPr>
          <p:cNvPr id="7" name="Text Placeholder 6"/>
          <p:cNvSpPr>
            <a:spLocks noGrp="1"/>
          </p:cNvSpPr>
          <p:nvPr>
            <p:ph type="body" sz="quarter" idx="14"/>
          </p:nvPr>
        </p:nvSpPr>
        <p:spPr/>
        <p:txBody>
          <a:bodyPr>
            <a:noAutofit/>
          </a:bodyPr>
          <a:lstStyle/>
          <a:p>
            <a:pPr marL="342900" indent="-342900">
              <a:buFontTx/>
              <a:buAutoNum type="alphaLcParenBoth"/>
            </a:pPr>
            <a:r>
              <a:rPr lang="en-US" sz="1600" dirty="0"/>
              <a:t>An overhead view of two ice skaters pushing on a third skater. Forces are vectors and add like other vectors, so the total force on the third skater is in the direction shown. </a:t>
            </a:r>
          </a:p>
          <a:p>
            <a:pPr marL="342900" indent="-342900">
              <a:buFontTx/>
              <a:buAutoNum type="alphaLcParenBoth"/>
            </a:pPr>
            <a:r>
              <a:rPr lang="en-US" sz="1600" dirty="0"/>
              <a:t>A free-body diagram representing the forces acting on the third skater.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95347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5.16.2</a:t>
            </a:r>
          </a:p>
        </p:txBody>
      </p:sp>
      <p:sp>
        <p:nvSpPr>
          <p:cNvPr id="7" name="Text Placeholder 6"/>
          <p:cNvSpPr>
            <a:spLocks noGrp="1"/>
          </p:cNvSpPr>
          <p:nvPr>
            <p:ph type="body" sz="quarter" idx="14"/>
          </p:nvPr>
        </p:nvSpPr>
        <p:spPr>
          <a:xfrm>
            <a:off x="457200" y="5151862"/>
            <a:ext cx="8062912" cy="858501"/>
          </a:xfrm>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Figure a shows block m1. An arrow labeled N point upwards from it, an arrow m1g points downwards and an arrow T points right. Figure b shows block m2. An arrow T points upwards from it and an arrow m2g points downw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073" y="1453878"/>
            <a:ext cx="4488718" cy="349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265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5.16.3</a:t>
            </a:r>
          </a:p>
        </p:txBody>
      </p:sp>
      <p:pic>
        <p:nvPicPr>
          <p:cNvPr id="2" name="Picture Placeholder 1" descr="Two carts are tied with a rope which goes over a pulley on top of a hill. Each cart rests on one  slope of the hill on either side of the pulley. The cart on the left is labeled m1 and the one on the right is labeled m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925" r="-1892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24975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20</a:t>
            </a:r>
          </a:p>
        </p:txBody>
      </p:sp>
      <p:pic>
        <p:nvPicPr>
          <p:cNvPr id="3" name="Picture Placeholder 2" descr="Two carts are tied with a rope which goes over a pulley on top of a hill. Each cart rests on one  slope of the hill on either side of the pulley. The cart on the left is labeled m1 and the one on the right is labeled m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74" r="-477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858639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29</a:t>
            </a:r>
          </a:p>
        </p:txBody>
      </p:sp>
      <p:pic>
        <p:nvPicPr>
          <p:cNvPr id="2" name="Picture Placeholder 1" descr="Figure shows a rocket sled pointing right. Frictional force f points left. Upward force N and downward force w are equal in magnitu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021" b="-702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9324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pic>
        <p:nvPicPr>
          <p:cNvPr id="2" name="Picture Placeholder 1" descr="Figure shows a free body diagram. Force Fr points right, force N points upwards, forces Fl and f point left and force w points downwar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004" r="-5300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98457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39</a:t>
            </a:r>
          </a:p>
        </p:txBody>
      </p:sp>
      <p:pic>
        <p:nvPicPr>
          <p:cNvPr id="2" name="Picture Placeholder 1" descr="Figure shows a circle labeled m in the xy plane. Three arrows originate from it. One points right and is labeled 10 i newtons. Another points left and is labeled -2 i newtons. The third points downwards and is labeled – 4 j newton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37" r="-173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18489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40</a:t>
            </a:r>
          </a:p>
        </p:txBody>
      </p:sp>
      <p:pic>
        <p:nvPicPr>
          <p:cNvPr id="2" name="Picture Placeholder 1" descr="Figure shows a box labeled M resting on a surface. An arrow forming an angle of minus 30 degrees with the horizontal is labeled F and points towards the box. Another arrow labeled F points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7" b="-767"/>
          <a:stretch>
            <a:fillRect/>
          </a:stretch>
        </p:blipFill>
        <p:spPr>
          <a:xfrm>
            <a:off x="1482100" y="2037347"/>
            <a:ext cx="5955170" cy="2585110"/>
          </a:xfrm>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37250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50</a:t>
            </a:r>
          </a:p>
        </p:txBody>
      </p:sp>
      <p:pic>
        <p:nvPicPr>
          <p:cNvPr id="2" name="Picture Placeholder 1" descr="Figure shows a circle labeled moon. An arrow from it, pointing up is labeled F subscript EM. Another arrow from it pointing right is labeled F subscript S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410" r="-3041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35280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53.1</a:t>
            </a:r>
          </a:p>
        </p:txBody>
      </p:sp>
      <p:pic>
        <p:nvPicPr>
          <p:cNvPr id="2" name="Picture Placeholder 1" descr="A picture of two books piled on a des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124" r="-2812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47817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53.2</a:t>
            </a:r>
          </a:p>
        </p:txBody>
      </p:sp>
      <p:pic>
        <p:nvPicPr>
          <p:cNvPr id="2" name="Picture Placeholder 1" descr="Two free body diagrams are shown. The first one has F subscript ph pointing up and F subscript eh pointing down. The second has F subscript dp pointing up and F subscript hp and F subscript ep pointing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327" r="-4732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9442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a:t>
            </a:r>
          </a:p>
        </p:txBody>
      </p:sp>
      <p:pic>
        <p:nvPicPr>
          <p:cNvPr id="2" name="Picture Placeholder 1" descr="Figure a shows a box at rest on a horizontal surface. A free body diagram shows normal force vector pointing upwards and weight vector pointing downwards. Figure b shows a box on an inclined plane. Its free body diagram shows the weight vector pointing straight downwards, normal force vector pointing up, in a direction perpendicular to the plane and a friction force vector pointing up along the direction of the pla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6607" b="-46607"/>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In these free-body diagrams, </a:t>
                </a:r>
                <a14:m>
                  <m:oMath xmlns:m="http://schemas.openxmlformats.org/officeDocument/2006/math">
                    <m:acc>
                      <m:accPr>
                        <m:chr m:val="⃗"/>
                        <m:ctrlPr>
                          <a:rPr lang="en-US" sz="1600" i="1" smtClean="0">
                            <a:latin typeface="Cambria Math"/>
                          </a:rPr>
                        </m:ctrlPr>
                      </m:accPr>
                      <m:e>
                        <m:r>
                          <a:rPr lang="en-US" sz="1600" b="1" i="0" smtClean="0">
                            <a:latin typeface="Cambria Math"/>
                          </a:rPr>
                          <m:t>𝐍</m:t>
                        </m:r>
                      </m:e>
                    </m:acc>
                    <m:r>
                      <a:rPr lang="en-US" sz="1600" b="0" i="1" smtClean="0">
                        <a:latin typeface="Cambria Math"/>
                      </a:rPr>
                      <m:t>  </m:t>
                    </m:r>
                  </m:oMath>
                </a14:m>
                <a:r>
                  <a:rPr lang="en-US" sz="1600" dirty="0"/>
                  <a:t>is the normal force, </a:t>
                </a:r>
                <a14:m>
                  <m:oMath xmlns:m="http://schemas.openxmlformats.org/officeDocument/2006/math">
                    <m:acc>
                      <m:accPr>
                        <m:chr m:val="⃗"/>
                        <m:ctrlPr>
                          <a:rPr lang="en-US" sz="1600" i="1">
                            <a:latin typeface="Cambria Math"/>
                          </a:rPr>
                        </m:ctrlPr>
                      </m:accPr>
                      <m:e>
                        <m:r>
                          <a:rPr lang="en-US" sz="1600" b="1" i="0" smtClean="0">
                            <a:latin typeface="Cambria Math"/>
                          </a:rPr>
                          <m:t>𝐰</m:t>
                        </m:r>
                      </m:e>
                    </m:acc>
                    <m:r>
                      <a:rPr lang="en-US" sz="1600" b="1" i="1">
                        <a:latin typeface="Cambria Math"/>
                      </a:rPr>
                      <m:t> </m:t>
                    </m:r>
                  </m:oMath>
                </a14:m>
                <a:r>
                  <a:rPr lang="en-US" sz="1600" dirty="0"/>
                  <a:t> is the weight of the object, and </a:t>
                </a:r>
                <a14:m>
                  <m:oMath xmlns:m="http://schemas.openxmlformats.org/officeDocument/2006/math">
                    <m:acc>
                      <m:accPr>
                        <m:chr m:val="⃗"/>
                        <m:ctrlPr>
                          <a:rPr lang="en-US" sz="1600" i="1">
                            <a:latin typeface="Cambria Math"/>
                          </a:rPr>
                        </m:ctrlPr>
                      </m:accPr>
                      <m:e>
                        <m:r>
                          <a:rPr lang="en-US" sz="1600" b="1" i="0" smtClean="0">
                            <a:latin typeface="Cambria Math"/>
                          </a:rPr>
                          <m:t>𝐟</m:t>
                        </m:r>
                      </m:e>
                    </m:acc>
                  </m:oMath>
                </a14:m>
                <a:r>
                  <a:rPr lang="en-US" sz="1600" dirty="0"/>
                  <a:t> is the friction.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r="-24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59130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55</a:t>
            </a:r>
          </a:p>
        </p:txBody>
      </p:sp>
      <p:pic>
        <p:nvPicPr>
          <p:cNvPr id="2" name="Picture Placeholder 1" descr="Figure shows a leg on the left. It is attached to a rope at the ankle and suspended from a pulley at the top. The rope continues to a second pulley on the right of the first, a third one to the bottom of the second, a fourth one to the bottom left of the third and a fifth one to the bottom right of the fourth. An object with weight w = mg is attached at the end of the rope. An arrow labeled w subscript leg points downwards from the ankle and an arrow labeled T points upwards from there. An arrow labeled T, from the fourth pulley to the third, forms an angle theta with the horizontal. Another arrow labeled T, from the fourth pulley to the fifth forms an angle minus theta with the horizont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56" b="-775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07085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63</a:t>
            </a:r>
          </a:p>
        </p:txBody>
      </p:sp>
      <p:pic>
        <p:nvPicPr>
          <p:cNvPr id="2" name="Picture Placeholder 1" descr="Figure shows a bird sitting on a wire that is fixed at both ends. The wire sags with its weight, forming an angle theta with the horizontal on either 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849" b="-2884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68854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65</a:t>
            </a:r>
          </a:p>
        </p:txBody>
      </p:sp>
      <p:pic>
        <p:nvPicPr>
          <p:cNvPr id="2" name="Picture Placeholder 1" descr="Figure shows a baby in a basket attached to a spring scale, which in turn is fixed from a rigid support. Arrow T2 points down from the support. Another arrow T2 points up from the top of the scale. Arrow T1 points down from the bottom of the scale. Another arrow T1 points up from the basket. Arrow w points down from the basket. The scale has markings from 0 to 300 Newt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800" r="-3480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419503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66</a:t>
            </a:r>
          </a:p>
        </p:txBody>
      </p:sp>
      <p:pic>
        <p:nvPicPr>
          <p:cNvPr id="2" name="Picture Placeholder 1" descr="Figure shows an object on a slope of 30 degrees. An arrow pointing up and parallel to the slope is labeled F."/>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594" r="-1759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75527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70</a:t>
            </a:r>
          </a:p>
        </p:txBody>
      </p:sp>
      <p:pic>
        <p:nvPicPr>
          <p:cNvPr id="2" name="Picture Placeholder 1" descr="A picture of a man running towards the right is shown. An arrow labeled F points up and right from the floor towards his foo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9" b="-10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81536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71</a:t>
            </a:r>
          </a:p>
        </p:txBody>
      </p:sp>
      <p:pic>
        <p:nvPicPr>
          <p:cNvPr id="2" name="Picture Placeholder 1" descr="Figure shows a traffic light hanging from a horizontal cable by three other cables, T1, T2 and T3. T1 hangs down and right making an angle of 41 degrees with the horizontal cable. T2 hangs down and left, making an angle of 63 degrees with the horizontal cable. These meet at a point and T3 hangs vertically down from here. The light is attached to T3. A vector pointing down from the light is labeled w equal to 200 newton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26" r="-1382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868710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79</a:t>
            </a:r>
          </a:p>
        </p:txBody>
      </p:sp>
      <p:pic>
        <p:nvPicPr>
          <p:cNvPr id="2" name="Picture Placeholder 1" descr="Three arrow radiate outwards from a circle labeled m. F1, equal to 10 N, points vertically down. F2, equal to 20 N, points up and right, making an angle of  minus 37 degrees with the positive y axis. F3, equal to 10 N, points up and left, making an angle of 37 degrees with the positive y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37" r="-173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72202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80</a:t>
            </a:r>
          </a:p>
        </p:txBody>
      </p:sp>
      <p:pic>
        <p:nvPicPr>
          <p:cNvPr id="2" name="Picture Placeholder 1" descr="Three arrow radiate outwards from a circle labeled m. F1, equal to 50 N, points up and right, making an angle of 37 degrees with the x axis. F2, equal to 30 N, points left and down, making an angle of minus 30 degrees with the negative y axis. F3, equal to 80 N, points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37" r="-173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36480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81</a:t>
            </a:r>
          </a:p>
        </p:txBody>
      </p:sp>
      <p:pic>
        <p:nvPicPr>
          <p:cNvPr id="2" name="Picture Placeholder 1" descr="Two arrows radiate outwards from a circle labeled m. F subscript A points right. F subscript B points down and left, making an angle of 45 degrees with the horizont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37" r="-173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88454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2050" name="Picture 2" descr="Three arrows radiate outwards from a point labeled m. F subscript A points left and down, making an angle of 60 degrees with the negative x axis. F subscript B points left and up, making an angle of minus 30 degrees with the negative x axis. Vector mg points vertically 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669" y="1326995"/>
            <a:ext cx="5340146" cy="312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6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a:t>
            </a:r>
          </a:p>
        </p:txBody>
      </p:sp>
      <p:pic>
        <p:nvPicPr>
          <p:cNvPr id="2" name="Picture Placeholder 1" descr="Figure a shows an undisturbed string of length x. Figure b shows the spring stretched by a distance delta x and a force F restore acting in the opposite direction. Figure c shows a spring scale. A hook attached to a spring is pulled in one direction. There are markings on the scale to show how much the spring has been stretch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00" r="-310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200" dirty="0"/>
                  <a:t>The force exerted by a stretched spring can be used as a standard unit of force.</a:t>
                </a:r>
              </a:p>
              <a:p>
                <a:pPr marL="228600" indent="-228600">
                  <a:buAutoNum type="alphaLcParenBoth"/>
                </a:pPr>
                <a:r>
                  <a:rPr lang="en-US" sz="1200" dirty="0"/>
                  <a:t>This spring has a length </a:t>
                </a:r>
                <a:r>
                  <a:rPr lang="en-US" sz="1200" i="1" dirty="0"/>
                  <a:t>x</a:t>
                </a:r>
                <a:r>
                  <a:rPr lang="en-US" sz="1200" dirty="0"/>
                  <a:t> when undistorted.</a:t>
                </a:r>
              </a:p>
              <a:p>
                <a:pPr marL="228600" indent="-228600">
                  <a:buAutoNum type="alphaLcParenBoth"/>
                </a:pPr>
                <a:r>
                  <a:rPr lang="en-US" sz="1200" dirty="0"/>
                  <a:t>When stretched a distance </a:t>
                </a:r>
                <a14:m>
                  <m:oMath xmlns:m="http://schemas.openxmlformats.org/officeDocument/2006/math">
                    <m:r>
                      <a:rPr lang="en-US" sz="1200" i="1" smtClean="0">
                        <a:latin typeface="Cambria Math"/>
                        <a:ea typeface="Cambria Math"/>
                      </a:rPr>
                      <m:t>∆</m:t>
                    </m:r>
                    <m:r>
                      <a:rPr lang="en-US" sz="1200" b="0" i="1" smtClean="0">
                        <a:latin typeface="Cambria Math"/>
                        <a:ea typeface="Cambria Math"/>
                      </a:rPr>
                      <m:t>𝑥</m:t>
                    </m:r>
                  </m:oMath>
                </a14:m>
                <a:r>
                  <a:rPr lang="en-US" sz="1200" dirty="0"/>
                  <a:t>, the spring exerts a restoring force </a:t>
                </a:r>
                <a14:m>
                  <m:oMath xmlns:m="http://schemas.openxmlformats.org/officeDocument/2006/math">
                    <m:sSub>
                      <m:sSubPr>
                        <m:ctrlPr>
                          <a:rPr lang="en-US" sz="1200" i="1" smtClean="0">
                            <a:latin typeface="Cambria Math"/>
                          </a:rPr>
                        </m:ctrlPr>
                      </m:sSubPr>
                      <m:e>
                        <m:acc>
                          <m:accPr>
                            <m:chr m:val="⃗"/>
                            <m:ctrlPr>
                              <a:rPr lang="en-US" sz="1200" i="1" smtClean="0">
                                <a:latin typeface="Cambria Math"/>
                              </a:rPr>
                            </m:ctrlPr>
                          </m:accPr>
                          <m:e>
                            <m:r>
                              <a:rPr lang="en-US" sz="1200" b="1" i="0" smtClean="0">
                                <a:latin typeface="Cambria Math"/>
                              </a:rPr>
                              <m:t>𝐅</m:t>
                            </m:r>
                          </m:e>
                        </m:acc>
                      </m:e>
                      <m:sub>
                        <m:r>
                          <m:rPr>
                            <m:sty m:val="p"/>
                          </m:rPr>
                          <a:rPr lang="en-US" sz="1200" b="0" i="0" smtClean="0">
                            <a:latin typeface="Cambria Math"/>
                          </a:rPr>
                          <m:t>restore</m:t>
                        </m:r>
                      </m:sub>
                    </m:sSub>
                  </m:oMath>
                </a14:m>
                <a:r>
                  <a:rPr lang="en-US" sz="1200" dirty="0"/>
                  <a:t>,</a:t>
                </a:r>
                <a:r>
                  <a:rPr lang="en-US" sz="1200" b="1" dirty="0"/>
                  <a:t> </a:t>
                </a:r>
                <a:r>
                  <a:rPr lang="en-US" sz="1200" dirty="0"/>
                  <a:t>which is reproducible.</a:t>
                </a:r>
              </a:p>
              <a:p>
                <a:pPr marL="228600" indent="-228600">
                  <a:buAutoNum type="alphaLcParenBoth"/>
                </a:pPr>
                <a:r>
                  <a:rPr lang="en-US" sz="1200" dirty="0"/>
                  <a:t>A spring scale is one device that uses a spring to measure force. The force </a:t>
                </a:r>
                <a14:m>
                  <m:oMath xmlns:m="http://schemas.openxmlformats.org/officeDocument/2006/math">
                    <m:sSub>
                      <m:sSubPr>
                        <m:ctrlPr>
                          <a:rPr lang="en-US" sz="1200" i="1">
                            <a:latin typeface="Cambria Math"/>
                          </a:rPr>
                        </m:ctrlPr>
                      </m:sSubPr>
                      <m:e>
                        <m:acc>
                          <m:accPr>
                            <m:chr m:val="⃗"/>
                            <m:ctrlPr>
                              <a:rPr lang="en-US" sz="1200" i="1">
                                <a:latin typeface="Cambria Math"/>
                              </a:rPr>
                            </m:ctrlPr>
                          </m:accPr>
                          <m:e>
                            <m:r>
                              <a:rPr lang="en-US" sz="1200" b="1">
                                <a:latin typeface="Cambria Math"/>
                              </a:rPr>
                              <m:t>𝐅</m:t>
                            </m:r>
                          </m:e>
                        </m:acc>
                      </m:e>
                      <m:sub>
                        <m:r>
                          <m:rPr>
                            <m:sty m:val="p"/>
                          </m:rPr>
                          <a:rPr lang="en-US" sz="1200">
                            <a:latin typeface="Cambria Math"/>
                          </a:rPr>
                          <m:t>restore</m:t>
                        </m:r>
                      </m:sub>
                    </m:sSub>
                  </m:oMath>
                </a14:m>
                <a:r>
                  <a:rPr lang="en-US" sz="1200" dirty="0"/>
                  <a:t> is exerted on whatever is attached to the hook. Here, this force has a magnitude of six units of the force standard being employed.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b="-2408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37808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87</a:t>
            </a:r>
          </a:p>
        </p:txBody>
      </p:sp>
      <p:pic>
        <p:nvPicPr>
          <p:cNvPr id="2" name="Picture Placeholder 1" descr="Figure shows two identical springs hanging side by side. Their lower ends are brought together and support a weight. Each spring makes an angle of 30 degrees with the vertic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557" r="-6555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16798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88</a:t>
            </a:r>
          </a:p>
        </p:txBody>
      </p:sp>
      <p:pic>
        <p:nvPicPr>
          <p:cNvPr id="2" name="Picture Placeholder 1" descr="Figure shows a surface sloping down and left, making an angle of 60 degrees with the horizontal. An object of 30 kg hangs from a spring and rests on the slop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533" b="-1153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03655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pic>
        <p:nvPicPr>
          <p:cNvPr id="2" name="Picture Placeholder 1" descr="Figure shows a surface sloping down and right, making an angle of 30 degrees with the horizontal. A box labeled M rests on it. An arrow labeled F points horizontally left towards the box. The angle formed by the arrow and the slope is 30 degr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535" r="-2253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64669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92</a:t>
            </a:r>
          </a:p>
        </p:txBody>
      </p:sp>
      <p:pic>
        <p:nvPicPr>
          <p:cNvPr id="2" name="Picture Placeholder 1" descr="A pulley is attached to the ceiling. A rope goes over it. A block of mass m1 is attached to the left end of the rope and another block labeled m2 is attached to the right end of the rope. M2 hangs lower than m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26" r="-632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452224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93</a:t>
            </a:r>
          </a:p>
        </p:txBody>
      </p:sp>
      <p:pic>
        <p:nvPicPr>
          <p:cNvPr id="2" name="Picture Placeholder 1" descr="Figure shows the top view of two tugboats pulling a disabled vessel to the left. Arrow F1 is along the line connecting the vessel to the top tugboat. Arrow F2 is along the line connecting the vessel to the bottom tugboat. F1 is longer than F2. Arrow F subscript R shows the combined force. It is in between F1 and F2, pointing left and slightly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47" r="-3124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72810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105</a:t>
            </a:r>
          </a:p>
        </p:txBody>
      </p:sp>
      <p:pic>
        <p:nvPicPr>
          <p:cNvPr id="2" name="Picture Placeholder 1" descr="Figure shows four shapes hanging on a string that is attached to the ceiling at both ends. The shapes divide the string in five equal segments, each having length d. The middle segment is horizontal. The distance between the two ends of the string is x. The angles between the ceiling and the segments closest to the ceiling are both labeled theta. The angles formed by the first segments from the ceiling with their adjoining segments are both labeled ph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13" r="-251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87824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a:t>, Rice University and any changes must be noted.</a:t>
            </a:r>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5.6</a:t>
            </a:r>
          </a:p>
        </p:txBody>
      </p:sp>
      <p:pic>
        <p:nvPicPr>
          <p:cNvPr id="2" name="Picture Placeholder 1" descr="Figure a shows a person sitting on a chair with his forearms resting on a table. Force C in the upward direction and W in the downward direction, both having equal magnitude, act along the line of his torso. Force T is in the upward direction near the person’s forearms. Force F is in the upward direction near the person’s feet. Figure b shows the free body-diagram of C and 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4955" r="-64955"/>
          <a:stretch>
            <a:fillRect/>
          </a:stretch>
        </p:blipFill>
        <p:spPr/>
      </p:pic>
      <p:sp>
        <p:nvSpPr>
          <p:cNvPr id="7" name="Text Placeholder 6"/>
          <p:cNvSpPr>
            <a:spLocks noGrp="1"/>
          </p:cNvSpPr>
          <p:nvPr>
            <p:ph type="body" sz="quarter" idx="14"/>
          </p:nvPr>
        </p:nvSpPr>
        <p:spPr/>
        <p:txBody>
          <a:bodyPr>
            <a:normAutofit fontScale="92500"/>
          </a:bodyPr>
          <a:lstStyle/>
          <a:p>
            <a:pPr marL="342900" indent="-342900">
              <a:buAutoNum type="alphaLcParenBoth"/>
            </a:pPr>
            <a:r>
              <a:rPr lang="en-US" sz="1600" dirty="0"/>
              <a:t>The forces acting on the student are due to the chair, the table, the floor, and Earth’s gravitational attraction.</a:t>
            </a:r>
          </a:p>
          <a:p>
            <a:pPr marL="342900" indent="-342900">
              <a:buAutoNum type="alphaLcParenBoth"/>
            </a:pPr>
            <a:r>
              <a:rPr lang="en-US" sz="1600" dirty="0"/>
              <a:t>In solving a problem involving the student, we may want to consider the forces acting along the line running through his torso. A free-body diagram for this situation is shown.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129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5.7</a:t>
            </a:r>
          </a:p>
        </p:txBody>
      </p:sp>
      <p:pic>
        <p:nvPicPr>
          <p:cNvPr id="2" name="Picture Placeholder 1" descr="Figure a shows a hockey stick and a puck. Figure b indicates motion of the stick and the puc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072" r="-15072"/>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500" dirty="0"/>
              <a:t>A hockey puck is shown at rest; it remains at rest until an outside force such as a hockey stick changes its state of rest;</a:t>
            </a:r>
          </a:p>
          <a:p>
            <a:pPr marL="342900" indent="-342900">
              <a:buAutoNum type="alphaLcParenBoth"/>
            </a:pPr>
            <a:r>
              <a:rPr lang="en-US" sz="1500" dirty="0"/>
              <a:t>a hockey puck is shown in motion; it continues in motion in a straight line until an outside force causes it to change its state of motion. Although it is slick, an ice surface provides some friction that slows the puck.</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1749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5.8</a:t>
            </a:r>
          </a:p>
        </p:txBody>
      </p:sp>
      <p:pic>
        <p:nvPicPr>
          <p:cNvPr id="2" name="Picture Placeholder 1" descr="Figure shows the cross section of an air hockey table. There is a hole in the table surface from which air flows out. The puck is suspended above the table, with a layer of air between it and the table. A free-body diagram shows the upward force of air and downward weight to be of equal magnitude. Net vertical force is equal to 0 and therefore, the friction is equal to 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0883" b="-20883"/>
          <a:stretch>
            <a:fillRect/>
          </a:stretch>
        </p:blipFill>
        <p:spPr/>
      </p:pic>
      <p:sp>
        <p:nvSpPr>
          <p:cNvPr id="7" name="Text Placeholder 6"/>
          <p:cNvSpPr>
            <a:spLocks noGrp="1"/>
          </p:cNvSpPr>
          <p:nvPr>
            <p:ph type="body" sz="quarter" idx="14"/>
          </p:nvPr>
        </p:nvSpPr>
        <p:spPr/>
        <p:txBody>
          <a:bodyPr>
            <a:normAutofit/>
          </a:bodyPr>
          <a:lstStyle/>
          <a:p>
            <a:r>
              <a:rPr lang="en-US" sz="1600" dirty="0"/>
              <a:t>An air hockey table is useful in illustrating Newton’s laws. When the air is off, friction quickly slows the puck; but when the air is on, it minimizes contact between the puck and the hockey table, and the puck glides far down the table.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29822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457</TotalTime>
  <Words>2286</Words>
  <Application>Microsoft Office PowerPoint</Application>
  <PresentationFormat>On-screen Show (4:3)</PresentationFormat>
  <Paragraphs>125</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Essential</vt:lpstr>
      <vt:lpstr>PowerPoint Presentation</vt:lpstr>
      <vt:lpstr>Figure 5.1</vt:lpstr>
      <vt:lpstr>Figure 5.2</vt:lpstr>
      <vt:lpstr>Figure 5.3</vt:lpstr>
      <vt:lpstr>Figure 5.4</vt:lpstr>
      <vt:lpstr>Figure 5.5</vt:lpstr>
      <vt:lpstr>Figure 5.6</vt:lpstr>
      <vt:lpstr>Figure 5.7</vt:lpstr>
      <vt:lpstr>Figure 5.8</vt:lpstr>
      <vt:lpstr>Figure 5.9</vt:lpstr>
      <vt:lpstr>Figure 5.10</vt:lpstr>
      <vt:lpstr>Figure 5.11</vt:lpstr>
      <vt:lpstr>Figure 5.12</vt:lpstr>
      <vt:lpstr>Figure 5.13</vt:lpstr>
      <vt:lpstr>Figure 5.14</vt:lpstr>
      <vt:lpstr>Figure 5.15</vt:lpstr>
      <vt:lpstr>example 5.7</vt:lpstr>
      <vt:lpstr>example 5.8</vt:lpstr>
      <vt:lpstr>Figure 5.16</vt:lpstr>
      <vt:lpstr>Figure 5.17</vt:lpstr>
      <vt:lpstr>Figure 5.18</vt:lpstr>
      <vt:lpstr>Figure 5.19</vt:lpstr>
      <vt:lpstr>Figure 5.20</vt:lpstr>
      <vt:lpstr>example 5.11</vt:lpstr>
      <vt:lpstr>Figure 5.21</vt:lpstr>
      <vt:lpstr>Figure 5.22</vt:lpstr>
      <vt:lpstr>Figure 5.23</vt:lpstr>
      <vt:lpstr>Figure 5.24</vt:lpstr>
      <vt:lpstr>Figure 5.25</vt:lpstr>
      <vt:lpstr>Figure 5.26</vt:lpstr>
      <vt:lpstr>Figure 5.27</vt:lpstr>
      <vt:lpstr>Figure 5.28</vt:lpstr>
      <vt:lpstr>Figure 5.29</vt:lpstr>
      <vt:lpstr>Figure 5.30</vt:lpstr>
      <vt:lpstr>Figure 5.31</vt:lpstr>
      <vt:lpstr>Figure 5.32</vt:lpstr>
      <vt:lpstr>example 5.15.1</vt:lpstr>
      <vt:lpstr>example 5.15.2</vt:lpstr>
      <vt:lpstr>example 5.16.1</vt:lpstr>
      <vt:lpstr>example 5.16.2</vt:lpstr>
      <vt:lpstr>example 5.16.3</vt:lpstr>
      <vt:lpstr>exercise 20</vt:lpstr>
      <vt:lpstr>exercise 29</vt:lpstr>
      <vt:lpstr>exercise 32</vt:lpstr>
      <vt:lpstr>Exercise 39</vt:lpstr>
      <vt:lpstr>Exercise 40</vt:lpstr>
      <vt:lpstr>exercise 50</vt:lpstr>
      <vt:lpstr>exercise 53.1</vt:lpstr>
      <vt:lpstr>Exercise 53.2</vt:lpstr>
      <vt:lpstr>Exercise 55</vt:lpstr>
      <vt:lpstr>exercise 63</vt:lpstr>
      <vt:lpstr>exercise 65</vt:lpstr>
      <vt:lpstr>exercise 66</vt:lpstr>
      <vt:lpstr>exercise 70</vt:lpstr>
      <vt:lpstr>exercise 71</vt:lpstr>
      <vt:lpstr>exercise 79</vt:lpstr>
      <vt:lpstr>exercise 80</vt:lpstr>
      <vt:lpstr>exercise 81</vt:lpstr>
      <vt:lpstr>exercise 82</vt:lpstr>
      <vt:lpstr>exercise 87</vt:lpstr>
      <vt:lpstr>exercise 88</vt:lpstr>
      <vt:lpstr>Exercise 90</vt:lpstr>
      <vt:lpstr>Exercise 92</vt:lpstr>
      <vt:lpstr>Exercise 93</vt:lpstr>
      <vt:lpstr>exercise 105</vt:lpstr>
      <vt:lpstr>PowerPoint Presentation</vt:lpstr>
    </vt:vector>
  </TitlesOfParts>
  <Company>WNI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66</cp:revision>
  <dcterms:created xsi:type="dcterms:W3CDTF">2012-06-04T02:13:36Z</dcterms:created>
  <dcterms:modified xsi:type="dcterms:W3CDTF">2019-08-13T16:41:56Z</dcterms:modified>
</cp:coreProperties>
</file>