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1"/>
  </p:handoutMasterIdLst>
  <p:sldIdLst>
    <p:sldId id="256" r:id="rId2"/>
    <p:sldId id="277" r:id="rId3"/>
    <p:sldId id="306" r:id="rId4"/>
    <p:sldId id="307" r:id="rId5"/>
    <p:sldId id="280" r:id="rId6"/>
    <p:sldId id="284" r:id="rId7"/>
    <p:sldId id="308" r:id="rId8"/>
    <p:sldId id="282" r:id="rId9"/>
    <p:sldId id="309" r:id="rId10"/>
    <p:sldId id="310" r:id="rId11"/>
    <p:sldId id="290" r:id="rId12"/>
    <p:sldId id="289" r:id="rId13"/>
    <p:sldId id="291" r:id="rId14"/>
    <p:sldId id="292" r:id="rId15"/>
    <p:sldId id="311" r:id="rId16"/>
    <p:sldId id="293" r:id="rId17"/>
    <p:sldId id="294" r:id="rId18"/>
    <p:sldId id="295" r:id="rId19"/>
    <p:sldId id="297" r:id="rId20"/>
    <p:sldId id="296" r:id="rId21"/>
    <p:sldId id="298" r:id="rId22"/>
    <p:sldId id="299" r:id="rId23"/>
    <p:sldId id="300" r:id="rId24"/>
    <p:sldId id="301" r:id="rId25"/>
    <p:sldId id="302" r:id="rId26"/>
    <p:sldId id="303" r:id="rId27"/>
    <p:sldId id="305" r:id="rId28"/>
    <p:sldId id="304"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592" autoAdjust="0"/>
  </p:normalViewPr>
  <p:slideViewPr>
    <p:cSldViewPr snapToGrid="0" snapToObjects="1">
      <p:cViewPr varScale="1">
        <p:scale>
          <a:sx n="40" d="100"/>
          <a:sy n="40" d="100"/>
        </p:scale>
        <p:origin x="48" y="941"/>
      </p:cViewPr>
      <p:guideLst>
        <p:guide orient="horz" pos="2160"/>
        <p:guide pos="2880"/>
      </p:guideLst>
    </p:cSldViewPr>
  </p:slideViewPr>
  <p:outlineViewPr>
    <p:cViewPr>
      <p:scale>
        <a:sx n="33" d="100"/>
        <a:sy n="33" d="100"/>
      </p:scale>
      <p:origin x="0" y="500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6/17/2019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June 17,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June 17,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17,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June 17,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17,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7 WORK AND KINETIC ENERGY</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1027" name="Picture 3"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5504688"/>
            <a:ext cx="1588122" cy="107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7.9</a:t>
            </a:r>
          </a:p>
        </p:txBody>
      </p:sp>
      <p:pic>
        <p:nvPicPr>
          <p:cNvPr id="2" name="Picture Placeholder 1" descr="A linear function f(x) = -k x is plotted, with the x range extending from some x value to some positive x value. The graph is a straight line with negative slope crossing through the origin. The area under the curve to the left of the origin from –x sub A to the origin (where x is negative and f(x) is positive) is shaded in red and is a positive area. Two negative areas are shaded in gray. From the origin to some positive x sub A is a triangular area below the x axis shaded in light gray. From x sub A to a larger x sub B is a trapezoid below the x axis shaded in dark gra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9739" r="-39739"/>
          <a:stretch>
            <a:fillRect/>
          </a:stretch>
        </p:blipFill>
        <p:spPr/>
      </p:pic>
      <p:sp>
        <p:nvSpPr>
          <p:cNvPr id="7" name="Text Placeholder 6"/>
          <p:cNvSpPr>
            <a:spLocks noGrp="1"/>
          </p:cNvSpPr>
          <p:nvPr>
            <p:ph type="body" sz="quarter" idx="14"/>
          </p:nvPr>
        </p:nvSpPr>
        <p:spPr/>
        <p:txBody>
          <a:bodyPr>
            <a:normAutofit fontScale="92500" lnSpcReduction="10000"/>
          </a:bodyPr>
          <a:lstStyle/>
          <a:p>
            <a:r>
              <a:rPr lang="en-US" sz="1600" dirty="0"/>
              <a:t>Curve of the spring force </a:t>
            </a:r>
            <a:r>
              <a:rPr lang="en-US" sz="1600" i="1" dirty="0"/>
              <a:t>f </a:t>
            </a:r>
            <a:r>
              <a:rPr lang="en-US" sz="1600" dirty="0"/>
              <a:t>(</a:t>
            </a:r>
            <a:r>
              <a:rPr lang="en-US" sz="1600" i="1" dirty="0"/>
              <a:t>x</a:t>
            </a:r>
            <a:r>
              <a:rPr lang="en-US" sz="1600" dirty="0"/>
              <a:t>) = −</a:t>
            </a:r>
            <a:r>
              <a:rPr lang="en-US" sz="1600" i="1" dirty="0"/>
              <a:t>kx</a:t>
            </a:r>
            <a:r>
              <a:rPr lang="en-US" sz="1600" dirty="0"/>
              <a:t> versus </a:t>
            </a:r>
            <a:r>
              <a:rPr lang="en-US" sz="1600" i="1" dirty="0"/>
              <a:t>x</a:t>
            </a:r>
            <a:r>
              <a:rPr lang="en-US" sz="1600" dirty="0"/>
              <a:t>, showing areas under the line, between </a:t>
            </a:r>
            <a:r>
              <a:rPr lang="en-US" sz="1600" i="1" dirty="0"/>
              <a:t>x</a:t>
            </a:r>
            <a:r>
              <a:rPr lang="en-US" sz="1600" i="1" baseline="-25000" dirty="0"/>
              <a:t>A</a:t>
            </a:r>
            <a:r>
              <a:rPr lang="en-US" sz="1600" dirty="0"/>
              <a:t> and </a:t>
            </a:r>
            <a:r>
              <a:rPr lang="en-US" sz="1600" i="1" dirty="0"/>
              <a:t>x</a:t>
            </a:r>
            <a:r>
              <a:rPr lang="en-US" sz="1600" i="1" baseline="-25000" dirty="0"/>
              <a:t>B</a:t>
            </a:r>
            <a:r>
              <a:rPr lang="en-US" sz="1600" dirty="0"/>
              <a:t> , for both positive and negative values of </a:t>
            </a:r>
            <a:r>
              <a:rPr lang="en-US" sz="1600" i="1" dirty="0"/>
              <a:t>x</a:t>
            </a:r>
            <a:r>
              <a:rPr lang="en-US" sz="1600" i="1" baseline="-25000" dirty="0"/>
              <a:t>A</a:t>
            </a:r>
            <a:r>
              <a:rPr lang="en-US" sz="1600" dirty="0"/>
              <a:t> . When </a:t>
            </a:r>
            <a:r>
              <a:rPr lang="en-US" sz="1600" i="1" dirty="0"/>
              <a:t>x</a:t>
            </a:r>
            <a:r>
              <a:rPr lang="en-US" sz="1600" i="1" baseline="-25000" dirty="0"/>
              <a:t>A</a:t>
            </a:r>
            <a:r>
              <a:rPr lang="en-US" sz="1600" dirty="0"/>
              <a:t> is negative, the total area under the curve for the integral in </a:t>
            </a:r>
            <a:r>
              <a:rPr lang="en-US" sz="1600" b="1" dirty="0">
                <a:solidFill>
                  <a:srgbClr val="6CB255"/>
                </a:solidFill>
              </a:rPr>
              <a:t>Equation 7.5</a:t>
            </a:r>
            <a:r>
              <a:rPr lang="en-US" sz="1600" dirty="0">
                <a:solidFill>
                  <a:srgbClr val="6CB255"/>
                </a:solidFill>
              </a:rPr>
              <a:t> </a:t>
            </a:r>
            <a:r>
              <a:rPr lang="en-US" sz="1600" dirty="0"/>
              <a:t>is the sum of positive and negative triangular areas. When </a:t>
            </a:r>
            <a:r>
              <a:rPr lang="en-US" sz="1600" i="1" dirty="0"/>
              <a:t>x</a:t>
            </a:r>
            <a:r>
              <a:rPr lang="en-US" sz="1600" i="1" baseline="-25000" dirty="0"/>
              <a:t>A</a:t>
            </a:r>
            <a:r>
              <a:rPr lang="en-US" sz="1600" dirty="0"/>
              <a:t> is positive, the total area under the curve is the difference between two negative triangles.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50138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7.10</a:t>
            </a:r>
          </a:p>
        </p:txBody>
      </p:sp>
      <p:pic>
        <p:nvPicPr>
          <p:cNvPr id="2" name="Picture Placeholder 1" descr="Two illustrations of a person walking in a train car. In figure a, the person is moving to the right with velocity vector v sub P C and the train is moving to the right with velocity vector v sub C T. In figure b, the person is moving to the left with velocity vector v sub P C and the train is moving to the right with velocity vector v sub C 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3601" b="-63601"/>
          <a:stretch>
            <a:fillRect/>
          </a:stretch>
        </p:blipFill>
        <p:spPr/>
      </p:pic>
      <p:sp>
        <p:nvSpPr>
          <p:cNvPr id="7" name="Text Placeholder 6"/>
          <p:cNvSpPr>
            <a:spLocks noGrp="1"/>
          </p:cNvSpPr>
          <p:nvPr>
            <p:ph type="body" sz="quarter" idx="14"/>
          </p:nvPr>
        </p:nvSpPr>
        <p:spPr/>
        <p:txBody>
          <a:bodyPr>
            <a:normAutofit/>
          </a:bodyPr>
          <a:lstStyle/>
          <a:p>
            <a:r>
              <a:rPr lang="en-US" sz="1600" dirty="0"/>
              <a:t>The possible motions of a person walking in a train are </a:t>
            </a:r>
            <a:r>
              <a:rPr lang="en-US" sz="1600" dirty="0">
                <a:solidFill>
                  <a:srgbClr val="6CB255"/>
                </a:solidFill>
              </a:rPr>
              <a:t>(a)</a:t>
            </a:r>
            <a:r>
              <a:rPr lang="en-US" sz="1600" dirty="0"/>
              <a:t> toward the front of the car and </a:t>
            </a:r>
            <a:r>
              <a:rPr lang="en-US" sz="1600" dirty="0">
                <a:solidFill>
                  <a:srgbClr val="6CB255"/>
                </a:solidFill>
              </a:rPr>
              <a:t>(b)</a:t>
            </a:r>
            <a:r>
              <a:rPr lang="en-US" sz="1600" dirty="0"/>
              <a:t> toward the back of the car.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234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7.11</a:t>
            </a:r>
          </a:p>
        </p:txBody>
      </p:sp>
      <p:pic>
        <p:nvPicPr>
          <p:cNvPr id="2" name="Picture Placeholder 1" descr="A photograph of horses pulling a loaded cart at a fai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7563" r="-27563"/>
          <a:stretch>
            <a:fillRect/>
          </a:stretch>
        </p:blipFill>
        <p:spPr/>
      </p:pic>
      <p:sp>
        <p:nvSpPr>
          <p:cNvPr id="7" name="Text Placeholder 6"/>
          <p:cNvSpPr>
            <a:spLocks noGrp="1"/>
          </p:cNvSpPr>
          <p:nvPr>
            <p:ph type="body" sz="quarter" idx="14"/>
          </p:nvPr>
        </p:nvSpPr>
        <p:spPr/>
        <p:txBody>
          <a:bodyPr>
            <a:normAutofit/>
          </a:bodyPr>
          <a:lstStyle/>
          <a:p>
            <a:r>
              <a:rPr lang="en-US" sz="1600" dirty="0"/>
              <a:t>Horse pulls are common events at state fairs. The work done by the horses pulling on the load results in a change in kinetic energy of the load, ultimately going faster. (credit: “Jassen”/ Flickr)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66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7.12</a:t>
            </a:r>
          </a:p>
        </p:txBody>
      </p:sp>
      <p:pic>
        <p:nvPicPr>
          <p:cNvPr id="2" name="Picture Placeholder 1" descr="A track descends to the ground, forms a circular loop of radius R, then continues horizontally at ground level. Point 1 is before the loop, near the start of the track at elevation y sub 1 above the ground. Point 2 is at the top of the loop, at elevation y sub 2 = 2 R. At point 2, there are 2 forces, N and m g. Both forces point vertically dow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8551" r="-8551"/>
          <a:stretch>
            <a:fillRect/>
          </a:stretch>
        </p:blipFill>
        <p:spPr/>
      </p:pic>
      <p:sp>
        <p:nvSpPr>
          <p:cNvPr id="7" name="Text Placeholder 6"/>
          <p:cNvSpPr>
            <a:spLocks noGrp="1"/>
          </p:cNvSpPr>
          <p:nvPr>
            <p:ph type="body" sz="quarter" idx="14"/>
          </p:nvPr>
        </p:nvSpPr>
        <p:spPr/>
        <p:txBody>
          <a:bodyPr>
            <a:normAutofit/>
          </a:bodyPr>
          <a:lstStyle/>
          <a:p>
            <a:r>
              <a:rPr lang="en-US" sz="1600" dirty="0"/>
              <a:t>A frictionless track for a toy car has a loop-the-loop in it. How high must the car start so that it can go around the loop without falling off?</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47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7.13</a:t>
            </a:r>
          </a:p>
        </p:txBody>
      </p:sp>
      <p:pic>
        <p:nvPicPr>
          <p:cNvPr id="2" name="Picture Placeholder 1" descr="In figure a, a bullet is moving horizontally at a speed of 335 meters per second toward a set of 8 boards, arranged in a horizontal stack. In figure b, the bullet has passed through the stack of boards and has stopped at the far end of the last board. The stopping distance is indicated as the width of the stack of board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5106" b="-35106"/>
          <a:stretch>
            <a:fillRect/>
          </a:stretch>
        </p:blipFill>
        <p:spPr/>
      </p:pic>
      <p:sp>
        <p:nvSpPr>
          <p:cNvPr id="7" name="Text Placeholder 6"/>
          <p:cNvSpPr>
            <a:spLocks noGrp="1"/>
          </p:cNvSpPr>
          <p:nvPr>
            <p:ph type="body" sz="quarter" idx="14"/>
          </p:nvPr>
        </p:nvSpPr>
        <p:spPr/>
        <p:txBody>
          <a:bodyPr>
            <a:normAutofit/>
          </a:bodyPr>
          <a:lstStyle/>
          <a:p>
            <a:r>
              <a:rPr lang="en-US" sz="1600" dirty="0"/>
              <a:t>The boards exert a force to stop the bullet. As a result, the boards do work and the bullet loses kinetic energy.</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9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7.14</a:t>
            </a:r>
          </a:p>
        </p:txBody>
      </p:sp>
      <p:pic>
        <p:nvPicPr>
          <p:cNvPr id="2" name="Picture Placeholder 1" descr="The figure is an illustration of a person doing a pull up. The person moves a vertical distance of Delta y during the pull up. A downward force of m times vector g is shown acting on the person both at the top and bottom positions of the pull u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3171" r="-63171"/>
          <a:stretch>
            <a:fillRect/>
          </a:stretch>
        </p:blipFill>
        <p:spPr/>
      </p:pic>
      <p:sp>
        <p:nvSpPr>
          <p:cNvPr id="7" name="Text Placeholder 6"/>
          <p:cNvSpPr>
            <a:spLocks noGrp="1"/>
          </p:cNvSpPr>
          <p:nvPr>
            <p:ph type="body" sz="quarter" idx="14"/>
          </p:nvPr>
        </p:nvSpPr>
        <p:spPr/>
        <p:txBody>
          <a:bodyPr>
            <a:normAutofit/>
          </a:bodyPr>
          <a:lstStyle/>
          <a:p>
            <a:r>
              <a:rPr lang="en-US" sz="1600" dirty="0"/>
              <a:t>What is the power expended in doing ten pull-ups in ten seconds?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14567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7.15</a:t>
            </a:r>
          </a:p>
        </p:txBody>
      </p:sp>
      <p:pic>
        <p:nvPicPr>
          <p:cNvPr id="2" name="Picture Placeholder 1" descr="An automobile is shown moving up along a 15 percent grade at a speed of v = 90 kilometers per hour. The car has mass m = 1200 kilogram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1939" b="-31939"/>
          <a:stretch>
            <a:fillRect/>
          </a:stretch>
        </p:blipFill>
        <p:spPr/>
      </p:pic>
      <p:sp>
        <p:nvSpPr>
          <p:cNvPr id="7" name="Text Placeholder 6"/>
          <p:cNvSpPr>
            <a:spLocks noGrp="1"/>
          </p:cNvSpPr>
          <p:nvPr>
            <p:ph type="body" sz="quarter" idx="14"/>
          </p:nvPr>
        </p:nvSpPr>
        <p:spPr/>
        <p:txBody>
          <a:bodyPr>
            <a:normAutofit/>
          </a:bodyPr>
          <a:lstStyle/>
          <a:p>
            <a:r>
              <a:rPr lang="en-US" sz="1600" dirty="0"/>
              <a:t>We want to calculate the power needed to move a car up a hill at </a:t>
            </a:r>
            <a:r>
              <a:rPr lang="nl-NL" sz="1600" dirty="0"/>
              <a:t>constant speed.</a:t>
            </a:r>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23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6</a:t>
            </a:r>
          </a:p>
        </p:txBody>
      </p:sp>
      <p:pic>
        <p:nvPicPr>
          <p:cNvPr id="2" name="Picture Placeholder 1" descr="Illustrations of a person doing sit ups while on a slanted board (with feet above the head) and of a person doing sit ups while on a horizontal surfac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76" r="-1376"/>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41483"/>
            <a:ext cx="1051734" cy="714850"/>
          </a:xfrm>
          <a:prstGeom prst="rect">
            <a:avLst/>
          </a:prstGeom>
        </p:spPr>
      </p:pic>
    </p:spTree>
    <p:extLst>
      <p:ext uri="{BB962C8B-B14F-4D97-AF65-F5344CB8AC3E}">
        <p14:creationId xmlns:p14="http://schemas.microsoft.com/office/powerpoint/2010/main" val="3231035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11</a:t>
            </a:r>
          </a:p>
        </p:txBody>
      </p:sp>
      <p:pic>
        <p:nvPicPr>
          <p:cNvPr id="2" name="Picture Placeholder 1" descr="A person pushing a lawn mower with a force F. Force is represented by a vector parallel to the mower handle, making an angle theta below the horizontal. The distance moved by the mower is represented by horizontal vector d. The horizontal component of vector F along vector d is F cosine theta. Work done by the person, W, is equal to F d cosine thet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278" r="-15278"/>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41483"/>
            <a:ext cx="1051734" cy="714850"/>
          </a:xfrm>
          <a:prstGeom prst="rect">
            <a:avLst/>
          </a:prstGeom>
        </p:spPr>
      </p:pic>
    </p:spTree>
    <p:extLst>
      <p:ext uri="{BB962C8B-B14F-4D97-AF65-F5344CB8AC3E}">
        <p14:creationId xmlns:p14="http://schemas.microsoft.com/office/powerpoint/2010/main" val="224870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27</a:t>
            </a:r>
          </a:p>
        </p:txBody>
      </p:sp>
      <p:pic>
        <p:nvPicPr>
          <p:cNvPr id="2" name="Picture Placeholder 1" descr="A person is pushing a crate up a ramp. The person is pushing with force F parallel to the ram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75" r="-1275"/>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41483"/>
            <a:ext cx="1051734" cy="714850"/>
          </a:xfrm>
          <a:prstGeom prst="rect">
            <a:avLst/>
          </a:prstGeom>
        </p:spPr>
      </p:pic>
    </p:spTree>
    <p:extLst>
      <p:ext uri="{BB962C8B-B14F-4D97-AF65-F5344CB8AC3E}">
        <p14:creationId xmlns:p14="http://schemas.microsoft.com/office/powerpoint/2010/main" val="132680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7.1</a:t>
            </a:r>
          </a:p>
        </p:txBody>
      </p:sp>
      <p:pic>
        <p:nvPicPr>
          <p:cNvPr id="2" name="Picture Placeholder 1" descr="A photo of 6 runners arriving at the finish line of a ra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rmAutofit fontScale="92500" lnSpcReduction="10000"/>
          </a:bodyPr>
          <a:lstStyle/>
          <a:p>
            <a:r>
              <a:rPr lang="en-US" sz="1600" dirty="0"/>
              <a:t>A sprinter exerts her maximum power to do as much work on herself as possible in the short time that her foot is in contact with the ground. This adds to her kinetic energy, preventing her from slowing down during the race. Pushing back hard on the track generates a reaction force that propels the sprinter forward to win at the finish. (credit: modification of work by </a:t>
            </a:r>
            <a:r>
              <a:rPr lang="es-ES_tradnl" sz="1600" dirty="0"/>
              <a:t>Marie-</a:t>
            </a:r>
            <a:r>
              <a:rPr lang="es-ES_tradnl" sz="1600" dirty="0" err="1"/>
              <a:t>Lan</a:t>
            </a:r>
            <a:r>
              <a:rPr lang="es-ES_tradnl" sz="1600" dirty="0"/>
              <a:t> </a:t>
            </a:r>
            <a:r>
              <a:rPr lang="es-ES_tradnl" sz="1600" dirty="0" err="1"/>
              <a:t>Nguyen</a:t>
            </a:r>
            <a:r>
              <a:rPr lang="es-ES_tradnl" sz="1600" dirty="0"/>
              <a:t>)</a:t>
            </a:r>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28</a:t>
            </a:r>
          </a:p>
        </p:txBody>
      </p:sp>
      <p:pic>
        <p:nvPicPr>
          <p:cNvPr id="2" name="Picture Placeholder 1" descr="A person is pulling a wagon with a girl in it. The person is pulling with force vector F of 50 Newtons at an angle of 30 degrees to the horizontal. The displacement is a vector d of 30 meter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494" r="-31494"/>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41483"/>
            <a:ext cx="1051734" cy="714850"/>
          </a:xfrm>
          <a:prstGeom prst="rect">
            <a:avLst/>
          </a:prstGeom>
        </p:spPr>
      </p:pic>
    </p:spTree>
    <p:extLst>
      <p:ext uri="{BB962C8B-B14F-4D97-AF65-F5344CB8AC3E}">
        <p14:creationId xmlns:p14="http://schemas.microsoft.com/office/powerpoint/2010/main" val="3031287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30</a:t>
            </a:r>
          </a:p>
        </p:txBody>
      </p:sp>
      <p:pic>
        <p:nvPicPr>
          <p:cNvPr id="2" name="Picture Placeholder 1" descr="The figure is an illustration of a person in a sled on a slope that forms an angle of 60 degrees with the horizontal. Three forces acting on the sled are shown as vectors: w points vertically down, f and T point upslope, parallel to the slop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9310" r="-19310"/>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41483"/>
            <a:ext cx="1051734" cy="714850"/>
          </a:xfrm>
          <a:prstGeom prst="rect">
            <a:avLst/>
          </a:prstGeom>
        </p:spPr>
      </p:pic>
    </p:spTree>
    <p:extLst>
      <p:ext uri="{BB962C8B-B14F-4D97-AF65-F5344CB8AC3E}">
        <p14:creationId xmlns:p14="http://schemas.microsoft.com/office/powerpoint/2010/main" val="3102590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7.16</a:t>
            </a:r>
          </a:p>
        </p:txBody>
      </p:sp>
      <p:pic>
        <p:nvPicPr>
          <p:cNvPr id="2" name="Picture Placeholder 1" descr="A photograph of a person bungee jumping from a bridge above a river is accompanied by an illustration of the situation. The illustration shows the jumper at the his lowest position, and the bungee stretched by a distance l minus l sub zero."/>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847" r="-13847"/>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(credit: Graeme Churchard)</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41483"/>
            <a:ext cx="1051734" cy="714850"/>
          </a:xfrm>
          <a:prstGeom prst="rect">
            <a:avLst/>
          </a:prstGeom>
        </p:spPr>
      </p:pic>
    </p:spTree>
    <p:extLst>
      <p:ext uri="{BB962C8B-B14F-4D97-AF65-F5344CB8AC3E}">
        <p14:creationId xmlns:p14="http://schemas.microsoft.com/office/powerpoint/2010/main" val="1662473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62</a:t>
            </a:r>
          </a:p>
        </p:txBody>
      </p:sp>
      <p:pic>
        <p:nvPicPr>
          <p:cNvPr id="2" name="Picture Placeholder 1" descr="A block slides along a track that curves down and then levels off and becomes horizontal. Point A is near the top of the track, 4.0 meters above the horizontal part of the track. Points B and C are on the horizontal section and are separated by 10 meters. The Block starts at point 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484163" y="1122386"/>
            <a:ext cx="8008985" cy="3500071"/>
          </a:xfrm>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41483"/>
            <a:ext cx="1051734" cy="714850"/>
          </a:xfrm>
          <a:prstGeom prst="rect">
            <a:avLst/>
          </a:prstGeom>
        </p:spPr>
      </p:pic>
    </p:spTree>
    <p:extLst>
      <p:ext uri="{BB962C8B-B14F-4D97-AF65-F5344CB8AC3E}">
        <p14:creationId xmlns:p14="http://schemas.microsoft.com/office/powerpoint/2010/main" val="3822025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64</a:t>
            </a:r>
          </a:p>
        </p:txBody>
      </p:sp>
      <p:pic>
        <p:nvPicPr>
          <p:cNvPr id="2" name="Picture Placeholder 1" descr="A block slides down an irregularly curved path. The block starts near the top of the path at an elevation of 2.0 meters. At the bottom of the path it is moving horizontally at 4.0 meters per secon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80" b="-1180"/>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41483"/>
            <a:ext cx="1051734" cy="714850"/>
          </a:xfrm>
          <a:prstGeom prst="rect">
            <a:avLst/>
          </a:prstGeom>
        </p:spPr>
      </p:pic>
    </p:spTree>
    <p:extLst>
      <p:ext uri="{BB962C8B-B14F-4D97-AF65-F5344CB8AC3E}">
        <p14:creationId xmlns:p14="http://schemas.microsoft.com/office/powerpoint/2010/main" val="3463599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84</a:t>
            </a:r>
          </a:p>
        </p:txBody>
      </p:sp>
      <p:pic>
        <p:nvPicPr>
          <p:cNvPr id="2" name="Picture Placeholder 1" descr="The figure is an illustration of cart being pulled with a force F applied up and to the right at an angle of theta above the horizontal. The displacement is horizontally to the right. The force F sub w acts vertically downward at the center of the cart. Force F sub N 1 acts vertically upward on the rear wheel. Force F sub r 1 acts to horizontally the left on the rear wheel. Force F sub N 2 acts vertically upward on the front wheel. Force F sub r 2 acts horizontally to the left on the front whee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614" r="-18614"/>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41483"/>
            <a:ext cx="1051734" cy="714850"/>
          </a:xfrm>
          <a:prstGeom prst="rect">
            <a:avLst/>
          </a:prstGeom>
        </p:spPr>
      </p:pic>
    </p:spTree>
    <p:extLst>
      <p:ext uri="{BB962C8B-B14F-4D97-AF65-F5344CB8AC3E}">
        <p14:creationId xmlns:p14="http://schemas.microsoft.com/office/powerpoint/2010/main" val="2915612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90</a:t>
            </a:r>
          </a:p>
        </p:txBody>
      </p:sp>
      <p:pic>
        <p:nvPicPr>
          <p:cNvPr id="2" name="Picture Placeholder 1" descr="The figure shows the three dimensional 30 meter by 10 meter by 10 meter box defined by the paths described in the problem. The starting point A is at the bottom front left corner. Point B is 30 meters to the right of A. Point C is 10 meters behind point B. Point D is 10 meters above point C. Point E is directly above point B and in front of point D. Point F is directly above point A and to the left of point E. Two paths, both starting at A and ending at E, are indicated by arrows. One path starts at A, goes right to B, back to C, up the elevator to D, and forward to E. The other path starts at A, goes up the elevator to F, then to the right to 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245" r="-41245"/>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41483"/>
            <a:ext cx="1051734" cy="714850"/>
          </a:xfrm>
          <a:prstGeom prst="rect">
            <a:avLst/>
          </a:prstGeom>
        </p:spPr>
      </p:pic>
    </p:spTree>
    <p:extLst>
      <p:ext uri="{BB962C8B-B14F-4D97-AF65-F5344CB8AC3E}">
        <p14:creationId xmlns:p14="http://schemas.microsoft.com/office/powerpoint/2010/main" val="247364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99</a:t>
            </a:r>
          </a:p>
        </p:txBody>
      </p:sp>
      <p:pic>
        <p:nvPicPr>
          <p:cNvPr id="2" name="Picture Placeholder 1" descr="A 40 kilogram block is on a slope that makes an angle of 30 degrees to the horizontal. A force vector F pushes the block horizontally into the slop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594" r="-17594"/>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41483"/>
            <a:ext cx="1051734" cy="714850"/>
          </a:xfrm>
          <a:prstGeom prst="rect">
            <a:avLst/>
          </a:prstGeom>
        </p:spPr>
      </p:pic>
    </p:spTree>
    <p:extLst>
      <p:ext uri="{BB962C8B-B14F-4D97-AF65-F5344CB8AC3E}">
        <p14:creationId xmlns:p14="http://schemas.microsoft.com/office/powerpoint/2010/main" val="127790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101</a:t>
            </a:r>
          </a:p>
        </p:txBody>
      </p:sp>
      <p:pic>
        <p:nvPicPr>
          <p:cNvPr id="2" name="Picture Placeholder 1" descr="This graph shows the function F(x) in Newtons as a function of x in meters. F(x) is constant at 1.0 N from x = 0 to x=1.0 m. It rises linearly to 5.0 N at x = 2.0 m then decreases linearly to 1.0 N at x = 4.0 m where it then drops instantly to 0 Newtons. F(x) then decreases linearly from 0 N at 4.0 m to -4.0 N at x=6.0 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614" r="-14614"/>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41483"/>
            <a:ext cx="1051734" cy="714850"/>
          </a:xfrm>
          <a:prstGeom prst="rect">
            <a:avLst/>
          </a:prstGeom>
        </p:spPr>
      </p:pic>
    </p:spTree>
    <p:extLst>
      <p:ext uri="{BB962C8B-B14F-4D97-AF65-F5344CB8AC3E}">
        <p14:creationId xmlns:p14="http://schemas.microsoft.com/office/powerpoint/2010/main" val="3360599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a:t>, Rice University and any changes must be noted.</a:t>
            </a:r>
            <a:endParaRPr lang="en-US" sz="1600" dirty="0"/>
          </a:p>
        </p:txBody>
      </p:sp>
    </p:spTree>
    <p:extLst>
      <p:ext uri="{BB962C8B-B14F-4D97-AF65-F5344CB8AC3E}">
        <p14:creationId xmlns:p14="http://schemas.microsoft.com/office/powerpoint/2010/main" val="19944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7.2</a:t>
            </a:r>
          </a:p>
        </p:txBody>
      </p:sp>
      <p:pic>
        <p:nvPicPr>
          <p:cNvPr id="2" name="Picture Placeholder 1" descr="A curved path connecting two points, A and B, is shown. The vector d r is a small displacement tangent to the path. The force F is a vector at the location of the displacement d r, at an angle theta to d 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625" r="-26625"/>
          <a:stretch>
            <a:fillRect/>
          </a:stretch>
        </p:blipFill>
        <p:spPr/>
      </p:pic>
      <p:sp>
        <p:nvSpPr>
          <p:cNvPr id="7" name="Text Placeholder 6"/>
          <p:cNvSpPr>
            <a:spLocks noGrp="1"/>
          </p:cNvSpPr>
          <p:nvPr>
            <p:ph type="body" sz="quarter" idx="14"/>
          </p:nvPr>
        </p:nvSpPr>
        <p:spPr/>
        <p:txBody>
          <a:bodyPr>
            <a:normAutofit/>
          </a:bodyPr>
          <a:lstStyle/>
          <a:p>
            <a:r>
              <a:rPr lang="en-US" sz="1600" dirty="0"/>
              <a:t>Vectors used to define work. The force acting on a particle and its infinitesimal displacement are shown at one point along the path between </a:t>
            </a:r>
            <a:r>
              <a:rPr lang="en-US" sz="1600" i="1" dirty="0"/>
              <a:t>A</a:t>
            </a:r>
            <a:r>
              <a:rPr lang="en-US" sz="1600" dirty="0"/>
              <a:t> and </a:t>
            </a:r>
            <a:r>
              <a:rPr lang="en-US" sz="1600" i="1" dirty="0"/>
              <a:t>B</a:t>
            </a:r>
            <a:r>
              <a:rPr lang="en-US" sz="1600" dirty="0"/>
              <a:t>. The infinitesimal work is the dot product of these two vectors; the total work is the integral of the dot product along the path.</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52881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7.3</a:t>
            </a:r>
          </a:p>
        </p:txBody>
      </p:sp>
      <p:pic>
        <p:nvPicPr>
          <p:cNvPr id="2" name="Picture Placeholder 1" descr="Figure a shows a person pushing a lawn mower with a constant force. The displacement is a horizontal vector d pointing to the right. The force F is a vector pointing down and to the right, along the handle of the lawn mower, at an angle theta below the horizontal. The component of the force parallel to the displacement is F cosine theta. The equation W equals F d cosine theta is shown in the figure. Figure b shows a person holding a briefcase. The force F is upward. The displacement is zero. Figure c shows the person in b walking horizontally while holding the briefcase. The force F is upward, as in b. The displacement d is horizontal to the right. Theta equals ninety degrees and cosine theta equals zero."/>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766" r="-1766"/>
          <a:stretch>
            <a:fillRect/>
          </a:stretch>
        </p:blipFill>
        <p:spPr>
          <a:xfrm>
            <a:off x="457200" y="1108075"/>
            <a:ext cx="4032250" cy="5256213"/>
          </a:xfrm>
        </p:spPr>
      </p:pic>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Work done by a constant force.</a:t>
                </a:r>
              </a:p>
              <a:p>
                <a:pPr marL="342900" indent="-342900">
                  <a:buAutoNum type="alphaLcParenBoth"/>
                </a:pPr>
                <a:r>
                  <a:rPr lang="en-US" sz="1600" dirty="0">
                    <a:solidFill>
                      <a:srgbClr val="000000"/>
                    </a:solidFill>
                  </a:rPr>
                  <a:t>A person pushes a lawn mower with a constant force. The component of the force parallel to the displacement is the work done, as shown in the equation in the figure.</a:t>
                </a:r>
              </a:p>
              <a:p>
                <a:pPr marL="342900" indent="-342900">
                  <a:buAutoNum type="alphaLcParenBoth"/>
                </a:pPr>
                <a:r>
                  <a:rPr lang="en-US" sz="1600" dirty="0">
                    <a:solidFill>
                      <a:srgbClr val="000000"/>
                    </a:solidFill>
                  </a:rPr>
                  <a:t>A person holds a briefcase. No work is done because the displacement is zero.</a:t>
                </a:r>
              </a:p>
              <a:p>
                <a:pPr marL="342900" indent="-342900">
                  <a:buAutoNum type="alphaLcParenBoth"/>
                </a:pPr>
                <a:r>
                  <a:rPr lang="en-US" sz="1600" dirty="0">
                    <a:solidFill>
                      <a:srgbClr val="000000"/>
                    </a:solidFill>
                  </a:rPr>
                  <a:t>The person in </a:t>
                </a:r>
                <a:r>
                  <a:rPr lang="en-US" sz="1600" dirty="0">
                    <a:solidFill>
                      <a:srgbClr val="6CB255"/>
                    </a:solidFill>
                  </a:rPr>
                  <a:t>(b) </a:t>
                </a:r>
                <a:r>
                  <a:rPr lang="en-US" sz="1600" dirty="0">
                    <a:solidFill>
                      <a:srgbClr val="000000"/>
                    </a:solidFill>
                  </a:rPr>
                  <a:t>walks horizontally while holding the briefcase. No work is done because cos </a:t>
                </a:r>
                <a14:m>
                  <m:oMath xmlns:m="http://schemas.openxmlformats.org/officeDocument/2006/math">
                    <m:r>
                      <a:rPr lang="en-US" sz="1600" i="1" dirty="0" smtClean="0">
                        <a:solidFill>
                          <a:srgbClr val="000000"/>
                        </a:solidFill>
                        <a:latin typeface="Cambria Math"/>
                      </a:rPr>
                      <m:t>𝜃</m:t>
                    </m:r>
                  </m:oMath>
                </a14:m>
                <a:r>
                  <a:rPr lang="en-US" sz="1600" dirty="0">
                    <a:solidFill>
                      <a:srgbClr val="000000"/>
                    </a:solidFill>
                  </a:rPr>
                  <a:t> is zero.</a:t>
                </a: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606925" y="1107617"/>
                <a:ext cx="3913188" cy="5256973"/>
              </a:xfrm>
              <a:blipFill rotWithShape="1">
                <a:blip r:embed="rId3"/>
                <a:stretch>
                  <a:fillRect l="-935" t="-348" r="-467"/>
                </a:stretch>
              </a:blipFill>
            </p:spPr>
            <p:txBody>
              <a:bodyPr/>
              <a:lstStyle/>
              <a:p>
                <a:r>
                  <a:rPr lang="en-US">
                    <a:noFill/>
                  </a:rPr>
                  <a:t> </a:t>
                </a:r>
              </a:p>
            </p:txBody>
          </p:sp>
        </mc:Fallback>
      </mc:AlternateContent>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7940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7.4</a:t>
            </a:r>
          </a:p>
        </p:txBody>
      </p:sp>
      <p:pic>
        <p:nvPicPr>
          <p:cNvPr id="2" name="Picture Placeholder 1" descr="Points A and B are connected by a segment to the right, length 3 m, and a vertical segment up of length 1 m. These segments are path a, shown in blue. A and B are also connected by a straight segment, shown in orange as path b. the segments of path a form the sides of a right triangle, and path b is the hypotenuse of the triang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690" b="-8690"/>
          <a:stretch>
            <a:fillRect/>
          </a:stretch>
        </p:blipFill>
        <p:spPr/>
      </p:pic>
      <p:sp>
        <p:nvSpPr>
          <p:cNvPr id="7" name="Text Placeholder 6"/>
          <p:cNvSpPr>
            <a:spLocks noGrp="1"/>
          </p:cNvSpPr>
          <p:nvPr>
            <p:ph type="body" sz="quarter" idx="14"/>
          </p:nvPr>
        </p:nvSpPr>
        <p:spPr/>
        <p:txBody>
          <a:bodyPr>
            <a:normAutofit/>
          </a:bodyPr>
          <a:lstStyle/>
          <a:p>
            <a:r>
              <a:rPr lang="en-US" sz="1600" dirty="0"/>
              <a:t>Top view of paths for moving a couch.</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65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7.5</a:t>
            </a:r>
          </a:p>
        </p:txBody>
      </p:sp>
      <p:pic>
        <p:nvPicPr>
          <p:cNvPr id="2" name="Picture Placeholder 1" descr="Point A is at a shelf at the top of a bookcase. Point B is a location on a table, to the right of the bookcase. The vertical distance from the shelf to the level of the table is 1 m, and the horizontal distance from the bookcase to the table is 3 m. Path a is a straight line from the shelf down 1 m. Path b is a horizontal segment from the bookcase to the table, and then diagonally up and to the left to the shelf."/>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374" r="-15374"/>
          <a:stretch>
            <a:fillRect/>
          </a:stretch>
        </p:blipFill>
        <p:spPr/>
      </p:pic>
      <p:sp>
        <p:nvSpPr>
          <p:cNvPr id="7" name="Text Placeholder 6"/>
          <p:cNvSpPr>
            <a:spLocks noGrp="1"/>
          </p:cNvSpPr>
          <p:nvPr>
            <p:ph type="body" sz="quarter" idx="14"/>
          </p:nvPr>
        </p:nvSpPr>
        <p:spPr/>
        <p:txBody>
          <a:bodyPr>
            <a:normAutofit/>
          </a:bodyPr>
          <a:lstStyle/>
          <a:p>
            <a:r>
              <a:rPr lang="en-US" sz="1600" dirty="0"/>
              <a:t>Side view of the paths for moving a book to and from a shelf.</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70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7.6</a:t>
            </a:r>
          </a:p>
        </p:txBody>
      </p:sp>
      <p:pic>
        <p:nvPicPr>
          <p:cNvPr id="2" name="Picture Placeholder 1" descr="A graph of y in meters versus x in meters is shown. A parabolic path labeled as y of x starts at 0, 0 and curves up and to the right. The point (2, 2) is on the parabola. Vector F of x, y is shown at a point between the origin and coordinate 2, 2. Vector F points to the right and up, at some angle to the curve y of x."/>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973" r="-31973"/>
          <a:stretch>
            <a:fillRect/>
          </a:stretch>
        </p:blipFill>
        <p:spPr/>
      </p:pic>
      <p:sp>
        <p:nvSpPr>
          <p:cNvPr id="7" name="Text Placeholder 6"/>
          <p:cNvSpPr>
            <a:spLocks noGrp="1"/>
          </p:cNvSpPr>
          <p:nvPr>
            <p:ph type="body" sz="quarter" idx="14"/>
          </p:nvPr>
        </p:nvSpPr>
        <p:spPr/>
        <p:txBody>
          <a:bodyPr>
            <a:normAutofit/>
          </a:bodyPr>
          <a:lstStyle/>
          <a:p>
            <a:r>
              <a:rPr lang="en-US" sz="1600" dirty="0"/>
              <a:t>The parabolic path of a particle acted on by a given force.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842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7.7</a:t>
            </a:r>
          </a:p>
        </p:txBody>
      </p:sp>
      <p:pic>
        <p:nvPicPr>
          <p:cNvPr id="2" name="Picture Placeholder 1" descr="A horizontal spring whose left end is attached to a wall is shown in three different states. In all the diagrams, the displacement x is measured as the displacement to the right of the right end of the spring from its equilibrium location. In figure a, the spring is relaxed and the right end is at x = 0. In figure b, the spring is stretched. The right end of the spring is a vector delta x to the right of x = 0 and feels a leftward force F equals minus k times the vector delta x. In figure c, the spring is compressed. The right end of the spring is a vector delta x to the left of x = 0 and feels a rightward force F equals minus k times the vector delta x."/>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64" r="-2364"/>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6CB255"/>
                </a:solidFill>
              </a:rPr>
              <a:t>(a) </a:t>
            </a:r>
            <a:r>
              <a:rPr lang="en-US" sz="1600" dirty="0">
                <a:solidFill>
                  <a:srgbClr val="000000"/>
                </a:solidFill>
              </a:rPr>
              <a:t>The spring exerts no force at its equilibrium position. The spring exerts a force in the opposite direction to </a:t>
            </a:r>
            <a:r>
              <a:rPr lang="en-US" sz="1600" dirty="0">
                <a:solidFill>
                  <a:srgbClr val="6CB255"/>
                </a:solidFill>
              </a:rPr>
              <a:t>(b) </a:t>
            </a:r>
            <a:r>
              <a:rPr lang="en-US" sz="1600" dirty="0">
                <a:solidFill>
                  <a:srgbClr val="000000"/>
                </a:solidFill>
              </a:rPr>
              <a:t>an extension or stretch, and </a:t>
            </a:r>
            <a:r>
              <a:rPr lang="en-US" sz="1600" dirty="0">
                <a:solidFill>
                  <a:srgbClr val="6CB255"/>
                </a:solidFill>
              </a:rPr>
              <a:t>(c)</a:t>
            </a:r>
            <a:r>
              <a:rPr lang="en-US" sz="1600" dirty="0">
                <a:solidFill>
                  <a:srgbClr val="000000"/>
                </a:solidFill>
              </a:rPr>
              <a:t> a compression.</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056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7.8</a:t>
            </a:r>
          </a:p>
        </p:txBody>
      </p:sp>
      <p:pic>
        <p:nvPicPr>
          <p:cNvPr id="2" name="Picture Placeholder 1" descr="A graph of a generic function f of x is shown. The area within a narrow vertical strip of width dx and extending from the x axis up to the function f (x) is highlighted. The area f(x) curve and the x axis from x = x sub 1 to x = x sub 2 is shaded. The shaded area is the sum of the strip area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853" r="-22853"/>
          <a:stretch>
            <a:fillRect/>
          </a:stretch>
        </p:blipFill>
        <p:spPr/>
      </p:pic>
      <p:sp>
        <p:nvSpPr>
          <p:cNvPr id="7" name="Text Placeholder 6"/>
          <p:cNvSpPr>
            <a:spLocks noGrp="1"/>
          </p:cNvSpPr>
          <p:nvPr>
            <p:ph type="body" sz="quarter" idx="14"/>
          </p:nvPr>
        </p:nvSpPr>
        <p:spPr/>
        <p:txBody>
          <a:bodyPr>
            <a:normAutofit/>
          </a:bodyPr>
          <a:lstStyle/>
          <a:p>
            <a:r>
              <a:rPr lang="en-US" sz="1600" dirty="0"/>
              <a:t>A curve of </a:t>
            </a:r>
            <a:r>
              <a:rPr lang="en-US" sz="1600" i="1" dirty="0"/>
              <a:t>f</a:t>
            </a:r>
            <a:r>
              <a:rPr lang="en-US" sz="1600" dirty="0"/>
              <a:t>(</a:t>
            </a:r>
            <a:r>
              <a:rPr lang="en-US" sz="1600" i="1" dirty="0"/>
              <a:t>x</a:t>
            </a:r>
            <a:r>
              <a:rPr lang="en-US" sz="1600" dirty="0"/>
              <a:t>) versus </a:t>
            </a:r>
            <a:r>
              <a:rPr lang="en-US" sz="1600" i="1" dirty="0"/>
              <a:t>x</a:t>
            </a:r>
            <a:r>
              <a:rPr lang="en-US" sz="1600" dirty="0"/>
              <a:t> showing the area of an infinitesimal strip, </a:t>
            </a:r>
            <a:r>
              <a:rPr lang="en-US" sz="1600" i="1" dirty="0"/>
              <a:t>f</a:t>
            </a:r>
            <a:r>
              <a:rPr lang="en-US" sz="1600" dirty="0"/>
              <a:t>(</a:t>
            </a:r>
            <a:r>
              <a:rPr lang="en-US" sz="1600" i="1" dirty="0"/>
              <a:t>x</a:t>
            </a:r>
            <a:r>
              <a:rPr lang="en-US" sz="1600" dirty="0"/>
              <a:t>)</a:t>
            </a:r>
            <a:r>
              <a:rPr lang="en-US" sz="1600" i="1" dirty="0"/>
              <a:t>dx</a:t>
            </a:r>
            <a:r>
              <a:rPr lang="en-US" sz="1600" dirty="0"/>
              <a:t>, and the sum of such areas, which is the integral of </a:t>
            </a:r>
            <a:r>
              <a:rPr lang="en-US" sz="1600" i="1" dirty="0"/>
              <a:t>f</a:t>
            </a:r>
            <a:r>
              <a:rPr lang="en-US" sz="1600" dirty="0"/>
              <a:t>(</a:t>
            </a:r>
            <a:r>
              <a:rPr lang="en-US" sz="1600" i="1" dirty="0"/>
              <a:t>x</a:t>
            </a:r>
            <a:r>
              <a:rPr lang="en-US" sz="1600" dirty="0"/>
              <a:t>) from </a:t>
            </a:r>
            <a:r>
              <a:rPr lang="en-US" sz="1600" i="1" dirty="0"/>
              <a:t>x</a:t>
            </a:r>
            <a:r>
              <a:rPr lang="en-US" sz="1600" baseline="-25000" dirty="0"/>
              <a:t>1</a:t>
            </a:r>
            <a:r>
              <a:rPr lang="en-US" sz="1600" dirty="0"/>
              <a:t> to </a:t>
            </a:r>
            <a:r>
              <a:rPr lang="en-US" sz="1600" i="1" dirty="0"/>
              <a:t>x</a:t>
            </a:r>
            <a:r>
              <a:rPr lang="en-US" sz="1600" baseline="-25000" dirty="0"/>
              <a:t>2</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04885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412</TotalTime>
  <Words>679</Words>
  <Application>Microsoft Office PowerPoint</Application>
  <PresentationFormat>On-screen Show (4:3)</PresentationFormat>
  <Paragraphs>51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Black</vt:lpstr>
      <vt:lpstr>Calibri</vt:lpstr>
      <vt:lpstr>Cambria Math</vt:lpstr>
      <vt:lpstr>Essential</vt:lpstr>
      <vt:lpstr>PowerPoint Presentation</vt:lpstr>
      <vt:lpstr>Figure 7.1</vt:lpstr>
      <vt:lpstr>Figure 7.2</vt:lpstr>
      <vt:lpstr>Figure 7.3</vt:lpstr>
      <vt:lpstr>Figure 7.4</vt:lpstr>
      <vt:lpstr>Figure 7.5</vt:lpstr>
      <vt:lpstr>Figure 7.6</vt:lpstr>
      <vt:lpstr>Figure 7.7</vt:lpstr>
      <vt:lpstr>Figure 7.8</vt:lpstr>
      <vt:lpstr>Figure 7.9</vt:lpstr>
      <vt:lpstr>Figure 7.10</vt:lpstr>
      <vt:lpstr>Figure 7.11</vt:lpstr>
      <vt:lpstr>Figure 7.12</vt:lpstr>
      <vt:lpstr>Figure 7.13</vt:lpstr>
      <vt:lpstr>Figure 7.14</vt:lpstr>
      <vt:lpstr>Figure 7.15</vt:lpstr>
      <vt:lpstr>EXERCISE 6</vt:lpstr>
      <vt:lpstr>EXERCISE 11</vt:lpstr>
      <vt:lpstr>EXERCISE 27</vt:lpstr>
      <vt:lpstr>EXERCISE 28</vt:lpstr>
      <vt:lpstr>EXERCISE 30</vt:lpstr>
      <vt:lpstr>Figure 7.16</vt:lpstr>
      <vt:lpstr>EXERCISE 62</vt:lpstr>
      <vt:lpstr>EXERCISE 64</vt:lpstr>
      <vt:lpstr>EXERCISE 84</vt:lpstr>
      <vt:lpstr>EXERCISE 90</vt:lpstr>
      <vt:lpstr>EXERCISE 99</vt:lpstr>
      <vt:lpstr>EXERCISE 101</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Jose Escalante</cp:lastModifiedBy>
  <cp:revision>55</cp:revision>
  <dcterms:created xsi:type="dcterms:W3CDTF">2012-06-04T02:13:36Z</dcterms:created>
  <dcterms:modified xsi:type="dcterms:W3CDTF">2019-06-17T20:31:53Z</dcterms:modified>
</cp:coreProperties>
</file>