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8"/>
  </p:handoutMasterIdLst>
  <p:sldIdLst>
    <p:sldId id="256" r:id="rId2"/>
    <p:sldId id="277" r:id="rId3"/>
    <p:sldId id="280" r:id="rId4"/>
    <p:sldId id="282" r:id="rId5"/>
    <p:sldId id="314" r:id="rId6"/>
    <p:sldId id="284" r:id="rId7"/>
    <p:sldId id="285" r:id="rId8"/>
    <p:sldId id="315" r:id="rId9"/>
    <p:sldId id="286" r:id="rId10"/>
    <p:sldId id="316" r:id="rId11"/>
    <p:sldId id="288" r:id="rId12"/>
    <p:sldId id="290" r:id="rId13"/>
    <p:sldId id="291" r:id="rId14"/>
    <p:sldId id="292" r:id="rId15"/>
    <p:sldId id="293" r:id="rId16"/>
    <p:sldId id="294" r:id="rId17"/>
    <p:sldId id="295" r:id="rId18"/>
    <p:sldId id="296" r:id="rId19"/>
    <p:sldId id="297" r:id="rId20"/>
    <p:sldId id="298" r:id="rId21"/>
    <p:sldId id="300" r:id="rId22"/>
    <p:sldId id="299" r:id="rId23"/>
    <p:sldId id="317" r:id="rId24"/>
    <p:sldId id="301" r:id="rId25"/>
    <p:sldId id="302" r:id="rId26"/>
    <p:sldId id="303" r:id="rId27"/>
    <p:sldId id="304" r:id="rId28"/>
    <p:sldId id="305" r:id="rId29"/>
    <p:sldId id="306" r:id="rId30"/>
    <p:sldId id="308" r:id="rId31"/>
    <p:sldId id="309" r:id="rId32"/>
    <p:sldId id="310" r:id="rId33"/>
    <p:sldId id="311" r:id="rId34"/>
    <p:sldId id="312" r:id="rId35"/>
    <p:sldId id="313" r:id="rId36"/>
    <p:sldId id="27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80" autoAdjust="0"/>
    <p:restoredTop sz="94592" autoAdjust="0"/>
  </p:normalViewPr>
  <p:slideViewPr>
    <p:cSldViewPr snapToGrid="0" snapToObjects="1">
      <p:cViewPr varScale="1">
        <p:scale>
          <a:sx n="87" d="100"/>
          <a:sy n="87" d="100"/>
        </p:scale>
        <p:origin x="-78" y="-234"/>
      </p:cViewPr>
      <p:guideLst>
        <p:guide orient="horz" pos="2160"/>
        <p:guide pos="2880"/>
      </p:guideLst>
    </p:cSldViewPr>
  </p:slideViewPr>
  <p:outlineViewPr>
    <p:cViewPr>
      <p:scale>
        <a:sx n="33" d="100"/>
        <a:sy n="33" d="100"/>
      </p:scale>
      <p:origin x="0" y="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11/14/2019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November 14,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November 14,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November 14,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November 14,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November 14,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7.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a:t>University </a:t>
            </a:r>
            <a:r>
              <a:rPr lang="en-US" dirty="0"/>
              <a:t>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8 POTENTIAL ENERGY AND CONSERVATION OF ENERGY</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8.9</a:t>
            </a:r>
          </a:p>
        </p:txBody>
      </p:sp>
      <p:pic>
        <p:nvPicPr>
          <p:cNvPr id="2" name="Picture Placeholder 1" descr="An illustration of a helicopter and a panel an unspecified distance below it, where terminal velocity is reached. The panel begins its fall from the helicopter. Bar graphs are shown for the panel at the start of its fall and once it has reached terminal velocity. At the start, the potential energy U is equal to the total energy E, and the kinetic energy is zero. Once the panel reaches terminal velocity, the kinetic energy is no longer zero, the potential energy has decreased, and the total energy is still the sum of the kinetic plus potential energies, but this total has also decreas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676" r="-41676"/>
          <a:stretch>
            <a:fillRect/>
          </a:stretch>
        </p:blipFill>
        <p:spPr/>
      </p:pic>
      <p:sp>
        <p:nvSpPr>
          <p:cNvPr id="7" name="Text Placeholder 6"/>
          <p:cNvSpPr>
            <a:spLocks noGrp="1"/>
          </p:cNvSpPr>
          <p:nvPr>
            <p:ph type="body" sz="quarter" idx="14"/>
          </p:nvPr>
        </p:nvSpPr>
        <p:spPr/>
        <p:txBody>
          <a:bodyPr>
            <a:normAutofit/>
          </a:bodyPr>
          <a:lstStyle/>
          <a:p>
            <a:r>
              <a:rPr lang="en-US" sz="1600" dirty="0"/>
              <a:t>A helicopter loses a panel that falls until it reaches terminal velocity of 45 m/s. How much did air resistance contribute to the dissipation of energy in this problem?</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6264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8.10</a:t>
            </a:r>
          </a:p>
        </p:txBody>
      </p:sp>
      <p:pic>
        <p:nvPicPr>
          <p:cNvPr id="2" name="Picture Placeholder 1" descr="The energy, in units of Joules, is plotted as a function of height above the ground in meters. The graph of potential energy U is a straight red line through the origin, where y sub zero equals zero. The equation of the line is given as U of y equals m g y. The graph of the total energy E which is equal to K plus U is a constant, which appears as a black horizontal line. The height above the ground where the E and U graphs intersect is y sub max. The energy between the red U line and the horizontal axis us U sub A. The energy between the red U of y line and the black E line is K sub 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859" r="-16859"/>
          <a:stretch>
            <a:fillRect/>
          </a:stretch>
        </p:blipFill>
        <p:spPr/>
      </p:pic>
      <p:sp>
        <p:nvSpPr>
          <p:cNvPr id="7" name="Text Placeholder 6"/>
          <p:cNvSpPr>
            <a:spLocks noGrp="1"/>
          </p:cNvSpPr>
          <p:nvPr>
            <p:ph type="body" sz="quarter" idx="14"/>
          </p:nvPr>
        </p:nvSpPr>
        <p:spPr/>
        <p:txBody>
          <a:bodyPr>
            <a:normAutofit/>
          </a:bodyPr>
          <a:lstStyle/>
          <a:p>
            <a:r>
              <a:rPr lang="en-US" sz="1600" dirty="0"/>
              <a:t>The potential energy graph for an object in vertical free fall, with various quantities indicated.</a:t>
            </a:r>
          </a:p>
        </p:txBody>
      </p:sp>
      <p:pic>
        <p:nvPicPr>
          <p:cNvPr id="9"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7772612" y="237744"/>
            <a:ext cx="1049352"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51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8.11</a:t>
            </a:r>
          </a:p>
        </p:txBody>
      </p:sp>
      <p:pic>
        <p:nvPicPr>
          <p:cNvPr id="2" name="Picture Placeholder 1" descr="Figure a is an illustration of a glider between springs on a horizontal air track. Figure b is a graph of energy in Joules as a function of displacement from unstretched length in meters. The potential energy U of x is plotted as a red upward opening parabola. The function U of x is equal to one half k x squared. The equilibrium point is at the minimum of the parabola, where x sub zero equals zero. The total energy E which is equal to K plus U and is constant is plotted as a horizontal black line. The points where the total E line meets the potential U curve are labeled as turning points. One turning point is at minus x sub max, and the other is at plus x sub max."/>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3308" b="-3308"/>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r>
              <a:rPr lang="en-US" sz="1600" dirty="0"/>
              <a:t>A glider between springs on an air track is an example of a horizontal mass-spring system. </a:t>
            </a:r>
          </a:p>
          <a:p>
            <a:pPr marL="342900" indent="-342900">
              <a:buFontTx/>
              <a:buAutoNum type="alphaLcParenBoth"/>
            </a:pPr>
            <a:r>
              <a:rPr lang="en-US" sz="1600" dirty="0"/>
              <a:t>The potential energy diagram for this system, with various quantities indicated.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2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8.12</a:t>
            </a:r>
          </a:p>
        </p:txBody>
      </p:sp>
      <p:pic>
        <p:nvPicPr>
          <p:cNvPr id="2" name="Picture Placeholder 1" descr="The potential energy graph U in units of Joules as a function of x in units of meters for a one-dimensional, quartic and quadratic potential energy, is shown with various quantities indicated. The horizontal scale runs from –1.2 to 1.2, labeled at 0.5 m intervals and with grid lines every 0.1 m. The vertical scale runs from –0.55 to +0.55, labeled at 0.1 J intervals with grid lines every 0.05 J. The function U of x equals 2 times the quantity x to the fourth minus x squared. This function goes to infinity at plus and minus infinite x, is zero at x equal to zero and has a minimum value of –0.5 J at x approximately equal to –0.7 m and +0.7 m. The minimum at positive x is labeled as point Q and the minimum at negative x is labeled as point minus Q. The U of x graph crosses U=0, the x axis, in two locations, at x=-1 and x=+1. The total energy E is equal to –0.25 J and is shown as a horizontal line at that value. It intersects the U of x graph at four locations, described from left to right. The leftmost point is at an x value between –0.95 and –0.9 and is labeled as point minus R. The next location at which U=-0.25 is at an x value between –0.4 and –0.35 and is labeled as point minus P. The next location at which U=-0.25 is at an x value between 0.35 and 0.4 and is labeled as point P. The rightmost location at which U=-0.25 is at an x value between 0.9 and 0.95 and is labeled as point 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4284" r="-34284"/>
          <a:stretch>
            <a:fillRect/>
          </a:stretch>
        </p:blipFill>
        <p:spPr>
          <a:xfrm>
            <a:off x="457199" y="1122386"/>
            <a:ext cx="8062913" cy="3500071"/>
          </a:xfrm>
        </p:spPr>
      </p:pic>
      <p:sp>
        <p:nvSpPr>
          <p:cNvPr id="7" name="Text Placeholder 6"/>
          <p:cNvSpPr>
            <a:spLocks noGrp="1"/>
          </p:cNvSpPr>
          <p:nvPr>
            <p:ph type="body" sz="quarter" idx="14"/>
          </p:nvPr>
        </p:nvSpPr>
        <p:spPr/>
        <p:txBody>
          <a:bodyPr>
            <a:normAutofit/>
          </a:bodyPr>
          <a:lstStyle/>
          <a:p>
            <a:r>
              <a:rPr lang="en-US" sz="1600" dirty="0"/>
              <a:t>The potential energy graph for a one-dimensional, quartic and quadratic potential energy, with various quantities indicated.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7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8.13</a:t>
            </a:r>
          </a:p>
        </p:txBody>
      </p:sp>
      <p:pic>
        <p:nvPicPr>
          <p:cNvPr id="2" name="Picture Placeholder 1" descr="Examples of the uses of different forms of energy are shown via photographs and conversions from one form to another via arrows. A photograph of the sun illustrates nuclear energy. Nuclear fusion produces energy in the sun, which is the ultimate source of all energy on earth (see chapter 43.) the sun’s nuclear energy may be converted to thermal, radiant, electrical, or chemical energy. Thermal energy is illustrated by a photograph of wind mills. Wind arises from movement of air as the atmosphere tries to equalize global temperatures (see chapter 18.) Radiant energy is illustrated by a photograph of solar panels. Many materials absorb radiant energy as heat or electricity (see chapters 18, 33, and 39.) electrical energy is illustrated by a photograph of a of a laptop computer. Mechanical energy produces electricity by moving a conductor through a magnetic field (see chapter 29.) chemical energy is illustrated by a photograph of a gas burner flame. Burning is the oxidation of carbon compounds, as in an engine (see chapter 21.) Thermal energy and electrical energy can be converted into radiant or chemical energ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7940" r="-37940"/>
          <a:stretch>
            <a:fillRect/>
          </a:stretch>
        </p:blipFill>
        <p:spPr/>
      </p:pic>
      <p:sp>
        <p:nvSpPr>
          <p:cNvPr id="7" name="Text Placeholder 6"/>
          <p:cNvSpPr>
            <a:spLocks noGrp="1"/>
          </p:cNvSpPr>
          <p:nvPr>
            <p:ph type="body" sz="quarter" idx="14"/>
          </p:nvPr>
        </p:nvSpPr>
        <p:spPr/>
        <p:txBody>
          <a:bodyPr>
            <a:normAutofit/>
          </a:bodyPr>
          <a:lstStyle/>
          <a:p>
            <a:r>
              <a:rPr lang="en-US" sz="1600" dirty="0"/>
              <a:t>Energy that we use in society takes many forms, which be converted from one into another depending on the process involved. We will study many of these forms of energy in later chapters in this text. (credit “sun”: EIT SOHO </a:t>
            </a:r>
            <a:r>
              <a:rPr lang="nl-NL" sz="1600" dirty="0"/>
              <a:t>Consortium, ESA, NASA; credit “</a:t>
            </a:r>
            <a:r>
              <a:rPr lang="nl-NL" sz="1600" dirty="0" err="1"/>
              <a:t>solar</a:t>
            </a:r>
            <a:r>
              <a:rPr lang="nl-NL" sz="1600" dirty="0"/>
              <a:t> panels”: “</a:t>
            </a:r>
            <a:r>
              <a:rPr lang="nl-NL" sz="1600" dirty="0" err="1"/>
              <a:t>kjkolb</a:t>
            </a:r>
            <a:r>
              <a:rPr lang="nl-NL" sz="1600" dirty="0"/>
              <a:t>”/</a:t>
            </a:r>
            <a:r>
              <a:rPr lang="nl-NL" sz="1600" dirty="0" err="1"/>
              <a:t>Wikimedia</a:t>
            </a:r>
            <a:r>
              <a:rPr lang="nl-NL" sz="1600" dirty="0"/>
              <a:t> </a:t>
            </a:r>
            <a:r>
              <a:rPr lang="nl-NL" sz="1600" dirty="0" err="1"/>
              <a:t>Commons</a:t>
            </a:r>
            <a:r>
              <a:rPr lang="nl-NL" sz="1600" dirty="0"/>
              <a:t>; credit “gas </a:t>
            </a:r>
            <a:r>
              <a:rPr lang="nl-NL" sz="1600" dirty="0" err="1"/>
              <a:t>burner</a:t>
            </a:r>
            <a:r>
              <a:rPr lang="nl-NL" sz="1600" dirty="0"/>
              <a:t>”: Steven </a:t>
            </a:r>
            <a:r>
              <a:rPr lang="nl-NL" sz="1600" dirty="0" err="1"/>
              <a:t>Depolo</a:t>
            </a:r>
            <a:r>
              <a:rPr lang="nl-NL" sz="1600" dirty="0"/>
              <a:t>)</a:t>
            </a:r>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87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8.14</a:t>
            </a:r>
          </a:p>
        </p:txBody>
      </p:sp>
      <p:pic>
        <p:nvPicPr>
          <p:cNvPr id="2" name="Picture Placeholder 1" descr="This figure presents pie charts of the total world energy consumption by source in 2010. A pie chart of the total energy consumption indicates that Fossil fuels accout for 80.6 percent, Renewables for16.7 percent, and nuclear for 2.7 percent. A second pie chart breaks down the renewable sources. In this pie chart, biomass heat accounts for 11.44 percent of the renewable sources, solar hot water for 0.17 percent, geothermal heat for 0.12 percent, hydropower for 3.34 percent, ethanol for 0.50 percent, biodiesel for 0.17 percent, biomass electricity for 0.28 percent, wind power for 0.51 percent, geothermal electricity for 0.07 percent, solar P V power for 0.06 percent, solar C S P for 0.002 percent, and ocian power for 0.001 perce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2656" r="-12656"/>
          <a:stretch>
            <a:fillRect/>
          </a:stretch>
        </p:blipFill>
        <p:spPr/>
      </p:pic>
      <p:sp>
        <p:nvSpPr>
          <p:cNvPr id="7" name="Text Placeholder 6"/>
          <p:cNvSpPr>
            <a:spLocks noGrp="1"/>
          </p:cNvSpPr>
          <p:nvPr>
            <p:ph type="body" sz="quarter" idx="14"/>
          </p:nvPr>
        </p:nvSpPr>
        <p:spPr/>
        <p:txBody>
          <a:bodyPr>
            <a:normAutofit/>
          </a:bodyPr>
          <a:lstStyle/>
          <a:p>
            <a:r>
              <a:rPr lang="en-US" sz="1600" dirty="0"/>
              <a:t>World energy consumption by source; the percentage of renewables is increasing, accounting for 19% in 2012.</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04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8.15</a:t>
            </a:r>
          </a:p>
        </p:txBody>
      </p:sp>
      <p:pic>
        <p:nvPicPr>
          <p:cNvPr id="2" name="Picture Placeholder 1" descr="A photograph of a large solar cell arra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5548" r="-15548"/>
          <a:stretch>
            <a:fillRect/>
          </a:stretch>
        </p:blipFill>
        <p:spPr/>
      </p:pic>
      <p:sp>
        <p:nvSpPr>
          <p:cNvPr id="7" name="Text Placeholder 6"/>
          <p:cNvSpPr>
            <a:spLocks noGrp="1"/>
          </p:cNvSpPr>
          <p:nvPr>
            <p:ph type="body" sz="quarter" idx="14"/>
          </p:nvPr>
        </p:nvSpPr>
        <p:spPr/>
        <p:txBody>
          <a:bodyPr>
            <a:normAutofit/>
          </a:bodyPr>
          <a:lstStyle/>
          <a:p>
            <a:r>
              <a:rPr lang="en-US" sz="1600" dirty="0"/>
              <a:t>Solar cell arrays found in a sunny area converting the solar energy into stored electrical energy. (credit: Sarah </a:t>
            </a:r>
            <a:r>
              <a:rPr lang="en-US" sz="1600" dirty="0" err="1"/>
              <a:t>Swenty</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44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a:t>
            </a:r>
          </a:p>
        </p:txBody>
      </p:sp>
      <p:pic>
        <p:nvPicPr>
          <p:cNvPr id="2" name="Picture Placeholder 1" descr="A car coasts down a hill up over a small crest, then down hill. At the bottom of the hill, it stops for gasolin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854" r="-1385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4987"/>
            <a:ext cx="1051734" cy="714850"/>
          </a:xfrm>
          <a:prstGeom prst="rect">
            <a:avLst/>
          </a:prstGeom>
        </p:spPr>
      </p:pic>
    </p:spTree>
    <p:extLst>
      <p:ext uri="{BB962C8B-B14F-4D97-AF65-F5344CB8AC3E}">
        <p14:creationId xmlns:p14="http://schemas.microsoft.com/office/powerpoint/2010/main" val="129164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14</a:t>
            </a:r>
          </a:p>
        </p:txBody>
      </p:sp>
      <p:pic>
        <p:nvPicPr>
          <p:cNvPr id="2" name="Picture Placeholder 1" descr="The figure is a drawing of a man pulling a bowling ball that is suspended from the ceiling by a rope away from its equilibrium position and holding it adjacent to his nose. In a second picture, the ball swings directly away from hi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120" b="-3120"/>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1072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30</a:t>
            </a:r>
          </a:p>
        </p:txBody>
      </p:sp>
      <p:pic>
        <p:nvPicPr>
          <p:cNvPr id="2" name="Picture Placeholder 1" descr="A drawing of a crate on rollers being pushed across the floor of a freight car. The crate has mass m,it is being pushed to the right with a force F, and the car has a velocity v sub zero to the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3351" b="-13351"/>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1072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a:t>
            </a:r>
          </a:p>
        </p:txBody>
      </p:sp>
      <p:pic>
        <p:nvPicPr>
          <p:cNvPr id="2" name="Picture Placeholder 1" descr="A photograph of a ball machine, consisting of a complex set of track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fontScale="92500"/>
          </a:bodyPr>
          <a:lstStyle/>
          <a:p>
            <a:r>
              <a:rPr lang="en-US" sz="1600" dirty="0"/>
              <a:t>Shown here is part of a Ball Machine sculpture by George Rhoads. A ball in this contraption is lifted, rolls, falls, bounces, and collides with various objects, but throughout its travels, its kinetic energy changes in definite, predictable amounts, which depend on its position and the objects with which it interacts. (credit: modification of work by Roland </a:t>
            </a:r>
            <a:r>
              <a:rPr lang="en-US" sz="1600" dirty="0" err="1"/>
              <a:t>Tanglao</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38</a:t>
            </a:r>
          </a:p>
        </p:txBody>
      </p:sp>
      <p:pic>
        <p:nvPicPr>
          <p:cNvPr id="2" name="Picture Placeholder 1" descr="The figure is a drawing of a skier who has gone up a slope that is 8.0 meters long. The vertical distance between the top of the slope and its bottom is 1.8 met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975" b="-14975"/>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10729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42</a:t>
            </a:r>
          </a:p>
        </p:txBody>
      </p:sp>
      <p:pic>
        <p:nvPicPr>
          <p:cNvPr id="2" name="Picture Placeholder 1" descr="A track has a loop of radius R. The top of the track is a vertical distance four R above the bottom of the loop. A block is shown sliding on the track. Position A is at the top of the track. Position B is half way up the loo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556" r="-16556"/>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39903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43</a:t>
            </a:r>
          </a:p>
        </p:txBody>
      </p:sp>
      <p:pic>
        <p:nvPicPr>
          <p:cNvPr id="2" name="Picture Placeholder 1" descr="Three drawings of a gun, aimed directly upward, are shown. On the left, the spring is compressed an unknown distance d. The projectile is resting on the top of the spring. In the middle drawing, the spring is expanded. The projectile is still at the top of the spring but now moving upward with velocity v. On the right, the spring is expanded. The projectile is 5.0 meters above the top of the spring. It has zero velocit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8271" r="-58271"/>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8179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49</a:t>
            </a:r>
          </a:p>
        </p:txBody>
      </p:sp>
      <p:pic>
        <p:nvPicPr>
          <p:cNvPr id="2" name="Picture Placeholder 1" descr="A graph of F of x, measured in Newtons, as a function of x, measured in meters. The horizontal scale runs from 0 to 8.0, and the vertical scale from-10.0 top 10.0. The function is constant at -5.0 N for x less than 3.0 meters. It increases linearly to 5.0 N at 5.0 meters, then remains constant  at 5.0 for x larger than 5.0 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22" r="-152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176046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50 </a:t>
            </a:r>
          </a:p>
        </p:txBody>
      </p:sp>
      <p:pic>
        <p:nvPicPr>
          <p:cNvPr id="2" name="Picture Placeholder 1" descr="The energy I of x in Joules is plotted as a function of x in meters. The horizontal scale runs from less thqan zero to over 20 meters, but is labeled only from 0 to 20. The vertical scale runs from –12.0 to 12 Joules. U of x is a cponstant 4.0 Joules for all x less than 4.0 meters. It rises linearly to 12.0 Joules at 6.0 meters, then decreases linearly to –12.0 Joules at 10.0 meters. It remains –12.0 Joules from 10.0 to 14.0 meters, then rises to 12.0 Joules at 18 meters. It remains at 12.0 joules for all x larger than 18 met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033" r="-21033"/>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11763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51 </a:t>
            </a:r>
          </a:p>
        </p:txBody>
      </p:sp>
      <p:pic>
        <p:nvPicPr>
          <p:cNvPr id="2" name="Picture Placeholder 1" descr="The potential energy function U of x equal to k x squared over two plus A e to the alpha x squared is plotted as a function of x, with k=0.02, A=1, and alpha equal to one. The horizontal scale runs from –25 to 25 and the vertical scale runs from 0 to 4.5. The function is an upward opening parabola with a small Gaussian upward bump at the center. For the parameters chosen in this plot, the bump has a maximum value of on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633334" y="1122386"/>
            <a:ext cx="5710642" cy="3500071"/>
          </a:xfrm>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65189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60</a:t>
            </a:r>
          </a:p>
        </p:txBody>
      </p:sp>
      <p:pic>
        <p:nvPicPr>
          <p:cNvPr id="2" name="Picture Placeholder 1" descr="A skier is shown on level ground. In front of him, the ground slopes up at an angle of 35 degrees above the horizontal, then becomes level again. The vertical rise is 2.5 meters. The skier has initial horizontal, forward velocity v sub i and initial kinetic energy K sub i. The velocity a the top of the rise is v sub f, whose value is unkn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965" b="-15965"/>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02503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64</a:t>
            </a:r>
          </a:p>
        </p:txBody>
      </p:sp>
      <p:pic>
        <p:nvPicPr>
          <p:cNvPr id="2" name="Picture Placeholder 1" descr="The figure shows a ramp that is at an angle of 30 degrees to the horizontal. A spring lies on the ramp, near its bottom. The lower end of the spring is attached to the ramp. The upper end of the spring is attached to a block. The block rests on the surface of the ram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81" r="-1081"/>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15397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68</a:t>
            </a:r>
          </a:p>
        </p:txBody>
      </p:sp>
      <p:pic>
        <p:nvPicPr>
          <p:cNvPr id="2" name="Picture Placeholder 1" descr="A block, labeled as m sub1, is on an upward sloping ramp that makes an angle theta to the horizontal. The mass is connected to a string that goes up and over a pulley at the top of the ramp, then straight down and connects to another block, labeled as m sub 2. Block m sub 2 is not in contact with any surfac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895" r="-13895"/>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68573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71</a:t>
            </a:r>
          </a:p>
        </p:txBody>
      </p:sp>
      <p:pic>
        <p:nvPicPr>
          <p:cNvPr id="2" name="Picture Placeholder 1" descr="A block, labeled as block 1, is suspended by a string that goes up, over a pulley, bends 90 degrees to the left, and connects to another block, labeled as block 2. Block 2 is sliding to the right on a horizontal surface. Block 1 is not in contact with any surface and is moving downwar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556" r="-16556"/>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1927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8.2</a:t>
            </a:r>
          </a:p>
        </p:txBody>
      </p:sp>
      <p:pic>
        <p:nvPicPr>
          <p:cNvPr id="2" name="Picture Placeholder 1" descr="An illustration of a football’s trajectory and energy. The kicker kicks the ball, doing work on it and giving it maximum kinetic energy. The potential energy is minimum. This is point one. On the way up, at point two, the kinetic energy of the ball decreases and its potential energy decreases. At the highest point, point three, the kinetic energy of the ball is at its minimum and its potential energy is maximum. As the ball descends, point four, the kinetic energy increases and the potential energy decreases. The receiver catches the ball at the same height above the ground as it was kicked, at point five. The kinetic energy equals maximum, potential energy is minimu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4198" b="-4198"/>
          <a:stretch>
            <a:fillRect/>
          </a:stretch>
        </p:blipFill>
        <p:spPr/>
      </p:pic>
      <p:sp>
        <p:nvSpPr>
          <p:cNvPr id="7" name="Text Placeholder 6"/>
          <p:cNvSpPr>
            <a:spLocks noGrp="1"/>
          </p:cNvSpPr>
          <p:nvPr>
            <p:ph type="body" sz="quarter" idx="14"/>
          </p:nvPr>
        </p:nvSpPr>
        <p:spPr/>
        <p:txBody>
          <a:bodyPr>
            <a:normAutofit/>
          </a:bodyPr>
          <a:lstStyle/>
          <a:p>
            <a:r>
              <a:rPr lang="en-US" sz="1600" dirty="0"/>
              <a:t>As a football starts its descent toward the wide receiver, gravitational potential energy is converted back into </a:t>
            </a:r>
            <a:r>
              <a:rPr lang="hu-HU" sz="1600" dirty="0"/>
              <a:t>kinetic energy.</a:t>
            </a:r>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184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72</a:t>
            </a:r>
          </a:p>
        </p:txBody>
      </p:sp>
      <p:pic>
        <p:nvPicPr>
          <p:cNvPr id="2" name="Picture Placeholder 1" descr="A sphere of radius R is shown. A block is shown at two locations on the surface of the sphere and moving clockwise. It is shown at the top, and at an angle of theta measured clockwise from the vertica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443" b="-1044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82280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74</a:t>
            </a:r>
          </a:p>
        </p:txBody>
      </p:sp>
      <p:pic>
        <p:nvPicPr>
          <p:cNvPr id="2" name="Picture Placeholder 1" descr="A block is shown at the top of a downward sloping ramp. The ramp makes an angle of 30 degrees with the horizontal. The block is a vertical distance of 2.0 meters above the ground. To the right of the ramp, on the horizontal ground, is a  horizontal spring. The far end of the spring is attached to a wal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408" b="-6408"/>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53079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75</a:t>
            </a:r>
          </a:p>
        </p:txBody>
      </p:sp>
      <p:pic>
        <p:nvPicPr>
          <p:cNvPr id="2" name="Picture Placeholder 1" descr="A small ball is shown attached to a string of length a. A small peg is located a distance h below the point where the string is supported. The ball is released when the string is horizontal  and swings in a circular arc."/>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913" r="-17913"/>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2125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76</a:t>
            </a:r>
          </a:p>
        </p:txBody>
      </p:sp>
      <p:pic>
        <p:nvPicPr>
          <p:cNvPr id="2" name="Picture Placeholder 1" descr="A block is shown at rest at the top of a ramp, a vertical distance h above a horizontal platform. The platform is a distance H above the floor. The block is shows to be moving horizontally to the right with speed v on the platform and to land on the floor a horizontal distance D from where it drops off the platfor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937" r="-16937"/>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21251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77</a:t>
            </a:r>
          </a:p>
        </p:txBody>
      </p:sp>
      <p:pic>
        <p:nvPicPr>
          <p:cNvPr id="2" name="Picture Placeholder 1" descr="A block of mass m is shown at the top of a downward sloping ramp. The block is a vertical distance h above the ground and is at rest (v=0.) To the right of the ramp, on the horizontal ground, is a mass M attached to  a horizontal spring. The far end of the spring is attached to a wal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986" b="-10986"/>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21251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83</a:t>
            </a:r>
          </a:p>
        </p:txBody>
      </p:sp>
      <p:pic>
        <p:nvPicPr>
          <p:cNvPr id="2" name="Picture Placeholder 1" descr="A roller coaster track with three hills is shown. The first hill is the tallest at 50 meters above the ground, the second is the smallest, and the third hill is of intermediate height at 40 meters above the ground. The car starts with v = 0 at the top of the first hill. Point A is the low point between the second and third hill, 20 meters above the ground. Point B is at the top of the third hill, 40 meters above the ground. Point C is at the ground near the end of the track."/>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2984" r="-4298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21251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19944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8.3</a:t>
            </a:r>
          </a:p>
        </p:txBody>
      </p:sp>
      <p:pic>
        <p:nvPicPr>
          <p:cNvPr id="2" name="Picture Placeholder 1" descr="CNX_UPhysics_08_01_GrBlueHill.jp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50245" b="-50245"/>
          <a:stretch>
            <a:fillRect/>
          </a:stretch>
        </p:blipFill>
        <p:spPr/>
      </p:pic>
      <p:sp>
        <p:nvSpPr>
          <p:cNvPr id="7" name="Text Placeholder 6"/>
          <p:cNvSpPr>
            <a:spLocks noGrp="1"/>
          </p:cNvSpPr>
          <p:nvPr>
            <p:ph type="body" sz="quarter" idx="14"/>
          </p:nvPr>
        </p:nvSpPr>
        <p:spPr/>
        <p:txBody>
          <a:bodyPr>
            <a:normAutofit/>
          </a:bodyPr>
          <a:lstStyle/>
          <a:p>
            <a:r>
              <a:rPr lang="en-US" sz="1600" dirty="0"/>
              <a:t>Sketch of the profile of Great Blue Hill, Milton, MA. The altitudes of the three levels are indicated.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7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8.4</a:t>
            </a:r>
          </a:p>
        </p:txBody>
      </p:sp>
      <p:pic>
        <p:nvPicPr>
          <p:cNvPr id="2" name="Picture Placeholder 1" descr="A vertical mass spring system is illustrated. The upper end of the spring is attached to the ceiling. A block of mass m is attached to the lower end. The spring is drawn at two positions. On the left, the mass is in the equilibrium position. To the right of this, the spring is drawn with the mass pulled down a distance y sub pull. This position of the mass is labeled as h equal to zero. A graph of y as a function of X is shown to the rightly the illustrations, with y equals zero aligned with the equilibrium position in the illustrations. The plot is sinusoidal, with the minimum y at x=0 and even with the lower mass position in the illustratio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35" r="-3235"/>
          <a:stretch>
            <a:fillRect/>
          </a:stretch>
        </p:blipFill>
        <p:spPr/>
      </p:pic>
      <p:sp>
        <p:nvSpPr>
          <p:cNvPr id="7" name="Text Placeholder 6"/>
          <p:cNvSpPr>
            <a:spLocks noGrp="1"/>
          </p:cNvSpPr>
          <p:nvPr>
            <p:ph type="body" sz="quarter" idx="14"/>
          </p:nvPr>
        </p:nvSpPr>
        <p:spPr/>
        <p:txBody>
          <a:bodyPr>
            <a:normAutofit/>
          </a:bodyPr>
          <a:lstStyle/>
          <a:p>
            <a:r>
              <a:rPr lang="en-US" sz="1600" dirty="0"/>
              <a:t>A vertical mass-spring system, with the </a:t>
            </a:r>
            <a:r>
              <a:rPr lang="en-US" sz="1600" i="1" dirty="0"/>
              <a:t>y</a:t>
            </a:r>
            <a:r>
              <a:rPr lang="en-US" sz="1600" dirty="0"/>
              <a:t>-axis pointing </a:t>
            </a:r>
            <a:r>
              <a:rPr lang="en-US" sz="1600" dirty="0" smtClean="0"/>
              <a:t>upward. </a:t>
            </a:r>
            <a:r>
              <a:rPr lang="en-US" sz="1600" dirty="0"/>
              <a:t>The mass is initially at an equilibrium position and pulled downward to </a:t>
            </a:r>
            <a:r>
              <a:rPr lang="en-US" sz="1600" i="1" dirty="0"/>
              <a:t>y</a:t>
            </a:r>
            <a:r>
              <a:rPr lang="en-US" sz="1600" baseline="-25000" dirty="0"/>
              <a:t>pull</a:t>
            </a:r>
            <a:r>
              <a:rPr lang="en-US" sz="1600" dirty="0"/>
              <a:t>. An oscillation begins, centered at the equilibrium position.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9777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8.5</a:t>
            </a:r>
          </a:p>
        </p:txBody>
      </p:sp>
      <p:pic>
        <p:nvPicPr>
          <p:cNvPr id="2" name="Picture Placeholder 1" descr="A photograph of a bungee jump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3669" r="-33669"/>
          <a:stretch>
            <a:fillRect/>
          </a:stretch>
        </p:blipFill>
        <p:spPr/>
      </p:pic>
      <p:sp>
        <p:nvSpPr>
          <p:cNvPr id="7" name="Text Placeholder 6"/>
          <p:cNvSpPr>
            <a:spLocks noGrp="1"/>
          </p:cNvSpPr>
          <p:nvPr>
            <p:ph type="body" sz="quarter" idx="14"/>
          </p:nvPr>
        </p:nvSpPr>
        <p:spPr/>
        <p:txBody>
          <a:bodyPr>
            <a:normAutofit/>
          </a:bodyPr>
          <a:lstStyle/>
          <a:p>
            <a:r>
              <a:rPr lang="en-US" sz="1600" dirty="0"/>
              <a:t>A bungee jumper transforms gravitational potential energy at the start of the jump into elastic potential energy at the bottom of the jump.</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43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8.6</a:t>
            </a:r>
          </a:p>
        </p:txBody>
      </p:sp>
      <p:pic>
        <p:nvPicPr>
          <p:cNvPr id="2" name="Picture Placeholder 1" descr="A photograph of a grinding wheel being us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8834" r="-28834"/>
          <a:stretch>
            <a:fillRect/>
          </a:stretch>
        </p:blipFill>
        <p:spPr/>
      </p:pic>
      <p:sp>
        <p:nvSpPr>
          <p:cNvPr id="7" name="Text Placeholder 6"/>
          <p:cNvSpPr>
            <a:spLocks noGrp="1"/>
          </p:cNvSpPr>
          <p:nvPr>
            <p:ph type="body" sz="quarter" idx="14"/>
          </p:nvPr>
        </p:nvSpPr>
        <p:spPr/>
        <p:txBody>
          <a:bodyPr>
            <a:normAutofit/>
          </a:bodyPr>
          <a:lstStyle/>
          <a:p>
            <a:r>
              <a:rPr lang="en-US" sz="1600" dirty="0"/>
              <a:t>A grinding wheel applies a non-conservative force, because the work done depends on how many rotations the wheel makes, so it is path-dependent.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76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8.7</a:t>
            </a:r>
          </a:p>
        </p:txBody>
      </p:sp>
      <p:pic>
        <p:nvPicPr>
          <p:cNvPr id="2" name="Picture Placeholder 1" descr="The figure is an illustration of a pendulum consisting of a ball hanging from a string. The string is one meter long, and the ball has mass m. It is shown at the position where the string makes an angle of thirty degrees to the vertical. At this location, the ball is a height h above its minimum height. The circular arc of the ball’s trajectory is indicated by a dashed cur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9295" r="-49295"/>
          <a:stretch>
            <a:fillRect/>
          </a:stretch>
        </p:blipFill>
        <p:spPr/>
      </p:pic>
      <p:sp>
        <p:nvSpPr>
          <p:cNvPr id="7" name="Text Placeholder 6"/>
          <p:cNvSpPr>
            <a:spLocks noGrp="1"/>
          </p:cNvSpPr>
          <p:nvPr>
            <p:ph type="body" sz="quarter" idx="14"/>
          </p:nvPr>
        </p:nvSpPr>
        <p:spPr/>
        <p:txBody>
          <a:bodyPr>
            <a:normAutofit/>
          </a:bodyPr>
          <a:lstStyle/>
          <a:p>
            <a:r>
              <a:rPr lang="en-US" sz="1600" dirty="0"/>
              <a:t>A particle hung from a string constitutes a simple pendulum. It is shown when released from rest, along with some distances used in analyzing the motion.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867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8.8</a:t>
            </a:r>
          </a:p>
        </p:txBody>
      </p:sp>
      <p:pic>
        <p:nvPicPr>
          <p:cNvPr id="2" name="Picture Placeholder 1" descr="Bar graphs representing the total energy (E), potential energy (U), and kinetic energy (K) of the particle in different positions are shown. In figure (a), the total energy of the system equals the potential energy and the kinetic energy is zero. In figure (b), the kinetic and potential energies are equal, and the kinetic energy plus potential energy bar graphs equal the total energy. In figure (c) the kinetic energy bar graph is equal to the total energy of the system and the potential energy is zero. The total energy bar is the same height in all three graph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3106" b="-13106"/>
          <a:stretch>
            <a:fillRect/>
          </a:stretch>
        </p:blipFill>
        <p:spPr/>
      </p:pic>
      <p:sp>
        <p:nvSpPr>
          <p:cNvPr id="7" name="Text Placeholder 6"/>
          <p:cNvSpPr>
            <a:spLocks noGrp="1"/>
          </p:cNvSpPr>
          <p:nvPr>
            <p:ph type="body" sz="quarter" idx="14"/>
          </p:nvPr>
        </p:nvSpPr>
        <p:spPr/>
        <p:txBody>
          <a:bodyPr>
            <a:noAutofit/>
          </a:bodyPr>
          <a:lstStyle/>
          <a:p>
            <a:r>
              <a:rPr lang="en-US" sz="1000" dirty="0"/>
              <a:t>Bar graphs representing the total energy (</a:t>
            </a:r>
            <a:r>
              <a:rPr lang="en-US" sz="1000" i="1" dirty="0"/>
              <a:t>E</a:t>
            </a:r>
            <a:r>
              <a:rPr lang="en-US" sz="1000" dirty="0"/>
              <a:t>), potential energy (</a:t>
            </a:r>
            <a:r>
              <a:rPr lang="en-US" sz="1000" i="1" dirty="0"/>
              <a:t>U</a:t>
            </a:r>
            <a:r>
              <a:rPr lang="en-US" sz="1000" dirty="0"/>
              <a:t>), and kinetic energy (</a:t>
            </a:r>
            <a:r>
              <a:rPr lang="en-US" sz="1000" i="1" dirty="0"/>
              <a:t>K</a:t>
            </a:r>
            <a:r>
              <a:rPr lang="en-US" sz="1000" dirty="0"/>
              <a:t>) of the particle in different positions.</a:t>
            </a:r>
          </a:p>
          <a:p>
            <a:pPr marL="228600" indent="-228600">
              <a:buAutoNum type="alphaLcParenBoth"/>
            </a:pPr>
            <a:r>
              <a:rPr lang="en-US" sz="1000" dirty="0"/>
              <a:t>The total energy of the system equals the potential energy and the kinetic energy is zero, which is found at the highest point the particle reaches.</a:t>
            </a:r>
          </a:p>
          <a:p>
            <a:pPr marL="228600" indent="-228600">
              <a:buAutoNum type="alphaLcParenBoth"/>
            </a:pPr>
            <a:r>
              <a:rPr lang="en-US" sz="1000" dirty="0"/>
              <a:t>The particle is midway between the highest and lowest point, so the kinetic energy plus potential energy bar graphs equal the total energy.</a:t>
            </a:r>
          </a:p>
          <a:p>
            <a:pPr marL="228600" indent="-228600">
              <a:buAutoNum type="alphaLcParenBoth"/>
            </a:pPr>
            <a:r>
              <a:rPr lang="en-US" sz="1000" dirty="0"/>
              <a:t>The particle is at the lowest point of the swing, so the kinetic energy bar graph is the highest and equal to the total energy of the system.</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682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373</TotalTime>
  <Words>667</Words>
  <Application>Microsoft Office PowerPoint</Application>
  <PresentationFormat>On-screen Show (4:3)</PresentationFormat>
  <Paragraphs>58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Essential</vt:lpstr>
      <vt:lpstr>PowerPoint Presentation</vt:lpstr>
      <vt:lpstr>Figure 8.1</vt:lpstr>
      <vt:lpstr>Figure 8.2</vt:lpstr>
      <vt:lpstr>Figure 8.3</vt:lpstr>
      <vt:lpstr>Figure 8.4</vt:lpstr>
      <vt:lpstr>Figure 8.5</vt:lpstr>
      <vt:lpstr>Figure 8.6</vt:lpstr>
      <vt:lpstr>Figure 8.7</vt:lpstr>
      <vt:lpstr>Figure 8.8</vt:lpstr>
      <vt:lpstr>Figure 8.9</vt:lpstr>
      <vt:lpstr>Figure 8.10</vt:lpstr>
      <vt:lpstr>Figure 8.11</vt:lpstr>
      <vt:lpstr>Figure 8.12</vt:lpstr>
      <vt:lpstr>Figure 8.13</vt:lpstr>
      <vt:lpstr>Figure 8.14</vt:lpstr>
      <vt:lpstr>Figure 8.15</vt:lpstr>
      <vt:lpstr>EXERCISE 11</vt:lpstr>
      <vt:lpstr>EXERCISE 14</vt:lpstr>
      <vt:lpstr>EXERCISE 30</vt:lpstr>
      <vt:lpstr>EXERCISE 38</vt:lpstr>
      <vt:lpstr>Exercise 42</vt:lpstr>
      <vt:lpstr>EXERCISE 43</vt:lpstr>
      <vt:lpstr>Exercise 49</vt:lpstr>
      <vt:lpstr>Exercise 50 </vt:lpstr>
      <vt:lpstr>Exercise 51 </vt:lpstr>
      <vt:lpstr>EXERCISE 60</vt:lpstr>
      <vt:lpstr>Exercise 64</vt:lpstr>
      <vt:lpstr>EXERCISE 68</vt:lpstr>
      <vt:lpstr>EXERCISE 71</vt:lpstr>
      <vt:lpstr>EXERCISE 72</vt:lpstr>
      <vt:lpstr>EXERCISE 74</vt:lpstr>
      <vt:lpstr>Exercise 75</vt:lpstr>
      <vt:lpstr>EXERCISE 76</vt:lpstr>
      <vt:lpstr>EXERCISE 77</vt:lpstr>
      <vt:lpstr>EXERCISE 83</vt:lpstr>
      <vt:lpstr>PowerPoint Presentation</vt:lpstr>
    </vt:vector>
  </TitlesOfParts>
  <Company>WNI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56</cp:revision>
  <cp:lastPrinted>2016-10-08T00:03:30Z</cp:lastPrinted>
  <dcterms:created xsi:type="dcterms:W3CDTF">2012-06-04T02:13:36Z</dcterms:created>
  <dcterms:modified xsi:type="dcterms:W3CDTF">2019-11-14T18:55:53Z</dcterms:modified>
</cp:coreProperties>
</file>