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58"/>
  </p:handoutMasterIdLst>
  <p:sldIdLst>
    <p:sldId id="256" r:id="rId2"/>
    <p:sldId id="283" r:id="rId3"/>
    <p:sldId id="273" r:id="rId4"/>
    <p:sldId id="342" r:id="rId5"/>
    <p:sldId id="277" r:id="rId6"/>
    <p:sldId id="285" r:id="rId7"/>
    <p:sldId id="286" r:id="rId8"/>
    <p:sldId id="343" r:id="rId9"/>
    <p:sldId id="338" r:id="rId10"/>
    <p:sldId id="288" r:id="rId11"/>
    <p:sldId id="289" r:id="rId12"/>
    <p:sldId id="292" r:id="rId13"/>
    <p:sldId id="344" r:id="rId14"/>
    <p:sldId id="294" r:id="rId15"/>
    <p:sldId id="291" r:id="rId16"/>
    <p:sldId id="290" r:id="rId17"/>
    <p:sldId id="296" r:id="rId18"/>
    <p:sldId id="305" r:id="rId19"/>
    <p:sldId id="298" r:id="rId20"/>
    <p:sldId id="301" r:id="rId21"/>
    <p:sldId id="306" r:id="rId22"/>
    <p:sldId id="339" r:id="rId23"/>
    <p:sldId id="303" r:id="rId24"/>
    <p:sldId id="304" r:id="rId25"/>
    <p:sldId id="309" r:id="rId26"/>
    <p:sldId id="302" r:id="rId27"/>
    <p:sldId id="281" r:id="rId28"/>
    <p:sldId id="310" r:id="rId29"/>
    <p:sldId id="340" r:id="rId30"/>
    <p:sldId id="311" r:id="rId31"/>
    <p:sldId id="312" r:id="rId32"/>
    <p:sldId id="341" r:id="rId33"/>
    <p:sldId id="313" r:id="rId34"/>
    <p:sldId id="314" r:id="rId35"/>
    <p:sldId id="315" r:id="rId36"/>
    <p:sldId id="316" r:id="rId37"/>
    <p:sldId id="319" r:id="rId38"/>
    <p:sldId id="318" r:id="rId39"/>
    <p:sldId id="321" r:id="rId40"/>
    <p:sldId id="324" r:id="rId41"/>
    <p:sldId id="323" r:id="rId42"/>
    <p:sldId id="325" r:id="rId43"/>
    <p:sldId id="326" r:id="rId44"/>
    <p:sldId id="327" r:id="rId45"/>
    <p:sldId id="328" r:id="rId46"/>
    <p:sldId id="329" r:id="rId47"/>
    <p:sldId id="330" r:id="rId48"/>
    <p:sldId id="331" r:id="rId49"/>
    <p:sldId id="332" r:id="rId50"/>
    <p:sldId id="333" r:id="rId51"/>
    <p:sldId id="320" r:id="rId52"/>
    <p:sldId id="335" r:id="rId53"/>
    <p:sldId id="336" r:id="rId54"/>
    <p:sldId id="322" r:id="rId55"/>
    <p:sldId id="337" r:id="rId56"/>
    <p:sldId id="279" r:id="rId5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84" autoAdjust="0"/>
    <p:restoredTop sz="94326" autoAdjust="0"/>
  </p:normalViewPr>
  <p:slideViewPr>
    <p:cSldViewPr snapToGrid="0" snapToObjects="1">
      <p:cViewPr varScale="1">
        <p:scale>
          <a:sx n="91" d="100"/>
          <a:sy n="91" d="100"/>
        </p:scale>
        <p:origin x="-102" y="-1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48D041A-73BB-E643-A8C7-50D88C2F22F5}" type="datetimeFigureOut">
              <a:rPr lang="en-US" smtClean="0"/>
              <a:t>11/14/2019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November 14,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November 14,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November 14,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November 14, 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November 14, 2019</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4.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4.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8.jp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1.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UNIVERSITY Physics</a:t>
            </a:r>
          </a:p>
          <a:p>
            <a:pPr algn="ctr"/>
            <a:endParaRPr lang="en-US" sz="1800" cap="none" dirty="0">
              <a:solidFill>
                <a:schemeClr val="accent3">
                  <a:lumMod val="20000"/>
                  <a:lumOff val="80000"/>
                </a:schemeClr>
              </a:solidFill>
              <a:latin typeface="+mn-lt"/>
            </a:endParaRPr>
          </a:p>
          <a:p>
            <a:pPr algn="ctr"/>
            <a:r>
              <a:rPr lang="en-US" sz="2000" b="1" cap="none">
                <a:solidFill>
                  <a:srgbClr val="212F62"/>
                </a:solidFill>
                <a:latin typeface="+mn-lt"/>
              </a:rPr>
              <a:t>Chapter 9 </a:t>
            </a:r>
            <a:r>
              <a:rPr lang="en-US" sz="2000" b="1" cap="none" dirty="0">
                <a:solidFill>
                  <a:srgbClr val="212F62"/>
                </a:solidFill>
                <a:latin typeface="+mn-lt"/>
              </a:rPr>
              <a:t>LINEAR MOMENTUM AND COLLISIONS</a:t>
            </a:r>
          </a:p>
          <a:p>
            <a:pPr algn="ctr"/>
            <a:r>
              <a:rPr lang="en-US" sz="1600" cap="none" dirty="0">
                <a:solidFill>
                  <a:schemeClr val="tx1"/>
                </a:solidFill>
                <a:latin typeface="+mn-lt"/>
              </a:rPr>
              <a:t>PowerPoint Image Slideshow</a:t>
            </a: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2" cy="2602059"/>
          </a:xfrm>
          <a:prstGeom prst="rect">
            <a:avLst/>
          </a:prstGeom>
          <a:effectLst>
            <a:reflection blurRad="6350" stA="52000" endA="300" endPos="35000" dir="5400000" sy="-100000" algn="bl" rotWithShape="0"/>
          </a:effectLst>
          <a:scene3d>
            <a:camera prst="obliqueTopLeft"/>
            <a:lightRig rig="threePt" dir="t"/>
          </a:scene3d>
        </p:spPr>
      </p:pic>
      <p:pic>
        <p:nvPicPr>
          <p:cNvPr id="1027" name="Picture 3"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315200" y="5504688"/>
            <a:ext cx="1588122" cy="107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9.8</a:t>
            </a:r>
          </a:p>
        </p:txBody>
      </p:sp>
      <p:pic>
        <p:nvPicPr>
          <p:cNvPr id="2" name="Picture Placeholder 1" descr="A graph of the force and the average force as a function of time of the meteor impact. The horizontal axis is time in seconds and ranges from 0 to 2 seconds. The vertical axis is Force in Newtons and ranges from 0 to 8 times 10 to the 12. At t=0 the force starts at a little under 8 times 10 to the 12 and decreases to almost 0 at t=2. The average force is constant at about 3.5 times 10 to the 12. The areas under each of the curves are shaded and we are told the areas are equal."/>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a:stretch>
            <a:fillRect/>
          </a:stretch>
        </p:blipFill>
        <p:spPr>
          <a:xfrm>
            <a:off x="1213710" y="1122386"/>
            <a:ext cx="6549890" cy="3500071"/>
          </a:xfrm>
        </p:spPr>
      </p:pic>
      <p:sp>
        <p:nvSpPr>
          <p:cNvPr id="7" name="Text Placeholder 6"/>
          <p:cNvSpPr>
            <a:spLocks noGrp="1"/>
          </p:cNvSpPr>
          <p:nvPr>
            <p:ph type="body" sz="quarter" idx="14"/>
          </p:nvPr>
        </p:nvSpPr>
        <p:spPr/>
        <p:txBody>
          <a:bodyPr>
            <a:normAutofit/>
          </a:bodyPr>
          <a:lstStyle/>
          <a:p>
            <a:r>
              <a:rPr lang="en-US" sz="1600" dirty="0"/>
              <a:t>A graph of the average force (in red) and the force as a function of time (blue) of the meteor impact. The areas under the curves are equal to each other, and are numerically equal to the applied impulse.</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146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9.9</a:t>
            </a:r>
          </a:p>
        </p:txBody>
      </p:sp>
      <p:pic>
        <p:nvPicPr>
          <p:cNvPr id="2" name="Picture Placeholder 1" descr="Before the collision, a car is traveling at velocity v sub I equals 27 meters per second to the right. After the collision, the car has velocity v sub f = 0 and the passenger feels a force minus F to the lef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a:stretch>
            <a:fillRect/>
          </a:stretch>
        </p:blipFill>
        <p:spPr>
          <a:xfrm>
            <a:off x="1213710" y="1493715"/>
            <a:ext cx="6549890" cy="2757412"/>
          </a:xfrm>
        </p:spPr>
      </p:pic>
      <p:sp>
        <p:nvSpPr>
          <p:cNvPr id="7" name="Text Placeholder 6"/>
          <p:cNvSpPr>
            <a:spLocks noGrp="1"/>
          </p:cNvSpPr>
          <p:nvPr>
            <p:ph type="body" sz="quarter" idx="14"/>
          </p:nvPr>
        </p:nvSpPr>
        <p:spPr/>
        <p:txBody>
          <a:bodyPr>
            <a:normAutofit fontScale="92500"/>
          </a:bodyPr>
          <a:lstStyle/>
          <a:p>
            <a:r>
              <a:rPr lang="en-US" sz="1600" dirty="0"/>
              <a:t>The motion of a car and its driver at the instant before and the instant after colliding with the wall. The restrained driver experiences a large backward force from the seatbelt and airbag, which causes his velocity to decrease to zero. (The forward force from the seatback is much smaller than the backward force, so we neglect it in the solution.)</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043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9.10</a:t>
            </a:r>
          </a:p>
        </p:txBody>
      </p:sp>
      <p:pic>
        <p:nvPicPr>
          <p:cNvPr id="2" name="Picture Placeholder 1" descr="A ball and three vector arrows are shown. The arrows are: v sub i to the right, p sub i to the right and J pointing down and to the right. This figure is labeled “Ball receives impulse.” The next figure shows the p i vector to the right and the J vector, down and to the right with its tail aligned with the tip of the p i vector. This is labeled p sub i plus J and is equal to the p sub f vector. This figure is labeled impulse is added to initial momentum. The next figure shows the J vector equals the p f vector with a vector that is the opposite of p sub i placed with its tail at the p sub f tip. The p vectors are labeled p sub f minus p sub i. This is equal to a vector identical to the J vector but labeled delta p. This figure is labeled “so change in momentum equals the impulse. The last figure shows the ball and two arrows: the p sub f vector and another vector in the same direction and labeled v sub f. This figure is labeled “after impulse ball has final momentum.”"/>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a:stretch>
            <a:fillRect/>
          </a:stretch>
        </p:blipFill>
        <p:spPr>
          <a:xfrm>
            <a:off x="2389329" y="1493715"/>
            <a:ext cx="4198651" cy="2757412"/>
          </a:xfrm>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Autofit/>
              </a:bodyPr>
              <a:lstStyle/>
              <a:p>
                <a:r>
                  <a:rPr lang="en-US" sz="900" dirty="0"/>
                  <a:t>Illustration of impulse-momentum theorem.</a:t>
                </a:r>
              </a:p>
              <a:p>
                <a:pPr marL="228600" indent="-228600">
                  <a:buAutoNum type="alphaLcParenBoth"/>
                </a:pPr>
                <a:r>
                  <a:rPr lang="en-US" sz="900" dirty="0"/>
                  <a:t>A ball with initial velocity</a:t>
                </a:r>
                <a:r>
                  <a:rPr lang="cs-CZ" sz="900" dirty="0"/>
                  <a:t> </a:t>
                </a:r>
                <a14:m>
                  <m:oMath xmlns:m="http://schemas.openxmlformats.org/officeDocument/2006/math">
                    <m:sSub>
                      <m:sSubPr>
                        <m:ctrlPr>
                          <a:rPr lang="cs-CZ" sz="900" i="1" smtClean="0">
                            <a:latin typeface="Cambria Math"/>
                          </a:rPr>
                        </m:ctrlPr>
                      </m:sSubPr>
                      <m:e>
                        <m:acc>
                          <m:accPr>
                            <m:chr m:val="⃗"/>
                            <m:ctrlPr>
                              <a:rPr lang="cs-CZ" sz="900" i="1" smtClean="0">
                                <a:latin typeface="Cambria Math"/>
                              </a:rPr>
                            </m:ctrlPr>
                          </m:accPr>
                          <m:e>
                            <m:r>
                              <a:rPr lang="en-US" sz="900" b="1" i="0" smtClean="0">
                                <a:latin typeface="Cambria Math"/>
                              </a:rPr>
                              <m:t>𝐯</m:t>
                            </m:r>
                          </m:e>
                        </m:acc>
                      </m:e>
                      <m:sub>
                        <m:r>
                          <a:rPr lang="en-US" sz="900" b="0" i="0" smtClean="0">
                            <a:latin typeface="Cambria Math"/>
                          </a:rPr>
                          <m:t>0</m:t>
                        </m:r>
                      </m:sub>
                    </m:sSub>
                  </m:oMath>
                </a14:m>
                <a:r>
                  <a:rPr lang="cs-CZ" sz="900" dirty="0"/>
                  <a:t> </a:t>
                </a:r>
                <a:r>
                  <a:rPr lang="en-US" sz="900" dirty="0"/>
                  <a:t>and momentum </a:t>
                </a:r>
                <a14:m>
                  <m:oMath xmlns:m="http://schemas.openxmlformats.org/officeDocument/2006/math">
                    <m:sSub>
                      <m:sSubPr>
                        <m:ctrlPr>
                          <a:rPr lang="cs-CZ" sz="900" i="1">
                            <a:latin typeface="Cambria Math"/>
                          </a:rPr>
                        </m:ctrlPr>
                      </m:sSubPr>
                      <m:e>
                        <m:acc>
                          <m:accPr>
                            <m:chr m:val="⃗"/>
                            <m:ctrlPr>
                              <a:rPr lang="cs-CZ" sz="900" i="1">
                                <a:latin typeface="Cambria Math"/>
                              </a:rPr>
                            </m:ctrlPr>
                          </m:accPr>
                          <m:e>
                            <m:r>
                              <a:rPr lang="en-US" sz="900" b="1" i="0" smtClean="0">
                                <a:latin typeface="Cambria Math"/>
                              </a:rPr>
                              <m:t>𝐩</m:t>
                            </m:r>
                          </m:e>
                        </m:acc>
                      </m:e>
                      <m:sub>
                        <m:r>
                          <a:rPr lang="en-US" sz="900" i="0">
                            <a:latin typeface="Cambria Math"/>
                          </a:rPr>
                          <m:t>0</m:t>
                        </m:r>
                      </m:sub>
                    </m:sSub>
                  </m:oMath>
                </a14:m>
                <a:r>
                  <a:rPr lang="en-US" sz="900" dirty="0"/>
                  <a:t> receives an impulse </a:t>
                </a:r>
                <a14:m>
                  <m:oMath xmlns:m="http://schemas.openxmlformats.org/officeDocument/2006/math">
                    <m:acc>
                      <m:accPr>
                        <m:chr m:val="⃗"/>
                        <m:ctrlPr>
                          <a:rPr lang="en-US" sz="900" i="1" smtClean="0">
                            <a:latin typeface="Cambria Math"/>
                          </a:rPr>
                        </m:ctrlPr>
                      </m:accPr>
                      <m:e>
                        <m:r>
                          <a:rPr lang="en-US" sz="900" b="1" i="0" smtClean="0">
                            <a:latin typeface="Cambria Math"/>
                          </a:rPr>
                          <m:t>𝐣</m:t>
                        </m:r>
                      </m:e>
                    </m:acc>
                  </m:oMath>
                </a14:m>
                <a:r>
                  <a:rPr lang="en-US" sz="900" dirty="0"/>
                  <a:t>.</a:t>
                </a:r>
              </a:p>
              <a:p>
                <a:pPr marL="228600" indent="-228600">
                  <a:buAutoNum type="alphaLcParenBoth"/>
                </a:pPr>
                <a:r>
                  <a:rPr lang="en-US" sz="900" dirty="0"/>
                  <a:t>This impulse is added vectorially to the initial momentum.</a:t>
                </a:r>
              </a:p>
              <a:p>
                <a:pPr marL="228600" indent="-228600">
                  <a:buAutoNum type="alphaLcParenBoth"/>
                </a:pPr>
                <a:r>
                  <a:rPr lang="en-US" sz="900" dirty="0"/>
                  <a:t>Thus, the impulse equals the change in momentum, </a:t>
                </a:r>
                <a14:m>
                  <m:oMath xmlns:m="http://schemas.openxmlformats.org/officeDocument/2006/math">
                    <m:acc>
                      <m:accPr>
                        <m:chr m:val="⃗"/>
                        <m:ctrlPr>
                          <a:rPr lang="en-US" sz="900" i="1" smtClean="0">
                            <a:latin typeface="Cambria Math"/>
                          </a:rPr>
                        </m:ctrlPr>
                      </m:accPr>
                      <m:e>
                        <m:r>
                          <a:rPr lang="en-US" sz="900" b="1" i="0" smtClean="0">
                            <a:latin typeface="Cambria Math"/>
                          </a:rPr>
                          <m:t>𝐣</m:t>
                        </m:r>
                      </m:e>
                    </m:acc>
                    <m:r>
                      <a:rPr lang="en-US" sz="900" b="0" i="0" smtClean="0">
                        <a:latin typeface="Cambria Math"/>
                      </a:rPr>
                      <m:t> </m:t>
                    </m:r>
                    <m:r>
                      <a:rPr lang="en-US" sz="900" b="0" i="0" smtClean="0">
                        <a:latin typeface="Cambria Math"/>
                        <a:ea typeface="Cambria Math"/>
                      </a:rPr>
                      <m:t>= ∆</m:t>
                    </m:r>
                    <m:acc>
                      <m:accPr>
                        <m:chr m:val="⃗"/>
                        <m:ctrlPr>
                          <a:rPr lang="en-US" sz="900" b="0" i="1" smtClean="0">
                            <a:latin typeface="Cambria Math"/>
                            <a:ea typeface="Cambria Math"/>
                          </a:rPr>
                        </m:ctrlPr>
                      </m:accPr>
                      <m:e>
                        <m:r>
                          <a:rPr lang="en-US" sz="900" b="1" i="0" smtClean="0">
                            <a:latin typeface="Cambria Math"/>
                            <a:ea typeface="Cambria Math"/>
                          </a:rPr>
                          <m:t>𝐩</m:t>
                        </m:r>
                      </m:e>
                    </m:acc>
                  </m:oMath>
                </a14:m>
                <a:r>
                  <a:rPr lang="en-US" sz="900" dirty="0"/>
                  <a:t>.</a:t>
                </a:r>
              </a:p>
              <a:p>
                <a:pPr marL="228600" indent="-228600">
                  <a:buAutoNum type="alphaLcParenBoth"/>
                </a:pPr>
                <a:r>
                  <a:rPr lang="en-US" sz="900" dirty="0"/>
                  <a:t>After the impulse, the ball moves off with its new momentum </a:t>
                </a:r>
                <a14:m>
                  <m:oMath xmlns:m="http://schemas.openxmlformats.org/officeDocument/2006/math">
                    <m:sSub>
                      <m:sSubPr>
                        <m:ctrlPr>
                          <a:rPr lang="cs-CZ" sz="900" i="1">
                            <a:latin typeface="Cambria Math"/>
                          </a:rPr>
                        </m:ctrlPr>
                      </m:sSubPr>
                      <m:e>
                        <m:acc>
                          <m:accPr>
                            <m:chr m:val="⃗"/>
                            <m:ctrlPr>
                              <a:rPr lang="cs-CZ" sz="900" i="1">
                                <a:latin typeface="Cambria Math"/>
                              </a:rPr>
                            </m:ctrlPr>
                          </m:accPr>
                          <m:e>
                            <m:r>
                              <a:rPr lang="en-US" sz="900" b="1" i="0">
                                <a:latin typeface="Cambria Math"/>
                              </a:rPr>
                              <m:t>𝐩</m:t>
                            </m:r>
                          </m:e>
                        </m:acc>
                      </m:e>
                      <m:sub>
                        <m:r>
                          <m:rPr>
                            <m:sty m:val="p"/>
                          </m:rPr>
                          <a:rPr lang="en-US" sz="900" b="0" i="0" smtClean="0">
                            <a:latin typeface="Cambria Math"/>
                          </a:rPr>
                          <m:t>f</m:t>
                        </m:r>
                      </m:sub>
                    </m:sSub>
                  </m:oMath>
                </a14:m>
                <a:r>
                  <a:rPr lang="en-US" sz="9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b="-4188"/>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349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9.11</a:t>
            </a:r>
          </a:p>
        </p:txBody>
      </p:sp>
      <p:pic>
        <p:nvPicPr>
          <p:cNvPr id="2" name="Picture Placeholder 1" descr="An illustration of the Enterprise from Star Trek with stars in the backgroun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0919" r="-10919"/>
          <a:stretch>
            <a:fillRect/>
          </a:stretch>
        </p:blipFill>
        <p:spPr/>
      </p:pic>
      <p:sp>
        <p:nvSpPr>
          <p:cNvPr id="7" name="Text Placeholder 6"/>
          <p:cNvSpPr>
            <a:spLocks noGrp="1"/>
          </p:cNvSpPr>
          <p:nvPr>
            <p:ph type="body" sz="quarter" idx="14"/>
          </p:nvPr>
        </p:nvSpPr>
        <p:spPr/>
        <p:txBody>
          <a:bodyPr>
            <a:normAutofit/>
          </a:bodyPr>
          <a:lstStyle/>
          <a:p>
            <a:r>
              <a:rPr lang="en-US" sz="1600" dirty="0"/>
              <a:t>The fictional starship </a:t>
            </a:r>
            <a:r>
              <a:rPr lang="en-US" sz="1600" i="1" dirty="0"/>
              <a:t>Enterprise</a:t>
            </a:r>
            <a:r>
              <a:rPr lang="en-US" sz="1600" dirty="0"/>
              <a:t> from the Star Trek adventures operated on so-called “impulse engines” that combined matter with antimatter to produce energy.</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525523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9.12</a:t>
            </a:r>
          </a:p>
        </p:txBody>
      </p:sp>
      <p:pic>
        <p:nvPicPr>
          <p:cNvPr id="2" name="Picture Placeholder 1" descr="A phone is illustrated at three times. The top figure shows the phone well above the floor and with initial velocity v sub i = 0 meters per second. The middle figure shows the phone close to the floor and with large downward velocity v sub 1. We are told that v sub 1 vector equals minus v sub 1 j hat and that this is the velocity just before hitting the floor. The bottom figure shows the phone close to the floor and with small upward velocity v sub 2. We are told that v sub 2 vector equals plus v sub 2 j hat and that this is the velocity just after hitting the floo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a:stretch>
            <a:fillRect/>
          </a:stretch>
        </p:blipFill>
        <p:spPr>
          <a:xfrm>
            <a:off x="2551015" y="1140339"/>
            <a:ext cx="3875280" cy="3464164"/>
          </a:xfrm>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lnSpcReduction="10000"/>
              </a:bodyPr>
              <a:lstStyle/>
              <a:p>
                <a:pPr marL="228600" indent="-228600">
                  <a:buAutoNum type="alphaLcParenBoth"/>
                </a:pPr>
                <a:r>
                  <a:rPr lang="en-US" sz="1200" dirty="0"/>
                  <a:t>The initial velocity of the phone is zero, just after the person drops it.</a:t>
                </a:r>
              </a:p>
              <a:p>
                <a:pPr marL="228600" indent="-228600">
                  <a:buAutoNum type="alphaLcParenBoth"/>
                </a:pPr>
                <a:r>
                  <a:rPr lang="en-US" sz="1200" dirty="0"/>
                  <a:t>Just before the phone hits the floor, its velocity is </a:t>
                </a:r>
                <a14:m>
                  <m:oMath xmlns:m="http://schemas.openxmlformats.org/officeDocument/2006/math">
                    <m:sSub>
                      <m:sSubPr>
                        <m:ctrlPr>
                          <a:rPr lang="cs-CZ" sz="1200" i="1">
                            <a:latin typeface="Cambria Math"/>
                          </a:rPr>
                        </m:ctrlPr>
                      </m:sSubPr>
                      <m:e>
                        <m:acc>
                          <m:accPr>
                            <m:chr m:val="⃗"/>
                            <m:ctrlPr>
                              <a:rPr lang="cs-CZ" sz="1200" i="1">
                                <a:latin typeface="Cambria Math"/>
                              </a:rPr>
                            </m:ctrlPr>
                          </m:accPr>
                          <m:e>
                            <m:r>
                              <a:rPr lang="en-US" sz="1200" b="1" i="0" smtClean="0">
                                <a:latin typeface="Cambria Math"/>
                              </a:rPr>
                              <m:t>𝐯</m:t>
                            </m:r>
                          </m:e>
                        </m:acc>
                      </m:e>
                      <m:sub>
                        <m:r>
                          <a:rPr lang="en-US" sz="1200" b="0" i="1" smtClean="0">
                            <a:latin typeface="Cambria Math"/>
                          </a:rPr>
                          <m:t>1</m:t>
                        </m:r>
                      </m:sub>
                    </m:sSub>
                  </m:oMath>
                </a14:m>
                <a:r>
                  <a:rPr lang="en-US" sz="1200" dirty="0"/>
                  <a:t>, which is unknown at the moment, except for its direction, which is downward (</a:t>
                </a:r>
                <a14:m>
                  <m:oMath xmlns:m="http://schemas.openxmlformats.org/officeDocument/2006/math">
                    <m:r>
                      <a:rPr lang="en-US" sz="1200" b="0" i="1" smtClean="0">
                        <a:latin typeface="Cambria Math"/>
                      </a:rPr>
                      <m:t>−</m:t>
                    </m:r>
                    <m:acc>
                      <m:accPr>
                        <m:chr m:val="̂"/>
                        <m:ctrlPr>
                          <a:rPr lang="en-US" sz="1200" b="1" i="1" smtClean="0">
                            <a:latin typeface="Cambria Math"/>
                          </a:rPr>
                        </m:ctrlPr>
                      </m:accPr>
                      <m:e>
                        <m:r>
                          <a:rPr lang="en-US" sz="1200" b="1" i="0" smtClean="0">
                            <a:latin typeface="Cambria Math"/>
                          </a:rPr>
                          <m:t>𝐣</m:t>
                        </m:r>
                      </m:e>
                    </m:acc>
                  </m:oMath>
                </a14:m>
                <a:r>
                  <a:rPr lang="en-US" sz="1200" dirty="0"/>
                  <a:t>).</a:t>
                </a:r>
              </a:p>
              <a:p>
                <a:pPr marL="228600" indent="-228600">
                  <a:buAutoNum type="alphaLcParenBoth"/>
                </a:pPr>
                <a:r>
                  <a:rPr lang="en-US" sz="1200" dirty="0"/>
                  <a:t>After bouncing off the floor, the phone has a velocity </a:t>
                </a:r>
                <a14:m>
                  <m:oMath xmlns:m="http://schemas.openxmlformats.org/officeDocument/2006/math">
                    <m:sSub>
                      <m:sSubPr>
                        <m:ctrlPr>
                          <a:rPr lang="cs-CZ" sz="1200" i="1">
                            <a:latin typeface="Cambria Math"/>
                          </a:rPr>
                        </m:ctrlPr>
                      </m:sSubPr>
                      <m:e>
                        <m:acc>
                          <m:accPr>
                            <m:chr m:val="⃗"/>
                            <m:ctrlPr>
                              <a:rPr lang="cs-CZ" sz="1200" i="1">
                                <a:latin typeface="Cambria Math"/>
                              </a:rPr>
                            </m:ctrlPr>
                          </m:accPr>
                          <m:e>
                            <m:r>
                              <a:rPr lang="en-US" sz="1200" b="1" i="0" smtClean="0">
                                <a:latin typeface="Cambria Math"/>
                              </a:rPr>
                              <m:t>𝐯</m:t>
                            </m:r>
                          </m:e>
                        </m:acc>
                      </m:e>
                      <m:sub>
                        <m:r>
                          <a:rPr lang="en-US" sz="1200" b="0" i="1" smtClean="0">
                            <a:latin typeface="Cambria Math"/>
                          </a:rPr>
                          <m:t>2</m:t>
                        </m:r>
                      </m:sub>
                    </m:sSub>
                  </m:oMath>
                </a14:m>
                <a:r>
                  <a:rPr lang="en-US" sz="1200" dirty="0"/>
                  <a:t>, which is also unknown, except for its direction, which is upward (</a:t>
                </a:r>
                <a14:m>
                  <m:oMath xmlns:m="http://schemas.openxmlformats.org/officeDocument/2006/math">
                    <m:r>
                      <a:rPr lang="en-US" sz="1200" b="0" i="1" smtClean="0">
                        <a:latin typeface="Cambria Math"/>
                      </a:rPr>
                      <m:t>+</m:t>
                    </m:r>
                    <m:acc>
                      <m:accPr>
                        <m:chr m:val="̂"/>
                        <m:ctrlPr>
                          <a:rPr lang="en-US" sz="1200" b="1" i="1" smtClean="0">
                            <a:latin typeface="Cambria Math"/>
                          </a:rPr>
                        </m:ctrlPr>
                      </m:accPr>
                      <m:e>
                        <m:r>
                          <a:rPr lang="en-US" sz="1200" b="1" i="0" smtClean="0">
                            <a:latin typeface="Cambria Math"/>
                          </a:rPr>
                          <m:t>𝐣</m:t>
                        </m:r>
                      </m:e>
                    </m:acc>
                  </m:oMath>
                </a14:m>
                <a:r>
                  <a:rPr lang="en-US" sz="12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t="-2094" b="-1571"/>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661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9.13</a:t>
            </a:r>
          </a:p>
        </p:txBody>
      </p:sp>
      <p:pic>
        <p:nvPicPr>
          <p:cNvPr id="2" name="Picture Placeholder 1" descr="A tennis ball leaves the racket with velocity v sub f equals 58 meters per second i hat which points horizontally to the righ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4555" r="-14555"/>
          <a:stretch>
            <a:fillRect/>
          </a:stretch>
        </p:blipFill>
        <p:spPr>
          <a:xfrm>
            <a:off x="457200" y="1108075"/>
            <a:ext cx="4032250" cy="5256213"/>
          </a:xfrm>
        </p:spPr>
      </p:pic>
      <mc:AlternateContent xmlns:mc="http://schemas.openxmlformats.org/markup-compatibility/2006" xmlns:a14="http://schemas.microsoft.com/office/drawing/2010/main">
        <mc:Choice Requires="a14">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The final velocity of the tennis ball is </a:t>
                </a:r>
                <a14:m>
                  <m:oMath xmlns:m="http://schemas.openxmlformats.org/officeDocument/2006/math">
                    <m:sSub>
                      <m:sSubPr>
                        <m:ctrlPr>
                          <a:rPr lang="cs-CZ" sz="1600" i="1">
                            <a:solidFill>
                              <a:schemeClr val="tx1"/>
                            </a:solidFill>
                            <a:latin typeface="Cambria Math"/>
                          </a:rPr>
                        </m:ctrlPr>
                      </m:sSubPr>
                      <m:e>
                        <m:acc>
                          <m:accPr>
                            <m:chr m:val="⃗"/>
                            <m:ctrlPr>
                              <a:rPr lang="cs-CZ" sz="1600" i="1">
                                <a:solidFill>
                                  <a:schemeClr val="tx1"/>
                                </a:solidFill>
                                <a:latin typeface="Cambria Math"/>
                              </a:rPr>
                            </m:ctrlPr>
                          </m:accPr>
                          <m:e>
                            <m:r>
                              <a:rPr lang="en-US" sz="1600" b="1" i="0" smtClean="0">
                                <a:solidFill>
                                  <a:schemeClr val="tx1"/>
                                </a:solidFill>
                                <a:latin typeface="Cambria Math"/>
                              </a:rPr>
                              <m:t>𝐯</m:t>
                            </m:r>
                          </m:e>
                        </m:acc>
                      </m:e>
                      <m:sub>
                        <m:r>
                          <m:rPr>
                            <m:sty m:val="p"/>
                          </m:rPr>
                          <a:rPr lang="en-US" sz="1600" b="0" i="0" smtClean="0">
                            <a:solidFill>
                              <a:schemeClr val="tx1"/>
                            </a:solidFill>
                            <a:latin typeface="Cambria Math"/>
                          </a:rPr>
                          <m:t>f</m:t>
                        </m:r>
                      </m:sub>
                    </m:sSub>
                    <m:r>
                      <a:rPr lang="en-US" sz="1600" b="0" i="0" smtClean="0">
                        <a:solidFill>
                          <a:schemeClr val="tx1"/>
                        </a:solidFill>
                        <a:latin typeface="Cambria Math"/>
                      </a:rPr>
                      <m:t>=</m:t>
                    </m:r>
                  </m:oMath>
                </a14:m>
                <a:r>
                  <a:rPr lang="en-US" sz="1600" dirty="0">
                    <a:solidFill>
                      <a:schemeClr val="tx1"/>
                    </a:solidFill>
                  </a:rPr>
                  <a:t> (58 m/s)</a:t>
                </a:r>
                <a14:m>
                  <m:oMath xmlns:m="http://schemas.openxmlformats.org/officeDocument/2006/math">
                    <m:acc>
                      <m:accPr>
                        <m:chr m:val="̂"/>
                        <m:ctrlPr>
                          <a:rPr lang="en-US" sz="1600" b="0" i="1" smtClean="0">
                            <a:solidFill>
                              <a:schemeClr val="tx1"/>
                            </a:solidFill>
                            <a:latin typeface="Cambria Math"/>
                          </a:rPr>
                        </m:ctrlPr>
                      </m:accPr>
                      <m:e>
                        <m:r>
                          <a:rPr lang="en-US" sz="1600" b="1" i="0" smtClean="0">
                            <a:solidFill>
                              <a:schemeClr val="tx1"/>
                            </a:solidFill>
                            <a:latin typeface="Cambria Math"/>
                          </a:rPr>
                          <m:t>𝐢</m:t>
                        </m:r>
                      </m:e>
                    </m:acc>
                  </m:oMath>
                </a14:m>
                <a:r>
                  <a:rPr lang="en-US" sz="1600" dirty="0">
                    <a:solidFill>
                      <a:schemeClr val="tx1"/>
                    </a:solidFill>
                  </a:rPr>
                  <a:t> </a:t>
                </a:r>
              </a:p>
            </p:txBody>
          </p:sp>
        </mc:Choice>
        <mc:Fallback xmlns="">
          <p:sp>
            <p:nvSpPr>
              <p:cNvPr id="14" name="Text Placeholder 13"/>
              <p:cNvSpPr>
                <a:spLocks noGrp="1" noRot="1" noChangeAspect="1" noMove="1" noResize="1" noEditPoints="1" noAdjustHandles="1" noChangeArrowheads="1" noChangeShapeType="1" noTextEdit="1"/>
              </p:cNvSpPr>
              <p:nvPr>
                <p:ph type="body" sz="quarter" idx="14"/>
              </p:nvPr>
            </p:nvSpPr>
            <p:spPr>
              <a:xfrm>
                <a:off x="4606925" y="1107617"/>
                <a:ext cx="3913188" cy="5256973"/>
              </a:xfrm>
              <a:blipFill rotWithShape="1">
                <a:blip r:embed="rId3"/>
                <a:stretch>
                  <a:fillRect l="-935" t="-348"/>
                </a:stretch>
              </a:blipFill>
            </p:spPr>
            <p:txBody>
              <a:bodyPr/>
              <a:lstStyle/>
              <a:p>
                <a:r>
                  <a:rPr lang="en-US">
                    <a:noFill/>
                  </a:rPr>
                  <a:t> </a:t>
                </a:r>
              </a:p>
            </p:txBody>
          </p:sp>
        </mc:Fallback>
      </mc:AlternateContent>
      <p:pic>
        <p:nvPicPr>
          <p:cNvPr id="2050"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814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9.14</a:t>
            </a:r>
          </a:p>
        </p:txBody>
      </p:sp>
      <p:pic>
        <p:nvPicPr>
          <p:cNvPr id="2" name="Picture Placeholder 1" descr="Before collision yellow ball1 is moving down and to the right, aiming at the center of blue ball 2. Blue ball 2 is moving to the left and slightly down, and more slowly than ball 1. We are told that p total vector equals p 1 vector plus p 2 vector and we are shown the sum as a vector diagram: p 1 and p 2 are placed with the tail of p 2 at the head of p 1. A vector is drawn from the tail of p 1 to the head of p 2. After the collision, the yellow ball is moving slowly to the right and p 2 is moving more rapidly down and to the left. We are told that p prime total vector equals p prime 1 vector plus p prime 2 vector and we are shown the sum as a vector diagram: p prime 1 and p prime 2 are placed with the tail of p prime 2 at the head of p prime 1. A vector is drawn from the tail of p prime 1 to the head of p prime 2 and is the same length and in the same direction as the sum vector before collisio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a:stretch>
            <a:fillRect/>
          </a:stretch>
        </p:blipFill>
        <p:spPr>
          <a:xfrm>
            <a:off x="2165186" y="1122386"/>
            <a:ext cx="4646938" cy="3500071"/>
          </a:xfrm>
        </p:spPr>
      </p:pic>
      <mc:AlternateContent xmlns:mc="http://schemas.openxmlformats.org/markup-compatibility/2006">
        <mc:Choice xmlns:a14="http://schemas.microsoft.com/office/drawing/2010/main" Requires="a14">
          <p:sp>
            <p:nvSpPr>
              <p:cNvPr id="7" name="Text Placeholder 6"/>
              <p:cNvSpPr>
                <a:spLocks noGrp="1"/>
              </p:cNvSpPr>
              <p:nvPr>
                <p:ph type="body" sz="quarter" idx="14"/>
              </p:nvPr>
            </p:nvSpPr>
            <p:spPr/>
            <p:txBody>
              <a:bodyPr>
                <a:noAutofit/>
              </a:bodyPr>
              <a:lstStyle/>
              <a:p>
                <a:r>
                  <a:rPr lang="en-US" sz="1600" dirty="0" smtClean="0"/>
                  <a:t>Before the collision, the two billiard balls travel with momenta </a:t>
                </a:r>
                <a14:m>
                  <m:oMath xmlns:m="http://schemas.openxmlformats.org/officeDocument/2006/math">
                    <m:sSub>
                      <m:sSubPr>
                        <m:ctrlPr>
                          <a:rPr lang="pt-BR" sz="1600" b="1" i="1" dirty="0">
                            <a:latin typeface="Cambria Math"/>
                          </a:rPr>
                        </m:ctrlPr>
                      </m:sSubPr>
                      <m:e>
                        <m:acc>
                          <m:accPr>
                            <m:chr m:val="⃗"/>
                            <m:ctrlPr>
                              <a:rPr lang="en-US" sz="1600" b="1" i="1" dirty="0">
                                <a:latin typeface="Cambria Math"/>
                              </a:rPr>
                            </m:ctrlPr>
                          </m:accPr>
                          <m:e>
                            <m:r>
                              <a:rPr lang="en-US" sz="1600" b="1" i="0" dirty="0" smtClean="0">
                                <a:latin typeface="Cambria Math"/>
                              </a:rPr>
                              <m:t>𝐩</m:t>
                            </m:r>
                          </m:e>
                        </m:acc>
                      </m:e>
                      <m:sub>
                        <m:r>
                          <a:rPr lang="en-US" sz="1600" b="0" i="0" dirty="0" smtClean="0">
                            <a:latin typeface="Cambria Math"/>
                          </a:rPr>
                          <m:t>1</m:t>
                        </m:r>
                      </m:sub>
                    </m:sSub>
                  </m:oMath>
                </a14:m>
                <a:r>
                  <a:rPr lang="en-US" sz="1600" dirty="0"/>
                  <a:t> and </a:t>
                </a:r>
                <a14:m>
                  <m:oMath xmlns:m="http://schemas.openxmlformats.org/officeDocument/2006/math">
                    <m:sSub>
                      <m:sSubPr>
                        <m:ctrlPr>
                          <a:rPr lang="pt-BR" sz="1600" b="1" i="1" dirty="0">
                            <a:latin typeface="Cambria Math"/>
                          </a:rPr>
                        </m:ctrlPr>
                      </m:sSubPr>
                      <m:e>
                        <m:acc>
                          <m:accPr>
                            <m:chr m:val="⃗"/>
                            <m:ctrlPr>
                              <a:rPr lang="en-US" sz="1600" b="1" i="1" dirty="0">
                                <a:latin typeface="Cambria Math"/>
                              </a:rPr>
                            </m:ctrlPr>
                          </m:accPr>
                          <m:e>
                            <m:r>
                              <a:rPr lang="en-US" sz="1600" b="1" i="0" dirty="0" smtClean="0">
                                <a:latin typeface="Cambria Math"/>
                              </a:rPr>
                              <m:t>𝐩</m:t>
                            </m:r>
                          </m:e>
                        </m:acc>
                      </m:e>
                      <m:sub>
                        <m:r>
                          <a:rPr lang="en-US" sz="1600" b="1" i="1" dirty="0" smtClean="0">
                            <a:latin typeface="Cambria Math"/>
                          </a:rPr>
                          <m:t>𝟐</m:t>
                        </m:r>
                      </m:sub>
                    </m:sSub>
                  </m:oMath>
                </a14:m>
                <a:r>
                  <a:rPr lang="en-US" sz="1600" dirty="0"/>
                  <a:t> . The total momentum of the system is the sum of these, as shown by the red vector labeled </a:t>
                </a:r>
                <a14:m>
                  <m:oMath xmlns:m="http://schemas.openxmlformats.org/officeDocument/2006/math">
                    <m:sSub>
                      <m:sSubPr>
                        <m:ctrlPr>
                          <a:rPr lang="en-US" sz="1600" i="1" smtClean="0">
                            <a:latin typeface="Cambria Math"/>
                          </a:rPr>
                        </m:ctrlPr>
                      </m:sSubPr>
                      <m:e>
                        <m:acc>
                          <m:accPr>
                            <m:chr m:val="⃗"/>
                            <m:ctrlPr>
                              <a:rPr lang="en-US" sz="1600" b="1" i="1" dirty="0">
                                <a:latin typeface="Cambria Math"/>
                              </a:rPr>
                            </m:ctrlPr>
                          </m:accPr>
                          <m:e>
                            <m:r>
                              <a:rPr lang="en-US" sz="1600" b="1" dirty="0">
                                <a:latin typeface="Cambria Math"/>
                              </a:rPr>
                              <m:t>𝐩</m:t>
                            </m:r>
                          </m:e>
                        </m:acc>
                      </m:e>
                      <m:sub>
                        <m:r>
                          <m:rPr>
                            <m:sty m:val="p"/>
                          </m:rPr>
                          <a:rPr lang="en-US" sz="1600" b="0" i="0" smtClean="0">
                            <a:latin typeface="Cambria Math"/>
                          </a:rPr>
                          <m:t>total</m:t>
                        </m:r>
                      </m:sub>
                    </m:sSub>
                  </m:oMath>
                </a14:m>
                <a:r>
                  <a:rPr lang="en-US" sz="1600" dirty="0"/>
                  <a:t> on the left. After the collision, the two billiard balls travel with different momenta </a:t>
                </a:r>
                <a14:m>
                  <m:oMath xmlns:m="http://schemas.openxmlformats.org/officeDocument/2006/math">
                    <m:sSub>
                      <m:sSubPr>
                        <m:ctrlPr>
                          <a:rPr lang="pt-BR" sz="1600" b="1" i="1" dirty="0">
                            <a:latin typeface="Cambria Math"/>
                          </a:rPr>
                        </m:ctrlPr>
                      </m:sSubPr>
                      <m:e>
                        <m:acc>
                          <m:accPr>
                            <m:chr m:val="⃗"/>
                            <m:ctrlPr>
                              <a:rPr lang="pt-BR" sz="1600" b="1" i="1" dirty="0" smtClean="0">
                                <a:latin typeface="Cambria Math"/>
                              </a:rPr>
                            </m:ctrlPr>
                          </m:accPr>
                          <m:e>
                            <m:r>
                              <a:rPr lang="en-US" sz="1600" b="1" i="0" dirty="0" smtClean="0">
                                <a:latin typeface="Cambria Math"/>
                              </a:rPr>
                              <m:t>𝐩</m:t>
                            </m:r>
                          </m:e>
                        </m:acc>
                        <m:r>
                          <a:rPr lang="en-US" sz="1600" b="1" i="1" dirty="0" smtClean="0">
                            <a:latin typeface="Cambria Math"/>
                          </a:rPr>
                          <m:t>′</m:t>
                        </m:r>
                      </m:e>
                      <m:sub>
                        <m:r>
                          <a:rPr lang="en-US" sz="1600" b="0" i="0" dirty="0" smtClean="0">
                            <a:latin typeface="Cambria Math"/>
                          </a:rPr>
                          <m:t>1</m:t>
                        </m:r>
                      </m:sub>
                    </m:sSub>
                  </m:oMath>
                </a14:m>
                <a:r>
                  <a:rPr lang="en-US" sz="1600" dirty="0"/>
                  <a:t> and </a:t>
                </a:r>
                <a14:m>
                  <m:oMath xmlns:m="http://schemas.openxmlformats.org/officeDocument/2006/math">
                    <m:sSub>
                      <m:sSubPr>
                        <m:ctrlPr>
                          <a:rPr lang="pt-BR" sz="1600" b="1" i="1" dirty="0">
                            <a:latin typeface="Cambria Math"/>
                          </a:rPr>
                        </m:ctrlPr>
                      </m:sSubPr>
                      <m:e>
                        <m:acc>
                          <m:accPr>
                            <m:chr m:val="⃗"/>
                            <m:ctrlPr>
                              <a:rPr lang="pt-BR" sz="1600" b="1" i="1" dirty="0">
                                <a:latin typeface="Cambria Math"/>
                              </a:rPr>
                            </m:ctrlPr>
                          </m:accPr>
                          <m:e>
                            <m:r>
                              <a:rPr lang="en-US" sz="1600" b="1" dirty="0">
                                <a:latin typeface="Cambria Math"/>
                              </a:rPr>
                              <m:t>𝐩</m:t>
                            </m:r>
                          </m:e>
                        </m:acc>
                        <m:r>
                          <a:rPr lang="en-US" sz="1600" b="1" i="1" dirty="0">
                            <a:latin typeface="Cambria Math"/>
                          </a:rPr>
                          <m:t>′</m:t>
                        </m:r>
                      </m:e>
                      <m:sub>
                        <m:r>
                          <a:rPr lang="en-US" sz="1600" b="1" i="1" dirty="0" smtClean="0">
                            <a:latin typeface="Cambria Math"/>
                          </a:rPr>
                          <m:t>𝟐</m:t>
                        </m:r>
                      </m:sub>
                    </m:sSub>
                  </m:oMath>
                </a14:m>
                <a:r>
                  <a:rPr lang="en-US" sz="1600" dirty="0"/>
                  <a:t>. The total momentum, however, has not changed, as shown by the red vector arrow </a:t>
                </a:r>
                <a14:m>
                  <m:oMath xmlns:m="http://schemas.openxmlformats.org/officeDocument/2006/math">
                    <m:sSub>
                      <m:sSubPr>
                        <m:ctrlPr>
                          <a:rPr lang="en-US" sz="1600" i="1" smtClean="0">
                            <a:latin typeface="Cambria Math"/>
                          </a:rPr>
                        </m:ctrlPr>
                      </m:sSubPr>
                      <m:e>
                        <m:acc>
                          <m:accPr>
                            <m:chr m:val="⃗"/>
                            <m:ctrlPr>
                              <a:rPr lang="en-US" sz="1600" b="1" i="1" dirty="0">
                                <a:latin typeface="Cambria Math"/>
                              </a:rPr>
                            </m:ctrlPr>
                          </m:accPr>
                          <m:e>
                            <m:r>
                              <a:rPr lang="en-US" sz="1600" b="1" dirty="0">
                                <a:latin typeface="Cambria Math"/>
                              </a:rPr>
                              <m:t>𝐩</m:t>
                            </m:r>
                          </m:e>
                        </m:acc>
                        <m:r>
                          <a:rPr lang="en-US" sz="1600" b="0" i="0" smtClean="0">
                            <a:latin typeface="Cambria Math"/>
                          </a:rPr>
                          <m:t>′</m:t>
                        </m:r>
                      </m:e>
                      <m:sub>
                        <m:r>
                          <m:rPr>
                            <m:sty m:val="p"/>
                          </m:rPr>
                          <a:rPr lang="en-US" sz="1600" b="0" i="0" smtClean="0">
                            <a:latin typeface="Cambria Math"/>
                          </a:rPr>
                          <m:t>total</m:t>
                        </m:r>
                      </m:sub>
                    </m:sSub>
                  </m:oMath>
                </a14:m>
                <a:r>
                  <a:rPr lang="en-US" sz="1600" dirty="0"/>
                  <a:t> on the right.</a:t>
                </a:r>
              </a:p>
            </p:txBody>
          </p:sp>
        </mc:Choice>
        <mc:Fallback>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r="-605" b="-19372"/>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234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9.15</a:t>
            </a:r>
          </a:p>
        </p:txBody>
      </p:sp>
      <p:pic>
        <p:nvPicPr>
          <p:cNvPr id="2" name="Picture Placeholder 1" descr="Illustration of collision of two cars with masses m 1 and m 2. The system of interest is the two cars before and after the collision. Before the collision, car m 2 is in front and moving forward with velocity v 2, and car m 1 is behind it, moving forward with velocity v 1. Net vector F = 0 and vectors p 1 plus p 2 equal p tot. After the collision, car m 2 is in front and moving forward with velocity v 2 prime which is larger than v 2 before the collision, and car m 1 is behind it, moving forward with velocity v 1 prime that is less than v 1 before the collision. Vectors p 1 prime plus p 2 prime equal p tot prim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7366" r="-27366"/>
          <a:stretch>
            <a:fillRect/>
          </a:stretch>
        </p:blipFill>
        <p:spPr/>
      </p:pic>
      <p:sp>
        <p:nvSpPr>
          <p:cNvPr id="7" name="Text Placeholder 6"/>
          <p:cNvSpPr>
            <a:spLocks noGrp="1"/>
          </p:cNvSpPr>
          <p:nvPr>
            <p:ph type="body" sz="quarter" idx="14"/>
          </p:nvPr>
        </p:nvSpPr>
        <p:spPr/>
        <p:txBody>
          <a:bodyPr>
            <a:normAutofit/>
          </a:bodyPr>
          <a:lstStyle/>
          <a:p>
            <a:r>
              <a:rPr lang="en-US" sz="1500" dirty="0"/>
              <a:t>The two cars together form the system that is to be analyzed. It is important to remember that the contents (the mass) of the system do not change before, during, or after the objects in the system interact.</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2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9.16</a:t>
            </a:r>
          </a:p>
        </p:txBody>
      </p:sp>
      <p:pic>
        <p:nvPicPr>
          <p:cNvPr id="2" name="Picture Placeholder 1" descr="An illustration of two lab carts on a track, stuck togethe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68564" b="-68564"/>
          <a:stretch>
            <a:fillRect/>
          </a:stretch>
        </p:blipFill>
        <p:spPr/>
      </p:pic>
      <p:sp>
        <p:nvSpPr>
          <p:cNvPr id="7" name="Text Placeholder 6"/>
          <p:cNvSpPr>
            <a:spLocks noGrp="1"/>
          </p:cNvSpPr>
          <p:nvPr>
            <p:ph type="body" sz="quarter" idx="14"/>
          </p:nvPr>
        </p:nvSpPr>
        <p:spPr/>
        <p:txBody>
          <a:bodyPr>
            <a:normAutofit/>
          </a:bodyPr>
          <a:lstStyle/>
          <a:p>
            <a:r>
              <a:rPr lang="en-US" sz="1600" dirty="0"/>
              <a:t>Two lab carts collide and stick together after the collision.</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103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9.17</a:t>
            </a:r>
          </a:p>
        </p:txBody>
      </p:sp>
      <p:pic>
        <p:nvPicPr>
          <p:cNvPr id="2" name="Picture Placeholder 1" descr="A ball is shown at four different times. At t sub 0 the ball is at a distance h above the floor and has p sub 0 equals 0. At t sub 1 the ball is near the floor. A downward arrow at the ball is labeled minus p sub 1. At t sub 2 the ball is near the floor. An upward arrow at the ball is labeled plus p sub 2. The p sub 1 and p sub 2 arrows are the same length. At t sub 3 the ball at height h again and p sub 3 equals zero."/>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a:stretch>
            <a:fillRect/>
          </a:stretch>
        </p:blipFill>
        <p:spPr>
          <a:xfrm>
            <a:off x="2263723" y="1122386"/>
            <a:ext cx="4449865" cy="3500071"/>
          </a:xfrm>
        </p:spPr>
      </p:pic>
      <p:sp>
        <p:nvSpPr>
          <p:cNvPr id="7" name="Text Placeholder 6"/>
          <p:cNvSpPr>
            <a:spLocks noGrp="1"/>
          </p:cNvSpPr>
          <p:nvPr>
            <p:ph type="body" sz="quarter" idx="14"/>
          </p:nvPr>
        </p:nvSpPr>
        <p:spPr/>
        <p:txBody>
          <a:bodyPr>
            <a:normAutofit/>
          </a:bodyPr>
          <a:lstStyle/>
          <a:p>
            <a:r>
              <a:rPr lang="en-US" sz="1600" dirty="0"/>
              <a:t>A </a:t>
            </a:r>
            <a:r>
              <a:rPr lang="en-US" sz="1600" dirty="0" err="1"/>
              <a:t>superball</a:t>
            </a:r>
            <a:r>
              <a:rPr lang="en-US" sz="1600" dirty="0"/>
              <a:t> is dropped to the floor (</a:t>
            </a:r>
            <a:r>
              <a:rPr lang="en-US" sz="1600" i="1" dirty="0"/>
              <a:t>t</a:t>
            </a:r>
            <a:r>
              <a:rPr lang="en-US" sz="1600" baseline="-25000" dirty="0"/>
              <a:t>0</a:t>
            </a:r>
            <a:r>
              <a:rPr lang="en-US" sz="1600" dirty="0"/>
              <a:t>), hits the floor (</a:t>
            </a:r>
            <a:r>
              <a:rPr lang="en-US" sz="1600" i="1" dirty="0"/>
              <a:t>t</a:t>
            </a:r>
            <a:r>
              <a:rPr lang="en-US" sz="1600" baseline="-25000" dirty="0"/>
              <a:t>1</a:t>
            </a:r>
            <a:r>
              <a:rPr lang="en-US" sz="1600" dirty="0"/>
              <a:t>), bounces (</a:t>
            </a:r>
            <a:r>
              <a:rPr lang="en-US" sz="1600" i="1" dirty="0"/>
              <a:t>t</a:t>
            </a:r>
            <a:r>
              <a:rPr lang="en-US" sz="1600" baseline="-25000" dirty="0"/>
              <a:t>2</a:t>
            </a:r>
            <a:r>
              <a:rPr lang="en-US" sz="1600" dirty="0"/>
              <a:t>), and returns to its initial height (</a:t>
            </a:r>
            <a:r>
              <a:rPr lang="en-US" sz="1600" i="1" dirty="0"/>
              <a:t>t</a:t>
            </a:r>
            <a:r>
              <a:rPr lang="en-US" sz="1600" baseline="-25000" dirty="0"/>
              <a:t>3</a:t>
            </a:r>
            <a:r>
              <a:rPr lang="en-US" sz="1600" dirty="0"/>
              <a:t>).</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507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9.1</a:t>
            </a:r>
          </a:p>
        </p:txBody>
      </p:sp>
      <p:pic>
        <p:nvPicPr>
          <p:cNvPr id="2" name="Picture Placeholder 1" descr="Baseball batter hitting a ball. There is also a catcher and an umpire show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161" r="-3161"/>
          <a:stretch>
            <a:fillRect/>
          </a:stretch>
        </p:blipFill>
        <p:spPr/>
      </p:pic>
      <p:sp>
        <p:nvSpPr>
          <p:cNvPr id="7" name="Text Placeholder 6"/>
          <p:cNvSpPr>
            <a:spLocks noGrp="1"/>
          </p:cNvSpPr>
          <p:nvPr>
            <p:ph type="body" sz="quarter" idx="14"/>
          </p:nvPr>
        </p:nvSpPr>
        <p:spPr/>
        <p:txBody>
          <a:bodyPr>
            <a:normAutofit/>
          </a:bodyPr>
          <a:lstStyle/>
          <a:p>
            <a:r>
              <a:rPr lang="en-US" sz="1600" dirty="0"/>
              <a:t>The concepts of impulse, momentum, and center of mass are crucial for a major-league baseball player to successfully get a hit. If he misjudges these quantities, he might break his bat instead. (credit: modification of work by “Cathy </a:t>
            </a:r>
            <a:r>
              <a:rPr lang="cs-CZ" sz="1600" dirty="0"/>
              <a:t>T”/</a:t>
            </a:r>
            <a:r>
              <a:rPr lang="cs-CZ" sz="1600" dirty="0" err="1"/>
              <a:t>Flickr</a:t>
            </a:r>
            <a:r>
              <a:rPr lang="cs-CZ" sz="1600" dirty="0"/>
              <a:t>)</a:t>
            </a:r>
            <a:endParaRPr lang="en-US" sz="1600" dirty="0"/>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562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9.18</a:t>
            </a:r>
          </a:p>
        </p:txBody>
      </p:sp>
      <p:pic>
        <p:nvPicPr>
          <p:cNvPr id="3" name="Picture Placeholder 2" descr="Two hockey pucks are shown. The top diagram shows the puck on the left with 0 meters per second and the puck on the right moving to the left with 2.5 meters per second. The bottom diagram shows the puck on the left moving to the left at 2.5 meters per second and the puck on the right moving with unknown v."/>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269" r="-4269"/>
          <a:stretch>
            <a:fillRect/>
          </a:stretch>
        </p:blipFill>
        <p:spPr/>
      </p:pic>
      <p:sp>
        <p:nvSpPr>
          <p:cNvPr id="7" name="Text Placeholder 6"/>
          <p:cNvSpPr>
            <a:spLocks noGrp="1"/>
          </p:cNvSpPr>
          <p:nvPr>
            <p:ph type="body" sz="quarter" idx="14"/>
          </p:nvPr>
        </p:nvSpPr>
        <p:spPr/>
        <p:txBody>
          <a:bodyPr>
            <a:normAutofit/>
          </a:bodyPr>
          <a:lstStyle/>
          <a:p>
            <a:r>
              <a:rPr lang="en-US" sz="1600" dirty="0"/>
              <a:t>Two identical hockey pucks colliding. The top diagram shows the pucks the instant before the collision, and the bottom diagram show the pucks the instant after the collision. The net external force is zero.</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858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9.19</a:t>
            </a:r>
          </a:p>
        </p:txBody>
      </p:sp>
      <p:pic>
        <p:nvPicPr>
          <p:cNvPr id="2" name="Picture Placeholder 1" descr="An artist’s rendering of Philae landing on a come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264" r="-4264"/>
          <a:stretch>
            <a:fillRect/>
          </a:stretch>
        </p:blipFill>
        <p:spPr/>
      </p:pic>
      <p:sp>
        <p:nvSpPr>
          <p:cNvPr id="7" name="Text Placeholder 6"/>
          <p:cNvSpPr>
            <a:spLocks noGrp="1"/>
          </p:cNvSpPr>
          <p:nvPr>
            <p:ph type="body" sz="quarter" idx="14"/>
          </p:nvPr>
        </p:nvSpPr>
        <p:spPr/>
        <p:txBody>
          <a:bodyPr>
            <a:normAutofit/>
          </a:bodyPr>
          <a:lstStyle/>
          <a:p>
            <a:r>
              <a:rPr lang="en-US" sz="1600" dirty="0"/>
              <a:t>An artist’s rendering of </a:t>
            </a:r>
            <a:r>
              <a:rPr lang="en-US" sz="1600" i="1" dirty="0"/>
              <a:t>Philae</a:t>
            </a:r>
            <a:r>
              <a:rPr lang="en-US" sz="1600" dirty="0"/>
              <a:t> landing on a comet. (credit: modification of work by “DLR German </a:t>
            </a:r>
            <a:r>
              <a:rPr lang="cs-CZ" sz="1600" dirty="0" err="1"/>
              <a:t>Aerospace</a:t>
            </a:r>
            <a:r>
              <a:rPr lang="cs-CZ" sz="1600" dirty="0"/>
              <a:t> Center”/</a:t>
            </a:r>
            <a:r>
              <a:rPr lang="cs-CZ" sz="1600" dirty="0" err="1"/>
              <a:t>Flickr</a:t>
            </a:r>
            <a:r>
              <a:rPr lang="cs-CZ" sz="1600" dirty="0"/>
              <a:t>)</a:t>
            </a:r>
            <a:endParaRPr lang="en-US" sz="1600" dirty="0"/>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270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9.10</a:t>
            </a:r>
          </a:p>
        </p:txBody>
      </p:sp>
      <p:pic>
        <p:nvPicPr>
          <p:cNvPr id="2" name="Picture Placeholder 1" descr="Before collision, proton on the left is moving with v sub proton to the right of 7.0 times 10 to the 6 meters per second, and neutron on the right is moving with v sub neutron to the left of -4.0 times 10 to the 6 meters per second. After collision, the proton and deuteron are stuck together, and have unknown v sub deutero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57239" b="-57239"/>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902472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9.20</a:t>
            </a:r>
          </a:p>
        </p:txBody>
      </p:sp>
      <p:sp>
        <p:nvSpPr>
          <p:cNvPr id="7" name="Text Placeholder 6"/>
          <p:cNvSpPr>
            <a:spLocks noGrp="1"/>
          </p:cNvSpPr>
          <p:nvPr>
            <p:ph type="body" sz="quarter" idx="14"/>
          </p:nvPr>
        </p:nvSpPr>
        <p:spPr/>
        <p:txBody>
          <a:bodyPr>
            <a:normAutofit/>
          </a:bodyPr>
          <a:lstStyle/>
          <a:p>
            <a:r>
              <a:rPr lang="en-US" sz="1600" dirty="0"/>
              <a:t>Two different hockey pucks colliding. The top diagram shows the pucks the instant before the collision, and the bottom diagram show the pucks the instant after the collision. The net external force is zero.</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Placeholder 3" descr="Two hockey pucks are shown. The top diagram shows the puck on the left with 0 meters per second and the puck on the right moving to the left with 2.5 meters per second. The bottom diagram shows the puck on the left moving to the left at unknown v sub 1 f and the puck on the right moving with unknown v sub 2 f."/>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88" b="-288"/>
          <a:stretch>
            <a:fillRect/>
          </a:stretch>
        </p:blipFill>
        <p:spPr/>
      </p:pic>
    </p:spTree>
    <p:extLst>
      <p:ext uri="{BB962C8B-B14F-4D97-AF65-F5344CB8AC3E}">
        <p14:creationId xmlns:p14="http://schemas.microsoft.com/office/powerpoint/2010/main" val="2144500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9.21</a:t>
            </a:r>
          </a:p>
        </p:txBody>
      </p:sp>
      <p:pic>
        <p:nvPicPr>
          <p:cNvPr id="2" name="Picture Placeholder 1" descr="Illustrations of the Thomson and Rutherford models of the atom and the associated experiments. The Thomson model has electrons, illustrated as small solid balls distributed throughout a large, uniform sphere. Alpha particles pass through undeflected. Several trajectories of alpha particles, incident from the left and travelling horizontally to the right are shown as straight, parallel lines that pass through the atom unchanged. The experiment consists of a collimated source of alpha particles. The beam of particles passes through a gap in a screen that surrounds a gold foil target. The beam passes through the target, spreading a little, but hitting the screen in a small spot on the far side of the screen. The expected result is particles detected in only one spot. The Rutherford model has electrons, illustrated as small solid balls distributed throughout the atom, but the nucleus is a small sphere in the center. Several trajectories of alpha particles, incident from the left and travelling horizontally to the right are shown as straight, parallel lines as they enter the atom. Some pass through unchanged, one is bent slightly away from its original direction, and is bent back at an angle large than 90 degrees. The experiment consists of a collimated source of alpha particles. The beam of particles passes through a gap in a screen that surrounds a gold foil target. The beam passes through the target, most of it passing through but spreading significantly and hitting the screen on the far side over an extended region, and a few of the particles hitting the screen on the same side of foil as the source. The expected result is particles detected in many spot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2004" r="-42004"/>
          <a:stretch>
            <a:fillRect/>
          </a:stretch>
        </p:blipFill>
        <p:spPr/>
      </p:pic>
      <p:sp>
        <p:nvSpPr>
          <p:cNvPr id="7" name="Text Placeholder 6"/>
          <p:cNvSpPr>
            <a:spLocks noGrp="1"/>
          </p:cNvSpPr>
          <p:nvPr>
            <p:ph type="body" sz="quarter" idx="14"/>
          </p:nvPr>
        </p:nvSpPr>
        <p:spPr/>
        <p:txBody>
          <a:bodyPr>
            <a:noAutofit/>
          </a:bodyPr>
          <a:lstStyle/>
          <a:p>
            <a:r>
              <a:rPr lang="en-US" sz="1250" dirty="0"/>
              <a:t>The Thomson and Rutherford models of the atom. The Thomson model predicted that nearly all of the incident alpha-particles would be scattered and at small angles. Rutherford and Geiger found that nearly none of the alpha particles were scattered, but those few that were deflected did so through very large angles. The results of Rutherford’s experiments were inconsistent with the Thomson model. Rutherford used conservation of momentum and energy to develop a new, and better model of the atom—the nuclear model.</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611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9.22</a:t>
            </a:r>
          </a:p>
        </p:txBody>
      </p:sp>
      <p:pic>
        <p:nvPicPr>
          <p:cNvPr id="2" name="Picture Placeholder 1" descr="Figure a, titled break initial momentum into x and y components shows vector p 1 i as a solid arrow pointing to the right and down. Its components are shown as dashed arrows: p 1 i y points down from the tail of p 1 i and p 1 i x points to the right from the head of p 1 i y to the head of p 1 i. Vector p 2 i is shown as a solid arrow with its tail at the head of vector p 1 i, and is shorter than p 1 i. Vector p 2 i points to the right and up. Its components are shown as dashed arrows: p 2 i x points to the right from the tail of p 2 i and p 2 i y points up from the head of p 2 i x to the head of p 2 i. Vector p f points from the tail of p 1 i to the head of p 2 i, pointing to the right and slightly down. Figure b titled add x and y components to obtain x and y components of final momentum shows the vector sums of the components. P 1 i y is a downward arrow. P 2 i y is a shorter upward arrow, aligned with its tail at the head of P 1 i y. P f y is a short downward arrow that starts at the tail of P 1 i y and ends at the head of P 2 i y. P 1 i x is a rightward arrow. P 2 i x is a shorter rightward arrow, aligned with its tail at the head of P 1 i x. P f x is a long rightward arrow that starts at the tail of P 1 i x and ends at the head of P 2 i x. Figure c, titled add x and y components of final momentum shows the right triangle formed by sides p f x and p f y and hypotenuse p f. Arrows from figure b indicate that p f x and p f y are the same in figures b and c."/>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4388" r="-24388"/>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pPr marL="342900" indent="-342900">
              <a:buAutoNum type="alphaLcParenBoth"/>
            </a:pPr>
            <a:r>
              <a:rPr lang="pl-PL" sz="1600" dirty="0">
                <a:solidFill>
                  <a:schemeClr val="tx1"/>
                </a:solidFill>
              </a:rPr>
              <a:t>For two-dimensional momentum problems, </a:t>
            </a:r>
            <a:r>
              <a:rPr lang="en-US" sz="1600" dirty="0">
                <a:solidFill>
                  <a:schemeClr val="tx1"/>
                </a:solidFill>
              </a:rPr>
              <a:t>break the initial momentum vectors into their </a:t>
            </a:r>
            <a:r>
              <a:rPr lang="en-US" sz="1600" i="1" dirty="0">
                <a:solidFill>
                  <a:schemeClr val="tx1"/>
                </a:solidFill>
              </a:rPr>
              <a:t>x</a:t>
            </a:r>
            <a:r>
              <a:rPr lang="en-US" sz="1600" dirty="0">
                <a:solidFill>
                  <a:schemeClr val="tx1"/>
                </a:solidFill>
              </a:rPr>
              <a:t>- and </a:t>
            </a:r>
            <a:r>
              <a:rPr lang="en-US" sz="1600" i="1" dirty="0">
                <a:solidFill>
                  <a:schemeClr val="tx1"/>
                </a:solidFill>
              </a:rPr>
              <a:t>y</a:t>
            </a:r>
            <a:r>
              <a:rPr lang="en-US" sz="1600" dirty="0">
                <a:solidFill>
                  <a:schemeClr val="tx1"/>
                </a:solidFill>
              </a:rPr>
              <a:t>-components.</a:t>
            </a:r>
          </a:p>
          <a:p>
            <a:pPr marL="342900" indent="-342900">
              <a:buAutoNum type="alphaLcParenBoth"/>
            </a:pPr>
            <a:r>
              <a:rPr lang="en-US" sz="1600" dirty="0">
                <a:solidFill>
                  <a:schemeClr val="tx1"/>
                </a:solidFill>
              </a:rPr>
              <a:t>Add the </a:t>
            </a:r>
            <a:r>
              <a:rPr lang="en-US" sz="1600" i="1" dirty="0">
                <a:solidFill>
                  <a:schemeClr val="tx1"/>
                </a:solidFill>
              </a:rPr>
              <a:t>x</a:t>
            </a:r>
            <a:r>
              <a:rPr lang="en-US" sz="1600" dirty="0">
                <a:solidFill>
                  <a:schemeClr val="tx1"/>
                </a:solidFill>
              </a:rPr>
              <a:t>- and </a:t>
            </a:r>
            <a:r>
              <a:rPr lang="en-US" sz="1600" i="1" dirty="0">
                <a:solidFill>
                  <a:schemeClr val="tx1"/>
                </a:solidFill>
              </a:rPr>
              <a:t>y</a:t>
            </a:r>
            <a:r>
              <a:rPr lang="en-US" sz="1600" dirty="0">
                <a:solidFill>
                  <a:schemeClr val="tx1"/>
                </a:solidFill>
              </a:rPr>
              <a:t>-components together separately. This gives you the </a:t>
            </a:r>
            <a:r>
              <a:rPr lang="en-US" sz="1600" i="1" dirty="0">
                <a:solidFill>
                  <a:schemeClr val="tx1"/>
                </a:solidFill>
              </a:rPr>
              <a:t>x</a:t>
            </a:r>
            <a:r>
              <a:rPr lang="en-US" sz="1600" dirty="0">
                <a:solidFill>
                  <a:schemeClr val="tx1"/>
                </a:solidFill>
              </a:rPr>
              <a:t>- and </a:t>
            </a:r>
            <a:r>
              <a:rPr lang="en-US" sz="1600" i="1" dirty="0">
                <a:solidFill>
                  <a:schemeClr val="tx1"/>
                </a:solidFill>
              </a:rPr>
              <a:t>y</a:t>
            </a:r>
            <a:r>
              <a:rPr lang="en-US" sz="1600" dirty="0">
                <a:solidFill>
                  <a:schemeClr val="tx1"/>
                </a:solidFill>
              </a:rPr>
              <a:t>-components of the final momentum, which are shown as red dashed vectors.</a:t>
            </a:r>
          </a:p>
          <a:p>
            <a:pPr marL="342900" indent="-342900">
              <a:buAutoNum type="alphaLcParenBoth"/>
            </a:pPr>
            <a:r>
              <a:rPr lang="en-US" sz="1600" dirty="0">
                <a:solidFill>
                  <a:schemeClr val="tx1"/>
                </a:solidFill>
              </a:rPr>
              <a:t>Adding these components together gives the final momentum.</a:t>
            </a:r>
          </a:p>
        </p:txBody>
      </p:sp>
      <p:pic>
        <p:nvPicPr>
          <p:cNvPr id="7"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437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9.23</a:t>
            </a:r>
          </a:p>
        </p:txBody>
      </p:sp>
      <p:pic>
        <p:nvPicPr>
          <p:cNvPr id="2" name="Picture Placeholder 1" descr="An x y coordinate system is shown. A large truck mass m T = 3000 kilograms is moving north toward the origin with velocity v T. A small car mass m c = 1200 kilograms is moving east toward the origin with velocity v c, which is less than v 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3700" r="-53700"/>
          <a:stretch>
            <a:fillRect/>
          </a:stretch>
        </p:blipFill>
        <p:spPr/>
      </p:pic>
      <p:sp>
        <p:nvSpPr>
          <p:cNvPr id="7" name="Text Placeholder 6"/>
          <p:cNvSpPr>
            <a:spLocks noGrp="1"/>
          </p:cNvSpPr>
          <p:nvPr>
            <p:ph type="body" sz="quarter" idx="14"/>
          </p:nvPr>
        </p:nvSpPr>
        <p:spPr/>
        <p:txBody>
          <a:bodyPr>
            <a:normAutofit/>
          </a:bodyPr>
          <a:lstStyle/>
          <a:p>
            <a:r>
              <a:rPr lang="en-US" sz="1600" dirty="0"/>
              <a:t>A large truck moving north is about to collide with a small car moving east. The final momentum vector has both </a:t>
            </a:r>
            <a:r>
              <a:rPr lang="en-US" sz="1600" i="1" dirty="0"/>
              <a:t>x</a:t>
            </a:r>
            <a:r>
              <a:rPr lang="en-US" sz="1600" dirty="0"/>
              <a:t>- and </a:t>
            </a:r>
            <a:r>
              <a:rPr lang="en-US" sz="1600" i="1" dirty="0"/>
              <a:t>y</a:t>
            </a:r>
            <a:r>
              <a:rPr lang="en-US" sz="1600" dirty="0"/>
              <a:t>-components.</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536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9.24</a:t>
            </a:r>
          </a:p>
        </p:txBody>
      </p:sp>
      <p:pic>
        <p:nvPicPr>
          <p:cNvPr id="2" name="Picture Placeholder 1" descr="Arrow p c points horizontally to the right. Arrow p t points vertically upward. The head of p t meets the tail of p c. P t is longer than p t. A dashed line is shown from the tail of p t to the head of p c. The angle between the dashed line and p t, at the tail of p t, is labeled as theta."/>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549" r="-6549"/>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Graphical addition of momentum vectors. Notice that, although the car’s velocity is larger than the truck’s, its momentum is smaller.</a:t>
            </a:r>
          </a:p>
        </p:txBody>
      </p:sp>
      <p:pic>
        <p:nvPicPr>
          <p:cNvPr id="2050"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7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9.25</a:t>
            </a:r>
          </a:p>
        </p:txBody>
      </p:sp>
      <p:pic>
        <p:nvPicPr>
          <p:cNvPr id="2" name="Picture Placeholder 1" descr="A drawing of a scuba tank exploding, and the resulting three pieces of different size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043" r="-4043"/>
          <a:stretch>
            <a:fillRect/>
          </a:stretch>
        </p:blipFill>
        <p:spPr/>
      </p:pic>
      <p:sp>
        <p:nvSpPr>
          <p:cNvPr id="7" name="Text Placeholder 6"/>
          <p:cNvSpPr>
            <a:spLocks noGrp="1"/>
          </p:cNvSpPr>
          <p:nvPr>
            <p:ph type="body" sz="quarter" idx="14"/>
          </p:nvPr>
        </p:nvSpPr>
        <p:spPr/>
        <p:txBody>
          <a:bodyPr>
            <a:normAutofit/>
          </a:bodyPr>
          <a:lstStyle/>
          <a:p>
            <a:r>
              <a:rPr lang="en-US" sz="1600" dirty="0"/>
              <a:t>A scuba tank explodes into three pieces.</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699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9.15</a:t>
            </a:r>
          </a:p>
        </p:txBody>
      </p:sp>
      <p:pic>
        <p:nvPicPr>
          <p:cNvPr id="2" name="Picture Placeholder 1" descr="The three pieces of the scuba tank are shown on an x y coordinate system. The medium size piece is on the positive x axis and has momentum p 1 in the plus x direction. The smallest piece is at an angle theta above the positive x axis and has momentum p 2. The largest piece is at an angle phi below the negative x axis and has momentum p 3."/>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7604" r="-17604"/>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409014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9.2</a:t>
            </a:r>
          </a:p>
        </p:txBody>
      </p:sp>
      <p:pic>
        <p:nvPicPr>
          <p:cNvPr id="3" name="Picture Placeholder 2" descr="Photo of a soccer player kicking a ball. Two arrows have been added to the photo at the ball’s position. Both arrows point forward, in the direction the player is kicking. One arrow is labeled velocity, the other arrow is labeled momentum."/>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710" r="-6710"/>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500" dirty="0">
                <a:solidFill>
                  <a:srgbClr val="000000"/>
                </a:solidFill>
              </a:rPr>
              <a:t>The velocity and momentum vectors for the ball are in the same direction. The mass of the ball is about 0.5 kg, so the momentum vector is about half the length of the velocity vector because momentum is velocity time mass. (credit: modification of work by Ben Sutherland)</a:t>
            </a:r>
          </a:p>
        </p:txBody>
      </p:sp>
      <p:pic>
        <p:nvPicPr>
          <p:cNvPr id="2050"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096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9.26</a:t>
            </a:r>
          </a:p>
        </p:txBody>
      </p:sp>
      <p:pic>
        <p:nvPicPr>
          <p:cNvPr id="2" name="Picture Placeholder 1" descr="A multiple exposure photograph of a cat falling. In the first image, the cat is held by its feet, upside down. It is released from this position and falls, but rotates as it turns so that in the last few images, it is right side up."/>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7847" r="-17847"/>
          <a:stretch>
            <a:fillRect/>
          </a:stretch>
        </p:blipFill>
        <p:spPr/>
      </p:pic>
      <p:sp>
        <p:nvSpPr>
          <p:cNvPr id="7" name="Text Placeholder 6"/>
          <p:cNvSpPr>
            <a:spLocks noGrp="1"/>
          </p:cNvSpPr>
          <p:nvPr>
            <p:ph type="body" sz="quarter" idx="14"/>
          </p:nvPr>
        </p:nvSpPr>
        <p:spPr/>
        <p:txBody>
          <a:bodyPr>
            <a:normAutofit/>
          </a:bodyPr>
          <a:lstStyle/>
          <a:p>
            <a:r>
              <a:rPr lang="en-US" sz="1600" dirty="0"/>
              <a:t>As the cat falls, its body performs complicated motions so it can land on its feet, but one point in the system moves with the simple uniform acceleration of gravity.</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699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9.27</a:t>
            </a:r>
          </a:p>
        </p:txBody>
      </p:sp>
      <p:pic>
        <p:nvPicPr>
          <p:cNvPr id="2" name="Picture Placeholder 1" descr="An illustration of finding the center of mass of three particles. Figure a shows the locations of the three particles in he x y plane. m 1 is in the second quadrant. Vector r 1 starts at the origin and extends to the location of m 1. m 2 is in the first quadrant. Vector r 2 starts at the origin and extends to the location of m 2. m 1 is in the fourth quadrant. Vector r 3 starts at the origin and extends to the location of m 3. Vector r 1 is the shortest of the vectors in the diagram, and r 2 is the longest. Figure b shows the vectors m 1 r 1, m 2 r 2 and m 3 r 3. Vector m 1 r 1 points in the same direction as vector r 1 in figure a, but is longer than r 1. Vector m 2 r 2 points in the same direction as vector r 1 in figure a, but is shorter than r 2. . Vector m 3 r 3 points in the same direction as vector r 3 in figure a, but is shorter than r 3. Vector m 1 r 1 is the longest vector in the diagram. Vectors m 2 r 2 and m 3 r 3 appear to be of equal length. Figure c shows the vector sum of m 1 r 1, m2 r 2 and m 3 r 3, which have been drawn in blue and placed head to tail. The red vector m 1 r 1 plus m 2 r 2 plus m 3 r 3 is the vector from the tail of m 1 r 1 to the head of m 3 r 3. Figure d shows the red vector m 1 r 1 plus m 2 r 2 plus m 3 r 3 all divded by the sum m 1 plus m 2 plus m 3. This vector is in the same direction as the vecor m 1 r 1 plus m 2 r 2 plus m 3 r 3 in figure c, but short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73207" r="-73207"/>
          <a:stretch>
            <a:fillRect/>
          </a:stretch>
        </p:blipFill>
        <p:spPr/>
      </p:pic>
      <p:sp>
        <p:nvSpPr>
          <p:cNvPr id="7" name="Text Placeholder 6"/>
          <p:cNvSpPr>
            <a:spLocks noGrp="1"/>
          </p:cNvSpPr>
          <p:nvPr>
            <p:ph type="body" sz="quarter" idx="14"/>
          </p:nvPr>
        </p:nvSpPr>
        <p:spPr/>
        <p:txBody>
          <a:bodyPr>
            <a:noAutofit/>
          </a:bodyPr>
          <a:lstStyle/>
          <a:p>
            <a:r>
              <a:rPr lang="en-US" sz="900" dirty="0"/>
              <a:t>Finding the center of mass of a system of three different particles.</a:t>
            </a:r>
          </a:p>
          <a:p>
            <a:pPr marL="228600" indent="-228600">
              <a:buAutoNum type="alphaLcParenBoth"/>
            </a:pPr>
            <a:r>
              <a:rPr lang="en-US" sz="900" dirty="0"/>
              <a:t>Position vectors are created for each object.</a:t>
            </a:r>
          </a:p>
          <a:p>
            <a:pPr marL="228600" indent="-228600">
              <a:buAutoNum type="alphaLcParenBoth"/>
            </a:pPr>
            <a:r>
              <a:rPr lang="en-US" sz="900" dirty="0"/>
              <a:t>The position vectors are multiplied by the mass of the corresponding object.</a:t>
            </a:r>
          </a:p>
          <a:p>
            <a:pPr marL="228600" indent="-228600">
              <a:buAutoNum type="alphaLcParenBoth"/>
            </a:pPr>
            <a:r>
              <a:rPr lang="en-US" sz="900" dirty="0"/>
              <a:t>The scaled vectors from part </a:t>
            </a:r>
            <a:r>
              <a:rPr lang="en-US" sz="900" dirty="0">
                <a:solidFill>
                  <a:srgbClr val="6CB255"/>
                </a:solidFill>
              </a:rPr>
              <a:t>(b) </a:t>
            </a:r>
            <a:r>
              <a:rPr lang="en-US" sz="900" dirty="0"/>
              <a:t>are added together.</a:t>
            </a:r>
          </a:p>
          <a:p>
            <a:pPr marL="228600" indent="-228600">
              <a:buAutoNum type="alphaLcParenBoth"/>
            </a:pPr>
            <a:r>
              <a:rPr lang="en-US" sz="900" dirty="0"/>
              <a:t>The final vector is divided by the total mass. This vector points to the center of mass of the system. Note that no mass is actually present at the center of mass of this system.</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414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9.16</a:t>
            </a:r>
          </a:p>
        </p:txBody>
      </p:sp>
      <p:pic>
        <p:nvPicPr>
          <p:cNvPr id="2" name="Picture Placeholder 1" descr="The earth is drawn entered on the origin of an x y coordinate system. The moon is located to the right of the earth on the x axis. R c m is a horizontal vector from the origin pointing to the right, smaller than the radius of the earth."/>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8389" r="-18389"/>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153689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9.28</a:t>
            </a:r>
          </a:p>
        </p:txBody>
      </p:sp>
      <p:pic>
        <p:nvPicPr>
          <p:cNvPr id="2" name="Picture Placeholder 1" descr="The sodium chloride crystal structure is a square lattice, with alternating Sodium (represented as larger green spheres) and Chlorine (represented as smaller red spheres) ions at the intersections. A unit cell is identified as one of the cubes making up the lattic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73163" r="-73163"/>
          <a:stretch>
            <a:fillRect/>
          </a:stretch>
        </p:blipFill>
        <p:spPr/>
      </p:pic>
      <p:sp>
        <p:nvSpPr>
          <p:cNvPr id="7" name="Text Placeholder 6"/>
          <p:cNvSpPr>
            <a:spLocks noGrp="1"/>
          </p:cNvSpPr>
          <p:nvPr>
            <p:ph type="body" sz="quarter" idx="14"/>
          </p:nvPr>
        </p:nvSpPr>
        <p:spPr/>
        <p:txBody>
          <a:bodyPr>
            <a:normAutofit/>
          </a:bodyPr>
          <a:lstStyle/>
          <a:p>
            <a:r>
              <a:rPr lang="en-US" sz="1600" dirty="0"/>
              <a:t>A drawing of a sodium chloride (NaCl) crystal.</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414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9.29</a:t>
            </a:r>
          </a:p>
        </p:txBody>
      </p:sp>
      <p:pic>
        <p:nvPicPr>
          <p:cNvPr id="2" name="Picture Placeholder 1" descr="An illustration of a unit cell of an N a C l crystal as a cube with ions at each corner. Four green ions are shown and labeled as m 1 at the origin, m 3 at the corner on the diagonal on the x y plane, m 6 at the corner on the diagonal on the x z plane, and m 8 at the corner on the diagonal on the y z plane. Four red ions are shown and labeled as m 2 on the x axis, m 4 on the y axis, m 5 on the z axis, and m 7 on the remaining corne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7783" r="-67783"/>
          <a:stretch>
            <a:fillRect/>
          </a:stretch>
        </p:blipFill>
        <p:spPr/>
      </p:pic>
      <p:sp>
        <p:nvSpPr>
          <p:cNvPr id="7" name="Text Placeholder 6"/>
          <p:cNvSpPr>
            <a:spLocks noGrp="1"/>
          </p:cNvSpPr>
          <p:nvPr>
            <p:ph type="body" sz="quarter" idx="14"/>
          </p:nvPr>
        </p:nvSpPr>
        <p:spPr/>
        <p:txBody>
          <a:bodyPr>
            <a:normAutofit/>
          </a:bodyPr>
          <a:lstStyle/>
          <a:p>
            <a:r>
              <a:rPr lang="en-US" sz="1600" dirty="0"/>
              <a:t>A single unit cell of a NaCl crystal.</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4148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9.30</a:t>
            </a:r>
          </a:p>
        </p:txBody>
      </p:sp>
      <p:pic>
        <p:nvPicPr>
          <p:cNvPr id="2" name="Picture Placeholder 1" descr="A hoop of radius r is centered on the origin of an x y coordinate system. A short arc of length ds at an angle theta is highlighted and labeled as mass dm. The radius r from the origin to ds is the hypotenuse of the right triangle with bottom side length x."/>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6643" r="-66643"/>
          <a:stretch>
            <a:fillRect/>
          </a:stretch>
        </p:blipFill>
        <p:spPr/>
      </p:pic>
      <p:sp>
        <p:nvSpPr>
          <p:cNvPr id="7" name="Text Placeholder 6"/>
          <p:cNvSpPr>
            <a:spLocks noGrp="1"/>
          </p:cNvSpPr>
          <p:nvPr>
            <p:ph type="body" sz="quarter" idx="14"/>
          </p:nvPr>
        </p:nvSpPr>
        <p:spPr/>
        <p:txBody>
          <a:bodyPr>
            <a:normAutofit/>
          </a:bodyPr>
          <a:lstStyle/>
          <a:p>
            <a:r>
              <a:rPr lang="en-US" sz="1600" dirty="0"/>
              <a:t>Finding the center of mass of a uniform hoop. We express the coordinates of a differential piece of the hoop, and then integrate around the hoop.</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507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9.31</a:t>
            </a:r>
          </a:p>
        </p:txBody>
      </p:sp>
      <p:pic>
        <p:nvPicPr>
          <p:cNvPr id="2" name="Picture Placeholder 1" descr="Photograph of multi-colored fireworks of varying size exploding in the sky."/>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6308" r="-36308"/>
          <a:stretch>
            <a:fillRect/>
          </a:stretch>
        </p:blipFill>
        <p:spPr/>
      </p:pic>
      <p:sp>
        <p:nvSpPr>
          <p:cNvPr id="7" name="Text Placeholder 6"/>
          <p:cNvSpPr>
            <a:spLocks noGrp="1"/>
          </p:cNvSpPr>
          <p:nvPr>
            <p:ph type="body" sz="quarter" idx="14"/>
          </p:nvPr>
        </p:nvSpPr>
        <p:spPr/>
        <p:txBody>
          <a:bodyPr>
            <a:normAutofit/>
          </a:bodyPr>
          <a:lstStyle/>
          <a:p>
            <a:r>
              <a:rPr lang="en-US" sz="1600" dirty="0"/>
              <a:t>These exploding fireworks are a vivid example of conservation of momentum and the motion of the center of mass.</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755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9.32</a:t>
            </a:r>
          </a:p>
        </p:txBody>
      </p:sp>
      <p:pic>
        <p:nvPicPr>
          <p:cNvPr id="2" name="Picture Placeholder 1" descr="A photograph of the space shuttle taking off."/>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992" b="-992"/>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The space shuttle had a number of reusable parts. Solid fuel boosters on either side were recovered and refueled after each flight, and the entire orbiter returned to Earth for use in subsequent flights. The large liquid fuel tank was expended. The space shuttle was a complex assemblage of technologies, employing both solid and liquid fuel, and pioneering ceramic tiles as reentry heat shields. As a result, it permitted multiple launches as opposed to single-use rockets. (credit: modification of work by NASA)</a:t>
            </a:r>
          </a:p>
        </p:txBody>
      </p:sp>
      <p:pic>
        <p:nvPicPr>
          <p:cNvPr id="7"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550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9.33</a:t>
            </a:r>
          </a:p>
        </p:txBody>
      </p:sp>
      <p:pic>
        <p:nvPicPr>
          <p:cNvPr id="2" name="Picture Placeholder 1" descr="An x y coordinate system is shown. A rocket mass m is moving to the right with velocity v. the rocket’s exhaust mass d m sub g is moving to the left with velocity u. The system consists of the rocket and the exhaus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4981" r="-24981"/>
          <a:stretch>
            <a:fillRect/>
          </a:stretch>
        </p:blipFill>
        <p:spPr/>
      </p:pic>
      <p:sp>
        <p:nvSpPr>
          <p:cNvPr id="7" name="Text Placeholder 6"/>
          <p:cNvSpPr>
            <a:spLocks noGrp="1"/>
          </p:cNvSpPr>
          <p:nvPr>
            <p:ph type="body" sz="quarter" idx="14"/>
          </p:nvPr>
        </p:nvSpPr>
        <p:spPr/>
        <p:txBody>
          <a:bodyPr>
            <a:normAutofit fontScale="92500"/>
          </a:bodyPr>
          <a:lstStyle/>
          <a:p>
            <a:r>
              <a:rPr lang="en-US" sz="1600" dirty="0"/>
              <a:t>The rocket accelerates to the right due to the expulsion of some of its fuel mass to the left. Conservation of momentum enables us to determine the resulting change of velocity. The mass </a:t>
            </a:r>
            <a:r>
              <a:rPr lang="en-US" sz="1600" i="1" dirty="0"/>
              <a:t>m</a:t>
            </a:r>
            <a:r>
              <a:rPr lang="en-US" sz="1600" dirty="0"/>
              <a:t> is the instantaneous total mass of the rocket (i.e., mass of rocket body plus mass of fuel at that point in time). (credit: modification of work by NASA/Bill Ingalls)</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9240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25</a:t>
            </a:r>
          </a:p>
        </p:txBody>
      </p:sp>
      <p:pic>
        <p:nvPicPr>
          <p:cNvPr id="2" name="Picture Placeholder 1" descr="A drawing of a car on a bridge. The car is labeled as having velocity v sub i equals 20 meters per second i hat to the right."/>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2018" r="-2018"/>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454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9.3</a:t>
            </a:r>
          </a:p>
        </p:txBody>
      </p:sp>
      <p:pic>
        <p:nvPicPr>
          <p:cNvPr id="2" name="Picture Placeholder 1" descr="Photo of a soccer player kicking a ball. Two arrows have been added to the photo at the ball’s position. Both arrows point forward, in the direction the player is kicking. One arrow is labeled velocity, the other arrow is labeled momentum."/>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0906" r="-20906"/>
          <a:stretch>
            <a:fillRect/>
          </a:stretch>
        </p:blipFill>
        <p:spPr/>
      </p:pic>
      <p:sp>
        <p:nvSpPr>
          <p:cNvPr id="7" name="Text Placeholder 6"/>
          <p:cNvSpPr>
            <a:spLocks noGrp="1"/>
          </p:cNvSpPr>
          <p:nvPr>
            <p:ph type="body" sz="quarter" idx="14"/>
          </p:nvPr>
        </p:nvSpPr>
        <p:spPr/>
        <p:txBody>
          <a:bodyPr>
            <a:normAutofit/>
          </a:bodyPr>
          <a:lstStyle/>
          <a:p>
            <a:r>
              <a:rPr lang="en-US" sz="1600" dirty="0"/>
              <a:t>This supertanker transports a huge mass of oil; as a consequence, it takes a long time for a force to change its (comparatively small) velocity. (credit: modification of work by “the_tahoe_guy”/Flickr)</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0873584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27</a:t>
            </a:r>
          </a:p>
        </p:txBody>
      </p:sp>
      <p:sp>
        <p:nvSpPr>
          <p:cNvPr id="7" name="Text Placeholder 6"/>
          <p:cNvSpPr>
            <a:spLocks noGrp="1"/>
          </p:cNvSpPr>
          <p:nvPr>
            <p:ph type="body" sz="quarter" idx="14"/>
          </p:nvPr>
        </p:nvSpPr>
        <p:spPr/>
        <p:txBody>
          <a:bodyPr>
            <a:normAutofit/>
          </a:bodyPr>
          <a:lstStyle/>
          <a:p>
            <a:endParaRPr lang="en-US" sz="1600" dirty="0"/>
          </a:p>
        </p:txBody>
      </p:sp>
      <p:pic>
        <p:nvPicPr>
          <p:cNvPr id="9"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Placeholder 3" descr="A drawing of a ship hitting a pier. The ship is moving to the right with v sub i equals 0.750 meters per second."/>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17167" b="-17167"/>
          <a:stretch/>
        </p:blipFill>
        <p:spPr/>
      </p:pic>
    </p:spTree>
    <p:extLst>
      <p:ext uri="{BB962C8B-B14F-4D97-AF65-F5344CB8AC3E}">
        <p14:creationId xmlns:p14="http://schemas.microsoft.com/office/powerpoint/2010/main" val="39991185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32</a:t>
            </a:r>
          </a:p>
        </p:txBody>
      </p:sp>
      <p:sp>
        <p:nvSpPr>
          <p:cNvPr id="7" name="Text Placeholder 6"/>
          <p:cNvSpPr>
            <a:spLocks noGrp="1"/>
          </p:cNvSpPr>
          <p:nvPr>
            <p:ph type="body" sz="quarter" idx="14"/>
          </p:nvPr>
        </p:nvSpPr>
        <p:spPr/>
        <p:txBody>
          <a:bodyPr>
            <a:normAutofit/>
          </a:bodyPr>
          <a:lstStyle/>
          <a:p>
            <a:endParaRPr lang="en-US" sz="1600" dirty="0"/>
          </a:p>
        </p:txBody>
      </p:sp>
      <p:pic>
        <p:nvPicPr>
          <p:cNvPr id="9"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Placeholder 3" descr="A graph of F sub x in Newtons as a function of time in milliseconds. The horizontal axis ranges from 0 to 100 and the vertical axis rages from 0 to 30. The graph starts at 0 and rises to 30 N at time 50 millisecnds. It is then constant at 30 N until t = 100 when it drops to 0."/>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3679" b="-3679"/>
          <a:stretch/>
        </p:blipFill>
        <p:spPr/>
      </p:pic>
    </p:spTree>
    <p:extLst>
      <p:ext uri="{BB962C8B-B14F-4D97-AF65-F5344CB8AC3E}">
        <p14:creationId xmlns:p14="http://schemas.microsoft.com/office/powerpoint/2010/main" val="4287552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33</a:t>
            </a:r>
          </a:p>
        </p:txBody>
      </p:sp>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9"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Placeholder 3" descr="A puck is shown with force F equals 5.0 N north and v sub I = 10 meters per second east."/>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4615" r="-34615"/>
          <a:stretch/>
        </p:blipFill>
        <p:spPr/>
      </p:pic>
    </p:spTree>
    <p:extLst>
      <p:ext uri="{BB962C8B-B14F-4D97-AF65-F5344CB8AC3E}">
        <p14:creationId xmlns:p14="http://schemas.microsoft.com/office/powerpoint/2010/main" val="33670043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34</a:t>
            </a:r>
          </a:p>
        </p:txBody>
      </p:sp>
      <p:sp>
        <p:nvSpPr>
          <p:cNvPr id="7" name="Text Placeholder 6"/>
          <p:cNvSpPr>
            <a:spLocks noGrp="1"/>
          </p:cNvSpPr>
          <p:nvPr>
            <p:ph type="body" sz="quarter" idx="14"/>
          </p:nvPr>
        </p:nvSpPr>
        <p:spPr/>
        <p:txBody>
          <a:bodyPr>
            <a:normAutofit/>
          </a:bodyPr>
          <a:lstStyle/>
          <a:p>
            <a:endParaRPr lang="en-US" sz="1600" dirty="0"/>
          </a:p>
        </p:txBody>
      </p:sp>
      <p:pic>
        <p:nvPicPr>
          <p:cNvPr id="9"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Placeholder 3" descr="A baseball has v sub I = 25 meters per second v hat at an angle of 30 degrees above the horizontal."/>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6587" r="-6587"/>
          <a:stretch/>
        </p:blipFill>
        <p:spPr/>
      </p:pic>
    </p:spTree>
    <p:extLst>
      <p:ext uri="{BB962C8B-B14F-4D97-AF65-F5344CB8AC3E}">
        <p14:creationId xmlns:p14="http://schemas.microsoft.com/office/powerpoint/2010/main" val="37973356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35</a:t>
            </a:r>
          </a:p>
        </p:txBody>
      </p:sp>
      <p:sp>
        <p:nvSpPr>
          <p:cNvPr id="7" name="Text Placeholder 6"/>
          <p:cNvSpPr>
            <a:spLocks noGrp="1"/>
          </p:cNvSpPr>
          <p:nvPr>
            <p:ph type="body" sz="quarter" idx="14"/>
          </p:nvPr>
        </p:nvSpPr>
        <p:spPr/>
        <p:txBody>
          <a:bodyPr>
            <a:normAutofit/>
          </a:bodyPr>
          <a:lstStyle/>
          <a:p>
            <a:endParaRPr lang="en-US" sz="1600" dirty="0"/>
          </a:p>
        </p:txBody>
      </p:sp>
      <p:pic>
        <p:nvPicPr>
          <p:cNvPr id="9"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Placeholder 3" descr="Two train cars are shown moving toward each other. The car on the left is moving with v sub i 1 equals 0.30 meters per second i hat to the right, and the car on the right is moving with v sub i 2 equals -0.12 meters per second i hat to the left."/>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43918" b="-43918"/>
          <a:stretch/>
        </p:blipFill>
        <p:spPr/>
      </p:pic>
    </p:spTree>
    <p:extLst>
      <p:ext uri="{BB962C8B-B14F-4D97-AF65-F5344CB8AC3E}">
        <p14:creationId xmlns:p14="http://schemas.microsoft.com/office/powerpoint/2010/main" val="22643553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36</a:t>
            </a:r>
          </a:p>
        </p:txBody>
      </p:sp>
      <p:sp>
        <p:nvSpPr>
          <p:cNvPr id="7" name="Text Placeholder 6"/>
          <p:cNvSpPr>
            <a:spLocks noGrp="1"/>
          </p:cNvSpPr>
          <p:nvPr>
            <p:ph type="body" sz="quarter" idx="14"/>
          </p:nvPr>
        </p:nvSpPr>
        <p:spPr/>
        <p:txBody>
          <a:bodyPr>
            <a:normAutofit/>
          </a:bodyPr>
          <a:lstStyle/>
          <a:p>
            <a:endParaRPr lang="en-US" sz="1600" dirty="0"/>
          </a:p>
        </p:txBody>
      </p:sp>
      <p:pic>
        <p:nvPicPr>
          <p:cNvPr id="9"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Placeholder 3" descr="Two sets of red and blue hockey pucks are shown. The first row has a blue hockey puck with an arrow pointing left toward a red hockey puck. The second row shows a similar blue puck with a shorter arrow pointing left toward a red hockey puck. The red hockey puck also has an arrow pointing to its left."/>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0993" r="-10993"/>
          <a:stretch/>
        </p:blipFill>
        <p:spPr/>
      </p:pic>
    </p:spTree>
    <p:extLst>
      <p:ext uri="{BB962C8B-B14F-4D97-AF65-F5344CB8AC3E}">
        <p14:creationId xmlns:p14="http://schemas.microsoft.com/office/powerpoint/2010/main" val="38790771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37</a:t>
            </a:r>
          </a:p>
        </p:txBody>
      </p:sp>
      <p:sp>
        <p:nvSpPr>
          <p:cNvPr id="7" name="Text Placeholder 6"/>
          <p:cNvSpPr>
            <a:spLocks noGrp="1"/>
          </p:cNvSpPr>
          <p:nvPr>
            <p:ph type="body" sz="quarter" idx="14"/>
          </p:nvPr>
        </p:nvSpPr>
        <p:spPr/>
        <p:txBody>
          <a:bodyPr>
            <a:normAutofit/>
          </a:bodyPr>
          <a:lstStyle/>
          <a:p>
            <a:endParaRPr lang="en-US" sz="1600" dirty="0"/>
          </a:p>
        </p:txBody>
      </p:sp>
      <p:pic>
        <p:nvPicPr>
          <p:cNvPr id="9"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Placeholder 3" descr="A drawing of a block on a table, and a bullet headed toward it."/>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2452" r="-42452"/>
          <a:stretch/>
        </p:blipFill>
        <p:spPr/>
      </p:pic>
    </p:spTree>
    <p:extLst>
      <p:ext uri="{BB962C8B-B14F-4D97-AF65-F5344CB8AC3E}">
        <p14:creationId xmlns:p14="http://schemas.microsoft.com/office/powerpoint/2010/main" val="2522400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44</a:t>
            </a:r>
          </a:p>
        </p:txBody>
      </p:sp>
      <p:sp>
        <p:nvSpPr>
          <p:cNvPr id="7" name="Text Placeholder 6"/>
          <p:cNvSpPr>
            <a:spLocks noGrp="1"/>
          </p:cNvSpPr>
          <p:nvPr>
            <p:ph type="body" sz="quarter" idx="14"/>
          </p:nvPr>
        </p:nvSpPr>
        <p:spPr/>
        <p:txBody>
          <a:bodyPr>
            <a:normAutofit/>
          </a:bodyPr>
          <a:lstStyle/>
          <a:p>
            <a:endParaRPr lang="en-US" sz="1600" dirty="0"/>
          </a:p>
        </p:txBody>
      </p:sp>
      <p:pic>
        <p:nvPicPr>
          <p:cNvPr id="9"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Placeholder 3" descr="A helium nucleus (2 protons and 2 neutrons) is incident with velocity v 1 on a gold nucleus. The path of the helium nucleus after the collision makes an angle of 120 degrees from its original direction of travel."/>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7424" b="-7424"/>
          <a:stretch/>
        </p:blipFill>
        <p:spPr/>
      </p:pic>
    </p:spTree>
    <p:extLst>
      <p:ext uri="{BB962C8B-B14F-4D97-AF65-F5344CB8AC3E}">
        <p14:creationId xmlns:p14="http://schemas.microsoft.com/office/powerpoint/2010/main" val="40725581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9.34</a:t>
            </a:r>
          </a:p>
        </p:txBody>
      </p:sp>
      <p:sp>
        <p:nvSpPr>
          <p:cNvPr id="7" name="Text Placeholder 6"/>
          <p:cNvSpPr>
            <a:spLocks noGrp="1"/>
          </p:cNvSpPr>
          <p:nvPr>
            <p:ph type="body" sz="quarter" idx="14"/>
          </p:nvPr>
        </p:nvSpPr>
        <p:spPr/>
        <p:txBody>
          <a:bodyPr>
            <a:normAutofit/>
          </a:bodyPr>
          <a:lstStyle/>
          <a:p>
            <a:r>
              <a:rPr lang="en-US" sz="1600" dirty="0"/>
              <a:t>(credit “hawk”: modification of work by “USFWS Mountain-Prairie”/Flickr; credit “dove”: modification of work by Jacob Spinks)</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Placeholder 3" descr="A hawk is flying toward a dove. The hawk is moving in a direction that is 35 degrees down from the horizontal at v 1 i = 28.0 meters per second v 1 i hat. The dove is moving to the right at 7.00 meters per second i hat."/>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4559" r="-24559"/>
          <a:stretch/>
        </p:blipFill>
        <p:spPr/>
      </p:pic>
    </p:spTree>
    <p:extLst>
      <p:ext uri="{BB962C8B-B14F-4D97-AF65-F5344CB8AC3E}">
        <p14:creationId xmlns:p14="http://schemas.microsoft.com/office/powerpoint/2010/main" val="11325968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55</a:t>
            </a:r>
          </a:p>
        </p:txBody>
      </p:sp>
      <p:sp>
        <p:nvSpPr>
          <p:cNvPr id="7" name="Text Placeholder 6"/>
          <p:cNvSpPr>
            <a:spLocks noGrp="1"/>
          </p:cNvSpPr>
          <p:nvPr>
            <p:ph type="body" sz="quarter" idx="14"/>
          </p:nvPr>
        </p:nvSpPr>
        <p:spPr/>
        <p:txBody>
          <a:bodyPr>
            <a:normAutofit/>
          </a:bodyPr>
          <a:lstStyle/>
          <a:p>
            <a:endParaRPr lang="en-US" sz="1600" dirty="0"/>
          </a:p>
        </p:txBody>
      </p:sp>
      <p:pic>
        <p:nvPicPr>
          <p:cNvPr id="9"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Placeholder 3" descr="A bullet at launch has v sub i = 50.0 meters per second directed at 40 degrees above the horizontal. At peak before explosion, the bullet is directed to the right with vector v sub i, x = v sub i x x hat. At leak after explosion, there are three pieces. M 1 = 1.0 k g has v 1 f = minus 10 meters per second j hat, downward. M 2 = 0.7 k g has vector v sub 2, f = v sub 2 f i hat to the right. M 3 = 0.3 k g has vector v sub 3, f = v sub 3 f j hat up.."/>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44871" r="-44871"/>
          <a:stretch/>
        </p:blipFill>
        <p:spPr/>
      </p:pic>
    </p:spTree>
    <p:extLst>
      <p:ext uri="{BB962C8B-B14F-4D97-AF65-F5344CB8AC3E}">
        <p14:creationId xmlns:p14="http://schemas.microsoft.com/office/powerpoint/2010/main" val="1109638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9.4</a:t>
            </a:r>
          </a:p>
        </p:txBody>
      </p:sp>
      <p:pic>
        <p:nvPicPr>
          <p:cNvPr id="2" name="Picture Placeholder 1" descr="A drawing of a stoppered flask, labeled “container”, with gas molecules (represented as green dots) moving randomly inside the flask."/>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8737" r="-68737"/>
          <a:stretch>
            <a:fillRect/>
          </a:stretch>
        </p:blipFill>
        <p:spPr/>
      </p:pic>
      <p:sp>
        <p:nvSpPr>
          <p:cNvPr id="7" name="Text Placeholder 6"/>
          <p:cNvSpPr>
            <a:spLocks noGrp="1"/>
          </p:cNvSpPr>
          <p:nvPr>
            <p:ph type="body" sz="quarter" idx="14"/>
          </p:nvPr>
        </p:nvSpPr>
        <p:spPr/>
        <p:txBody>
          <a:bodyPr>
            <a:normAutofit/>
          </a:bodyPr>
          <a:lstStyle/>
          <a:p>
            <a:r>
              <a:rPr lang="en-US" sz="1600" dirty="0"/>
              <a:t>Gas molecules can have very large velocities, but these velocities change nearly instantaneously when they collide with the container walls or with each other. This is primarily because their masses are so tiny.</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9969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63</a:t>
            </a:r>
          </a:p>
        </p:txBody>
      </p:sp>
      <p:sp>
        <p:nvSpPr>
          <p:cNvPr id="7" name="Text Placeholder 6"/>
          <p:cNvSpPr>
            <a:spLocks noGrp="1"/>
          </p:cNvSpPr>
          <p:nvPr>
            <p:ph type="body" sz="quarter" idx="14"/>
          </p:nvPr>
        </p:nvSpPr>
        <p:spPr/>
        <p:txBody>
          <a:bodyPr>
            <a:normAutofit/>
          </a:bodyPr>
          <a:lstStyle/>
          <a:p>
            <a:endParaRPr lang="en-US" sz="1600" dirty="0"/>
          </a:p>
        </p:txBody>
      </p:sp>
      <p:pic>
        <p:nvPicPr>
          <p:cNvPr id="9"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Placeholder 1" descr="A right triangle with sides length 3 c m and 4 c m has masses of 100 g at the vertex between the hypotenuse and the 4 c m side, 75 g at the vertex between the hypotenuse and the 3 c m side, and 150 g at the vertex between the the 3 c m side and the 4 c m side."/>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4581" r="-24581"/>
          <a:stretch/>
        </p:blipFill>
        <p:spPr>
          <a:xfrm>
            <a:off x="457199" y="1122386"/>
            <a:ext cx="8062913" cy="3500071"/>
          </a:xfrm>
        </p:spPr>
      </p:pic>
    </p:spTree>
    <p:extLst>
      <p:ext uri="{BB962C8B-B14F-4D97-AF65-F5344CB8AC3E}">
        <p14:creationId xmlns:p14="http://schemas.microsoft.com/office/powerpoint/2010/main" val="21372173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72</a:t>
            </a:r>
          </a:p>
        </p:txBody>
      </p:sp>
      <p:pic>
        <p:nvPicPr>
          <p:cNvPr id="3" name="Picture Placeholder 2" descr="A large cube of side b has a cube of side a cut out of its bottom left front corne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4835" b="-4835"/>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endParaRPr lang="en-US" sz="1600" dirty="0"/>
          </a:p>
        </p:txBody>
      </p:sp>
      <p:pic>
        <p:nvPicPr>
          <p:cNvPr id="2050"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3521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76</a:t>
            </a:r>
          </a:p>
        </p:txBody>
      </p:sp>
      <p:sp>
        <p:nvSpPr>
          <p:cNvPr id="7" name="Text Placeholder 6"/>
          <p:cNvSpPr>
            <a:spLocks noGrp="1"/>
          </p:cNvSpPr>
          <p:nvPr>
            <p:ph type="body" sz="quarter" idx="14"/>
          </p:nvPr>
        </p:nvSpPr>
        <p:spPr/>
        <p:txBody>
          <a:bodyPr>
            <a:normAutofit/>
          </a:bodyPr>
          <a:lstStyle/>
          <a:p>
            <a:endParaRPr lang="en-US" sz="1600" dirty="0"/>
          </a:p>
        </p:txBody>
      </p:sp>
      <p:pic>
        <p:nvPicPr>
          <p:cNvPr id="9"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Placeholder 1" descr="Figure a has a sphere on top of a vertical cylinder. Figure b has a sphere centered on top of a horizontal cylinde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54441" r="-54441"/>
          <a:stretch/>
        </p:blipFill>
        <p:spPr/>
      </p:pic>
    </p:spTree>
    <p:extLst>
      <p:ext uri="{BB962C8B-B14F-4D97-AF65-F5344CB8AC3E}">
        <p14:creationId xmlns:p14="http://schemas.microsoft.com/office/powerpoint/2010/main" val="6318572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114</a:t>
            </a:r>
          </a:p>
        </p:txBody>
      </p:sp>
      <p:sp>
        <p:nvSpPr>
          <p:cNvPr id="7" name="Text Placeholder 6"/>
          <p:cNvSpPr>
            <a:spLocks noGrp="1"/>
          </p:cNvSpPr>
          <p:nvPr>
            <p:ph type="body" sz="quarter" idx="14"/>
          </p:nvPr>
        </p:nvSpPr>
        <p:spPr/>
        <p:txBody>
          <a:bodyPr>
            <a:normAutofit/>
          </a:bodyPr>
          <a:lstStyle/>
          <a:p>
            <a:endParaRPr lang="en-US" sz="1600" dirty="0"/>
          </a:p>
        </p:txBody>
      </p:sp>
      <p:pic>
        <p:nvPicPr>
          <p:cNvPr id="9"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Placeholder 3" descr="A drawing of a person near the ground. His velocity vector is directed down and slightly to the left and is given as 3.0 meters per second i hat minus 9.0 meters per second j hat. The x y directions are shown for reference, with x to the right and y upward."/>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3" r="-7213"/>
          <a:stretch/>
        </p:blipFill>
        <p:spPr/>
      </p:pic>
    </p:spTree>
    <p:extLst>
      <p:ext uri="{BB962C8B-B14F-4D97-AF65-F5344CB8AC3E}">
        <p14:creationId xmlns:p14="http://schemas.microsoft.com/office/powerpoint/2010/main" val="27776872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117</a:t>
            </a:r>
          </a:p>
        </p:txBody>
      </p:sp>
      <p:pic>
        <p:nvPicPr>
          <p:cNvPr id="2" name="Picture Placeholder 1" descr="Before release, the cart, mass m, is at the top of a structure that consists of a horizontal stretch a the bottom and a ramp that rises up and to the right to a height h. The ramp has mass M and is on wheels. After release, the cart mass m is on the horizontal part of the ramp and is moving to the left with velocity v cart. The ramp is moving to the right with velocity v ramp."/>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19783" r="-19783"/>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endParaRPr lang="en-US" sz="1600" dirty="0"/>
          </a:p>
        </p:txBody>
      </p:sp>
      <p:pic>
        <p:nvPicPr>
          <p:cNvPr id="7"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5272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118</a:t>
            </a:r>
          </a:p>
        </p:txBody>
      </p:sp>
      <p:sp>
        <p:nvSpPr>
          <p:cNvPr id="7" name="Text Placeholder 6"/>
          <p:cNvSpPr>
            <a:spLocks noGrp="1"/>
          </p:cNvSpPr>
          <p:nvPr>
            <p:ph type="body" sz="quarter" idx="14"/>
          </p:nvPr>
        </p:nvSpPr>
        <p:spPr/>
        <p:txBody>
          <a:bodyPr>
            <a:normAutofit/>
          </a:bodyPr>
          <a:lstStyle/>
          <a:p>
            <a:endParaRPr lang="en-US" sz="1600" dirty="0"/>
          </a:p>
        </p:txBody>
      </p:sp>
      <p:pic>
        <p:nvPicPr>
          <p:cNvPr id="9"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Placeholder 3" descr="A diagram of several masses arranged to look like a model of a person is shown. At the top is a sphere, radius 8 cm. Centered below it is a rectangle 25 cm wide horizontally and 60 cm tall that looks like the body of the person. On either side of the rectangle are rectangles measuring 60 cm horizontally and 5 cm tall that look like the outstretched arms. The tops or the arms are aligned with the top of the body, and each arm extends out from the sides of the body horizontally. At the end of each arm is a 5 cm wide square. Below the body are the legs. Each leg is 70 cm tall and 8 cm wide. The tops of the legs are aligned with the bottom of the body. The outer sides of the legs are aligned with the sides o the body. Below each leg are the feet, which are 3 cm tall and 15 cm wide. The inner side of each foot is aligned with the inner side of the leg above it."/>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5138" r="-45138"/>
          <a:stretch/>
        </p:blipFill>
        <p:spPr/>
      </p:pic>
    </p:spTree>
    <p:extLst>
      <p:ext uri="{BB962C8B-B14F-4D97-AF65-F5344CB8AC3E}">
        <p14:creationId xmlns:p14="http://schemas.microsoft.com/office/powerpoint/2010/main" val="15898802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pPr algn="ctr"/>
            <a:r>
              <a:rPr lang="en-US" sz="1600" dirty="0"/>
              <a:t>This </a:t>
            </a:r>
            <a:r>
              <a:rPr lang="en-US" sz="1600" dirty="0" err="1"/>
              <a:t>OpenStax</a:t>
            </a:r>
            <a:r>
              <a:rPr lang="en-US" sz="1600" dirty="0"/>
              <a:t> ancillary resource is © Rice University under a CC-BY 4.0 International license; it may be reproduced or modified but must be attributed to </a:t>
            </a:r>
            <a:r>
              <a:rPr lang="en-US" sz="1600" dirty="0" err="1"/>
              <a:t>OpenStax</a:t>
            </a:r>
            <a:r>
              <a:rPr lang="en-US" sz="1600"/>
              <a:t>, Rice University and any changes must be noted.</a:t>
            </a:r>
            <a:endParaRPr lang="en-US" sz="1600" dirty="0"/>
          </a:p>
        </p:txBody>
      </p:sp>
    </p:spTree>
    <p:extLst>
      <p:ext uri="{BB962C8B-B14F-4D97-AF65-F5344CB8AC3E}">
        <p14:creationId xmlns:p14="http://schemas.microsoft.com/office/powerpoint/2010/main" val="199445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9.5</a:t>
            </a:r>
          </a:p>
        </p:txBody>
      </p:sp>
      <p:pic>
        <p:nvPicPr>
          <p:cNvPr id="2" name="Picture Placeholder 1" descr="Two soccer balls are shown. In one figure, a red arrow labeled vector F, t sub 0 points to the right and a blue arrow labeled delta p vector also points to the right. In the second figure, a red arrow of the same length as in the first figure points to the right and is labeled vector F, 2 t sub 0. A blue arrow twice as long as the blue arrow in the first figure points to the right and is labeled 2 delta p vecto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001" r="-12001"/>
          <a:stretch>
            <a:fillRect/>
          </a:stretch>
        </p:blipFill>
        <p:spPr/>
      </p:pic>
      <p:sp>
        <p:nvSpPr>
          <p:cNvPr id="7" name="Text Placeholder 6"/>
          <p:cNvSpPr>
            <a:spLocks noGrp="1"/>
          </p:cNvSpPr>
          <p:nvPr>
            <p:ph type="body" sz="quarter" idx="14"/>
          </p:nvPr>
        </p:nvSpPr>
        <p:spPr/>
        <p:txBody>
          <a:bodyPr>
            <a:normAutofit/>
          </a:bodyPr>
          <a:lstStyle/>
          <a:p>
            <a:r>
              <a:rPr lang="en-US" sz="1600" dirty="0"/>
              <a:t>The change in momentum of an object is proportional to the length of time during which the force is applied. If a force is exerted on the lower ball for twice as long as on the upper ball, then the change in the momentum of the lower ball is twice that of the upper ball.</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092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9.6</a:t>
            </a:r>
          </a:p>
        </p:txBody>
      </p:sp>
      <p:pic>
        <p:nvPicPr>
          <p:cNvPr id="2" name="Picture Placeholder 1" descr="A drawing of a tennis racket hitting a tennis ball. Two arrows pointing to the right are drawn near the ball. One is labeled vector F d t and th other is labeled d J vecto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780" r="-5780"/>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A force applied by a tennis racquet to a tennis ball over a time interval generates an impulse acting on the ball.</a:t>
            </a:r>
          </a:p>
        </p:txBody>
      </p:sp>
      <p:pic>
        <p:nvPicPr>
          <p:cNvPr id="7"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637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9.7</a:t>
            </a:r>
          </a:p>
        </p:txBody>
      </p:sp>
      <p:pic>
        <p:nvPicPr>
          <p:cNvPr id="2" name="Picture Placeholder 1" descr="A photo of the Arizona meteor crater. Buildings near the crater are tiny compared to the crat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4630" r="-14630"/>
          <a:stretch>
            <a:fillRect/>
          </a:stretch>
        </p:blipFill>
        <p:spPr/>
      </p:pic>
      <p:sp>
        <p:nvSpPr>
          <p:cNvPr id="7" name="Text Placeholder 6"/>
          <p:cNvSpPr>
            <a:spLocks noGrp="1"/>
          </p:cNvSpPr>
          <p:nvPr>
            <p:ph type="body" sz="quarter" idx="14"/>
          </p:nvPr>
        </p:nvSpPr>
        <p:spPr/>
        <p:txBody>
          <a:bodyPr>
            <a:normAutofit/>
          </a:bodyPr>
          <a:lstStyle/>
          <a:p>
            <a:r>
              <a:rPr lang="en-US" sz="1600" dirty="0"/>
              <a:t>The Arizona Meteor Crater in Flagstaff, Arizona (often referred to as the Barringer Crater after the person who first suggested its origin and whose family owns the land). (credit: “Shane.torgerson”/Wikimedia Commons)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888267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9.1</a:t>
            </a:r>
          </a:p>
        </p:txBody>
      </p:sp>
      <p:pic>
        <p:nvPicPr>
          <p:cNvPr id="2" name="Picture Placeholder 1" descr="An x y coordinate system is shown. The region below the x axis is shaded and labeled Earth. A meteor is shown at the origin. An upward arrow at the origin is labeled F vector (t). A downward arrow at the origin is labeled p sub 0 vector equals m times v sub 0 vecto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0516" r="-40516"/>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6148771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553</TotalTime>
  <Words>1636</Words>
  <Application>Microsoft Office PowerPoint</Application>
  <PresentationFormat>On-screen Show (4:3)</PresentationFormat>
  <Paragraphs>105</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Essential</vt:lpstr>
      <vt:lpstr>PowerPoint Presentation</vt:lpstr>
      <vt:lpstr>Figure 9.1</vt:lpstr>
      <vt:lpstr>Figure 9.2</vt:lpstr>
      <vt:lpstr>Figure 9.3</vt:lpstr>
      <vt:lpstr>Figure 9.4</vt:lpstr>
      <vt:lpstr>Figure 9.5</vt:lpstr>
      <vt:lpstr>Figure 9.6</vt:lpstr>
      <vt:lpstr>Figure 9.7</vt:lpstr>
      <vt:lpstr>EXAMPLE 9.1</vt:lpstr>
      <vt:lpstr>Figure 9.8</vt:lpstr>
      <vt:lpstr>Figure 9.9</vt:lpstr>
      <vt:lpstr>Figure 9.10</vt:lpstr>
      <vt:lpstr>Figure 9.11</vt:lpstr>
      <vt:lpstr>Figure 9.12</vt:lpstr>
      <vt:lpstr>Figure 9.13</vt:lpstr>
      <vt:lpstr>Figure 9.14</vt:lpstr>
      <vt:lpstr>Figure 9.15</vt:lpstr>
      <vt:lpstr>Figure 9.16</vt:lpstr>
      <vt:lpstr>Figure 9.17</vt:lpstr>
      <vt:lpstr>Figure 9.18</vt:lpstr>
      <vt:lpstr>Figure 9.19</vt:lpstr>
      <vt:lpstr>EXAMPLE 9.10</vt:lpstr>
      <vt:lpstr>Figure 9.20</vt:lpstr>
      <vt:lpstr>Figure 9.21</vt:lpstr>
      <vt:lpstr>Figure 9.22</vt:lpstr>
      <vt:lpstr>Figure 9.23</vt:lpstr>
      <vt:lpstr>Figure 9.24</vt:lpstr>
      <vt:lpstr>Figure 9.25</vt:lpstr>
      <vt:lpstr>EXAMPLE 9.15</vt:lpstr>
      <vt:lpstr>Figure 9.26</vt:lpstr>
      <vt:lpstr>Figure 9.27</vt:lpstr>
      <vt:lpstr>EXAMPLE 9.16</vt:lpstr>
      <vt:lpstr>Figure 9.28</vt:lpstr>
      <vt:lpstr>Figure 9.29</vt:lpstr>
      <vt:lpstr>Figure 9.30</vt:lpstr>
      <vt:lpstr>Figure 9.31</vt:lpstr>
      <vt:lpstr>Figure 9.32</vt:lpstr>
      <vt:lpstr>Figure 9.33</vt:lpstr>
      <vt:lpstr>EXERCISE 25</vt:lpstr>
      <vt:lpstr>EXERCISE 27</vt:lpstr>
      <vt:lpstr>EXERCISE 32</vt:lpstr>
      <vt:lpstr>EXERCISE 33</vt:lpstr>
      <vt:lpstr>EXERCISE 34</vt:lpstr>
      <vt:lpstr>EXERCISE 35</vt:lpstr>
      <vt:lpstr>EXERCISE 36</vt:lpstr>
      <vt:lpstr>EXERCISE 37</vt:lpstr>
      <vt:lpstr>EXERCISE 44</vt:lpstr>
      <vt:lpstr>Figure 9.34</vt:lpstr>
      <vt:lpstr>EXERCISE 55</vt:lpstr>
      <vt:lpstr>EXERCISE 63</vt:lpstr>
      <vt:lpstr>Figure 72</vt:lpstr>
      <vt:lpstr>EXERCISE 76</vt:lpstr>
      <vt:lpstr>EXERCISE 114</vt:lpstr>
      <vt:lpstr>Exercise 117</vt:lpstr>
      <vt:lpstr>EXERCISE 118</vt:lpstr>
      <vt:lpstr>PowerPoint Presentation</vt:lpstr>
    </vt:vector>
  </TitlesOfParts>
  <Company>WNI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Sarah Evans</cp:lastModifiedBy>
  <cp:revision>91</cp:revision>
  <cp:lastPrinted>2016-10-08T00:17:51Z</cp:lastPrinted>
  <dcterms:created xsi:type="dcterms:W3CDTF">2012-06-04T02:13:36Z</dcterms:created>
  <dcterms:modified xsi:type="dcterms:W3CDTF">2019-11-14T18:59:17Z</dcterms:modified>
</cp:coreProperties>
</file>