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76"/>
  </p:handoutMasterIdLst>
  <p:sldIdLst>
    <p:sldId id="256" r:id="rId2"/>
    <p:sldId id="281" r:id="rId3"/>
    <p:sldId id="284" r:id="rId4"/>
    <p:sldId id="283" r:id="rId5"/>
    <p:sldId id="282" r:id="rId6"/>
    <p:sldId id="285" r:id="rId7"/>
    <p:sldId id="286" r:id="rId8"/>
    <p:sldId id="289" r:id="rId9"/>
    <p:sldId id="288" r:id="rId10"/>
    <p:sldId id="287" r:id="rId11"/>
    <p:sldId id="295" r:id="rId12"/>
    <p:sldId id="294" r:id="rId13"/>
    <p:sldId id="293" r:id="rId14"/>
    <p:sldId id="292" r:id="rId15"/>
    <p:sldId id="291" r:id="rId16"/>
    <p:sldId id="297" r:id="rId17"/>
    <p:sldId id="296" r:id="rId18"/>
    <p:sldId id="290" r:id="rId19"/>
    <p:sldId id="300" r:id="rId20"/>
    <p:sldId id="299" r:id="rId21"/>
    <p:sldId id="273" r:id="rId22"/>
    <p:sldId id="298" r:id="rId23"/>
    <p:sldId id="302" r:id="rId24"/>
    <p:sldId id="306" r:id="rId25"/>
    <p:sldId id="305" r:id="rId26"/>
    <p:sldId id="308" r:id="rId27"/>
    <p:sldId id="307" r:id="rId28"/>
    <p:sldId id="364" r:id="rId29"/>
    <p:sldId id="311" r:id="rId30"/>
    <p:sldId id="360" r:id="rId31"/>
    <p:sldId id="310" r:id="rId32"/>
    <p:sldId id="361" r:id="rId33"/>
    <p:sldId id="362" r:id="rId34"/>
    <p:sldId id="309" r:id="rId35"/>
    <p:sldId id="304" r:id="rId36"/>
    <p:sldId id="303" r:id="rId37"/>
    <p:sldId id="316" r:id="rId38"/>
    <p:sldId id="315" r:id="rId39"/>
    <p:sldId id="320" r:id="rId40"/>
    <p:sldId id="319" r:id="rId41"/>
    <p:sldId id="318" r:id="rId42"/>
    <p:sldId id="317" r:id="rId43"/>
    <p:sldId id="323" r:id="rId44"/>
    <p:sldId id="324" r:id="rId45"/>
    <p:sldId id="326" r:id="rId46"/>
    <p:sldId id="328" r:id="rId47"/>
    <p:sldId id="330" r:id="rId48"/>
    <p:sldId id="331" r:id="rId49"/>
    <p:sldId id="334" r:id="rId50"/>
    <p:sldId id="333" r:id="rId51"/>
    <p:sldId id="335" r:id="rId52"/>
    <p:sldId id="363" r:id="rId53"/>
    <p:sldId id="336" r:id="rId54"/>
    <p:sldId id="332" r:id="rId55"/>
    <p:sldId id="329" r:id="rId56"/>
    <p:sldId id="342" r:id="rId57"/>
    <p:sldId id="341" r:id="rId58"/>
    <p:sldId id="340" r:id="rId59"/>
    <p:sldId id="357" r:id="rId60"/>
    <p:sldId id="358" r:id="rId61"/>
    <p:sldId id="346" r:id="rId62"/>
    <p:sldId id="345" r:id="rId63"/>
    <p:sldId id="347" r:id="rId64"/>
    <p:sldId id="344" r:id="rId65"/>
    <p:sldId id="349" r:id="rId66"/>
    <p:sldId id="348" r:id="rId67"/>
    <p:sldId id="343" r:id="rId68"/>
    <p:sldId id="353" r:id="rId69"/>
    <p:sldId id="352" r:id="rId70"/>
    <p:sldId id="359" r:id="rId71"/>
    <p:sldId id="351" r:id="rId72"/>
    <p:sldId id="355" r:id="rId73"/>
    <p:sldId id="354" r:id="rId74"/>
    <p:sldId id="356"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592" autoAdjust="0"/>
  </p:normalViewPr>
  <p:slideViewPr>
    <p:cSldViewPr snapToGrid="0" snapToObjects="1">
      <p:cViewPr varScale="1">
        <p:scale>
          <a:sx n="92" d="100"/>
          <a:sy n="92" d="100"/>
        </p:scale>
        <p:origin x="21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12,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12,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68.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7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7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79.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8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8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10 </a:t>
            </a:r>
            <a:r>
              <a:rPr lang="en-US" sz="2000" b="1" dirty="0">
                <a:solidFill>
                  <a:srgbClr val="212F62"/>
                </a:solidFill>
                <a:latin typeface="+mn-lt"/>
              </a:rPr>
              <a:t>FIXED-AXIS ROTATION</a:t>
            </a:r>
            <a:endParaRPr lang="en-US" sz="2000" b="1" cap="none" dirty="0">
              <a:solidFill>
                <a:srgbClr val="212F62"/>
              </a:solidFill>
              <a:latin typeface="+mn-lt"/>
            </a:endParaRP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10.9</a:t>
            </a:r>
          </a:p>
        </p:txBody>
      </p:sp>
      <p:pic>
        <p:nvPicPr>
          <p:cNvPr id="2" name="Picture Placeholder 1" descr="Picture is a photo of an air turbine under the wing of an airpla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7716" r="-47716"/>
          <a:stretch>
            <a:fillRect/>
          </a:stretch>
        </p:blipFill>
        <p:spPr/>
      </p:pic>
      <p:sp>
        <p:nvSpPr>
          <p:cNvPr id="7" name="Text Placeholder 6"/>
          <p:cNvSpPr>
            <a:spLocks noGrp="1"/>
          </p:cNvSpPr>
          <p:nvPr>
            <p:ph type="body" sz="quarter" idx="14"/>
          </p:nvPr>
        </p:nvSpPr>
        <p:spPr/>
        <p:txBody>
          <a:bodyPr>
            <a:normAutofit/>
          </a:bodyPr>
          <a:lstStyle/>
          <a:p>
            <a:r>
              <a:rPr lang="en-US" sz="1600" dirty="0"/>
              <a:t>(credit: “Bubinator”/ Wikimedia Commons)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67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10.10</a:t>
            </a:r>
          </a:p>
        </p:txBody>
      </p:sp>
      <p:pic>
        <p:nvPicPr>
          <p:cNvPr id="2" name="Picture Placeholder 1" descr="Figure is a drawing of a wind turbine that is rotating counterclockwise, as seen head 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50" b="-1550"/>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A wind turbine that is rotating counterclockwise, as seen head on.</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557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10.11</a:t>
            </a:r>
          </a:p>
        </p:txBody>
      </p:sp>
      <p:pic>
        <p:nvPicPr>
          <p:cNvPr id="2" name="Picture Placeholder 1" descr="Figure is a drawing of a fishing line coming off a rotating reel. Rotation radius is 4.5 cm, rotation takes place in the counterclockwise 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039" r="-41039"/>
          <a:stretch>
            <a:fillRect/>
          </a:stretch>
        </p:blipFill>
        <p:spPr/>
      </p:pic>
      <p:sp>
        <p:nvSpPr>
          <p:cNvPr id="7" name="Text Placeholder 6"/>
          <p:cNvSpPr>
            <a:spLocks noGrp="1"/>
          </p:cNvSpPr>
          <p:nvPr>
            <p:ph type="body" sz="quarter" idx="14"/>
          </p:nvPr>
        </p:nvSpPr>
        <p:spPr/>
        <p:txBody>
          <a:bodyPr>
            <a:normAutofit/>
          </a:bodyPr>
          <a:lstStyle/>
          <a:p>
            <a:r>
              <a:rPr lang="en-US" sz="1600" dirty="0"/>
              <a:t>Fishing line coming off a rotating reel moves linearly.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85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10.12</a:t>
            </a:r>
          </a:p>
        </p:txBody>
      </p:sp>
      <p:pic>
        <p:nvPicPr>
          <p:cNvPr id="2" name="Picture Placeholder 1" descr="Figure is a graph of the angular velocity in rads per second plotted versus time in seconds. Angular velocity decreases linearly with time, from 30 rads per second at zero seconds to zero at 5 secon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4198" r="-44198"/>
          <a:stretch>
            <a:fillRect/>
          </a:stretch>
        </p:blipFill>
        <p:spPr/>
      </p:pic>
      <p:sp>
        <p:nvSpPr>
          <p:cNvPr id="7" name="Text Placeholder 6"/>
          <p:cNvSpPr>
            <a:spLocks noGrp="1"/>
          </p:cNvSpPr>
          <p:nvPr>
            <p:ph type="body" sz="quarter" idx="14"/>
          </p:nvPr>
        </p:nvSpPr>
        <p:spPr/>
        <p:txBody>
          <a:bodyPr>
            <a:normAutofit/>
          </a:bodyPr>
          <a:lstStyle/>
          <a:p>
            <a:r>
              <a:rPr lang="en-US" sz="1600" dirty="0"/>
              <a:t>A graph of the angular velocity of a propeller versus time.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76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10.13</a:t>
            </a:r>
          </a:p>
        </p:txBody>
      </p:sp>
      <p:pic>
        <p:nvPicPr>
          <p:cNvPr id="2" name="Picture Placeholder 1" descr="Figure is a graph of the angular velocity in rads per second plotted versus time in seconds. Angular velocity decreases linearly with time, from 30 rads per second at zero seconds to zero at 5 seconds. The area under the curve is fill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4155" r="-44155"/>
          <a:stretch>
            <a:fillRect/>
          </a:stretch>
        </p:blipFill>
        <p:spPr/>
      </p:pic>
      <p:sp>
        <p:nvSpPr>
          <p:cNvPr id="7" name="Text Placeholder 6"/>
          <p:cNvSpPr>
            <a:spLocks noGrp="1"/>
          </p:cNvSpPr>
          <p:nvPr>
            <p:ph type="body" sz="quarter" idx="14"/>
          </p:nvPr>
        </p:nvSpPr>
        <p:spPr/>
        <p:txBody>
          <a:bodyPr>
            <a:normAutofit/>
          </a:bodyPr>
          <a:lstStyle/>
          <a:p>
            <a:r>
              <a:rPr lang="en-US" sz="1600" dirty="0"/>
              <a:t>The area under the curve is the area of the right triangle.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45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10.14</a:t>
            </a:r>
          </a:p>
        </p:txBody>
      </p:sp>
      <p:pic>
        <p:nvPicPr>
          <p:cNvPr id="2" name="Picture Placeholder 1" descr="Figure A illustrates uniform circular motion. The centripetal acceleration ac has its vector inward toward the axis of rotation. There is no tangential acceleration and v2 is equivalent to v1. Figure A illustrates nonuniform circular motion. The centripetal acceleration ac has its vector inward toward the axis of rotation. Tangential acceleration at is present and v2 is larger than v1."/>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5412" r="-15412"/>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pPr marL="342900" indent="-342900">
                  <a:buAutoNum type="alphaLcParenBoth"/>
                </a:pPr>
                <a:r>
                  <a:rPr lang="en-US" sz="1600" dirty="0">
                    <a:solidFill>
                      <a:schemeClr val="tx1"/>
                    </a:solidFill>
                  </a:rPr>
                  <a:t>Uniform circular motion: The centripetal acceleration </a:t>
                </a:r>
                <a14:m>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b="0" i="1" dirty="0" smtClean="0">
                            <a:solidFill>
                              <a:schemeClr val="tx1"/>
                            </a:solidFill>
                            <a:latin typeface="Cambria Math"/>
                          </a:rPr>
                          <m:t>𝑎</m:t>
                        </m:r>
                      </m:e>
                      <m:sub>
                        <m:r>
                          <a:rPr lang="en-US" sz="1600" b="0" i="1" dirty="0" smtClean="0">
                            <a:solidFill>
                              <a:schemeClr val="tx1"/>
                            </a:solidFill>
                            <a:latin typeface="Cambria Math"/>
                          </a:rPr>
                          <m:t>𝑐</m:t>
                        </m:r>
                      </m:sub>
                    </m:sSub>
                  </m:oMath>
                </a14:m>
                <a:r>
                  <a:rPr lang="en-US" sz="1600" dirty="0">
                    <a:solidFill>
                      <a:schemeClr val="tx1"/>
                    </a:solidFill>
                  </a:rPr>
                  <a:t> has its vector inward toward the axis of rotation. There is no tangential acceleration.</a:t>
                </a:r>
              </a:p>
              <a:p>
                <a:pPr marL="342900" indent="-342900">
                  <a:buAutoNum type="alphaLcParenBoth"/>
                </a:pPr>
                <a:r>
                  <a:rPr lang="en-US" sz="1600" dirty="0" err="1">
                    <a:solidFill>
                      <a:schemeClr val="tx1"/>
                    </a:solidFill>
                  </a:rPr>
                  <a:t>Nonuniform</a:t>
                </a:r>
                <a:r>
                  <a:rPr lang="en-US" sz="1600" dirty="0">
                    <a:solidFill>
                      <a:schemeClr val="tx1"/>
                    </a:solidFill>
                  </a:rPr>
                  <a:t> circular motion: An angular acceleration produces an inward centripetal acceleration that is changing in magnitude, plus a tangential acceleration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a:rPr>
                          <m:t>𝑎</m:t>
                        </m:r>
                      </m:e>
                      <m:sub>
                        <m:r>
                          <a:rPr lang="en-US" sz="1600" b="0" i="1" smtClean="0">
                            <a:solidFill>
                              <a:schemeClr val="tx1"/>
                            </a:solidFill>
                            <a:latin typeface="Cambria Math"/>
                          </a:rPr>
                          <m:t>𝑡</m:t>
                        </m:r>
                      </m:sub>
                    </m:sSub>
                  </m:oMath>
                </a14:m>
                <a:r>
                  <a:rPr lang="en-US" sz="1600" i="1" dirty="0">
                    <a:solidFill>
                      <a:schemeClr val="tx1"/>
                    </a:solidFill>
                  </a:rPr>
                  <a:t> </a:t>
                </a:r>
                <a:r>
                  <a:rPr lang="en-US" sz="1600" dirty="0">
                    <a:solidFill>
                      <a:schemeClr val="tx1"/>
                    </a:solidFill>
                  </a:rPr>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227" t="-1571" r="-907" b="-9424"/>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746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10.15</a:t>
            </a:r>
          </a:p>
        </p:txBody>
      </p:sp>
      <p:pic>
        <p:nvPicPr>
          <p:cNvPr id="2" name="Picture Placeholder 1" descr="Figure shows a particle executing circular motion. The vector ac is at an angle between the vectors a and a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822" r="-67822"/>
          <a:stretch>
            <a:fillRect/>
          </a:stretch>
        </p:blipFill>
        <p:spPr/>
      </p:pic>
      <p:sp>
        <p:nvSpPr>
          <p:cNvPr id="7" name="Text Placeholder 6"/>
          <p:cNvSpPr>
            <a:spLocks noGrp="1"/>
          </p:cNvSpPr>
          <p:nvPr>
            <p:ph type="body" sz="quarter" idx="14"/>
          </p:nvPr>
        </p:nvSpPr>
        <p:spPr/>
        <p:txBody>
          <a:bodyPr>
            <a:normAutofit/>
          </a:bodyPr>
          <a:lstStyle/>
          <a:p>
            <a:r>
              <a:rPr lang="en-US" sz="1600" dirty="0"/>
              <a:t>A particle is executing circular motion and has an angular acceleration. The total linear acceleration of the particle is the vector sum of the centripetal acceleration and tangential acceleration vectors. The total linear acceleration vector is at an angle in between the centripetal and tangential accelerations.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72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10.16</a:t>
            </a:r>
          </a:p>
        </p:txBody>
      </p:sp>
      <p:pic>
        <p:nvPicPr>
          <p:cNvPr id="2" name="Picture Placeholder 1" descr="Figure shows a particle executing circular motion in the counterclockwise direction. The vector a t is pointed clockwise. Vectors a and a c point toward the center of the circle, and the label “direction of motion” points in the opposite direction of vector a 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8421" r="-78421"/>
          <a:stretch>
            <a:fillRect/>
          </a:stretch>
        </p:blipFill>
        <p:spPr/>
      </p:pic>
      <p:sp>
        <p:nvSpPr>
          <p:cNvPr id="7" name="Text Placeholder 6"/>
          <p:cNvSpPr>
            <a:spLocks noGrp="1"/>
          </p:cNvSpPr>
          <p:nvPr>
            <p:ph type="body" sz="quarter" idx="14"/>
          </p:nvPr>
        </p:nvSpPr>
        <p:spPr/>
        <p:txBody>
          <a:bodyPr>
            <a:normAutofit/>
          </a:bodyPr>
          <a:lstStyle/>
          <a:p>
            <a:r>
              <a:rPr lang="en-US" sz="1600" dirty="0"/>
              <a:t>The centripetal, tangential, and total acceleration vectors. The centrifuge is slowing down, so the tangential acceleration is clockwise, opposite the direction of rotation (counterclockwise).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02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10.17</a:t>
            </a:r>
          </a:p>
        </p:txBody>
      </p:sp>
      <p:pic>
        <p:nvPicPr>
          <p:cNvPr id="2" name="Picture Placeholder 1" descr="Figure is a photo of a man sharpening a piece of metal on the rotating grindstone. Sparks from the grindstone are clearly evide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420" r="-26420"/>
          <a:stretch>
            <a:fillRect/>
          </a:stretch>
        </p:blipFill>
        <p:spPr/>
      </p:pic>
      <p:sp>
        <p:nvSpPr>
          <p:cNvPr id="7" name="Text Placeholder 6"/>
          <p:cNvSpPr>
            <a:spLocks noGrp="1"/>
          </p:cNvSpPr>
          <p:nvPr>
            <p:ph type="body" sz="quarter" idx="14"/>
          </p:nvPr>
        </p:nvSpPr>
        <p:spPr/>
        <p:txBody>
          <a:bodyPr>
            <a:normAutofit/>
          </a:bodyPr>
          <a:lstStyle/>
          <a:p>
            <a:r>
              <a:rPr lang="en-US" sz="1600" dirty="0"/>
              <a:t>The rotational kinetic energy of the grindstone is converted to heat, light, sound, and vibration. (credit: Zachary David Bell, US Navy)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53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10.18</a:t>
            </a:r>
          </a:p>
        </p:txBody>
      </p:sp>
      <p:pic>
        <p:nvPicPr>
          <p:cNvPr id="2" name="Picture Placeholder 1" descr="Figure is a photo of a kinetic energy recovery system flywheel installed next to the driver’s seat in a ca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893" r="-26893"/>
          <a:stretch>
            <a:fillRect/>
          </a:stretch>
        </p:blipFill>
        <p:spPr/>
      </p:pic>
      <p:sp>
        <p:nvSpPr>
          <p:cNvPr id="7" name="Text Placeholder 6"/>
          <p:cNvSpPr>
            <a:spLocks noGrp="1"/>
          </p:cNvSpPr>
          <p:nvPr>
            <p:ph type="body" sz="quarter" idx="14"/>
          </p:nvPr>
        </p:nvSpPr>
        <p:spPr/>
        <p:txBody>
          <a:bodyPr>
            <a:normAutofit/>
          </a:bodyPr>
          <a:lstStyle/>
          <a:p>
            <a:r>
              <a:rPr lang="en-US" sz="1550" dirty="0"/>
              <a:t>A KERS (kinetic energy recovery system) flywheel used in cars. (credit: “</a:t>
            </a:r>
            <a:r>
              <a:rPr lang="en-US" sz="1550" dirty="0" err="1"/>
              <a:t>cmonville</a:t>
            </a:r>
            <a:r>
              <a:rPr lang="en-US" sz="1550" dirty="0"/>
              <a:t>”/Flickr)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9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a:t>
            </a:r>
          </a:p>
        </p:txBody>
      </p:sp>
      <p:pic>
        <p:nvPicPr>
          <p:cNvPr id="2" name="Picture Placeholder 1" descr="A photo of a wind farm with multiple wind turbines installed in a deser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a:bodyPr>
          <a:lstStyle/>
          <a:p>
            <a:r>
              <a:rPr lang="en-US" sz="1600" dirty="0"/>
              <a:t>Brazos wind farm in west Texas. </a:t>
            </a:r>
            <a:r>
              <a:rPr lang="en-US" sz="1600" dirty="0"/>
              <a:t>During 2019, wind farms in the United States had an average power output of 34 gigawatts, which is enough to power 28 million homes</a:t>
            </a:r>
            <a:r>
              <a:rPr lang="en-US" sz="1600" dirty="0" smtClean="0"/>
              <a:t>. (</a:t>
            </a:r>
            <a:r>
              <a:rPr lang="en-US" sz="1600" dirty="0"/>
              <a:t>credit: modification of work by “ENERGY.GOV”/Flickr)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7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10.19</a:t>
            </a:r>
          </a:p>
        </p:txBody>
      </p:sp>
      <p:pic>
        <p:nvPicPr>
          <p:cNvPr id="2" name="Picture Placeholder 1" descr="Figure shows six washers spaced 10 cm apart on a rod rotating about a vertical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020" r="-21020"/>
          <a:stretch>
            <a:fillRect/>
          </a:stretch>
        </p:blipFill>
        <p:spPr/>
      </p:pic>
      <p:sp>
        <p:nvSpPr>
          <p:cNvPr id="7" name="Text Placeholder 6"/>
          <p:cNvSpPr>
            <a:spLocks noGrp="1"/>
          </p:cNvSpPr>
          <p:nvPr>
            <p:ph type="body" sz="quarter" idx="14"/>
          </p:nvPr>
        </p:nvSpPr>
        <p:spPr/>
        <p:txBody>
          <a:bodyPr>
            <a:normAutofit/>
          </a:bodyPr>
          <a:lstStyle/>
          <a:p>
            <a:r>
              <a:rPr lang="en-US" sz="1600" dirty="0"/>
              <a:t>Six washers are spaced 10 cm apart on a rod of negligible mass and rotating about a vertical axis.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63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10.20</a:t>
            </a:r>
          </a:p>
        </p:txBody>
      </p:sp>
      <p:pic>
        <p:nvPicPr>
          <p:cNvPr id="2" name="Picture Placeholder 1" descr="Figure shows ten rotating objects. These are hoop rotating about cylinder axis, solid cylinder or disk rotating about cylinder axis, thin rod rotating about axis through center solid sphere rotating about diameter, hoop rotating about diameter, annular cylinder rotating about cylinder axis, solid cylinder or disk rotating about central diameter, thin road rotating about the axis through one end perpendicular to the length, thin spherical shell about any diameter, slab about perpendicular axis through cen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507" b="-450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Values of rotational inertia for common shapes of objects.</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6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10.21</a:t>
            </a:r>
          </a:p>
        </p:txBody>
      </p:sp>
      <p:pic>
        <p:nvPicPr>
          <p:cNvPr id="2" name="Picture Placeholder 1" descr="Figure A is a sketch of a four-blade helicopter with 4.0 meter blades spinning counterclockwise. Figure B is a photo of a water rescue operation featuring a helicop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15" b="-415"/>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Sketch of a four-blade helicopter.</a:t>
            </a:r>
          </a:p>
          <a:p>
            <a:pPr marL="342900" indent="-342900">
              <a:buAutoNum type="alphaLcParenBoth"/>
            </a:pPr>
            <a:r>
              <a:rPr lang="en-US" sz="1600" dirty="0"/>
              <a:t>A water rescue operation featuring a helicopter from the Auckland Westpac Rescue Helicopter Service. (credit b: “111 Emergency”/Flickr)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490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10.22</a:t>
            </a:r>
          </a:p>
        </p:txBody>
      </p:sp>
      <p:pic>
        <p:nvPicPr>
          <p:cNvPr id="2" name="Picture Placeholder 1" descr="Figure is a sketch of a man throwing a boomerang in the air at a 40 degree ang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144" r="-53144"/>
          <a:stretch>
            <a:fillRect/>
          </a:stretch>
        </p:blipFill>
        <p:spPr/>
      </p:pic>
      <p:sp>
        <p:nvSpPr>
          <p:cNvPr id="7" name="Text Placeholder 6"/>
          <p:cNvSpPr>
            <a:spLocks noGrp="1"/>
          </p:cNvSpPr>
          <p:nvPr>
            <p:ph type="body" sz="quarter" idx="14"/>
          </p:nvPr>
        </p:nvSpPr>
        <p:spPr/>
        <p:txBody>
          <a:bodyPr>
            <a:normAutofit/>
          </a:bodyPr>
          <a:lstStyle/>
          <a:p>
            <a:r>
              <a:rPr lang="en-US" sz="1600" dirty="0"/>
              <a:t>A boomerang is hurled into the air at an initial angle of 40°.</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1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10.23</a:t>
            </a:r>
          </a:p>
        </p:txBody>
      </p:sp>
      <p:pic>
        <p:nvPicPr>
          <p:cNvPr id="2" name="Picture Placeholder 1" descr="Figure A shows a barbell of the length 2 R with the masses m at the ends. It is rotating through its center. Figure B shows a barbell of the length 2 R with the masses m at the ends. It is rotating through one e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249" b="-14249"/>
          <a:stretch>
            <a:fillRect/>
          </a:stretch>
        </p:blipFill>
        <p:spPr/>
      </p:pic>
      <p:sp>
        <p:nvSpPr>
          <p:cNvPr id="7" name="Text Placeholder 6"/>
          <p:cNvSpPr>
            <a:spLocks noGrp="1"/>
          </p:cNvSpPr>
          <p:nvPr>
            <p:ph type="body" sz="quarter" idx="14"/>
          </p:nvPr>
        </p:nvSpPr>
        <p:spPr/>
        <p:txBody>
          <a:bodyPr>
            <a:normAutofit/>
          </a:bodyPr>
          <a:lstStyle/>
          <a:p>
            <a:r>
              <a:rPr lang="en-US" sz="1600" dirty="0">
                <a:solidFill>
                  <a:srgbClr val="6CB255"/>
                </a:solidFill>
              </a:rPr>
              <a:t>(a)</a:t>
            </a:r>
            <a:r>
              <a:rPr lang="en-US" sz="1600" dirty="0"/>
              <a:t> A barbell with an axis of rotation through its center; </a:t>
            </a:r>
            <a:r>
              <a:rPr lang="en-US" sz="1600" dirty="0">
                <a:solidFill>
                  <a:srgbClr val="6CB255"/>
                </a:solidFill>
              </a:rPr>
              <a:t>(b)</a:t>
            </a:r>
            <a:r>
              <a:rPr lang="en-US" sz="1600" dirty="0"/>
              <a:t> a barbell with an axis of rotation through one end.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42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10.24</a:t>
            </a:r>
          </a:p>
        </p:txBody>
      </p:sp>
      <p:pic>
        <p:nvPicPr>
          <p:cNvPr id="2" name="Picture Placeholder 1" descr="Figure shows a point dm located on the X axis at distance r from the cen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7969" r="-67969"/>
          <a:stretch>
            <a:fillRect/>
          </a:stretch>
        </p:blipFill>
        <p:spPr/>
      </p:pic>
      <p:sp>
        <p:nvSpPr>
          <p:cNvPr id="7" name="Text Placeholder 6"/>
          <p:cNvSpPr>
            <a:spLocks noGrp="1"/>
          </p:cNvSpPr>
          <p:nvPr>
            <p:ph type="body" sz="quarter" idx="14"/>
          </p:nvPr>
        </p:nvSpPr>
        <p:spPr/>
        <p:txBody>
          <a:bodyPr>
            <a:normAutofit/>
          </a:bodyPr>
          <a:lstStyle/>
          <a:p>
            <a:r>
              <a:rPr lang="en-US" sz="1600" dirty="0"/>
              <a:t>Using an infinitesimally small piece of mass to calculate the contribution to the total moment of inertia.</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04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10.25</a:t>
            </a:r>
          </a:p>
        </p:txBody>
      </p:sp>
      <p:pic>
        <p:nvPicPr>
          <p:cNvPr id="2" name="Picture Placeholder 1" descr="Figure shows a thin rod that rotates about an axis through the center. Part of the rod of the length dx has a mass d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482" b="-9482"/>
          <a:stretch>
            <a:fillRect/>
          </a:stretch>
        </p:blipFill>
        <p:spPr/>
      </p:pic>
      <p:sp>
        <p:nvSpPr>
          <p:cNvPr id="7" name="Text Placeholder 6"/>
          <p:cNvSpPr>
            <a:spLocks noGrp="1"/>
          </p:cNvSpPr>
          <p:nvPr>
            <p:ph type="body" sz="quarter" idx="14"/>
          </p:nvPr>
        </p:nvSpPr>
        <p:spPr/>
        <p:txBody>
          <a:bodyPr>
            <a:normAutofit/>
          </a:bodyPr>
          <a:lstStyle/>
          <a:p>
            <a:r>
              <a:rPr lang="en-US" sz="1600" dirty="0"/>
              <a:t>Calculation of the moment of inertia </a:t>
            </a:r>
            <a:r>
              <a:rPr lang="en-US" sz="1600" i="1" dirty="0"/>
              <a:t>I</a:t>
            </a:r>
            <a:r>
              <a:rPr lang="en-US" sz="1600" dirty="0"/>
              <a:t> for a uniform thin rod about an axis through the center of the rod.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287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10.26</a:t>
            </a:r>
          </a:p>
        </p:txBody>
      </p:sp>
      <p:pic>
        <p:nvPicPr>
          <p:cNvPr id="2" name="Picture Placeholder 1" descr="Figure shows a thin rod that rotates about an axis through the end. Part of the rod of the length dx has a mass d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457199" y="1482581"/>
            <a:ext cx="8062913" cy="2779680"/>
          </a:xfrm>
        </p:spPr>
      </p:pic>
      <p:sp>
        <p:nvSpPr>
          <p:cNvPr id="7" name="Text Placeholder 6"/>
          <p:cNvSpPr>
            <a:spLocks noGrp="1"/>
          </p:cNvSpPr>
          <p:nvPr>
            <p:ph type="body" sz="quarter" idx="14"/>
          </p:nvPr>
        </p:nvSpPr>
        <p:spPr/>
        <p:txBody>
          <a:bodyPr>
            <a:normAutofit/>
          </a:bodyPr>
          <a:lstStyle/>
          <a:p>
            <a:r>
              <a:rPr lang="en-US" sz="1600" dirty="0"/>
              <a:t>Calculation of the moment of inertia </a:t>
            </a:r>
            <a:r>
              <a:rPr lang="en-US" sz="1600" i="1" dirty="0"/>
              <a:t>I</a:t>
            </a:r>
            <a:r>
              <a:rPr lang="en-US" sz="1600" dirty="0"/>
              <a:t> for a uniform thin rod about an axis through the end of the rod.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070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10.5</a:t>
            </a:r>
          </a:p>
        </p:txBody>
      </p:sp>
      <p:pic>
        <p:nvPicPr>
          <p:cNvPr id="2" name="Picture Placeholder 1" descr="Figure shows a cylinder of radius R that rotates about an axis through a point on the surface."/>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6497" r="-26497"/>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82137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10.27</a:t>
            </a:r>
          </a:p>
        </p:txBody>
      </p:sp>
      <p:pic>
        <p:nvPicPr>
          <p:cNvPr id="2" name="Picture Placeholder 1" descr="Figure shows a uniform thin disk of radius r that rotates about a Z axis that passes through its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952" r="-1952"/>
          <a:stretch>
            <a:fillRect/>
          </a:stretch>
        </p:blipFill>
        <p:spPr/>
      </p:pic>
      <p:sp>
        <p:nvSpPr>
          <p:cNvPr id="7" name="Text Placeholder 6"/>
          <p:cNvSpPr>
            <a:spLocks noGrp="1"/>
          </p:cNvSpPr>
          <p:nvPr>
            <p:ph type="body" sz="quarter" idx="14"/>
          </p:nvPr>
        </p:nvSpPr>
        <p:spPr/>
        <p:txBody>
          <a:bodyPr>
            <a:normAutofit/>
          </a:bodyPr>
          <a:lstStyle/>
          <a:p>
            <a:r>
              <a:rPr lang="en-US" sz="1600" dirty="0"/>
              <a:t>Calculating the moment of inertia for a thin disk about an axis through its center.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82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a:t>
            </a:r>
          </a:p>
        </p:txBody>
      </p:sp>
      <p:pic>
        <p:nvPicPr>
          <p:cNvPr id="2" name="Picture Placeholder 1" descr="Figure is a graph that shows a particle moving counterclockwise. Vector r from the origin of the co-ordinate system to the point s on the pass of a particle forms an angle theta with the X ax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3059" r="-43059"/>
          <a:stretch>
            <a:fillRect/>
          </a:stretch>
        </p:blipFill>
        <p:spPr/>
      </p:pic>
      <p:sp>
        <p:nvSpPr>
          <p:cNvPr id="7" name="Text Placeholder 6"/>
          <p:cNvSpPr>
            <a:spLocks noGrp="1"/>
          </p:cNvSpPr>
          <p:nvPr>
            <p:ph type="body" sz="quarter" idx="14"/>
          </p:nvPr>
        </p:nvSpPr>
        <p:spPr/>
        <p:txBody>
          <a:bodyPr>
            <a:normAutofit/>
          </a:bodyPr>
          <a:lstStyle/>
          <a:p>
            <a:r>
              <a:rPr lang="en-US" sz="1600" dirty="0"/>
              <a:t>A particle follows a circular path. As it moves counterclockwise, it sweeps out a positive angle </a:t>
            </a:r>
            <a:r>
              <a:rPr lang="en-US" sz="1600" i="1" dirty="0"/>
              <a:t>θ</a:t>
            </a:r>
            <a:r>
              <a:rPr lang="en-US" sz="1600" dirty="0"/>
              <a:t> with respect to the </a:t>
            </a:r>
            <a:r>
              <a:rPr lang="en-US" sz="1600" i="1" dirty="0"/>
              <a:t>x</a:t>
            </a:r>
            <a:r>
              <a:rPr lang="en-US" sz="1600" dirty="0"/>
              <a:t>-axis and traces out an arc length </a:t>
            </a:r>
            <a:r>
              <a:rPr lang="en-US" sz="1600" i="1" dirty="0"/>
              <a:t>s</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111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10.28</a:t>
            </a:r>
          </a:p>
        </p:txBody>
      </p:sp>
      <p:sp>
        <p:nvSpPr>
          <p:cNvPr id="7" name="Text Placeholder 6"/>
          <p:cNvSpPr>
            <a:spLocks noGrp="1"/>
          </p:cNvSpPr>
          <p:nvPr>
            <p:ph type="body" sz="quarter" idx="14"/>
          </p:nvPr>
        </p:nvSpPr>
        <p:spPr/>
        <p:txBody>
          <a:bodyPr>
            <a:normAutofit/>
          </a:bodyPr>
          <a:lstStyle/>
          <a:p>
            <a:r>
              <a:rPr lang="en-US" sz="1600" dirty="0"/>
              <a:t>Compound object consisting of a disk at the end of a rod. The axis of rotation is located at </a:t>
            </a:r>
            <a:r>
              <a:rPr lang="en-US" sz="1600" i="1" dirty="0"/>
              <a:t>A</a:t>
            </a:r>
            <a:r>
              <a:rPr lang="en-US" sz="160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Figure shows a disk with radius R connected to a rod with length 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875" y="1160168"/>
            <a:ext cx="3892289" cy="353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79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10.29</a:t>
            </a:r>
          </a:p>
        </p:txBody>
      </p:sp>
      <p:pic>
        <p:nvPicPr>
          <p:cNvPr id="2" name="Picture Placeholder 1" descr="Figure is a drawing of a child on a merry-go-round. Merry–go-round has a 2 meter radius. Child is standing one meter from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880" r="-17880"/>
          <a:stretch>
            <a:fillRect/>
          </a:stretch>
        </p:blipFill>
        <p:spPr/>
      </p:pic>
      <p:sp>
        <p:nvSpPr>
          <p:cNvPr id="7" name="Text Placeholder 6"/>
          <p:cNvSpPr>
            <a:spLocks noGrp="1"/>
          </p:cNvSpPr>
          <p:nvPr>
            <p:ph type="body" sz="quarter" idx="14"/>
          </p:nvPr>
        </p:nvSpPr>
        <p:spPr/>
        <p:txBody>
          <a:bodyPr>
            <a:normAutofit/>
          </a:bodyPr>
          <a:lstStyle/>
          <a:p>
            <a:r>
              <a:rPr lang="en-US" sz="1600" dirty="0"/>
              <a:t>Calculating the moment of inertia for a child on a merry-go-round.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97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descr="Figure A shows a disk with radius R connected to a rod with length L. The point A is at the end of the rod opposite to the disk. Figure B shows a disk with radius R connected to a rod with length L. The point B is at the end of the rod connected to the disk."/>
          <p:cNvSpPr>
            <a:spLocks noGrp="1"/>
          </p:cNvSpPr>
          <p:nvPr>
            <p:ph type="title"/>
          </p:nvPr>
        </p:nvSpPr>
        <p:spPr/>
        <p:txBody>
          <a:bodyPr/>
          <a:lstStyle/>
          <a:p>
            <a:r>
              <a:rPr lang="en-US" dirty="0"/>
              <a:t>Example 10.12</a:t>
            </a:r>
          </a:p>
        </p:txBody>
      </p:sp>
      <p:pic>
        <p:nvPicPr>
          <p:cNvPr id="2" name="Picture Placeholder 1" descr="CNX_UPhysics_10_05_RodSphere_img.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385" r="-738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40715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10.30</a:t>
            </a:r>
          </a:p>
        </p:txBody>
      </p:sp>
      <p:pic>
        <p:nvPicPr>
          <p:cNvPr id="2" name="Picture Placeholder 1" descr="Figure shows a pendulum in the form of a rod with a mass of 300 grams and length of 30 centimeters. Pendulum is released from rest at an angle of 30 degre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912" r="-61912"/>
          <a:stretch>
            <a:fillRect/>
          </a:stretch>
        </p:blipFill>
        <p:spPr/>
      </p:pic>
      <p:sp>
        <p:nvSpPr>
          <p:cNvPr id="7" name="Text Placeholder 6"/>
          <p:cNvSpPr>
            <a:spLocks noGrp="1"/>
          </p:cNvSpPr>
          <p:nvPr>
            <p:ph type="body" sz="quarter" idx="14"/>
          </p:nvPr>
        </p:nvSpPr>
        <p:spPr/>
        <p:txBody>
          <a:bodyPr>
            <a:normAutofit/>
          </a:bodyPr>
          <a:lstStyle/>
          <a:p>
            <a:r>
              <a:rPr lang="en-US" sz="1600" dirty="0"/>
              <a:t>A pendulum in the form of a rod is released from rest at an angle of 30°.</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682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10.31</a:t>
            </a:r>
          </a:p>
        </p:txBody>
      </p:sp>
      <p:pic>
        <p:nvPicPr>
          <p:cNvPr id="2" name="Picture Placeholder 1" descr="Figure A is a schematic drawing of a door with force F is applied at a distance r from the hinges at a 90 degree angle. Figure B is a schematic drawing of a door with force smaller F is applied at a distance r from the hinges at a 90 degree angle. Figure C is a schematic drawing of a door with force smaller F is applied at a smaller distance r from the hinges at a 90 degree angle. Figure D is a schematic drawing of a door with force F is applied at a distance r from the hinges under the angle theta that is less than 90 degre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554" r="-1155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800" dirty="0"/>
                  <a:t>Torque is the turning or twisting effectiveness of a force, illustrated here for door rotation on its hinges (as viewed from overhead). Torque has both magnitude and direction.</a:t>
                </a:r>
              </a:p>
              <a:p>
                <a:pPr marL="228600" indent="-228600">
                  <a:buAutoNum type="alphaLcParenBoth"/>
                </a:pPr>
                <a:r>
                  <a:rPr lang="en-US" sz="800" dirty="0"/>
                  <a:t>A counterclockwise torque is produced by a force </a:t>
                </a:r>
                <a14:m>
                  <m:oMath xmlns:m="http://schemas.openxmlformats.org/officeDocument/2006/math">
                    <m:acc>
                      <m:accPr>
                        <m:chr m:val="⃗"/>
                        <m:ctrlPr>
                          <a:rPr lang="en-US" sz="800" i="1" smtClean="0">
                            <a:latin typeface="Cambria Math" panose="02040503050406030204" pitchFamily="18" charset="0"/>
                          </a:rPr>
                        </m:ctrlPr>
                      </m:accPr>
                      <m:e>
                        <m:r>
                          <a:rPr lang="en-US" sz="800" b="1" i="0" smtClean="0">
                            <a:latin typeface="Cambria Math"/>
                          </a:rPr>
                          <m:t>𝐅</m:t>
                        </m:r>
                      </m:e>
                    </m:acc>
                  </m:oMath>
                </a14:m>
                <a:r>
                  <a:rPr lang="en-US" sz="800" dirty="0"/>
                  <a:t> acting at a distance </a:t>
                </a:r>
                <a:r>
                  <a:rPr lang="en-US" sz="800" i="1" dirty="0"/>
                  <a:t>r</a:t>
                </a:r>
                <a:r>
                  <a:rPr lang="en-US" sz="800" dirty="0"/>
                  <a:t> from the hinges (the pivot point).</a:t>
                </a:r>
              </a:p>
              <a:p>
                <a:pPr marL="228600" indent="-228600">
                  <a:buAutoNum type="alphaLcParenBoth"/>
                </a:pPr>
                <a:r>
                  <a:rPr lang="en-US" sz="800" dirty="0"/>
                  <a:t>A smaller counterclockwise torque is produced when a smaller force </a:t>
                </a:r>
                <a14:m>
                  <m:oMath xmlns:m="http://schemas.openxmlformats.org/officeDocument/2006/math">
                    <m:acc>
                      <m:accPr>
                        <m:chr m:val="⃗"/>
                        <m:ctrlPr>
                          <a:rPr lang="en-US" sz="800" i="1">
                            <a:latin typeface="Cambria Math" panose="02040503050406030204" pitchFamily="18" charset="0"/>
                          </a:rPr>
                        </m:ctrlPr>
                      </m:accPr>
                      <m:e>
                        <m:r>
                          <a:rPr lang="en-US" sz="800" b="1">
                            <a:latin typeface="Cambria Math"/>
                          </a:rPr>
                          <m:t>𝐅</m:t>
                        </m:r>
                      </m:e>
                    </m:acc>
                  </m:oMath>
                </a14:m>
                <a:r>
                  <a:rPr lang="en-US" sz="800" dirty="0"/>
                  <a:t>′ acts at the same distance</a:t>
                </a:r>
                <a:r>
                  <a:rPr lang="en-US" sz="800" i="1" dirty="0"/>
                  <a:t> r </a:t>
                </a:r>
                <a:r>
                  <a:rPr lang="en-US" sz="800" dirty="0"/>
                  <a:t>from the hinges.</a:t>
                </a:r>
              </a:p>
              <a:p>
                <a:pPr marL="228600" indent="-228600">
                  <a:buAutoNum type="alphaLcParenBoth"/>
                </a:pPr>
                <a:r>
                  <a:rPr lang="en-US" sz="800" dirty="0"/>
                  <a:t> The same force as in </a:t>
                </a:r>
                <a:r>
                  <a:rPr lang="en-US" sz="800" dirty="0">
                    <a:solidFill>
                      <a:srgbClr val="6CB255"/>
                    </a:solidFill>
                  </a:rPr>
                  <a:t>(a)</a:t>
                </a:r>
                <a:r>
                  <a:rPr lang="en-US" sz="800" dirty="0"/>
                  <a:t> produces a smaller counterclockwise torque when applied at a smaller distance from the hinges. </a:t>
                </a:r>
                <a:endParaRPr lang="en-US" sz="800" dirty="0">
                  <a:solidFill>
                    <a:srgbClr val="6CB255"/>
                  </a:solidFill>
                </a:endParaRPr>
              </a:p>
              <a:p>
                <a:pPr marL="228600" indent="-228600">
                  <a:buAutoNum type="alphaLcParenBoth"/>
                </a:pPr>
                <a:r>
                  <a:rPr lang="en-US" sz="800" dirty="0"/>
                  <a:t>A smaller counterclockwise torque is produced by the same magnitude force as </a:t>
                </a:r>
                <a:r>
                  <a:rPr lang="en-US" sz="800" dirty="0">
                    <a:solidFill>
                      <a:srgbClr val="6CB255"/>
                    </a:solidFill>
                  </a:rPr>
                  <a:t>(a)</a:t>
                </a:r>
                <a:r>
                  <a:rPr lang="en-US" sz="800" dirty="0"/>
                  <a:t> acting at the same distance as </a:t>
                </a:r>
                <a:r>
                  <a:rPr lang="en-US" sz="800" dirty="0">
                    <a:solidFill>
                      <a:srgbClr val="6CB255"/>
                    </a:solidFill>
                  </a:rPr>
                  <a:t>(a)</a:t>
                </a:r>
                <a:r>
                  <a:rPr lang="en-US" sz="800" dirty="0"/>
                  <a:t> but at an angle </a:t>
                </a:r>
                <a14:m>
                  <m:oMath xmlns:m="http://schemas.openxmlformats.org/officeDocument/2006/math">
                    <m:r>
                      <a:rPr lang="en-US" sz="800" i="1" dirty="0" smtClean="0">
                        <a:latin typeface="Cambria Math"/>
                        <a:ea typeface="Cambria Math"/>
                      </a:rPr>
                      <m:t>𝜃</m:t>
                    </m:r>
                  </m:oMath>
                </a14:m>
                <a:r>
                  <a:rPr lang="en-US" sz="800" dirty="0"/>
                  <a:t> that is less than 90°.</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844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10.32</a:t>
            </a:r>
          </a:p>
        </p:txBody>
      </p:sp>
      <p:pic>
        <p:nvPicPr>
          <p:cNvPr id="2" name="Picture Placeholder 1" descr="Figure shows an XYZ coordinate system. Force F is applied in the XY plane and is parallel to the X axis. Vector r lies in the XY plane. It starts at the origin of the origin of the coordinate system and ends at the beginning of vector F. Vector for torque starts at the intersection point of r and v vectors. It is perpendicular to the XY plane and is pointed into the Z direc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0975" r="-40975"/>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torque is perpendicular to the plane defined by </a:t>
                </a:r>
                <a14:m>
                  <m:oMath xmlns:m="http://schemas.openxmlformats.org/officeDocument/2006/math">
                    <m:acc>
                      <m:accPr>
                        <m:chr m:val="⃗"/>
                        <m:ctrlPr>
                          <a:rPr lang="en-US" sz="1600" i="1">
                            <a:latin typeface="Cambria Math" panose="02040503050406030204" pitchFamily="18" charset="0"/>
                          </a:rPr>
                        </m:ctrlPr>
                      </m:accPr>
                      <m:e>
                        <m:r>
                          <a:rPr lang="en-US" sz="1600" b="1" i="0" smtClean="0">
                            <a:latin typeface="Cambria Math"/>
                          </a:rPr>
                          <m:t>𝐫</m:t>
                        </m:r>
                      </m:e>
                    </m:acc>
                  </m:oMath>
                </a14:m>
                <a:r>
                  <a:rPr lang="en-US" sz="1600" dirty="0"/>
                  <a:t> and </a:t>
                </a:r>
                <a14:m>
                  <m:oMath xmlns:m="http://schemas.openxmlformats.org/officeDocument/2006/math">
                    <m:acc>
                      <m:accPr>
                        <m:chr m:val="⃗"/>
                        <m:ctrlPr>
                          <a:rPr lang="en-US" sz="1600" i="1">
                            <a:latin typeface="Cambria Math" panose="02040503050406030204" pitchFamily="18" charset="0"/>
                          </a:rPr>
                        </m:ctrlPr>
                      </m:accPr>
                      <m:e>
                        <m:r>
                          <a:rPr lang="en-US" sz="1600" b="1">
                            <a:latin typeface="Cambria Math"/>
                          </a:rPr>
                          <m:t>𝐅</m:t>
                        </m:r>
                      </m:e>
                    </m:acc>
                    <m:r>
                      <a:rPr lang="en-US" sz="1600" b="0" i="0" smtClean="0">
                        <a:latin typeface="Cambria Math"/>
                      </a:rPr>
                      <m:t> </m:t>
                    </m:r>
                  </m:oMath>
                </a14:m>
                <a:r>
                  <a:rPr lang="en-US" sz="1600" dirty="0"/>
                  <a:t>and its direction is determined by the right-hand rule.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4188"/>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996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10.33</a:t>
            </a:r>
          </a:p>
        </p:txBody>
      </p:sp>
      <p:pic>
        <p:nvPicPr>
          <p:cNvPr id="2" name="Picture Placeholder 1" descr="Figure shows a disk that rotates counterclockwise about its axis through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350" r="-10350"/>
          <a:stretch>
            <a:fillRect/>
          </a:stretch>
        </p:blipFill>
        <p:spPr/>
      </p:pic>
      <p:sp>
        <p:nvSpPr>
          <p:cNvPr id="7" name="Text Placeholder 6"/>
          <p:cNvSpPr>
            <a:spLocks noGrp="1"/>
          </p:cNvSpPr>
          <p:nvPr>
            <p:ph type="body" sz="quarter" idx="14"/>
          </p:nvPr>
        </p:nvSpPr>
        <p:spPr/>
        <p:txBody>
          <a:bodyPr>
            <a:normAutofit/>
          </a:bodyPr>
          <a:lstStyle/>
          <a:p>
            <a:r>
              <a:rPr lang="en-US" sz="1600" dirty="0"/>
              <a:t>A disk is free to rotate about its axis through the center. The magnitude of the torque on the disk is </a:t>
            </a:r>
            <a:r>
              <a:rPr lang="el-GR" sz="1600" i="1" dirty="0"/>
              <a:t> rF</a:t>
            </a:r>
            <a:r>
              <a:rPr lang="en-US" sz="1600" i="1" dirty="0"/>
              <a:t> </a:t>
            </a:r>
            <a:r>
              <a:rPr lang="el-GR" sz="1600" dirty="0"/>
              <a:t>sin</a:t>
            </a:r>
            <a:r>
              <a:rPr lang="el-GR" sz="1600" i="1" dirty="0"/>
              <a:t>θ</a:t>
            </a:r>
            <a:r>
              <a:rPr lang="en-US" sz="1600" dirty="0"/>
              <a:t>. When </a:t>
            </a:r>
            <a:r>
              <a:rPr lang="el-GR" sz="1600" i="1" dirty="0"/>
              <a:t>θ</a:t>
            </a:r>
            <a:r>
              <a:rPr lang="en-US" sz="1600" dirty="0"/>
              <a:t> = 0</a:t>
            </a:r>
            <a:r>
              <a:rPr lang="en-US" sz="1600" b="1" dirty="0"/>
              <a:t>°</a:t>
            </a:r>
            <a:r>
              <a:rPr lang="en-US" sz="1600" dirty="0"/>
              <a:t>, the torque is zero and the disk does not rotate. When </a:t>
            </a:r>
            <a:r>
              <a:rPr lang="el-GR" sz="1600" i="1" dirty="0"/>
              <a:t>θ</a:t>
            </a:r>
            <a:r>
              <a:rPr lang="en-US" sz="1600" dirty="0"/>
              <a:t> = 90</a:t>
            </a:r>
            <a:r>
              <a:rPr lang="en-US" sz="1600" b="1" dirty="0"/>
              <a:t>°</a:t>
            </a:r>
            <a:r>
              <a:rPr lang="en-US" sz="1600" dirty="0"/>
              <a:t>, the torque is maximum and the disk rotates with maximum angular acceleration.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17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10.34</a:t>
            </a:r>
          </a:p>
        </p:txBody>
      </p:sp>
      <p:pic>
        <p:nvPicPr>
          <p:cNvPr id="2" name="Picture Placeholder 1" descr="Figure shows four forces producing torques that plotted at the XY coordinate system. Both X and Y axes plot distance in meters. Vector for the force that has a magnitude of 40 N starts at (4,0) point, is parallel to the Y axis, and is directed to the positive direction. Vector for the force that has a magnitude of 20 N starts at (0,-3) point, is parallel to the X axis, and is directed to the negative direction. Another vector for the force that has a magnitude of 20 N starts at (0,1) point, and is directed to the left top part of the graph forming a 60 degree angle with the X axis. Vector for the force that has a magnitude of 30 N starts at (-5,0) point, and is directed to the left bottom part of the graph forming a 53 degree angle with the X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8728" r="-48728"/>
          <a:stretch>
            <a:fillRect/>
          </a:stretch>
        </p:blipFill>
        <p:spPr/>
      </p:pic>
      <p:sp>
        <p:nvSpPr>
          <p:cNvPr id="7" name="Text Placeholder 6"/>
          <p:cNvSpPr>
            <a:spLocks noGrp="1"/>
          </p:cNvSpPr>
          <p:nvPr>
            <p:ph type="body" sz="quarter" idx="14"/>
          </p:nvPr>
        </p:nvSpPr>
        <p:spPr/>
        <p:txBody>
          <a:bodyPr>
            <a:normAutofit/>
          </a:bodyPr>
          <a:lstStyle/>
          <a:p>
            <a:r>
              <a:rPr lang="en-US" sz="1600" dirty="0"/>
              <a:t>Four forces producing torques.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235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10.35</a:t>
            </a:r>
          </a:p>
        </p:txBody>
      </p:sp>
      <p:pic>
        <p:nvPicPr>
          <p:cNvPr id="2" name="Picture Placeholder 1" descr="Figure shows a flywheel with three forces acting on it at different locations and angles. Force F3 is applied at the center and is perpendicular to the axis of rotation. Force F2 is applied at the left edge and is perpendicular to the axis of rotation. Force F1 is applied at the center and forms 30 degree angle with the axis of rota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7575" r="-37575"/>
          <a:stretch>
            <a:fillRect/>
          </a:stretch>
        </p:blipFill>
        <p:spPr/>
      </p:pic>
      <p:sp>
        <p:nvSpPr>
          <p:cNvPr id="7" name="Text Placeholder 6"/>
          <p:cNvSpPr>
            <a:spLocks noGrp="1"/>
          </p:cNvSpPr>
          <p:nvPr>
            <p:ph type="body" sz="quarter" idx="14"/>
          </p:nvPr>
        </p:nvSpPr>
        <p:spPr/>
        <p:txBody>
          <a:bodyPr>
            <a:normAutofit/>
          </a:bodyPr>
          <a:lstStyle/>
          <a:p>
            <a:r>
              <a:rPr lang="en-US" sz="1600" dirty="0"/>
              <a:t>Three forces acting on a flywheel.</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422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10.36</a:t>
            </a:r>
          </a:p>
        </p:txBody>
      </p:sp>
      <p:pic>
        <p:nvPicPr>
          <p:cNvPr id="2" name="Picture Placeholder 1" descr="Figure shows a ship that lies at an angle on the seashore. A force of 50000 N is applied at 10 degree angle to the normal at a point that 100 meters above the point of contact between the ship and the seasho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2899" r="-52899"/>
          <a:stretch>
            <a:fillRect/>
          </a:stretch>
        </p:blipFill>
        <p:spPr/>
      </p:pic>
      <p:sp>
        <p:nvSpPr>
          <p:cNvPr id="7" name="Text Placeholder 6"/>
          <p:cNvSpPr>
            <a:spLocks noGrp="1"/>
          </p:cNvSpPr>
          <p:nvPr>
            <p:ph type="body" sz="quarter" idx="14"/>
          </p:nvPr>
        </p:nvSpPr>
        <p:spPr/>
        <p:txBody>
          <a:bodyPr>
            <a:normAutofit/>
          </a:bodyPr>
          <a:lstStyle/>
          <a:p>
            <a:r>
              <a:rPr lang="en-US" sz="1600" dirty="0"/>
              <a:t>A ship runs aground and tilts, requiring torque to be applied to return the vessel to an upright position.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3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a:t>
            </a:r>
          </a:p>
        </p:txBody>
      </p:sp>
      <p:pic>
        <p:nvPicPr>
          <p:cNvPr id="2" name="Picture Placeholder 1" descr="Figure is an XYZ coordinate system that shows three vectors. Vector Theta points in the positive Z direction. Vector s is in the XY plane. Vector r is directed from the origin of the coordinate system to the beginning of the vector 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3794" r="-5379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angle vector points along the </a:t>
                </a:r>
                <a:r>
                  <a:rPr lang="en-US" sz="1600" i="1" dirty="0"/>
                  <a:t>z</a:t>
                </a:r>
                <a:r>
                  <a:rPr lang="en-US" sz="1600" dirty="0"/>
                  <a:t>-axis and the position vector and arc length vector both lie in the </a:t>
                </a:r>
                <a:r>
                  <a:rPr lang="en-US" sz="1600" i="1" dirty="0"/>
                  <a:t>xy</a:t>
                </a:r>
                <a:r>
                  <a:rPr lang="en-US" sz="1600" dirty="0"/>
                  <a:t>-plane. We see that </a:t>
                </a:r>
                <a14:m>
                  <m:oMath xmlns:m="http://schemas.openxmlformats.org/officeDocument/2006/math">
                    <m:acc>
                      <m:accPr>
                        <m:chr m:val="⃗"/>
                        <m:ctrlPr>
                          <a:rPr lang="en-US" sz="1600" i="1" smtClean="0">
                            <a:latin typeface="Cambria Math" panose="02040503050406030204" pitchFamily="18" charset="0"/>
                          </a:rPr>
                        </m:ctrlPr>
                      </m:accPr>
                      <m:e>
                        <m:r>
                          <a:rPr lang="en-US" sz="1600" b="1" i="1" smtClean="0">
                            <a:latin typeface="Cambria Math"/>
                          </a:rPr>
                          <m:t>𝒔</m:t>
                        </m:r>
                      </m:e>
                    </m:acc>
                    <m:r>
                      <a:rPr lang="en-US" sz="1600" b="0" i="1" smtClean="0">
                        <a:latin typeface="Cambria Math"/>
                      </a:rPr>
                      <m:t> </m:t>
                    </m:r>
                    <m:r>
                      <a:rPr lang="en-US" sz="1600" i="1" smtClean="0">
                        <a:latin typeface="Cambria Math"/>
                        <a:ea typeface="Cambria Math"/>
                      </a:rPr>
                      <m:t>=</m:t>
                    </m:r>
                    <m:r>
                      <a:rPr lang="en-US" sz="1600" b="0" i="1" smtClean="0">
                        <a:latin typeface="Cambria Math"/>
                        <a:ea typeface="Cambria Math"/>
                      </a:rPr>
                      <m:t> </m:t>
                    </m:r>
                    <m:acc>
                      <m:accPr>
                        <m:chr m:val="⃗"/>
                        <m:ctrlPr>
                          <a:rPr lang="en-US" sz="1600" i="1" smtClean="0">
                            <a:latin typeface="Cambria Math" panose="02040503050406030204" pitchFamily="18" charset="0"/>
                            <a:ea typeface="Cambria Math"/>
                          </a:rPr>
                        </m:ctrlPr>
                      </m:accPr>
                      <m:e>
                        <m:r>
                          <a:rPr lang="en-US" sz="1600" b="1" i="1" smtClean="0">
                            <a:latin typeface="Cambria Math"/>
                            <a:ea typeface="Cambria Math"/>
                          </a:rPr>
                          <m:t>𝜽</m:t>
                        </m:r>
                      </m:e>
                    </m:acc>
                    <m:r>
                      <a:rPr lang="en-US" sz="1600" b="1" i="1" smtClean="0">
                        <a:latin typeface="Cambria Math"/>
                        <a:ea typeface="Cambria Math"/>
                      </a:rPr>
                      <m:t> </m:t>
                    </m:r>
                    <m:r>
                      <a:rPr lang="en-US" sz="1600" i="1" smtClean="0">
                        <a:latin typeface="Cambria Math"/>
                        <a:ea typeface="Cambria Math"/>
                      </a:rPr>
                      <m:t>×</m:t>
                    </m:r>
                    <m:r>
                      <a:rPr lang="en-US" sz="1600" b="0" i="1" smtClean="0">
                        <a:latin typeface="Cambria Math"/>
                        <a:ea typeface="Cambria Math"/>
                      </a:rPr>
                      <m:t> </m:t>
                    </m:r>
                    <m:acc>
                      <m:accPr>
                        <m:chr m:val="⃗"/>
                        <m:ctrlPr>
                          <a:rPr lang="en-US" sz="1600" i="1" smtClean="0">
                            <a:latin typeface="Cambria Math" panose="02040503050406030204" pitchFamily="18" charset="0"/>
                            <a:ea typeface="Cambria Math"/>
                          </a:rPr>
                        </m:ctrlPr>
                      </m:accPr>
                      <m:e>
                        <m:r>
                          <a:rPr lang="en-US" sz="1600" b="1" i="1" smtClean="0">
                            <a:latin typeface="Cambria Math"/>
                            <a:ea typeface="Cambria Math"/>
                          </a:rPr>
                          <m:t>𝒓</m:t>
                        </m:r>
                      </m:e>
                    </m:acc>
                  </m:oMath>
                </a14:m>
                <a:r>
                  <a:rPr lang="en-US" sz="1600" dirty="0"/>
                  <a:t>. All three vectors are perpendicular to each other.</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420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10.37</a:t>
            </a:r>
          </a:p>
        </p:txBody>
      </p:sp>
      <p:pic>
        <p:nvPicPr>
          <p:cNvPr id="2" name="Picture Placeholder 1" descr="Figure shows a table with a frictionless tabletop. An object with the mass m is supported by a horizontal frictionless table and is attached to a pivot point by a cord with the length r. A force F is applied to the object perpendicular to the cord 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306" r="-3930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An object is supported by a horizontal frictionless table and is attached to a pivot point by a cord that supplies centripetal force. A force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𝐅</m:t>
                        </m:r>
                      </m:e>
                    </m:acc>
                  </m:oMath>
                </a14:m>
                <a:r>
                  <a:rPr lang="en-US" sz="1600" dirty="0"/>
                  <a:t> is applied to the object perpendicular to the radius </a:t>
                </a:r>
                <a:r>
                  <a:rPr lang="en-US" sz="1600" i="1" dirty="0"/>
                  <a:t>r</a:t>
                </a:r>
                <a:r>
                  <a:rPr lang="en-US" sz="1600" dirty="0"/>
                  <a:t>, causing it to accelerate about the pivot point. The force is perpendicular to </a:t>
                </a:r>
                <a:r>
                  <a:rPr lang="en-US" sz="1600" i="1" dirty="0"/>
                  <a:t>r</a:t>
                </a:r>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r="-227" b="-1047"/>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430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10.38</a:t>
            </a:r>
          </a:p>
        </p:txBody>
      </p:sp>
      <p:pic>
        <p:nvPicPr>
          <p:cNvPr id="2" name="Picture Placeholder 1" descr="Figure shows a man that pushes a merry-go-round at its edge and perpendicular to its radiu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729" r="-34729"/>
          <a:stretch>
            <a:fillRect/>
          </a:stretch>
        </p:blipFill>
        <p:spPr/>
      </p:pic>
      <p:sp>
        <p:nvSpPr>
          <p:cNvPr id="7" name="Text Placeholder 6"/>
          <p:cNvSpPr>
            <a:spLocks noGrp="1"/>
          </p:cNvSpPr>
          <p:nvPr>
            <p:ph type="body" sz="quarter" idx="14"/>
          </p:nvPr>
        </p:nvSpPr>
        <p:spPr/>
        <p:txBody>
          <a:bodyPr>
            <a:normAutofit/>
          </a:bodyPr>
          <a:lstStyle/>
          <a:p>
            <a:r>
              <a:rPr lang="en-US" sz="1600" dirty="0"/>
              <a:t>A father pushes a playground merry-go-round at its edge and perpendicular to its radius to achieve maximum torque.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98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10.39</a:t>
            </a:r>
          </a:p>
        </p:txBody>
      </p:sp>
      <p:pic>
        <p:nvPicPr>
          <p:cNvPr id="2" name="Picture Placeholder 1" descr="Figure shows the rigid body is constrained to rotate about a fixed axis that is perpendicular to the page and passes through a point labeled as O. The rotational axis is fixed, so the vector r moves in a circle of radius r, and the vector ds is perpendicular to vector r. An external force F is applied to point P and makes rigid body rotates through an angle dthet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5991" r="-8599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rigid body rotates through an angle </a:t>
                </a:r>
                <a14:m>
                  <m:oMath xmlns:m="http://schemas.openxmlformats.org/officeDocument/2006/math">
                    <m:r>
                      <a:rPr lang="en-US" sz="1600" b="0" i="1" smtClean="0">
                        <a:latin typeface="Cambria Math"/>
                      </a:rPr>
                      <m:t>𝑑</m:t>
                    </m:r>
                    <m:r>
                      <a:rPr lang="en-US" sz="1600" b="0" i="1" smtClean="0">
                        <a:latin typeface="Cambria Math"/>
                        <a:ea typeface="Cambria Math"/>
                      </a:rPr>
                      <m:t>𝜃</m:t>
                    </m:r>
                  </m:oMath>
                </a14:m>
                <a:r>
                  <a:rPr lang="en-US" sz="1600" dirty="0"/>
                  <a:t> from </a:t>
                </a:r>
                <a:r>
                  <a:rPr lang="en-US" sz="1600" i="1" dirty="0"/>
                  <a:t>A</a:t>
                </a:r>
                <a:r>
                  <a:rPr lang="en-US" sz="1600" dirty="0"/>
                  <a:t> to </a:t>
                </a:r>
                <a:r>
                  <a:rPr lang="en-US" sz="1600" i="1" dirty="0"/>
                  <a:t>B</a:t>
                </a:r>
                <a:r>
                  <a:rPr lang="en-US" sz="1600" dirty="0"/>
                  <a:t> by the action of an external force  </a:t>
                </a:r>
                <a14:m>
                  <m:oMath xmlns:m="http://schemas.openxmlformats.org/officeDocument/2006/math">
                    <m:acc>
                      <m:accPr>
                        <m:chr m:val="⃗"/>
                        <m:ctrlPr>
                          <a:rPr lang="en-US" sz="1600" i="1">
                            <a:latin typeface="Cambria Math" panose="02040503050406030204" pitchFamily="18" charset="0"/>
                          </a:rPr>
                        </m:ctrlPr>
                      </m:accPr>
                      <m:e>
                        <m:r>
                          <a:rPr lang="en-US" sz="1600" b="1">
                            <a:latin typeface="Cambria Math"/>
                          </a:rPr>
                          <m:t>𝐅</m:t>
                        </m:r>
                      </m:e>
                    </m:acc>
                  </m:oMath>
                </a14:m>
                <a:r>
                  <a:rPr lang="en-US" sz="1600" dirty="0"/>
                  <a:t> applied to point </a:t>
                </a:r>
                <a:r>
                  <a:rPr lang="en-US" sz="1600" i="1" dirty="0"/>
                  <a:t>P</a:t>
                </a:r>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047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10.40</a:t>
            </a:r>
          </a:p>
        </p:txBody>
      </p:sp>
      <p:pic>
        <p:nvPicPr>
          <p:cNvPr id="2" name="Picture Placeholder 1" descr="Figure A shows a string wrapped around a pulley of radius R. The pulley is pulled down with a force F. Figure B shows free body that is pulled down with forces F and Mg and is pushed up with force B ."/>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576" r="-35576"/>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string is wrapped around a pulley of radius </a:t>
            </a:r>
            <a:r>
              <a:rPr lang="en-US" sz="1600" i="1" dirty="0"/>
              <a:t>R</a:t>
            </a:r>
            <a:r>
              <a:rPr lang="en-US" sz="1600" dirty="0"/>
              <a:t>.</a:t>
            </a:r>
          </a:p>
          <a:p>
            <a:pPr marL="342900" indent="-342900">
              <a:buAutoNum type="alphaLcParenBoth"/>
            </a:pPr>
            <a:r>
              <a:rPr lang="en-US" sz="1600" dirty="0"/>
              <a:t>The free-body diagram.</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25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36</a:t>
            </a:r>
          </a:p>
        </p:txBody>
      </p:sp>
      <p:pic>
        <p:nvPicPr>
          <p:cNvPr id="2" name="Picture Placeholder 1" descr="Figure is a drawing of a rod that rotates counterclockwise. Rod has two beads on it, one at 10 cm from the rotation axis and the other at 20 cm from the rotation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854" r="-2185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6"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973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44</a:t>
            </a:r>
          </a:p>
        </p:txBody>
      </p:sp>
      <p:pic>
        <p:nvPicPr>
          <p:cNvPr id="2" name="Picture Placeholder 1" descr="Figure is a graph of the angular velocity in rev per minute plotted versus time in seconds. Angular velocity is zero when the time is equal to zero and increases linearly with tim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550" r="-1755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4615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54</a:t>
            </a:r>
          </a:p>
        </p:txBody>
      </p:sp>
      <p:pic>
        <p:nvPicPr>
          <p:cNvPr id="2" name="Picture Placeholder 1" descr="Figure shows an XYZ coordinate system. Three particles are located on the X axis at 20 cm from the center, at an Y axis at 60 centimeters from the center and at a Z axis at 40 centimeters from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760" r="-6676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52581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63</a:t>
            </a:r>
          </a:p>
        </p:txBody>
      </p:sp>
      <p:pic>
        <p:nvPicPr>
          <p:cNvPr id="2" name="Picture Placeholder 1" descr="Figure shows a disk of radius 50 cm upon which is mounted an annular cylinder with inner radius 20 cm and outer radius 30 c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949" r="-1594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37804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65</a:t>
            </a:r>
          </a:p>
        </p:txBody>
      </p:sp>
      <p:pic>
        <p:nvPicPr>
          <p:cNvPr id="2" name="Picture Placeholder 1" descr="Figure shows a rod that rotates around the axis that passes through it at 1/6 of length from one end and 5/6 of length from the opposite e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151" b="-5151"/>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240563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67</a:t>
            </a:r>
          </a:p>
        </p:txBody>
      </p:sp>
      <p:pic>
        <p:nvPicPr>
          <p:cNvPr id="2" name="Picture Placeholder 1" descr="Figure shows a rod that is released from rest at an angle of 60 degrees with respect to the horizonta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9951" r="-4995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9891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10.4</a:t>
            </a:r>
          </a:p>
        </p:txBody>
      </p:sp>
      <p:pic>
        <p:nvPicPr>
          <p:cNvPr id="2" name="Picture Placeholder 1" descr="Figure shows two particles on a rotating disk. Particle 1 is at the distance r1 from the axis of rotation and moved with the speed v1. Particle 2 is at the distance r2 from the axis of rotation and moves with the speed v2.&#10;"/>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129" r="-36129"/>
          <a:stretch>
            <a:fillRect/>
          </a:stretch>
        </p:blipFill>
        <p:spPr/>
      </p:pic>
      <p:sp>
        <p:nvSpPr>
          <p:cNvPr id="7" name="Text Placeholder 6"/>
          <p:cNvSpPr>
            <a:spLocks noGrp="1"/>
          </p:cNvSpPr>
          <p:nvPr>
            <p:ph type="body" sz="quarter" idx="14"/>
          </p:nvPr>
        </p:nvSpPr>
        <p:spPr/>
        <p:txBody>
          <a:bodyPr>
            <a:normAutofit/>
          </a:bodyPr>
          <a:lstStyle/>
          <a:p>
            <a:r>
              <a:rPr lang="en-US" sz="1600" dirty="0"/>
              <a:t>Two particles on a rotating disk have different tangential speeds, depending on their distance to the axis of rotation.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437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68</a:t>
            </a:r>
          </a:p>
        </p:txBody>
      </p:sp>
      <p:pic>
        <p:nvPicPr>
          <p:cNvPr id="2" name="Picture Placeholder 1" descr="Figure shows a pendulum that consists of a rod of mass 2 kg and length 1 m with a solid sphere at one end with mass 0.3 kg and radius 20 cm. The pendulum is released from rest at an angle of 30 degre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8567" r="-5856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83145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69</a:t>
            </a:r>
          </a:p>
        </p:txBody>
      </p:sp>
      <p:pic>
        <p:nvPicPr>
          <p:cNvPr id="2" name="Picture Placeholder 1" descr="Left figure shows a solid sphere of radius 10 cm that first rotates freely about an axis and then received a sharp blow in its center of mass. Right figure is the image of the same sphere after the blow. An angle that the diameter makes with the vertical is marked as th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20" b="-32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27396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70</a:t>
            </a:r>
          </a:p>
        </p:txBody>
      </p:sp>
      <p:pic>
        <p:nvPicPr>
          <p:cNvPr id="2" name="Picture Placeholder 1" descr="Figure shows a rod that rotates around the axis that passes through it at 1/3 of length from one end and 2/3 of length from the opposite e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6271" b="-9627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49224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71</a:t>
            </a:r>
          </a:p>
        </p:txBody>
      </p:sp>
      <p:pic>
        <p:nvPicPr>
          <p:cNvPr id="2" name="Picture Placeholder 1" descr="Figure shows two flywheels of different radii that are bonded together and rotate about a common axis. A force of 50 N is applied to the smaller flywheel. A force of unknown magnitude is applied to the larger flywheel and pulls it into the opposite 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641" r="-15641"/>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994314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75</a:t>
            </a:r>
          </a:p>
        </p:txBody>
      </p:sp>
      <p:pic>
        <p:nvPicPr>
          <p:cNvPr id="2" name="Picture Placeholder 1" descr="Figure shows the pulley in which a mass of 5 kg rests on an inclined plane at a 45 degree angle and acts as a counterweight to an object of the unknown mass that hangs in the ai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400" r="-1040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69019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77</a:t>
            </a:r>
          </a:p>
        </p:txBody>
      </p:sp>
      <p:pic>
        <p:nvPicPr>
          <p:cNvPr id="2" name="Picture Placeholder 1" descr="Figure shows the XY coordinate system. Force F1 is applied from the point that is located at the line that originates from the center of the coordinate system and is directed towards the top right corner. Point is 3 meters away from the origin and force F1 is directed towards the right bottom corner. Force F2 is applied from the point that is located at the Y axis, 2 meters above the center of the coordinate system. Force F2 forms 30 degree angle with the line parallel to the X axis and is directed towards the left bottom corner. Force F3 is applied from the center of coordinate system and is directed towards the left bottom corner. Force F4 is applied from the point that is located at the X axis, 2 meters to the right from the center of the coordinate system. Force F2 forms 20 degree angle with the line parallel to the Y axis and is directed towards the left bottom corn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4127" r="-4412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924102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78</a:t>
            </a:r>
          </a:p>
        </p:txBody>
      </p:sp>
      <p:pic>
        <p:nvPicPr>
          <p:cNvPr id="2" name="Picture Placeholder 1" descr="Figure shows a seesaw. One of the ends of the seesaw rests on the ground forming 30 degree angle with it, another end is hanging in the ai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137" r="-1613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00752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80</a:t>
            </a:r>
          </a:p>
        </p:txBody>
      </p:sp>
      <p:pic>
        <p:nvPicPr>
          <p:cNvPr id="2" name="Picture Placeholder 1" descr="Figure shows the drawbridge that has a length of 6 meters. A force is applied at a 30 degree angle towards the drawbridg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4870" r="-4487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818132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81</a:t>
            </a:r>
          </a:p>
        </p:txBody>
      </p:sp>
      <p:pic>
        <p:nvPicPr>
          <p:cNvPr id="2" name="Picture Placeholder 1" descr="Figure shows a horizontal beam that is connected to the wall. Beam has a length of 3 m and mass 2.0 kg. In addition, a mass of 1.0 kg and width 0.2 m sits at the end of the bea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3591" r="-7359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745160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92</a:t>
            </a:r>
          </a:p>
        </p:txBody>
      </p:sp>
      <p:pic>
        <p:nvPicPr>
          <p:cNvPr id="8" name="Picture Placeholder 7" descr="Figure shows a pulley mounted on a wall. Light strings are wrapped around two circumferences of the pulley and weights are attached. Smaller weight m1 is attached to the outer circumference of radius r1. Larger weight M2 is attached to the inner circumference of radius r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269" r="-1026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5862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10.5</a:t>
            </a:r>
          </a:p>
        </p:txBody>
      </p:sp>
      <p:pic>
        <p:nvPicPr>
          <p:cNvPr id="2" name="Picture Placeholder 1" descr="Figure is a graph that shows the XYZ coordinate system with the counterclockwise rotation in the XY plane. The angular velocity points in the positive Z-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1" r="-261"/>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For counterclockwise rotation in the coordinate system shown, the angular velocity points in the positive </a:t>
            </a:r>
            <a:r>
              <a:rPr lang="en-US" sz="1600" i="1" dirty="0">
                <a:solidFill>
                  <a:schemeClr val="tx1"/>
                </a:solidFill>
              </a:rPr>
              <a:t>z</a:t>
            </a:r>
            <a:r>
              <a:rPr lang="en-US" sz="1600" dirty="0">
                <a:solidFill>
                  <a:schemeClr val="tx1"/>
                </a:solidFill>
              </a:rPr>
              <a:t>-direction by the right-hand-rule.</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06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93</a:t>
            </a:r>
          </a:p>
        </p:txBody>
      </p:sp>
      <p:pic>
        <p:nvPicPr>
          <p:cNvPr id="2" name="Picture Placeholder 1" descr="Figure shows a block that slides down an inclined plane at an angle of 45 degrees with a tether attached to a pulle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488" b="-11488"/>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49049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94</a:t>
            </a:r>
          </a:p>
        </p:txBody>
      </p:sp>
      <p:pic>
        <p:nvPicPr>
          <p:cNvPr id="2" name="Picture Placeholder 1" descr="Figure shows the pulley installed on a table. A cart of mass m2 is attached to one side of the pulley. A weight m1 is attached at another side and hangs in ai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8466" r="-3846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09761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95</a:t>
            </a:r>
          </a:p>
        </p:txBody>
      </p:sp>
      <p:pic>
        <p:nvPicPr>
          <p:cNvPr id="2" name="Picture Placeholder 1" descr="Figure shows a rod that is held vertically by two strings connected at its ends. One of the strings is cut with scisso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93" r="-1219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descr="OSC-Stacked-TM-RGB-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326"/>
            <a:ext cx="1051734" cy="751709"/>
          </a:xfrm>
          <a:prstGeom prst="rect">
            <a:avLst/>
          </a:prstGeom>
        </p:spPr>
      </p:pic>
    </p:spTree>
    <p:extLst>
      <p:ext uri="{BB962C8B-B14F-4D97-AF65-F5344CB8AC3E}">
        <p14:creationId xmlns:p14="http://schemas.microsoft.com/office/powerpoint/2010/main" val="21941737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96</a:t>
            </a:r>
          </a:p>
        </p:txBody>
      </p:sp>
      <p:pic>
        <p:nvPicPr>
          <p:cNvPr id="2" name="Picture Placeholder 1" descr="Figure A shows a thin stick attached to the rim of a metal disk. Figure B shows a thin stick that is attached to the rim of a metal disk and rotates around a horizontal axis through its other e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378" r="-2237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358461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100</a:t>
            </a:r>
          </a:p>
        </p:txBody>
      </p:sp>
      <p:pic>
        <p:nvPicPr>
          <p:cNvPr id="2" name="Picture Placeholder 1" descr="Figure shows a uniform disk that rotates around a vertical axis through its center. A cord is wrapped around the rim of the disk and pulled with a force of 10 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374" r="-26374"/>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9911238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Figure shows a sphere attached to the end of a rod. The rod rotates about an axis that is at the opposite end of the sphe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961" r="-296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6" name="Title 4"/>
          <p:cNvSpPr>
            <a:spLocks noGrp="1"/>
          </p:cNvSpPr>
          <p:nvPr>
            <p:ph type="title"/>
          </p:nvPr>
        </p:nvSpPr>
        <p:spPr/>
        <p:txBody>
          <a:bodyPr/>
          <a:lstStyle/>
          <a:p>
            <a:r>
              <a:rPr lang="en-US" dirty="0"/>
              <a:t>EXERCISE 102</a:t>
            </a:r>
          </a:p>
        </p:txBody>
      </p:sp>
    </p:spTree>
    <p:extLst>
      <p:ext uri="{BB962C8B-B14F-4D97-AF65-F5344CB8AC3E}">
        <p14:creationId xmlns:p14="http://schemas.microsoft.com/office/powerpoint/2010/main" val="1870387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Figure shows a uniform rod of length L and mass M is held vertically with one end resting on the floor. When the rod is released, it rotates around its lower end until it hits the floo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049" r="-3604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6" name="Title 4"/>
          <p:cNvSpPr>
            <a:spLocks noGrp="1"/>
          </p:cNvSpPr>
          <p:nvPr>
            <p:ph type="title"/>
          </p:nvPr>
        </p:nvSpPr>
        <p:spPr/>
        <p:txBody>
          <a:bodyPr/>
          <a:lstStyle/>
          <a:p>
            <a:r>
              <a:rPr lang="en-US" dirty="0"/>
              <a:t>EXERCISE 103</a:t>
            </a:r>
          </a:p>
        </p:txBody>
      </p:sp>
    </p:spTree>
    <p:extLst>
      <p:ext uri="{BB962C8B-B14F-4D97-AF65-F5344CB8AC3E}">
        <p14:creationId xmlns:p14="http://schemas.microsoft.com/office/powerpoint/2010/main" val="21507884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Figure shows a 2 kg block on an inclined plane at an angle of 40 degrees with a tether attached to a pulley of mass 1 kg and radius 20 c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939" r="-2293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6" name="Title 4"/>
          <p:cNvSpPr>
            <a:spLocks noGrp="1"/>
          </p:cNvSpPr>
          <p:nvPr>
            <p:ph type="title"/>
          </p:nvPr>
        </p:nvSpPr>
        <p:spPr/>
        <p:txBody>
          <a:bodyPr/>
          <a:lstStyle/>
          <a:p>
            <a:r>
              <a:rPr lang="en-US" dirty="0"/>
              <a:t>EXERCISE 105</a:t>
            </a:r>
          </a:p>
        </p:txBody>
      </p:sp>
    </p:spTree>
    <p:extLst>
      <p:ext uri="{BB962C8B-B14F-4D97-AF65-F5344CB8AC3E}">
        <p14:creationId xmlns:p14="http://schemas.microsoft.com/office/powerpoint/2010/main" val="37971874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Figure shows a thin rod of length L that has masses m1 and m2 connected to the opposite ends. The rod rotates around the axis that passes through it at a d distance from m1 and L-d distance from m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332" r="-2633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6" name="Title 4"/>
          <p:cNvSpPr>
            <a:spLocks noGrp="1"/>
          </p:cNvSpPr>
          <p:nvPr>
            <p:ph type="title"/>
          </p:nvPr>
        </p:nvSpPr>
        <p:spPr/>
        <p:txBody>
          <a:bodyPr/>
          <a:lstStyle/>
          <a:p>
            <a:r>
              <a:rPr lang="en-US" dirty="0"/>
              <a:t>EXERCISE 106</a:t>
            </a:r>
          </a:p>
        </p:txBody>
      </p:sp>
    </p:spTree>
    <p:extLst>
      <p:ext uri="{BB962C8B-B14F-4D97-AF65-F5344CB8AC3E}">
        <p14:creationId xmlns:p14="http://schemas.microsoft.com/office/powerpoint/2010/main" val="40890274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Figure A shows a thin 1 cm long stick in the horizontal position. Stick has masses 2.0 kg and 4.0 kg connected to the opposite ends. Figure B shows the same stick that swings into a vertical position after it is releas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351" r="-3135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6" name="Title 4"/>
          <p:cNvSpPr>
            <a:spLocks noGrp="1"/>
          </p:cNvSpPr>
          <p:nvPr>
            <p:ph type="title"/>
          </p:nvPr>
        </p:nvSpPr>
        <p:spPr/>
        <p:txBody>
          <a:bodyPr/>
          <a:lstStyle/>
          <a:p>
            <a:r>
              <a:rPr lang="en-US" dirty="0"/>
              <a:t>EXERCISE 114</a:t>
            </a:r>
          </a:p>
        </p:txBody>
      </p:sp>
    </p:spTree>
    <p:extLst>
      <p:ext uri="{BB962C8B-B14F-4D97-AF65-F5344CB8AC3E}">
        <p14:creationId xmlns:p14="http://schemas.microsoft.com/office/powerpoint/2010/main" val="40921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10.6</a:t>
            </a:r>
          </a:p>
        </p:txBody>
      </p:sp>
      <p:pic>
        <p:nvPicPr>
          <p:cNvPr id="2" name="Picture Placeholder 1" descr="Figure A is an XYZ coordinate system that shows three vectors. Vector Omega points in the positive Z direction. Vector v is in the XY plane. Vector r is directed from the origin of the coordinate system to the beginning of the vector v. Figure B is an XYZ coordinate system that shows three vectors. Vector Omega points in the negative Z direction. Vector v is in the XY plane. Vector r is directed from the origin of the coordinate system to the beginning of the vector v."/>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77" r="-3477"/>
          <a:stretch>
            <a:fillRect/>
          </a:stretch>
        </p:blipFill>
        <p:spPr/>
      </p:pic>
      <p:sp>
        <p:nvSpPr>
          <p:cNvPr id="7" name="Text Placeholder 6"/>
          <p:cNvSpPr>
            <a:spLocks noGrp="1"/>
          </p:cNvSpPr>
          <p:nvPr>
            <p:ph type="body" sz="quarter" idx="14"/>
          </p:nvPr>
        </p:nvSpPr>
        <p:spPr/>
        <p:txBody>
          <a:bodyPr>
            <a:normAutofit lnSpcReduction="10000"/>
          </a:bodyPr>
          <a:lstStyle/>
          <a:p>
            <a:r>
              <a:rPr lang="en-US" sz="1400" dirty="0"/>
              <a:t>The vectors shown are the angular velocity, position, and tangential velocity.</a:t>
            </a:r>
          </a:p>
          <a:p>
            <a:pPr marL="342900" indent="-342900">
              <a:buAutoNum type="alphaLcParenBoth"/>
            </a:pPr>
            <a:r>
              <a:rPr lang="en-US" sz="1400" dirty="0"/>
              <a:t>The angular velocity points in the positive </a:t>
            </a:r>
            <a:r>
              <a:rPr lang="en-US" sz="1400" i="1" dirty="0"/>
              <a:t>z-</a:t>
            </a:r>
            <a:r>
              <a:rPr lang="en-US" sz="1400" dirty="0"/>
              <a:t>direction, giving a counterclockwise rotation in the </a:t>
            </a:r>
            <a:r>
              <a:rPr lang="en-US" sz="1400" i="1" dirty="0"/>
              <a:t>xy-</a:t>
            </a:r>
            <a:r>
              <a:rPr lang="en-US" sz="1400" dirty="0"/>
              <a:t>plane.</a:t>
            </a:r>
          </a:p>
          <a:p>
            <a:pPr marL="342900" indent="-342900">
              <a:buAutoNum type="alphaLcParenBoth"/>
            </a:pPr>
            <a:r>
              <a:rPr lang="en-US" sz="1400" dirty="0"/>
              <a:t>The angular velocity points in the negative </a:t>
            </a:r>
            <a:r>
              <a:rPr lang="en-US" sz="1400" i="1" dirty="0"/>
              <a:t>z</a:t>
            </a:r>
            <a:r>
              <a:rPr lang="en-US" sz="1400" dirty="0"/>
              <a:t>-direction, giving a clockwise rotation.</a:t>
            </a: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9838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115</a:t>
            </a:r>
          </a:p>
        </p:txBody>
      </p:sp>
      <p:pic>
        <p:nvPicPr>
          <p:cNvPr id="8" name="Picture Placeholder 7" descr="Figure shows a pendulum that consists of a rod of length 2 m and has a mass attached at one e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5890249" y="1108075"/>
            <a:ext cx="1229064"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7169241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116</a:t>
            </a:r>
          </a:p>
        </p:txBody>
      </p:sp>
      <p:pic>
        <p:nvPicPr>
          <p:cNvPr id="2" name="Picture Placeholder 1" descr="Figure shows a rod that is 4 m long. A force of 40 N is applied at one end of the rod under the 37 degree ang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588" b="-558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967000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Figure shows a disk of radius r that rotates around an axis that passes through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5691" r="-5569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sp>
        <p:nvSpPr>
          <p:cNvPr id="6" name="Title 4"/>
          <p:cNvSpPr>
            <a:spLocks noGrp="1"/>
          </p:cNvSpPr>
          <p:nvPr>
            <p:ph type="title"/>
          </p:nvPr>
        </p:nvSpPr>
        <p:spPr/>
        <p:txBody>
          <a:bodyPr/>
          <a:lstStyle/>
          <a:p>
            <a:r>
              <a:rPr lang="en-US" dirty="0"/>
              <a:t>EXERCISE 123</a:t>
            </a: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538113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Figure shows a cord that is wrapped around the rim of a solid cylinder. A constant force of 40 N is exerted on the cord. Figure shows a cord that is wrapped around the rim of a solid cylinder. A 40 N weight is connected to the cord and hangs in ai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623" r="-2762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6" name="Title 4"/>
          <p:cNvSpPr>
            <a:spLocks noGrp="1"/>
          </p:cNvSpPr>
          <p:nvPr>
            <p:ph type="title"/>
          </p:nvPr>
        </p:nvSpPr>
        <p:spPr/>
        <p:txBody>
          <a:bodyPr/>
          <a:lstStyle/>
          <a:p>
            <a:r>
              <a:rPr lang="en-US" dirty="0"/>
              <a:t>EXERCISE 125</a:t>
            </a:r>
          </a:p>
        </p:txBody>
      </p:sp>
    </p:spTree>
    <p:extLst>
      <p:ext uri="{BB962C8B-B14F-4D97-AF65-F5344CB8AC3E}">
        <p14:creationId xmlns:p14="http://schemas.microsoft.com/office/powerpoint/2010/main" val="1687279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a:t>, Rice University and any changes must be noted.</a:t>
            </a:r>
            <a:endParaRPr lang="en-US" sz="1600" dirty="0"/>
          </a:p>
        </p:txBody>
      </p:sp>
    </p:spTree>
    <p:extLst>
      <p:ext uri="{BB962C8B-B14F-4D97-AF65-F5344CB8AC3E}">
        <p14:creationId xmlns:p14="http://schemas.microsoft.com/office/powerpoint/2010/main" val="50059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10.7</a:t>
            </a:r>
          </a:p>
        </p:txBody>
      </p:sp>
      <p:pic>
        <p:nvPicPr>
          <p:cNvPr id="2" name="Picture Placeholder 1" descr="Figure A shows rotation in the counterclockwise direction. The angular acceleration is in the same direction as the angular velocity. Text under the figure states “Rotation rate counterclockwise and increasing. Figure B shows rotation in the clockwise direction. The angular acceleration is in the direction opposite to the angular velocity. Text under the figure states “Rotation rate clockwise and decreasi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632" r="-33632"/>
          <a:stretch>
            <a:fillRect/>
          </a:stretch>
        </p:blipFill>
        <p:spPr/>
      </p:pic>
      <p:sp>
        <p:nvSpPr>
          <p:cNvPr id="7" name="Text Placeholder 6"/>
          <p:cNvSpPr>
            <a:spLocks noGrp="1"/>
          </p:cNvSpPr>
          <p:nvPr>
            <p:ph type="body" sz="quarter" idx="14"/>
          </p:nvPr>
        </p:nvSpPr>
        <p:spPr/>
        <p:txBody>
          <a:bodyPr>
            <a:noAutofit/>
          </a:bodyPr>
          <a:lstStyle/>
          <a:p>
            <a:r>
              <a:rPr lang="en-US" sz="1250" dirty="0"/>
              <a:t>The rotation is counterclockwise in both </a:t>
            </a:r>
            <a:r>
              <a:rPr lang="en-US" sz="1250" dirty="0">
                <a:solidFill>
                  <a:srgbClr val="6CB255"/>
                </a:solidFill>
              </a:rPr>
              <a:t>(a)</a:t>
            </a:r>
            <a:r>
              <a:rPr lang="en-US" sz="1250" dirty="0"/>
              <a:t> and </a:t>
            </a:r>
            <a:r>
              <a:rPr lang="en-US" sz="1250" dirty="0">
                <a:solidFill>
                  <a:srgbClr val="6CB255"/>
                </a:solidFill>
              </a:rPr>
              <a:t>(b)</a:t>
            </a:r>
            <a:r>
              <a:rPr lang="en-US" sz="1250" dirty="0"/>
              <a:t> with the angular velocity in the same direction.</a:t>
            </a:r>
          </a:p>
          <a:p>
            <a:pPr marL="342900" indent="-342900">
              <a:buAutoNum type="alphaLcParenBoth"/>
            </a:pPr>
            <a:r>
              <a:rPr lang="en-US" sz="1250" dirty="0"/>
              <a:t>The angular acceleration is in the same direction as the angular velocity, which increases the rotation rate.</a:t>
            </a:r>
          </a:p>
          <a:p>
            <a:pPr marL="342900" indent="-342900">
              <a:buAutoNum type="alphaLcParenBoth"/>
            </a:pPr>
            <a:r>
              <a:rPr lang="en-US" sz="1250" dirty="0"/>
              <a:t>The angular acceleration is in the opposite direction to the angular velocity, which decreases the rotation rate.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3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10.8</a:t>
            </a:r>
          </a:p>
        </p:txBody>
      </p:sp>
      <p:pic>
        <p:nvPicPr>
          <p:cNvPr id="2" name="Picture Placeholder 1" descr="Figure A shows rotation in the counterclockwise direction. The angular acceleration is in the same direction as the angular velocity. Text under the figure states “Rotation rate counterclockwise and increasing. Figure B shows rotation in the clockwise direction. The angular acceleration is in the direction opposite to the angular velocity. Text under the figure states “Rotation rate clockwise and decreasi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71" b="-871"/>
          <a:stretch>
            <a:fillRect/>
          </a:stretch>
        </p:blipFill>
        <p:spPr/>
      </p:pic>
      <p:sp>
        <p:nvSpPr>
          <p:cNvPr id="7" name="Text Placeholder 6"/>
          <p:cNvSpPr>
            <a:spLocks noGrp="1"/>
          </p:cNvSpPr>
          <p:nvPr>
            <p:ph type="body" sz="quarter" idx="14"/>
          </p:nvPr>
        </p:nvSpPr>
        <p:spPr/>
        <p:txBody>
          <a:bodyPr>
            <a:normAutofit lnSpcReduction="10000"/>
          </a:bodyPr>
          <a:lstStyle/>
          <a:p>
            <a:pPr marL="342900" indent="-342900">
              <a:buAutoNum type="alphaLcParenBoth"/>
            </a:pPr>
            <a:r>
              <a:rPr lang="en-US" sz="1600" dirty="0"/>
              <a:t>The angular acceleration is the positive </a:t>
            </a:r>
            <a:r>
              <a:rPr lang="en-US" sz="1600" i="1" dirty="0"/>
              <a:t>z</a:t>
            </a:r>
            <a:r>
              <a:rPr lang="en-US" sz="1600" dirty="0"/>
              <a:t>-direction and produces a tangential acceleration in a counterclockwise sense.</a:t>
            </a:r>
          </a:p>
          <a:p>
            <a:pPr marL="342900" indent="-342900">
              <a:buAutoNum type="alphaLcParenBoth"/>
            </a:pPr>
            <a:r>
              <a:rPr lang="en-US" sz="1600" dirty="0"/>
              <a:t>The angular acceleration is in the negative </a:t>
            </a:r>
            <a:r>
              <a:rPr lang="en-US" sz="1600" i="1" dirty="0"/>
              <a:t>z</a:t>
            </a:r>
            <a:r>
              <a:rPr lang="en-US" sz="1600" dirty="0"/>
              <a:t>-direction and produces a tangential acceleration in the clockwise sense.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841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661</TotalTime>
  <Words>1121</Words>
  <Application>Microsoft Office PowerPoint</Application>
  <PresentationFormat>On-screen Show (4:3)</PresentationFormat>
  <Paragraphs>129</Paragraphs>
  <Slides>74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Arial Black</vt:lpstr>
      <vt:lpstr>Calibri</vt:lpstr>
      <vt:lpstr>Cambria Math</vt:lpstr>
      <vt:lpstr>Essential</vt:lpstr>
      <vt:lpstr>PowerPoint Presentation</vt:lpstr>
      <vt:lpstr>Figure 10.1</vt:lpstr>
      <vt:lpstr>Figure 10.2</vt:lpstr>
      <vt:lpstr>Figure 10.3</vt:lpstr>
      <vt:lpstr>Figure 10.4</vt:lpstr>
      <vt:lpstr>Figure 10.5</vt:lpstr>
      <vt:lpstr>Figure 10.6</vt:lpstr>
      <vt:lpstr>Figure 10.7</vt:lpstr>
      <vt:lpstr>Figure 10.8</vt:lpstr>
      <vt:lpstr>Figure 10.9</vt:lpstr>
      <vt:lpstr>Figure 10.10</vt:lpstr>
      <vt:lpstr>Figure 10.11</vt:lpstr>
      <vt:lpstr>Figure 10.12</vt:lpstr>
      <vt:lpstr>Figure 10.13</vt:lpstr>
      <vt:lpstr>Figure 10.14</vt:lpstr>
      <vt:lpstr>Figure 10.15</vt:lpstr>
      <vt:lpstr>Figure 10.16</vt:lpstr>
      <vt:lpstr>Figure 10.17</vt:lpstr>
      <vt:lpstr>Figure 10.18</vt:lpstr>
      <vt:lpstr>Figure 10.19</vt:lpstr>
      <vt:lpstr>Figure 10.20</vt:lpstr>
      <vt:lpstr>Figure 10.21</vt:lpstr>
      <vt:lpstr>Figure 10.22</vt:lpstr>
      <vt:lpstr>Figure 10.23</vt:lpstr>
      <vt:lpstr>Figure 10.24</vt:lpstr>
      <vt:lpstr>Figure 10.25</vt:lpstr>
      <vt:lpstr>Figure 10.26</vt:lpstr>
      <vt:lpstr>Exercise 10.5</vt:lpstr>
      <vt:lpstr>Figure 10.27</vt:lpstr>
      <vt:lpstr>Figure 10.28</vt:lpstr>
      <vt:lpstr>Figure 10.29</vt:lpstr>
      <vt:lpstr>Example 10.12</vt:lpstr>
      <vt:lpstr>Figure 10.30</vt:lpstr>
      <vt:lpstr>Figure 10.31</vt:lpstr>
      <vt:lpstr>Figure 10.32</vt:lpstr>
      <vt:lpstr>Figure 10.33</vt:lpstr>
      <vt:lpstr>Figure 10.34</vt:lpstr>
      <vt:lpstr>Figure 10.35</vt:lpstr>
      <vt:lpstr>Figure 10.36</vt:lpstr>
      <vt:lpstr>Figure 10.37</vt:lpstr>
      <vt:lpstr>Figure 10.38</vt:lpstr>
      <vt:lpstr>Figure 10.39</vt:lpstr>
      <vt:lpstr>Figure 10.40</vt:lpstr>
      <vt:lpstr>EXERCISE 36</vt:lpstr>
      <vt:lpstr>EXERCISE 44</vt:lpstr>
      <vt:lpstr>EXERCISE 54</vt:lpstr>
      <vt:lpstr>EXERCISE 63</vt:lpstr>
      <vt:lpstr>EXERCISE 65</vt:lpstr>
      <vt:lpstr>EXERCISE 67</vt:lpstr>
      <vt:lpstr>EXERCISE 68</vt:lpstr>
      <vt:lpstr>EXERCISE 69</vt:lpstr>
      <vt:lpstr>Exercise 70</vt:lpstr>
      <vt:lpstr>EXERCISE 71</vt:lpstr>
      <vt:lpstr>EXERCISE 75</vt:lpstr>
      <vt:lpstr>EXERCISE 77</vt:lpstr>
      <vt:lpstr>EXERCISE 78</vt:lpstr>
      <vt:lpstr>EXERCISE 80</vt:lpstr>
      <vt:lpstr>EXERCISE 81</vt:lpstr>
      <vt:lpstr>EXERCISE 92</vt:lpstr>
      <vt:lpstr>EXERCISE 93</vt:lpstr>
      <vt:lpstr>EXERCISE 94</vt:lpstr>
      <vt:lpstr>EXERCISE 95</vt:lpstr>
      <vt:lpstr>EXERCISE 96</vt:lpstr>
      <vt:lpstr>EXERCISE 100</vt:lpstr>
      <vt:lpstr>EXERCISE 102</vt:lpstr>
      <vt:lpstr>EXERCISE 103</vt:lpstr>
      <vt:lpstr>EXERCISE 105</vt:lpstr>
      <vt:lpstr>EXERCISE 106</vt:lpstr>
      <vt:lpstr>EXERCISE 114</vt:lpstr>
      <vt:lpstr>EXERCISE 115</vt:lpstr>
      <vt:lpstr>EXERCISE 116</vt:lpstr>
      <vt:lpstr>EXERCISE 123</vt:lpstr>
      <vt:lpstr>EXERCISE 125</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83</cp:revision>
  <dcterms:created xsi:type="dcterms:W3CDTF">2012-06-04T02:13:36Z</dcterms:created>
  <dcterms:modified xsi:type="dcterms:W3CDTF">2021-01-12T18:55:36Z</dcterms:modified>
</cp:coreProperties>
</file>