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9"/>
  </p:handoutMasterIdLst>
  <p:sldIdLst>
    <p:sldId id="256" r:id="rId2"/>
    <p:sldId id="277" r:id="rId3"/>
    <p:sldId id="280" r:id="rId4"/>
    <p:sldId id="282" r:id="rId5"/>
    <p:sldId id="322" r:id="rId6"/>
    <p:sldId id="284" r:id="rId7"/>
    <p:sldId id="286" r:id="rId8"/>
    <p:sldId id="283" r:id="rId9"/>
    <p:sldId id="273" r:id="rId10"/>
    <p:sldId id="289" r:id="rId11"/>
    <p:sldId id="288" r:id="rId12"/>
    <p:sldId id="321" r:id="rId13"/>
    <p:sldId id="287" r:id="rId14"/>
    <p:sldId id="295" r:id="rId15"/>
    <p:sldId id="294" r:id="rId16"/>
    <p:sldId id="293" r:id="rId17"/>
    <p:sldId id="292" r:id="rId18"/>
    <p:sldId id="299" r:id="rId19"/>
    <p:sldId id="291" r:id="rId20"/>
    <p:sldId id="298" r:id="rId21"/>
    <p:sldId id="297" r:id="rId22"/>
    <p:sldId id="302" r:id="rId23"/>
    <p:sldId id="278" r:id="rId24"/>
    <p:sldId id="301" r:id="rId25"/>
    <p:sldId id="303" r:id="rId26"/>
    <p:sldId id="313" r:id="rId27"/>
    <p:sldId id="306" r:id="rId28"/>
    <p:sldId id="311" r:id="rId29"/>
    <p:sldId id="310" r:id="rId30"/>
    <p:sldId id="314" r:id="rId31"/>
    <p:sldId id="312" r:id="rId32"/>
    <p:sldId id="308" r:id="rId33"/>
    <p:sldId id="307" r:id="rId34"/>
    <p:sldId id="318" r:id="rId35"/>
    <p:sldId id="317" r:id="rId36"/>
    <p:sldId id="319" r:id="rId37"/>
    <p:sldId id="32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87" autoAdjust="0"/>
    <p:restoredTop sz="94592" autoAdjust="0"/>
  </p:normalViewPr>
  <p:slideViewPr>
    <p:cSldViewPr snapToGrid="0" snapToObjects="1">
      <p:cViewPr varScale="1">
        <p:scale>
          <a:sx n="82" d="100"/>
          <a:sy n="82" d="100"/>
        </p:scale>
        <p:origin x="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3/17/2021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March 17,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March 17,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17,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March 17,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17,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11 </a:t>
            </a:r>
            <a:r>
              <a:rPr lang="en-US" sz="2000" b="1" dirty="0">
                <a:solidFill>
                  <a:srgbClr val="212F62"/>
                </a:solidFill>
                <a:latin typeface="+mn-lt"/>
              </a:rPr>
              <a:t>ANGULAR MOMENTUM</a:t>
            </a:r>
            <a:endParaRPr lang="en-US" sz="2000" b="1" cap="none" dirty="0">
              <a:solidFill>
                <a:srgbClr val="212F62"/>
              </a:solidFill>
              <a:latin typeface="+mn-lt"/>
            </a:endParaRP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11.9</a:t>
            </a:r>
          </a:p>
        </p:txBody>
      </p:sp>
      <p:pic>
        <p:nvPicPr>
          <p:cNvPr id="2" name="Picture Placeholder 1" descr="An x y z coordinate system is shown in which x points out of the page, y points to the right and z points up. The vector r points from the origin to a point in the x y plane, in the first quadrant. The vector points from the tip of the r vector, at an angle of theta counterclockwise from the r vector direction, as viewed from above. Both r and p vectors are in the x y plane. The vector l points up, and is perpendicular to the x y plane, consistent with the right hand rule. When the right hand has its fingers curling counterclockwise as viewed from above, the thumb points up, in the direction of l. We are also shown the components of the vector r parallel and perpendicular to the p vector. The vector r sub perpendicular is the projection of the r vector perpendicular to the p vector direc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096" r="-6009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In three-dimensional space, the position vector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𝐫</m:t>
                        </m:r>
                      </m:e>
                    </m:acc>
                  </m:oMath>
                </a14:m>
                <a:r>
                  <a:rPr lang="en-US" sz="1600" dirty="0"/>
                  <a:t> locates a particle in the </a:t>
                </a:r>
                <a:r>
                  <a:rPr lang="en-US" sz="1600" i="1" dirty="0"/>
                  <a:t>xy</a:t>
                </a:r>
                <a:r>
                  <a:rPr lang="en-US" sz="1600" dirty="0"/>
                  <a:t>-plane with linear momentum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𝐩</m:t>
                        </m:r>
                      </m:e>
                    </m:acc>
                  </m:oMath>
                </a14:m>
                <a:r>
                  <a:rPr lang="en-US" sz="1600" dirty="0"/>
                  <a:t>. The angular momentum with respect to the origin is </a:t>
                </a:r>
                <a14:m>
                  <m:oMath xmlns:m="http://schemas.openxmlformats.org/officeDocument/2006/math">
                    <m:acc>
                      <m:accPr>
                        <m:chr m:val="⃗"/>
                        <m:ctrlPr>
                          <a:rPr lang="en-US" sz="1600" i="1" dirty="0" smtClean="0">
                            <a:latin typeface="Cambria Math" panose="02040503050406030204" pitchFamily="18" charset="0"/>
                          </a:rPr>
                        </m:ctrlPr>
                      </m:accPr>
                      <m:e>
                        <m:r>
                          <a:rPr lang="en-US" sz="1600" b="1" i="0" dirty="0" smtClean="0">
                            <a:latin typeface="Cambria Math"/>
                          </a:rPr>
                          <m:t>𝐥</m:t>
                        </m:r>
                      </m:e>
                    </m:acc>
                    <m:r>
                      <a:rPr lang="en-US" sz="1600" b="0" i="1" dirty="0" smtClean="0">
                        <a:latin typeface="Cambria Math"/>
                      </a:rPr>
                      <m:t>= </m:t>
                    </m:r>
                    <m:acc>
                      <m:accPr>
                        <m:chr m:val="⃗"/>
                        <m:ctrlPr>
                          <a:rPr lang="en-US" sz="1600" b="0" i="1" dirty="0" smtClean="0">
                            <a:latin typeface="Cambria Math" panose="02040503050406030204" pitchFamily="18" charset="0"/>
                          </a:rPr>
                        </m:ctrlPr>
                      </m:accPr>
                      <m:e>
                        <m:r>
                          <a:rPr lang="en-US" sz="1600" b="1" i="0" dirty="0" smtClean="0">
                            <a:latin typeface="Cambria Math"/>
                          </a:rPr>
                          <m:t>𝐫</m:t>
                        </m:r>
                      </m:e>
                    </m:acc>
                    <m:r>
                      <a:rPr lang="en-US" sz="1600" b="0" i="1" dirty="0" smtClean="0">
                        <a:latin typeface="Cambria Math"/>
                      </a:rPr>
                      <m:t> </m:t>
                    </m:r>
                    <m:r>
                      <a:rPr lang="en-US" sz="1600" b="0" i="1" dirty="0" smtClean="0">
                        <a:latin typeface="Cambria Math"/>
                        <a:ea typeface="Cambria Math"/>
                      </a:rPr>
                      <m:t>× </m:t>
                    </m:r>
                    <m:acc>
                      <m:accPr>
                        <m:chr m:val="⃗"/>
                        <m:ctrlPr>
                          <a:rPr lang="en-US" sz="1600" b="0" i="1" dirty="0" smtClean="0">
                            <a:latin typeface="Cambria Math" panose="02040503050406030204" pitchFamily="18" charset="0"/>
                            <a:ea typeface="Cambria Math"/>
                          </a:rPr>
                        </m:ctrlPr>
                      </m:accPr>
                      <m:e>
                        <m:r>
                          <a:rPr lang="en-US" sz="1600" b="1" i="0" dirty="0" smtClean="0">
                            <a:latin typeface="Cambria Math"/>
                            <a:ea typeface="Cambria Math"/>
                          </a:rPr>
                          <m:t>𝐩</m:t>
                        </m:r>
                      </m:e>
                    </m:acc>
                  </m:oMath>
                </a14:m>
                <a:r>
                  <a:rPr lang="en-US" sz="1600" dirty="0"/>
                  <a:t>, which is in the </a:t>
                </a:r>
                <a:r>
                  <a:rPr lang="en-US" sz="1600" i="1" dirty="0"/>
                  <a:t>z</a:t>
                </a:r>
                <a:r>
                  <a:rPr lang="en-US" sz="1600" dirty="0"/>
                  <a:t>-direction. The direction of </a:t>
                </a:r>
                <a14:m>
                  <m:oMath xmlns:m="http://schemas.openxmlformats.org/officeDocument/2006/math">
                    <m:acc>
                      <m:accPr>
                        <m:chr m:val="⃗"/>
                        <m:ctrlPr>
                          <a:rPr lang="en-US" sz="1600" i="1" dirty="0">
                            <a:latin typeface="Cambria Math" panose="02040503050406030204" pitchFamily="18" charset="0"/>
                          </a:rPr>
                        </m:ctrlPr>
                      </m:accPr>
                      <m:e>
                        <m:r>
                          <a:rPr lang="en-US" sz="1600" b="1" dirty="0">
                            <a:latin typeface="Cambria Math"/>
                          </a:rPr>
                          <m:t>𝐥</m:t>
                        </m:r>
                      </m:e>
                    </m:acc>
                  </m:oMath>
                </a14:m>
                <a:r>
                  <a:rPr lang="en-US" sz="1600" dirty="0"/>
                  <a:t> is given by the right-hand rule, as shown.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06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11.10</a:t>
            </a:r>
          </a:p>
        </p:txBody>
      </p:sp>
      <p:pic>
        <p:nvPicPr>
          <p:cNvPr id="2" name="Picture Placeholder 1" descr="An x y coordinate system is shown, with positive x to the right, along the ground, and positive y vertically upward. An observer is shown near the origin. A vector r is shown from the origin to a meteor at some large positive x and positive y coordinates. The vector p at the location of the meteor points d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897" r="-66897"/>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An observer on the ground sees a meteor at position </a:t>
                </a:r>
                <a14:m>
                  <m:oMath xmlns:m="http://schemas.openxmlformats.org/officeDocument/2006/math">
                    <m:acc>
                      <m:accPr>
                        <m:chr m:val="⃗"/>
                        <m:ctrlPr>
                          <a:rPr lang="en-US" sz="1600" b="1" i="1">
                            <a:latin typeface="Cambria Math" panose="02040503050406030204" pitchFamily="18" charset="0"/>
                          </a:rPr>
                        </m:ctrlPr>
                      </m:accPr>
                      <m:e>
                        <m:r>
                          <a:rPr lang="en-US" sz="1600" b="1">
                            <a:latin typeface="Cambria Math"/>
                          </a:rPr>
                          <m:t>𝐫</m:t>
                        </m:r>
                      </m:e>
                    </m:acc>
                    <m:r>
                      <a:rPr lang="en-US" sz="1600" b="1" i="1" smtClean="0">
                        <a:latin typeface="Cambria Math"/>
                      </a:rPr>
                      <m:t> </m:t>
                    </m:r>
                  </m:oMath>
                </a14:m>
                <a:r>
                  <a:rPr lang="en-US" sz="1600" dirty="0"/>
                  <a:t>with linear momentum </a:t>
                </a:r>
                <a14:m>
                  <m:oMath xmlns:m="http://schemas.openxmlformats.org/officeDocument/2006/math">
                    <m:acc>
                      <m:accPr>
                        <m:chr m:val="⃗"/>
                        <m:ctrlPr>
                          <a:rPr lang="en-US" sz="1600" b="1" i="1" smtClean="0">
                            <a:latin typeface="Cambria Math" panose="02040503050406030204" pitchFamily="18" charset="0"/>
                          </a:rPr>
                        </m:ctrlPr>
                      </m:accPr>
                      <m:e>
                        <m:r>
                          <a:rPr lang="en-US" sz="1600" b="1" i="0" smtClean="0">
                            <a:latin typeface="Cambria Math"/>
                          </a:rPr>
                          <m:t>𝐩</m:t>
                        </m:r>
                      </m:e>
                    </m:acc>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4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11.2</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proton moves in a counterclockwise circle. The circle has radius r. The proton is shown when it is to the right of the center of the circle, and its velocity is v sub perpendicular in the upward, positive y, direction."/>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7409" r="-17409"/>
          <a:stretch>
            <a:fillRect/>
          </a:stretch>
        </p:blipFill>
        <p:spPr/>
      </p:pic>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63977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11.11</a:t>
            </a:r>
          </a:p>
        </p:txBody>
      </p:sp>
      <p:sp>
        <p:nvSpPr>
          <p:cNvPr id="7" name="Text Placeholder 6"/>
          <p:cNvSpPr>
            <a:spLocks noGrp="1"/>
          </p:cNvSpPr>
          <p:nvPr>
            <p:ph type="body" sz="quarter" idx="14"/>
          </p:nvPr>
        </p:nvSpPr>
        <p:spPr/>
        <p:txBody>
          <a:bodyPr>
            <a:normAutofit/>
          </a:bodyPr>
          <a:lstStyle/>
          <a:p>
            <a:r>
              <a:rPr lang="en-US" sz="1600" dirty="0"/>
              <a:t>Three particles in the </a:t>
            </a:r>
            <a:r>
              <a:rPr lang="en-US" sz="1600" i="1" dirty="0"/>
              <a:t>xy</a:t>
            </a:r>
            <a:r>
              <a:rPr lang="en-US" sz="1600" dirty="0"/>
              <a:t>-plane with different position and momentum vectors.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Three particles in the x y plane with different position and momentum vectors are shown. The x and y axes show position in meters and have a range of -4.0 to 4.0 meters. Particle 1 is at x=-2.0 meters and y=1.0 meters, m sub 1 equals 2.0 kilograms, v sub 1 is 4.0 j hat meters per second, upward, and F sub 1 is -6.0 i hat Newtons to the left. Particle 2 is at x=4.0 meters and y=1.0 meters, m sub 2 equals 4.0 kilograms, v sub 2 is 5.0 i hat meters per second, to the right, and F sub 2 is 10.0 j hat Newtons up. Particle 3 is at x=2.0 meters and y=-2.0 meters, m sub 3 equals 1.0 kilograms, v sub 3 is 3.0 i hat meters per second, to the right, and F sub 3 is -8.0 j hat Newtons down."/>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48578" r="-48578"/>
          <a:stretch>
            <a:fillRect/>
          </a:stretch>
        </p:blipFill>
        <p:spPr/>
      </p:pic>
    </p:spTree>
    <p:extLst>
      <p:ext uri="{BB962C8B-B14F-4D97-AF65-F5344CB8AC3E}">
        <p14:creationId xmlns:p14="http://schemas.microsoft.com/office/powerpoint/2010/main" val="333356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11.12</a:t>
            </a:r>
          </a:p>
        </p:txBody>
      </p:sp>
      <p:pic>
        <p:nvPicPr>
          <p:cNvPr id="2" name="Picture Placeholder 1" descr="Figure a shows a door-knob shaped object and an x y z coordinate system. The object is arranged vertically and centered on the z axis, with the wide knob at the top. The object is rotating about the z axis, counterclockwise as viewed from above, with angular velocity omega. A small part of the object is highlighted. This mass segment, labeled Delta m sub i, is located at vector r sub i, moves with velocity vector v sub i, and traces a counterclockwise circle of radius R sub i. The vector r sub i extends from the origin to the mass segment and makes an angle of theta sub i with the z axis. The vector v sub i is tangent to the circle traced by the mass segment. Figure b shows the x y coordinate system and the mass segment. Vectors r sub i and v sub i are shown again, as is the angle theta sub i between the vector r sub i and the z axis. The angular momentum vector of the mass segment, vector l sub i, is also shown. The vector l sub i is perpendicular to both r and v, as given by the right hand rule, and has a z component upward, shown on the diagram and labeled l sub i z. The remaining side of the right triangle whose hypotenuse is l sub i and vertical side is l sub i z is shown as a dashed line. The angle adjacent to this side, and opposite the vertical side l sub i z, is theta sub i."/>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042" r="-2004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A rigid body is constrained to rotate around the </a:t>
                </a:r>
                <a:r>
                  <a:rPr lang="en-US" sz="1400" i="1" dirty="0"/>
                  <a:t>z</a:t>
                </a:r>
                <a:r>
                  <a:rPr lang="en-US" sz="1400" dirty="0"/>
                  <a:t>-axis. The rigid body is symmetrical about the </a:t>
                </a:r>
                <a:r>
                  <a:rPr lang="en-US" sz="1400" i="1" dirty="0"/>
                  <a:t>z</a:t>
                </a:r>
                <a:r>
                  <a:rPr lang="en-US" sz="1400" dirty="0"/>
                  <a:t>-axis. A mass segment </a:t>
                </a:r>
                <a14:m>
                  <m:oMath xmlns:m="http://schemas.openxmlformats.org/officeDocument/2006/math">
                    <m:r>
                      <a:rPr lang="en-US" sz="1400" i="1" smtClean="0">
                        <a:latin typeface="Cambria Math"/>
                        <a:ea typeface="Cambria Math"/>
                      </a:rPr>
                      <m:t>∆</m:t>
                    </m:r>
                    <m:sSub>
                      <m:sSubPr>
                        <m:ctrlPr>
                          <a:rPr lang="en-US" sz="1400" i="1" smtClean="0">
                            <a:latin typeface="Cambria Math" panose="02040503050406030204" pitchFamily="18" charset="0"/>
                            <a:ea typeface="Cambria Math"/>
                          </a:rPr>
                        </m:ctrlPr>
                      </m:sSubPr>
                      <m:e>
                        <m:r>
                          <a:rPr lang="en-US" sz="1400" b="0" i="1" smtClean="0">
                            <a:latin typeface="Cambria Math"/>
                            <a:ea typeface="Cambria Math"/>
                          </a:rPr>
                          <m:t>𝑚</m:t>
                        </m:r>
                      </m:e>
                      <m:sub>
                        <m:r>
                          <a:rPr lang="en-US" sz="1400" b="0" i="1" smtClean="0">
                            <a:latin typeface="Cambria Math"/>
                            <a:ea typeface="Cambria Math"/>
                          </a:rPr>
                          <m:t>𝑖</m:t>
                        </m:r>
                      </m:sub>
                    </m:sSub>
                  </m:oMath>
                </a14:m>
                <a:r>
                  <a:rPr lang="en-US" sz="1400" dirty="0"/>
                  <a:t> is located at position </a:t>
                </a:r>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1" i="0" smtClean="0">
                                <a:latin typeface="Cambria Math"/>
                              </a:rPr>
                              <m:t>𝐫</m:t>
                            </m:r>
                          </m:e>
                        </m:acc>
                      </m:e>
                      <m:sub>
                        <m:r>
                          <a:rPr lang="en-US" sz="1400" b="0" i="1" smtClean="0">
                            <a:latin typeface="Cambria Math"/>
                          </a:rPr>
                          <m:t>𝑖</m:t>
                        </m:r>
                      </m:sub>
                    </m:sSub>
                  </m:oMath>
                </a14:m>
                <a:r>
                  <a:rPr lang="en-US" sz="1400" dirty="0"/>
                  <a:t>, which makes angle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a:ea typeface="Cambria Math"/>
                          </a:rPr>
                          <m:t>𝜃</m:t>
                        </m:r>
                      </m:e>
                      <m:sub>
                        <m:r>
                          <a:rPr lang="en-US" sz="1400" b="0" i="1" smtClean="0">
                            <a:latin typeface="Cambria Math"/>
                          </a:rPr>
                          <m:t>𝑖</m:t>
                        </m:r>
                      </m:sub>
                    </m:sSub>
                  </m:oMath>
                </a14:m>
                <a:r>
                  <a:rPr lang="en-US" sz="1400" dirty="0"/>
                  <a:t> with respect to the </a:t>
                </a:r>
                <a:r>
                  <a:rPr lang="en-US" sz="1400" i="1" dirty="0"/>
                  <a:t>z</a:t>
                </a:r>
                <a:r>
                  <a:rPr lang="en-US" sz="1400" dirty="0"/>
                  <a:t>-axis. The circular motion of an infinitesimal mass segment is shown.</a:t>
                </a:r>
              </a:p>
              <a:p>
                <a:pPr marL="342900" indent="-342900">
                  <a:buAutoNum type="alphaLcParenBoth"/>
                </a:pPr>
                <a:r>
                  <a:rPr lang="en-US" sz="1400" dirty="0"/>
                  <a:t>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b="1" i="0" smtClean="0">
                                <a:latin typeface="Cambria Math"/>
                              </a:rPr>
                              <m:t>𝐥</m:t>
                            </m:r>
                          </m:e>
                        </m:acc>
                      </m:e>
                      <m:sub>
                        <m:r>
                          <a:rPr lang="en-US" sz="1400" i="1">
                            <a:latin typeface="Cambria Math"/>
                          </a:rPr>
                          <m:t>𝑖</m:t>
                        </m:r>
                      </m:sub>
                    </m:sSub>
                  </m:oMath>
                </a14:m>
                <a:r>
                  <a:rPr lang="en-US" sz="1400" dirty="0"/>
                  <a:t> is the angular momentum of the mass segment and has a component along the </a:t>
                </a:r>
                <a:r>
                  <a:rPr lang="en-US" sz="1400" i="1" dirty="0"/>
                  <a:t>z</a:t>
                </a:r>
                <a:r>
                  <a:rPr lang="en-US" sz="1400" dirty="0"/>
                  <a:t>-axis </a:t>
                </a:r>
                <a14:m>
                  <m:oMath xmlns:m="http://schemas.openxmlformats.org/officeDocument/2006/math">
                    <m:sSub>
                      <m:sSubPr>
                        <m:ctrlPr>
                          <a:rPr lang="en-US" sz="1400" i="1" smtClean="0">
                            <a:latin typeface="Cambria Math" panose="02040503050406030204" pitchFamily="18" charset="0"/>
                          </a:rPr>
                        </m:ctrlPr>
                      </m:sSub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1" i="0" smtClean="0">
                                        <a:latin typeface="Cambria Math"/>
                                      </a:rPr>
                                      <m:t>𝐥</m:t>
                                    </m:r>
                                  </m:e>
                                </m:acc>
                              </m:e>
                              <m:sub>
                                <m:r>
                                  <a:rPr lang="en-US" sz="1400" b="0" i="1" smtClean="0">
                                    <a:latin typeface="Cambria Math"/>
                                  </a:rPr>
                                  <m:t>𝑖</m:t>
                                </m:r>
                              </m:sub>
                            </m:sSub>
                          </m:e>
                        </m:d>
                      </m:e>
                      <m:sub>
                        <m:r>
                          <a:rPr lang="en-US" sz="1400" b="0" i="1" smtClean="0">
                            <a:latin typeface="Cambria Math"/>
                          </a:rPr>
                          <m:t>𝑧</m:t>
                        </m:r>
                      </m:sub>
                    </m:sSub>
                  </m:oMath>
                </a14:m>
                <a:r>
                  <a:rPr lang="en-US" sz="14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76" t="-524" b="-104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7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11.13</a:t>
            </a:r>
          </a:p>
        </p:txBody>
      </p:sp>
      <p:pic>
        <p:nvPicPr>
          <p:cNvPr id="2" name="Picture Placeholder 1" descr="An illustration of the Mars rover. An arm with a claw at the end extends from one end of the rover and can rotate up and down to pick up a rock. The axis of rotation is the point where the robot arm connects to the rov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408" r="-31408"/>
          <a:stretch>
            <a:fillRect/>
          </a:stretch>
        </p:blipFill>
        <p:spPr/>
      </p:pic>
      <p:sp>
        <p:nvSpPr>
          <p:cNvPr id="7" name="Text Placeholder 6"/>
          <p:cNvSpPr>
            <a:spLocks noGrp="1"/>
          </p:cNvSpPr>
          <p:nvPr>
            <p:ph type="body" sz="quarter" idx="14"/>
          </p:nvPr>
        </p:nvSpPr>
        <p:spPr/>
        <p:txBody>
          <a:bodyPr>
            <a:normAutofit/>
          </a:bodyPr>
          <a:lstStyle/>
          <a:p>
            <a:r>
              <a:rPr lang="en-US" sz="1600" dirty="0"/>
              <a:t>A robot arm on a Mars rover swings down and picks up a Mars rock. (credit: modification of work by NASA/JPL-Caltech)</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8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11.14</a:t>
            </a:r>
          </a:p>
        </p:txBody>
      </p:sp>
      <p:pic>
        <p:nvPicPr>
          <p:cNvPr id="2" name="Picture Placeholder 1" descr="Two illustrations of a spinning ice skater. In figure a, on the left, the skater has her arms and one foot extended away from her body. She is spinning with angular velocity omega and L equals I times omega. In figure b, on the right, the skater has her arms and foot pulled close to her body. She is spinning faster, with angular velocity omega prime and L equals I prime times omega prim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2009" r="-22009"/>
          <a:stretch>
            <a:fillRect/>
          </a:stretch>
        </p:blipFill>
        <p:spPr/>
      </p:pic>
      <p:sp>
        <p:nvSpPr>
          <p:cNvPr id="7" name="Text Placeholder 6"/>
          <p:cNvSpPr>
            <a:spLocks noGrp="1"/>
          </p:cNvSpPr>
          <p:nvPr>
            <p:ph type="body" sz="quarter" idx="14"/>
          </p:nvPr>
        </p:nvSpPr>
        <p:spPr/>
        <p:txBody>
          <a:bodyPr>
            <a:normAutofit fontScale="92500" lnSpcReduction="20000"/>
          </a:bodyPr>
          <a:lstStyle/>
          <a:p>
            <a:pPr marL="342900" indent="-342900">
              <a:buAutoNum type="alphaLcParenBoth"/>
            </a:pPr>
            <a:r>
              <a:rPr lang="en-US" sz="1600" dirty="0">
                <a:solidFill>
                  <a:schemeClr val="tx1"/>
                </a:solidFill>
              </a:rPr>
              <a:t>An ice skater is spinning on the tip of her skate with her arms extended. Her angular momentum is conserved because the net torque on her is negligibly small.</a:t>
            </a:r>
          </a:p>
          <a:p>
            <a:pPr marL="342900" indent="-342900">
              <a:buAutoNum type="alphaLcParenBoth"/>
            </a:pPr>
            <a:r>
              <a:rPr lang="en-US" sz="1600" dirty="0">
                <a:solidFill>
                  <a:schemeClr val="tx1"/>
                </a:solidFill>
              </a:rPr>
              <a:t>Her rate of spin increases greatly when she pulls in her arms, decreasing her moment of inertia. The work she does to pull in her arms results in an increase in rotational kinetic energy.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41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11.15</a:t>
            </a:r>
          </a:p>
        </p:txBody>
      </p:sp>
      <p:pic>
        <p:nvPicPr>
          <p:cNvPr id="2" name="Picture Placeholder 1" descr="An illustration of the formation of the solar system from a cloud of gas and dust. At first, the gas cloud is rotating with angular velocity omega and has angular momentum L. It forms a fairly continuous disc in the plane of rotation. Later, the disc is rotating with angular velocity omega prime but still has angular momentum L. The disc starts to break up into concentric rings. The gaps between the rings grow. Eventually, the gas in the rings forms a star in the center and planets whose orbits trace the rings from which they came. In all cases, the angular velocity is in the same direction as that of the original gas cloud and the angular momentum is 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4394" r="-64394"/>
          <a:stretch>
            <a:fillRect/>
          </a:stretch>
        </p:blipFill>
        <p:spPr/>
      </p:pic>
      <p:sp>
        <p:nvSpPr>
          <p:cNvPr id="7" name="Text Placeholder 6"/>
          <p:cNvSpPr>
            <a:spLocks noGrp="1"/>
          </p:cNvSpPr>
          <p:nvPr>
            <p:ph type="body" sz="quarter" idx="14"/>
          </p:nvPr>
        </p:nvSpPr>
        <p:spPr/>
        <p:txBody>
          <a:bodyPr>
            <a:normAutofit/>
          </a:bodyPr>
          <a:lstStyle/>
          <a:p>
            <a:r>
              <a:rPr lang="en-US" sz="1600" dirty="0"/>
              <a:t>The solar system coalesced from a cloud of gas and dust that was originally rotating. The orbital motions and spins of the planets are in the same direction as the original spin and conserve the angular momentum of the parent cloud. (credit: modification of work by NASA)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0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11.16</a:t>
            </a:r>
          </a:p>
        </p:txBody>
      </p:sp>
      <p:pic>
        <p:nvPicPr>
          <p:cNvPr id="2" name="Picture Placeholder 1" descr="In the drawing on the left, two flywheels are shown. Their axes are vertical and aligned, and the wheels face each other, but the wheels are separate from one another. The lower wheel has moment to inertia I sub 0 and is spinning counterclockwise as viewed from above. The upper wheel has moment to inertia 3 I sub 0 and is at rest. In the drawing on the right, the wheels are coupled together and spin counterclockwise as viewed from abo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574" r="-12574"/>
          <a:stretch>
            <a:fillRect/>
          </a:stretch>
        </p:blipFill>
        <p:spPr/>
      </p:pic>
      <p:sp>
        <p:nvSpPr>
          <p:cNvPr id="7" name="Text Placeholder 6"/>
          <p:cNvSpPr>
            <a:spLocks noGrp="1"/>
          </p:cNvSpPr>
          <p:nvPr>
            <p:ph type="body" sz="quarter" idx="14"/>
          </p:nvPr>
        </p:nvSpPr>
        <p:spPr/>
        <p:txBody>
          <a:bodyPr>
            <a:normAutofit/>
          </a:bodyPr>
          <a:lstStyle/>
          <a:p>
            <a:r>
              <a:rPr lang="en-US" sz="1600" dirty="0"/>
              <a:t>Two flywheels are coupled and rotate together.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3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11.17</a:t>
            </a:r>
          </a:p>
        </p:txBody>
      </p:sp>
      <p:pic>
        <p:nvPicPr>
          <p:cNvPr id="2" name="Picture Placeholder 1" descr="A drawing of a gymnast dismounting from a 3 m tall high bar. He starts the dismount at full extension above the bar, then tucks when he is moving horizontally to the floor, level with the bar. The gymnast is 1.8 meters ta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370" r="-35370"/>
          <a:stretch>
            <a:fillRect/>
          </a:stretch>
        </p:blipFill>
        <p:spPr/>
      </p:pic>
      <p:sp>
        <p:nvSpPr>
          <p:cNvPr id="7" name="Text Placeholder 6"/>
          <p:cNvSpPr>
            <a:spLocks noGrp="1"/>
          </p:cNvSpPr>
          <p:nvPr>
            <p:ph type="body" sz="quarter" idx="14"/>
          </p:nvPr>
        </p:nvSpPr>
        <p:spPr/>
        <p:txBody>
          <a:bodyPr>
            <a:normAutofit/>
          </a:bodyPr>
          <a:lstStyle/>
          <a:p>
            <a:r>
              <a:rPr lang="en-US" sz="1600" dirty="0"/>
              <a:t>A gymnast dismounts from a high bar and executes a number of revolutions in the tucked position before landing upright.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2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a:t>
            </a:r>
          </a:p>
        </p:txBody>
      </p:sp>
      <p:pic>
        <p:nvPicPr>
          <p:cNvPr id="2" name="Picture Placeholder 1" descr="Photo of helicopter in fligh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25" r="-3325"/>
          <a:stretch>
            <a:fillRect/>
          </a:stretch>
        </p:blipFill>
        <p:spPr/>
      </p:pic>
      <p:sp>
        <p:nvSpPr>
          <p:cNvPr id="7" name="Text Placeholder 6"/>
          <p:cNvSpPr>
            <a:spLocks noGrp="1"/>
          </p:cNvSpPr>
          <p:nvPr>
            <p:ph type="body" sz="quarter" idx="14"/>
          </p:nvPr>
        </p:nvSpPr>
        <p:spPr/>
        <p:txBody>
          <a:bodyPr>
            <a:normAutofit/>
          </a:bodyPr>
          <a:lstStyle/>
          <a:p>
            <a:r>
              <a:rPr lang="en-US" sz="1600" dirty="0"/>
              <a:t>A helicopter has its main lift blades rotating to keep the aircraft airborne. Due to conservation of angular momentum, the body of the helicopter would want to rotate in the opposite sense to the blades, if it were not for the small rotor on the tail of the aircraft, which provides thrust to stabilize it.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11.18</a:t>
            </a:r>
          </a:p>
        </p:txBody>
      </p:sp>
      <p:pic>
        <p:nvPicPr>
          <p:cNvPr id="2" name="Picture Placeholder 1" descr="Illustrations of a bullet before and after striking a disk. On the left is the before illustration. The bullet is travelling to the left at 500 meters per second, toward the front edge of a horizontal disk of radius R. The vertical axis through the center of the disc is shown as a vertical line connecting points A above and A prime below the center. On the right is the after illustration. The bullet is embedded in the edge of the disk, which is rotating about the vertical axis through the center. The rotation is counterclockwise as viewed from abo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53" b="-2553"/>
          <a:stretch>
            <a:fillRect/>
          </a:stretch>
        </p:blipFill>
        <p:spPr/>
      </p:pic>
      <p:sp>
        <p:nvSpPr>
          <p:cNvPr id="7" name="Text Placeholder 6"/>
          <p:cNvSpPr>
            <a:spLocks noGrp="1"/>
          </p:cNvSpPr>
          <p:nvPr>
            <p:ph type="body" sz="quarter" idx="14"/>
          </p:nvPr>
        </p:nvSpPr>
        <p:spPr/>
        <p:txBody>
          <a:bodyPr>
            <a:normAutofit/>
          </a:bodyPr>
          <a:lstStyle/>
          <a:p>
            <a:r>
              <a:rPr lang="en-US" sz="1600" dirty="0"/>
              <a:t>A bullet is fired horizontally and becomes embedded in the edge of a disk that is free to rotate about its vertical axis.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4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11.19</a:t>
            </a:r>
          </a:p>
        </p:txBody>
      </p:sp>
      <p:pic>
        <p:nvPicPr>
          <p:cNvPr id="2" name="Picture Placeholder 1" descr="A drawing of a gyroscope, consisting of a disk that can spin on an shaft, perpendicular to the plane of the disk and through its center. Two rings surround the gyroscope. One is attached to the shaft above and below the disk, and the other is attached to the first ring and is in the plane of the disk so that this second ring is concentric with the dis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4125" r="-94125"/>
          <a:stretch>
            <a:fillRect/>
          </a:stretch>
        </p:blipFill>
        <p:spPr/>
      </p:pic>
      <p:sp>
        <p:nvSpPr>
          <p:cNvPr id="7" name="Text Placeholder 6"/>
          <p:cNvSpPr>
            <a:spLocks noGrp="1"/>
          </p:cNvSpPr>
          <p:nvPr>
            <p:ph type="body" sz="quarter" idx="14"/>
          </p:nvPr>
        </p:nvSpPr>
        <p:spPr/>
        <p:txBody>
          <a:bodyPr>
            <a:normAutofit/>
          </a:bodyPr>
          <a:lstStyle/>
          <a:p>
            <a:r>
              <a:rPr lang="en-US" sz="1600" dirty="0"/>
              <a:t>A gyroscope consists of a spinning disk about an axis that is free to assume any orientation.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71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11.20</a:t>
            </a:r>
          </a:p>
        </p:txBody>
      </p:sp>
      <p:pic>
        <p:nvPicPr>
          <p:cNvPr id="2" name="Picture Placeholder 1" descr="Figure a: An x y z coordinate system is show, with x out of the page, y to the right, and z up. The origin is point O. A top is shown with its point at the origin and its axis tilted away from the vertical z axis. The axis of the top is the line O O prime. The vector r extends from the origin to the center of the mass, labeled as C M, of the top. The force M g acts downward at the center of mass. The torque about the origin is equal to vector r crossed with M vector g. This torque is a vector in the x y plane, perpendicular to the r vector. Figure b: The x y z coordinate and the top are shown. The top is again tilted away from the z axis and is spinning rapidly counterclockwise about the O O prime axis as viewed from above. The precession of the top traces a counterclockwise circle as viewed from above, centered on the z axis. The cone swept by the precession of the top is indicated using dashed lin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2062136" y="1122386"/>
            <a:ext cx="4853039" cy="3500071"/>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lnSpcReduction="10000"/>
              </a:bodyPr>
              <a:lstStyle/>
              <a:p>
                <a:pPr marL="342900" indent="-342900">
                  <a:buAutoNum type="alphaLcParenBoth"/>
                </a:pPr>
                <a:r>
                  <a:rPr lang="en-US" sz="1600" dirty="0">
                    <a:solidFill>
                      <a:schemeClr val="tx1"/>
                    </a:solidFill>
                  </a:rPr>
                  <a:t>If the top is not spinning, there is a torque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1" i="0" smtClean="0">
                            <a:solidFill>
                              <a:schemeClr val="tx1"/>
                            </a:solidFill>
                            <a:latin typeface="Cambria Math"/>
                          </a:rPr>
                          <m:t>𝐫</m:t>
                        </m:r>
                      </m:e>
                    </m:acc>
                    <m:r>
                      <a:rPr lang="en-US" sz="1600" b="0" i="1" smtClean="0">
                        <a:solidFill>
                          <a:schemeClr val="tx1"/>
                        </a:solidFill>
                        <a:latin typeface="Cambria Math"/>
                      </a:rPr>
                      <m:t> </m:t>
                    </m:r>
                    <m:r>
                      <a:rPr lang="en-US" sz="1600" b="0" i="1" smtClean="0">
                        <a:solidFill>
                          <a:schemeClr val="tx1"/>
                        </a:solidFill>
                        <a:latin typeface="Cambria Math"/>
                        <a:ea typeface="Cambria Math"/>
                      </a:rPr>
                      <m:t>×</m:t>
                    </m:r>
                    <m:r>
                      <a:rPr lang="en-US" sz="1600" b="0" i="1" smtClean="0">
                        <a:solidFill>
                          <a:schemeClr val="tx1"/>
                        </a:solidFill>
                        <a:latin typeface="Cambria Math"/>
                        <a:ea typeface="Cambria Math"/>
                      </a:rPr>
                      <m:t>𝑀</m:t>
                    </m:r>
                    <m:acc>
                      <m:accPr>
                        <m:chr m:val="⃗"/>
                        <m:ctrlPr>
                          <a:rPr lang="en-US" sz="1600" b="0" i="1" smtClean="0">
                            <a:solidFill>
                              <a:schemeClr val="tx1"/>
                            </a:solidFill>
                            <a:latin typeface="Cambria Math" panose="02040503050406030204" pitchFamily="18" charset="0"/>
                            <a:ea typeface="Cambria Math"/>
                          </a:rPr>
                        </m:ctrlPr>
                      </m:accPr>
                      <m:e>
                        <m:r>
                          <a:rPr lang="en-US" sz="1600" b="1" i="0" smtClean="0">
                            <a:solidFill>
                              <a:schemeClr val="tx1"/>
                            </a:solidFill>
                            <a:latin typeface="Cambria Math"/>
                            <a:ea typeface="Cambria Math"/>
                          </a:rPr>
                          <m:t>𝐠</m:t>
                        </m:r>
                      </m:e>
                    </m:acc>
                  </m:oMath>
                </a14:m>
                <a:r>
                  <a:rPr lang="en-US" sz="1600" dirty="0">
                    <a:solidFill>
                      <a:schemeClr val="tx1"/>
                    </a:solidFill>
                  </a:rPr>
                  <a:t> about the origin, and the top falls over.</a:t>
                </a:r>
              </a:p>
              <a:p>
                <a:pPr marL="342900" indent="-342900">
                  <a:buAutoNum type="alphaLcParenBoth"/>
                </a:pPr>
                <a:r>
                  <a:rPr lang="en-US" sz="1600" dirty="0">
                    <a:solidFill>
                      <a:schemeClr val="tx1"/>
                    </a:solidFill>
                  </a:rPr>
                  <a:t>If the top is spinning about its axis </a:t>
                </a:r>
                <a:r>
                  <a:rPr lang="en-US" sz="1600" i="1" dirty="0">
                    <a:solidFill>
                      <a:schemeClr val="tx1"/>
                    </a:solidFill>
                  </a:rPr>
                  <a:t>OO′</a:t>
                </a:r>
                <a:r>
                  <a:rPr lang="en-US" sz="1600" dirty="0">
                    <a:solidFill>
                      <a:schemeClr val="tx1"/>
                    </a:solidFill>
                  </a:rPr>
                  <a:t>, it doesn’t fall over but </a:t>
                </a:r>
                <a:r>
                  <a:rPr lang="en-US" sz="1600" dirty="0" err="1">
                    <a:solidFill>
                      <a:schemeClr val="tx1"/>
                    </a:solidFill>
                  </a:rPr>
                  <a:t>precesses</a:t>
                </a:r>
                <a:r>
                  <a:rPr lang="en-US" sz="1600" dirty="0">
                    <a:solidFill>
                      <a:schemeClr val="tx1"/>
                    </a:solidFill>
                  </a:rPr>
                  <a:t> about the </a:t>
                </a:r>
                <a:r>
                  <a:rPr lang="en-US" sz="1600" i="1" dirty="0">
                    <a:solidFill>
                      <a:schemeClr val="tx1"/>
                    </a:solidFill>
                  </a:rPr>
                  <a:t>z</a:t>
                </a:r>
                <a:r>
                  <a:rPr lang="en-US" sz="1600" dirty="0">
                    <a:solidFill>
                      <a:schemeClr val="tx1"/>
                    </a:solidFill>
                  </a:rPr>
                  <a:t>-axis.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6283" r="-76" b="-104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3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11.21</a:t>
            </a:r>
          </a:p>
        </p:txBody>
      </p:sp>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force of gravity acting on the center of mass produces a torque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1" i="0" smtClean="0">
                            <a:solidFill>
                              <a:schemeClr val="tx1"/>
                            </a:solidFill>
                            <a:latin typeface="Cambria Math"/>
                            <a:ea typeface="Cambria Math"/>
                          </a:rPr>
                          <m:t>𝛕</m:t>
                        </m:r>
                      </m:e>
                    </m:acc>
                  </m:oMath>
                </a14:m>
                <a:r>
                  <a:rPr lang="en-US" sz="1600" dirty="0">
                    <a:solidFill>
                      <a:schemeClr val="tx1"/>
                    </a:solidFill>
                  </a:rPr>
                  <a:t> in the direction perpendicular to </a:t>
                </a:r>
                <a14:m>
                  <m:oMath xmlns:m="http://schemas.openxmlformats.org/officeDocument/2006/math">
                    <m:acc>
                      <m:accPr>
                        <m:chr m:val="⃗"/>
                        <m:ctrlPr>
                          <a:rPr lang="en-US" sz="1600" i="1" smtClean="0">
                            <a:solidFill>
                              <a:schemeClr val="tx1"/>
                            </a:solidFill>
                            <a:latin typeface="Cambria Math" panose="02040503050406030204" pitchFamily="18" charset="0"/>
                          </a:rPr>
                        </m:ctrlPr>
                      </m:accPr>
                      <m:e>
                        <m:r>
                          <a:rPr lang="en-US" sz="1600" b="1" i="0" smtClean="0">
                            <a:solidFill>
                              <a:schemeClr val="tx1"/>
                            </a:solidFill>
                            <a:latin typeface="Cambria Math"/>
                          </a:rPr>
                          <m:t>𝐋</m:t>
                        </m:r>
                      </m:e>
                    </m:acc>
                  </m:oMath>
                </a14:m>
                <a:r>
                  <a:rPr lang="en-US" sz="1600" dirty="0">
                    <a:solidFill>
                      <a:schemeClr val="tx1"/>
                    </a:solidFill>
                  </a:rPr>
                  <a:t>. The magnitude of </a:t>
                </a:r>
                <a14:m>
                  <m:oMath xmlns:m="http://schemas.openxmlformats.org/officeDocument/2006/math">
                    <m:acc>
                      <m:accPr>
                        <m:chr m:val="⃗"/>
                        <m:ctrlPr>
                          <a:rPr lang="en-US" sz="1600" i="1">
                            <a:solidFill>
                              <a:schemeClr val="tx1"/>
                            </a:solidFill>
                            <a:latin typeface="Cambria Math" panose="02040503050406030204" pitchFamily="18" charset="0"/>
                          </a:rPr>
                        </m:ctrlPr>
                      </m:accPr>
                      <m:e>
                        <m:r>
                          <a:rPr lang="en-US" sz="1600" b="1">
                            <a:solidFill>
                              <a:schemeClr val="tx1"/>
                            </a:solidFill>
                            <a:latin typeface="Cambria Math"/>
                          </a:rPr>
                          <m:t>𝐋</m:t>
                        </m:r>
                      </m:e>
                    </m:acc>
                  </m:oMath>
                </a14:m>
                <a:r>
                  <a:rPr lang="en-US" sz="1600" dirty="0">
                    <a:solidFill>
                      <a:schemeClr val="tx1"/>
                    </a:solidFill>
                  </a:rPr>
                  <a:t> doesn’t change but its direction does, and the top </a:t>
                </a:r>
                <a:r>
                  <a:rPr lang="en-US" sz="1600" dirty="0" err="1">
                    <a:solidFill>
                      <a:schemeClr val="tx1"/>
                    </a:solidFill>
                  </a:rPr>
                  <a:t>precesses</a:t>
                </a:r>
                <a:r>
                  <a:rPr lang="en-US" sz="1600" dirty="0">
                    <a:solidFill>
                      <a:schemeClr val="tx1"/>
                    </a:solidFill>
                  </a:rPr>
                  <a:t> about the </a:t>
                </a:r>
                <a:r>
                  <a:rPr lang="en-US" sz="1600" i="1" dirty="0">
                    <a:solidFill>
                      <a:schemeClr val="tx1"/>
                    </a:solidFill>
                  </a:rPr>
                  <a:t>z</a:t>
                </a:r>
                <a:r>
                  <a:rPr lang="en-US" sz="1600" dirty="0">
                    <a:solidFill>
                      <a:schemeClr val="tx1"/>
                    </a:solidFill>
                  </a:rPr>
                  <a:t>-axis.</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t="-348"/>
                </a:stretch>
              </a:blipFill>
            </p:spPr>
            <p:txBody>
              <a:bodyPr/>
              <a:lstStyle/>
              <a:p>
                <a:r>
                  <a:rPr lang="en-US">
                    <a:noFill/>
                  </a:rPr>
                  <a:t> </a:t>
                </a:r>
              </a:p>
            </p:txBody>
          </p:sp>
        </mc:Fallback>
      </mc:AlternateContent>
      <p:pic>
        <p:nvPicPr>
          <p:cNvPr id="7"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n x y z coordinate system is show, with x out of the page, y to the right, and z up. The origin is point O. A top is shown with its point at the origin and its axis tilted by an angle theta away from the vertical z axis, clockwise as we view it. The vector r extends from the origin to the center of the mass, labeled as C M, of the top. The force M g acts downward at the center of mass. The torque, tau, about the origin is equal to vector r crossed with M vector g. This torque is a vector in the x y plane, perpendicular to the r vector, into the page. The angular velocity, omega, of the top is counterclockwise as viewed from above. The angular momentum, L, is in the same direction as the r vector, tilted up along the axis of the top. The circle traced by the precession of the top is shown as a horizontal circle above the top. The precession angular velocity omega sub p is counterclockwise as viewed from above. The radius of the precession circle is L sine theta. The vector d L is tangent to the circle, pointing into the page, and is equal to vector tau d t. The triangle formed L sine theta and d L is shown, and the angle across from d L is labeled as d phi."/>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85143" y="1107617"/>
            <a:ext cx="3967895" cy="4480091"/>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11.22</a:t>
            </a:r>
          </a:p>
        </p:txBody>
      </p:sp>
      <p:pic>
        <p:nvPicPr>
          <p:cNvPr id="2" name="Picture Placeholder 1" descr="In figure a, a woman, facing the viewer, is holding a spinning bike wheel of radius r by the axle. The wheel is so that the angular velocity omega and angular momentum L are along the axis of rotation of the wheel, to her left (the viewer’s right.) That is, the motion of the wheel is such that the bottom of the wheel is moving toward her (into the page.) The direction of the force F applied by her left hand is shown downward and that by her right hand in upward direction. The torque tau is toward her (into the page.) In figure b, addition of two vectors L and delta-L, which is parallel to torque tau, is shown. The resultant of the two vectors is labeled as L plus delta L. The direction of rotation, omega sub p, is counterclockwise as viewed from abo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1612476" y="1122386"/>
            <a:ext cx="5752358" cy="3500071"/>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342900" indent="-342900">
                  <a:buAutoNum type="alphaLcParenBoth"/>
                </a:pPr>
                <a:r>
                  <a:rPr lang="en-US" sz="1200" dirty="0"/>
                  <a:t>A person holding the spinning bike wheel lifts it with her right hand and pushes down with her left hand in an attempt to rotate the wheel. This action creates a torque directly toward her. This torque causes a change in angular momentum </a:t>
                </a:r>
                <a14:m>
                  <m:oMath xmlns:m="http://schemas.openxmlformats.org/officeDocument/2006/math">
                    <m:r>
                      <a:rPr lang="en-US" sz="1200" b="0" i="0" smtClean="0">
                        <a:solidFill>
                          <a:schemeClr val="tx1"/>
                        </a:solidFill>
                        <a:latin typeface="Cambria Math"/>
                        <a:ea typeface="Cambria Math"/>
                      </a:rPr>
                      <m:t>∆</m:t>
                    </m:r>
                    <m:acc>
                      <m:accPr>
                        <m:chr m:val="⃗"/>
                        <m:ctrlPr>
                          <a:rPr lang="en-US" sz="1200" b="1" i="1">
                            <a:solidFill>
                              <a:schemeClr val="tx1"/>
                            </a:solidFill>
                            <a:latin typeface="Cambria Math" panose="02040503050406030204" pitchFamily="18" charset="0"/>
                          </a:rPr>
                        </m:ctrlPr>
                      </m:accPr>
                      <m:e>
                        <m:r>
                          <a:rPr lang="en-US" sz="1200" b="1">
                            <a:solidFill>
                              <a:schemeClr val="tx1"/>
                            </a:solidFill>
                            <a:latin typeface="Cambria Math"/>
                          </a:rPr>
                          <m:t>𝐋</m:t>
                        </m:r>
                      </m:e>
                    </m:acc>
                    <m:r>
                      <a:rPr lang="en-US" sz="1200" b="1" i="1">
                        <a:solidFill>
                          <a:schemeClr val="tx1"/>
                        </a:solidFill>
                        <a:latin typeface="Cambria Math"/>
                      </a:rPr>
                      <m:t> </m:t>
                    </m:r>
                  </m:oMath>
                </a14:m>
                <a:r>
                  <a:rPr lang="en-US" sz="1200" dirty="0"/>
                  <a:t>in exactly the same direction.</a:t>
                </a:r>
              </a:p>
              <a:p>
                <a:pPr marL="342900" indent="-342900">
                  <a:buAutoNum type="alphaLcParenBoth"/>
                </a:pPr>
                <a:r>
                  <a:rPr lang="en-US" sz="1200" dirty="0"/>
                  <a:t>A vector diagram depicting how </a:t>
                </a:r>
                <a14:m>
                  <m:oMath xmlns:m="http://schemas.openxmlformats.org/officeDocument/2006/math">
                    <m:r>
                      <a:rPr lang="en-US" sz="1200" b="0" i="0">
                        <a:solidFill>
                          <a:schemeClr val="tx1"/>
                        </a:solidFill>
                        <a:latin typeface="Cambria Math"/>
                        <a:ea typeface="Cambria Math"/>
                      </a:rPr>
                      <m:t>∆</m:t>
                    </m:r>
                    <m:acc>
                      <m:accPr>
                        <m:chr m:val="⃗"/>
                        <m:ctrlPr>
                          <a:rPr lang="en-US" sz="1200" b="1" i="1">
                            <a:solidFill>
                              <a:schemeClr val="tx1"/>
                            </a:solidFill>
                            <a:latin typeface="Cambria Math" panose="02040503050406030204" pitchFamily="18" charset="0"/>
                          </a:rPr>
                        </m:ctrlPr>
                      </m:accPr>
                      <m:e>
                        <m:r>
                          <a:rPr lang="en-US" sz="1200" b="1">
                            <a:solidFill>
                              <a:schemeClr val="tx1"/>
                            </a:solidFill>
                            <a:latin typeface="Cambria Math"/>
                          </a:rPr>
                          <m:t>𝐋</m:t>
                        </m:r>
                      </m:e>
                    </m:acc>
                    <m:r>
                      <a:rPr lang="en-US" sz="1200" b="1" i="1">
                        <a:solidFill>
                          <a:schemeClr val="tx1"/>
                        </a:solidFill>
                        <a:latin typeface="Cambria Math"/>
                      </a:rPr>
                      <m:t> </m:t>
                    </m:r>
                  </m:oMath>
                </a14:m>
                <a:r>
                  <a:rPr lang="en-US" sz="1200" dirty="0"/>
                  <a:t> and </a:t>
                </a:r>
                <a14:m>
                  <m:oMath xmlns:m="http://schemas.openxmlformats.org/officeDocument/2006/math">
                    <m:acc>
                      <m:accPr>
                        <m:chr m:val="⃗"/>
                        <m:ctrlPr>
                          <a:rPr lang="en-US" sz="1200" b="1" i="1">
                            <a:solidFill>
                              <a:schemeClr val="tx1"/>
                            </a:solidFill>
                            <a:latin typeface="Cambria Math" panose="02040503050406030204" pitchFamily="18" charset="0"/>
                          </a:rPr>
                        </m:ctrlPr>
                      </m:accPr>
                      <m:e>
                        <m:r>
                          <a:rPr lang="en-US" sz="1200" b="1">
                            <a:solidFill>
                              <a:schemeClr val="tx1"/>
                            </a:solidFill>
                            <a:latin typeface="Cambria Math"/>
                          </a:rPr>
                          <m:t>𝐋</m:t>
                        </m:r>
                      </m:e>
                    </m:acc>
                    <m:r>
                      <a:rPr lang="en-US" sz="1200" b="1" i="1">
                        <a:solidFill>
                          <a:schemeClr val="tx1"/>
                        </a:solidFill>
                        <a:latin typeface="Cambria Math"/>
                      </a:rPr>
                      <m:t> </m:t>
                    </m:r>
                  </m:oMath>
                </a14:m>
                <a:r>
                  <a:rPr lang="en-US" sz="1200" dirty="0"/>
                  <a:t>add, producing a new angular momentum pointing more toward the person. The wheel moves toward the person, perpendicular to the forces she exerts on it.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524" b="-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029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16</a:t>
            </a:r>
            <a:endParaRPr lang="en-US" sz="2400" dirty="0">
              <a:solidFill>
                <a:srgbClr val="6CB255"/>
              </a:solidFill>
            </a:endParaRPr>
          </a:p>
        </p:txBody>
      </p:sp>
      <p:pic>
        <p:nvPicPr>
          <p:cNvPr id="2" name="Picture Placeholder 1" descr="A drawing of a diver at several points in a dive, from just after leaving the diving board to just before entering the water. After leaving the board, the diver is in a pike position, with her legs pulled close to her body and omega is large. As she nears the water, she extends her body. She arrives at the water fully extended and vertical, and omega prime is sma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06" r="-410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solidFill>
                <a:srgbClr val="000000"/>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561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27</a:t>
            </a:r>
            <a:endParaRPr lang="en-US" sz="2400" dirty="0">
              <a:solidFill>
                <a:srgbClr val="6CB255"/>
              </a:solidFill>
            </a:endParaRPr>
          </a:p>
        </p:txBody>
      </p:sp>
      <p:pic>
        <p:nvPicPr>
          <p:cNvPr id="2" name="Picture Placeholder 1" descr="An illustration of a cylinder, radius r, and the forces on it. The force m g acts on the center of the cylinder and points down. The force T acts on the right hand edge and points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039" r="-2703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solidFill>
                <a:schemeClr val="tx1"/>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1589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32</a:t>
            </a:r>
          </a:p>
        </p:txBody>
      </p:sp>
      <p:pic>
        <p:nvPicPr>
          <p:cNvPr id="2" name="Picture Placeholder 1" descr="The forces on a wheel, radius R, on a horizontal surface are shown. The wheel is centered on an x y coordinate system that has positive x to the right and positive y up. Force F acts on the center of the wheel at an angle of 37 degrees above the positive x direction. Force M g acts on the center of the wheel and points down. Force N points up and acts at the contact point where the wheel touches the surface. Force f sub s points to the left and acts at the contact point where the wheel touches the surfac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733268" y="1122386"/>
            <a:ext cx="3510774" cy="3500071"/>
          </a:xfrm>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00114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38</a:t>
            </a:r>
          </a:p>
        </p:txBody>
      </p:sp>
      <p:pic>
        <p:nvPicPr>
          <p:cNvPr id="2" name="Picture Placeholder 1" descr="Fout particles in the x y plane with different position and velocity vectors are shown. The x and y axes show position in meters and have a range of -4.0 to 4.0 meters. Particle 1 has mass m sub 1, is at x=0 meters and y=2.0 meters, and v sub 1 points in the positive x direction. Particle 2 has mass m sub 2, is at x=2.0 meters and y=-2.0 meters, and v sub 2 point to the right and down, roughly 45 degrees below the positive x direction. Particle 3 has mass m sub 3, is at x=-3.0 meters and y=1.0 meters, and v sub 3 points down, in the negative y direction. Particle 4has mass m sub 4, is at x=4.0 meters and y=0 meters, and v sub 4 points to the left, in the negative x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743" r="-58743"/>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78628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pic>
        <p:nvPicPr>
          <p:cNvPr id="2" name="Picture Placeholder 1" descr="An x y coordinate system is shown, with positive x to the right and positive y up. A particle is shown on the x axis, to the left of the y axis, at location minus d comma zero. A force minus m g j hat acts downward on the partic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457" r="-2645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5906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11.2</a:t>
            </a:r>
          </a:p>
        </p:txBody>
      </p:sp>
      <p:pic>
        <p:nvPicPr>
          <p:cNvPr id="2" name="Picture Placeholder 1" descr="Figure a is a photograph of a person riding a bicycle. The camera followed the bike, so the image of the bike and rider is sharp, the background is blurred due to bike’s motion. Figure b is a photograph of a bicycle wheel rolling on the ground, with the camera stationary relative to the ground. The wheel and spokes are blurred at the top but clear at the botto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fontScale="92500" lnSpcReduction="20000"/>
          </a:bodyPr>
          <a:lstStyle/>
          <a:p>
            <a:pPr marL="342900" indent="-342900">
              <a:buAutoNum type="alphaLcParenBoth"/>
            </a:pPr>
            <a:r>
              <a:rPr lang="en-US" sz="1600" dirty="0">
                <a:solidFill>
                  <a:schemeClr val="tx1"/>
                </a:solidFill>
              </a:rPr>
              <a:t>The bicycle moves forward, and its tires do not slip. The bottom of the slightly deformed tire is at rest with respect to the road surface for a measurable amount of time.</a:t>
            </a:r>
          </a:p>
          <a:p>
            <a:pPr marL="342900" indent="-342900">
              <a:buAutoNum type="alphaLcParenBoth"/>
            </a:pPr>
            <a:r>
              <a:rPr lang="en-US" sz="1600" dirty="0">
                <a:solidFill>
                  <a:schemeClr val="tx1"/>
                </a:solidFill>
              </a:rPr>
              <a:t>This image shows that the top of a rolling wheel appears blurred by its motion, but the bottom of the wheel is instantaneously at rest. (credit a: modification of work by Nelson Lourenço; credit b: modification of work by Colin Rose)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052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56</a:t>
            </a:r>
          </a:p>
        </p:txBody>
      </p:sp>
      <p:pic>
        <p:nvPicPr>
          <p:cNvPr id="2" name="Picture Placeholder 1" descr="An illustration of an elliptical counterclockwise orbit. The major axis is horizontal and mass M is at the left side focal point, left of center. Position A is at the rightmost edge of the ellipse, a distance r sub A to the right of mass M. The velocity at point A is vector v sub A and is up. Position P is at the leftmost edge of the ellipse, a distance r sub p to the left mass M. The velocity at point P is vector v sub P and is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700" r="-1770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71470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57</a:t>
            </a:r>
            <a:endParaRPr lang="en-US" sz="2400" dirty="0">
              <a:solidFill>
                <a:srgbClr val="6CB255"/>
              </a:solidFill>
            </a:endParaRPr>
          </a:p>
        </p:txBody>
      </p:sp>
      <p:pic>
        <p:nvPicPr>
          <p:cNvPr id="2" name="Picture Placeholder 1" descr="An highly eccentric elliptic orbit around the Earth is shown. The Earth is at one focal point of the ellipse. 11 points corresponding to time in hours are marked on the orbit. Time 0 is at the perigee (the point on the orbit that is closest to the earth, and point 6 is at the apogee, the point on the orbit farthest from the earth. The spacing of the points 0 through 6 along the orbit decreases with time, and the spacing from 6 to 11 and back to 0 increas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161" r="-7161"/>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571342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58</a:t>
            </a:r>
          </a:p>
        </p:txBody>
      </p:sp>
      <p:pic>
        <p:nvPicPr>
          <p:cNvPr id="2" name="Picture Placeholder 1" descr="Views of a particle colliding with a cylinder are shown before and after the collision. The cylinder’s face is in the plane of the page. Before, the particle is moving horizontally toward the top edge of the cylinder at 10 meters per second. The cylinder is at rest. After, the particle is stuck to the cylinder, which is rotating clockwis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165356" y="1122386"/>
            <a:ext cx="6646599" cy="3500071"/>
          </a:xfrm>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55165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65</a:t>
            </a:r>
          </a:p>
        </p:txBody>
      </p:sp>
      <p:pic>
        <p:nvPicPr>
          <p:cNvPr id="2" name="Picture Placeholder 1" descr="Figure a, on the left, is a drawing of two ice skaters viewed from above moving with speed v toward each other along parallel lines. The upper one is skating to the right and the lower one to the left, and they are separated so that their hands will meet as they cross. Figure b, on the right, shows the skaters holding hands and moving together in a circle with angular velocity omega. Their motion is clockwise as viewed from abo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5458" r="-35458"/>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75412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77</a:t>
            </a:r>
            <a:endParaRPr lang="en-US" sz="2400" dirty="0">
              <a:solidFill>
                <a:srgbClr val="6CB255"/>
              </a:solidFill>
            </a:endParaRPr>
          </a:p>
        </p:txBody>
      </p:sp>
      <p:pic>
        <p:nvPicPr>
          <p:cNvPr id="2" name="Picture Placeholder 1" descr="In the figure, the Earth’s image is shown. The plane of the Earth’s orbit is shown as a horizontal line at the equator. The Earth’s north south axis is inclined at an angle of 23.5 degrees from the vertical. There are two vectors, L and L prime, inclined at an angle of twenty three point five degree to the vertical, starting from the center of the Earth. Vector L goes through the Earth’s north pole. At the heads of the two vectors there is a circle, directed in counter clockwise direction as viewed from above. An angular momentum vector, Delta L, directed toward left, along its diameter, is sh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09" r="-300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solidFill>
                <a:srgbClr val="000000"/>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429214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95</a:t>
            </a:r>
          </a:p>
        </p:txBody>
      </p:sp>
      <p:pic>
        <p:nvPicPr>
          <p:cNvPr id="2" name="Picture Placeholder 1" descr="A drawing of a flatbed truck on a horizontal road. The truck is accelerating forward with acceleration a. The bed of the truck has a cylinder on it, a distance d from the back end of the b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685" b="-368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37328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97</a:t>
            </a:r>
            <a:endParaRPr lang="en-US" sz="2400" dirty="0">
              <a:solidFill>
                <a:srgbClr val="6CB255"/>
              </a:solidFill>
            </a:endParaRPr>
          </a:p>
        </p:txBody>
      </p:sp>
      <p:pic>
        <p:nvPicPr>
          <p:cNvPr id="2" name="Picture Placeholder 1" descr="A vertical rod is spinning on its axis. A string is attached to the top of the rod at one end and a ball at the other end. The string hangs down at an angle from the ro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329163" y="1108075"/>
            <a:ext cx="2288324"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71574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416857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11.3</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solidFill>
                      <a:schemeClr val="tx1"/>
                    </a:solidFill>
                  </a:rPr>
                  <a:t>A wheel is pulled across a horizontal surface by a force</a:t>
                </a:r>
                <a:r>
                  <a:rPr lang="en-US" sz="1200" b="1" dirty="0">
                    <a:solidFill>
                      <a:schemeClr val="tx1"/>
                    </a:solidFill>
                  </a:rPr>
                  <a:t> </a:t>
                </a:r>
                <a14:m>
                  <m:oMath xmlns:m="http://schemas.openxmlformats.org/officeDocument/2006/math">
                    <m:acc>
                      <m:accPr>
                        <m:chr m:val="⃗"/>
                        <m:ctrlPr>
                          <a:rPr lang="en-US" sz="1200" b="1" i="1" smtClean="0">
                            <a:solidFill>
                              <a:schemeClr val="tx1"/>
                            </a:solidFill>
                            <a:latin typeface="Cambria Math" panose="02040503050406030204" pitchFamily="18" charset="0"/>
                          </a:rPr>
                        </m:ctrlPr>
                      </m:accPr>
                      <m:e>
                        <m:r>
                          <a:rPr lang="en-US" sz="1200" b="1" i="0" smtClean="0">
                            <a:solidFill>
                              <a:schemeClr val="tx1"/>
                            </a:solidFill>
                            <a:latin typeface="Cambria Math"/>
                          </a:rPr>
                          <m:t>𝐅</m:t>
                        </m:r>
                      </m:e>
                    </m:acc>
                  </m:oMath>
                </a14:m>
                <a:r>
                  <a:rPr lang="en-US" sz="1200" dirty="0">
                    <a:solidFill>
                      <a:schemeClr val="tx1"/>
                    </a:solidFill>
                  </a:rPr>
                  <a:t>. The force of static friction </a:t>
                </a:r>
                <a14:m>
                  <m:oMath xmlns:m="http://schemas.openxmlformats.org/officeDocument/2006/math">
                    <m:sSub>
                      <m:sSubPr>
                        <m:ctrlPr>
                          <a:rPr lang="en-US" sz="1200" i="1" smtClean="0">
                            <a:solidFill>
                              <a:schemeClr val="tx1"/>
                            </a:solidFill>
                            <a:latin typeface="Cambria Math" panose="02040503050406030204" pitchFamily="18" charset="0"/>
                          </a:rPr>
                        </m:ctrlPr>
                      </m:sSubPr>
                      <m:e>
                        <m:acc>
                          <m:accPr>
                            <m:chr m:val="⃗"/>
                            <m:ctrlPr>
                              <a:rPr lang="en-US" sz="1200" b="1" i="1" smtClean="0">
                                <a:solidFill>
                                  <a:schemeClr val="tx1"/>
                                </a:solidFill>
                                <a:latin typeface="Cambria Math" panose="02040503050406030204" pitchFamily="18" charset="0"/>
                              </a:rPr>
                            </m:ctrlPr>
                          </m:accPr>
                          <m:e>
                            <m:r>
                              <a:rPr lang="en-US" sz="1200" b="1" i="0" smtClean="0">
                                <a:solidFill>
                                  <a:schemeClr val="tx1"/>
                                </a:solidFill>
                                <a:latin typeface="Cambria Math"/>
                              </a:rPr>
                              <m:t>𝐟</m:t>
                            </m:r>
                          </m:e>
                        </m:acc>
                      </m:e>
                      <m:sub>
                        <m:r>
                          <m:rPr>
                            <m:sty m:val="p"/>
                          </m:rPr>
                          <a:rPr lang="en-US" sz="1200" b="0" i="0" smtClean="0">
                            <a:solidFill>
                              <a:schemeClr val="tx1"/>
                            </a:solidFill>
                            <a:latin typeface="Cambria Math"/>
                          </a:rPr>
                          <m:t>s</m:t>
                        </m:r>
                      </m:sub>
                    </m:sSub>
                  </m:oMath>
                </a14:m>
                <a:r>
                  <a:rPr lang="en-US" sz="1200" dirty="0">
                    <a:solidFill>
                      <a:schemeClr val="tx1"/>
                    </a:solidFill>
                  </a:rPr>
                  <a:t>, </a:t>
                </a:r>
                <a14:m>
                  <m:oMath xmlns:m="http://schemas.openxmlformats.org/officeDocument/2006/math">
                    <m:d>
                      <m:dPr>
                        <m:begChr m:val="|"/>
                        <m:endChr m:val="|"/>
                        <m:ctrlPr>
                          <a:rPr lang="en-US" sz="1200" i="1" dirty="0" smtClean="0">
                            <a:solidFill>
                              <a:schemeClr val="tx1"/>
                            </a:solidFill>
                            <a:latin typeface="Cambria Math" panose="02040503050406030204" pitchFamily="18" charset="0"/>
                          </a:rPr>
                        </m:ctrlPr>
                      </m:dPr>
                      <m:e>
                        <m:sSub>
                          <m:sSubPr>
                            <m:ctrlPr>
                              <a:rPr lang="en-US" sz="1200" i="1">
                                <a:solidFill>
                                  <a:schemeClr val="tx1"/>
                                </a:solidFill>
                                <a:latin typeface="Cambria Math" panose="02040503050406030204" pitchFamily="18" charset="0"/>
                              </a:rPr>
                            </m:ctrlPr>
                          </m:sSubPr>
                          <m:e>
                            <m:acc>
                              <m:accPr>
                                <m:chr m:val="⃗"/>
                                <m:ctrlPr>
                                  <a:rPr lang="en-US" sz="1200" b="1" i="1">
                                    <a:solidFill>
                                      <a:schemeClr val="tx1"/>
                                    </a:solidFill>
                                    <a:latin typeface="Cambria Math" panose="02040503050406030204" pitchFamily="18" charset="0"/>
                                  </a:rPr>
                                </m:ctrlPr>
                              </m:accPr>
                              <m:e>
                                <m:r>
                                  <a:rPr lang="en-US" sz="1200" b="1">
                                    <a:solidFill>
                                      <a:schemeClr val="tx1"/>
                                    </a:solidFill>
                                    <a:latin typeface="Cambria Math"/>
                                  </a:rPr>
                                  <m:t>𝐟</m:t>
                                </m:r>
                              </m:e>
                            </m:acc>
                          </m:e>
                          <m:sub>
                            <m:r>
                              <m:rPr>
                                <m:sty m:val="p"/>
                              </m:rPr>
                              <a:rPr lang="en-US" sz="1200">
                                <a:solidFill>
                                  <a:schemeClr val="tx1"/>
                                </a:solidFill>
                                <a:latin typeface="Cambria Math"/>
                              </a:rPr>
                              <m:t>s</m:t>
                            </m:r>
                          </m:sub>
                        </m:sSub>
                      </m:e>
                    </m:d>
                    <m:r>
                      <a:rPr lang="en-US" sz="1200" b="0" i="1" dirty="0" smtClean="0">
                        <a:solidFill>
                          <a:schemeClr val="tx1"/>
                        </a:solidFill>
                        <a:latin typeface="Cambria Math"/>
                      </a:rPr>
                      <m:t> </m:t>
                    </m:r>
                    <m:r>
                      <a:rPr lang="en-US" sz="1200" b="0" i="1" dirty="0" smtClean="0">
                        <a:solidFill>
                          <a:schemeClr val="tx1"/>
                        </a:solidFill>
                        <a:latin typeface="Cambria Math"/>
                        <a:ea typeface="Cambria Math"/>
                      </a:rPr>
                      <m:t>≤ </m:t>
                    </m:r>
                    <m:sSub>
                      <m:sSubPr>
                        <m:ctrlPr>
                          <a:rPr lang="en-US" sz="1200" b="0" i="1" dirty="0" smtClean="0">
                            <a:solidFill>
                              <a:schemeClr val="tx1"/>
                            </a:solidFill>
                            <a:latin typeface="Cambria Math" panose="02040503050406030204" pitchFamily="18" charset="0"/>
                            <a:ea typeface="Cambria Math"/>
                          </a:rPr>
                        </m:ctrlPr>
                      </m:sSubPr>
                      <m:e>
                        <m:r>
                          <a:rPr lang="en-US" sz="1200" b="0" i="1" dirty="0" smtClean="0">
                            <a:solidFill>
                              <a:schemeClr val="tx1"/>
                            </a:solidFill>
                            <a:latin typeface="Cambria Math"/>
                            <a:ea typeface="Cambria Math"/>
                          </a:rPr>
                          <m:t>𝜇</m:t>
                        </m:r>
                      </m:e>
                      <m:sub>
                        <m:r>
                          <m:rPr>
                            <m:sty m:val="p"/>
                          </m:rPr>
                          <a:rPr lang="en-US" sz="1200" b="0" i="0" dirty="0" smtClean="0">
                            <a:solidFill>
                              <a:schemeClr val="tx1"/>
                            </a:solidFill>
                            <a:latin typeface="Cambria Math"/>
                            <a:ea typeface="Cambria Math"/>
                          </a:rPr>
                          <m:t>s</m:t>
                        </m:r>
                      </m:sub>
                    </m:sSub>
                    <m:r>
                      <a:rPr lang="en-US" sz="1200" b="0" i="1" dirty="0" smtClean="0">
                        <a:solidFill>
                          <a:schemeClr val="tx1"/>
                        </a:solidFill>
                        <a:latin typeface="Cambria Math"/>
                        <a:ea typeface="Cambria Math"/>
                      </a:rPr>
                      <m:t>𝑁</m:t>
                    </m:r>
                  </m:oMath>
                </a14:m>
                <a:r>
                  <a:rPr lang="en-US" sz="1200" dirty="0">
                    <a:solidFill>
                      <a:schemeClr val="tx1"/>
                    </a:solidFill>
                  </a:rPr>
                  <a:t> is large enough to keep it from slipping.</a:t>
                </a:r>
              </a:p>
              <a:p>
                <a:pPr marL="228600" indent="-228600">
                  <a:buAutoNum type="alphaLcParenBoth"/>
                </a:pPr>
                <a:r>
                  <a:rPr lang="en-US" sz="1200" dirty="0">
                    <a:solidFill>
                      <a:schemeClr val="tx1"/>
                    </a:solidFill>
                  </a:rPr>
                  <a:t>The linear velocity and acceleration vectors of the center of mass and the relevant expressions for </a:t>
                </a:r>
                <a14:m>
                  <m:oMath xmlns:m="http://schemas.openxmlformats.org/officeDocument/2006/math">
                    <m:r>
                      <a:rPr lang="en-US" sz="1200" i="1" smtClean="0">
                        <a:solidFill>
                          <a:schemeClr val="tx1"/>
                        </a:solidFill>
                        <a:latin typeface="Cambria Math"/>
                        <a:ea typeface="Cambria Math"/>
                      </a:rPr>
                      <m:t>𝜔</m:t>
                    </m:r>
                  </m:oMath>
                </a14:m>
                <a:r>
                  <a:rPr lang="en-US" sz="1200" dirty="0">
                    <a:solidFill>
                      <a:schemeClr val="tx1"/>
                    </a:solidFill>
                  </a:rPr>
                  <a:t> and </a:t>
                </a:r>
                <a14:m>
                  <m:oMath xmlns:m="http://schemas.openxmlformats.org/officeDocument/2006/math">
                    <m:r>
                      <a:rPr lang="en-US" sz="1200" i="1" smtClean="0">
                        <a:solidFill>
                          <a:schemeClr val="tx1"/>
                        </a:solidFill>
                        <a:latin typeface="Cambria Math"/>
                        <a:ea typeface="Cambria Math"/>
                      </a:rPr>
                      <m:t>𝛼</m:t>
                    </m:r>
                  </m:oMath>
                </a14:m>
                <a:r>
                  <a:rPr lang="en-US" sz="1200" dirty="0">
                    <a:solidFill>
                      <a:schemeClr val="tx1"/>
                    </a:solidFill>
                  </a:rPr>
                  <a:t>. Point </a:t>
                </a:r>
                <a:r>
                  <a:rPr lang="en-US" sz="1200" i="1" dirty="0">
                    <a:solidFill>
                      <a:schemeClr val="tx1"/>
                    </a:solidFill>
                  </a:rPr>
                  <a:t>P</a:t>
                </a:r>
                <a:r>
                  <a:rPr lang="en-US" sz="1200" dirty="0">
                    <a:solidFill>
                      <a:schemeClr val="tx1"/>
                    </a:solidFill>
                  </a:rPr>
                  <a:t> is at rest relative to the surface.</a:t>
                </a:r>
              </a:p>
              <a:p>
                <a:pPr marL="228600" indent="-228600">
                  <a:buAutoNum type="alphaLcParenBoth"/>
                </a:pPr>
                <a:r>
                  <a:rPr lang="en-US" sz="1200" dirty="0">
                    <a:solidFill>
                      <a:schemeClr val="tx1"/>
                    </a:solidFill>
                  </a:rPr>
                  <a:t>Relative to the center of mass (CM) frame, point </a:t>
                </a:r>
                <a:r>
                  <a:rPr lang="en-US" sz="1200" i="1" dirty="0">
                    <a:solidFill>
                      <a:schemeClr val="tx1"/>
                    </a:solidFill>
                  </a:rPr>
                  <a:t>P</a:t>
                </a:r>
                <a:r>
                  <a:rPr lang="en-US" sz="1200" dirty="0">
                    <a:solidFill>
                      <a:schemeClr val="tx1"/>
                    </a:solidFill>
                  </a:rPr>
                  <a:t> has linear velocity </a:t>
                </a:r>
                <a14:m>
                  <m:oMath xmlns:m="http://schemas.openxmlformats.org/officeDocument/2006/math">
                    <m:r>
                      <a:rPr lang="en-US" sz="1200" i="1" smtClean="0">
                        <a:solidFill>
                          <a:schemeClr val="tx1"/>
                        </a:solidFill>
                        <a:latin typeface="Cambria Math"/>
                        <a:ea typeface="Cambria Math"/>
                      </a:rPr>
                      <m:t>−</m:t>
                    </m:r>
                    <m:r>
                      <a:rPr lang="en-US" sz="1200" b="0" i="1" smtClean="0">
                        <a:solidFill>
                          <a:schemeClr val="tx1"/>
                        </a:solidFill>
                        <a:latin typeface="Cambria Math"/>
                        <a:ea typeface="Cambria Math"/>
                      </a:rPr>
                      <m:t>𝑅</m:t>
                    </m:r>
                    <m:r>
                      <a:rPr lang="en-US" sz="1200" b="0" i="1" smtClean="0">
                        <a:solidFill>
                          <a:schemeClr val="tx1"/>
                        </a:solidFill>
                        <a:latin typeface="Cambria Math"/>
                        <a:ea typeface="Cambria Math"/>
                      </a:rPr>
                      <m:t>𝜔</m:t>
                    </m:r>
                    <m:acc>
                      <m:accPr>
                        <m:chr m:val="̂"/>
                        <m:ctrlPr>
                          <a:rPr lang="en-US" sz="1200" b="0" i="1" smtClean="0">
                            <a:solidFill>
                              <a:schemeClr val="tx1"/>
                            </a:solidFill>
                            <a:latin typeface="Cambria Math" panose="02040503050406030204" pitchFamily="18" charset="0"/>
                            <a:ea typeface="Cambria Math"/>
                          </a:rPr>
                        </m:ctrlPr>
                      </m:accPr>
                      <m:e>
                        <m:r>
                          <a:rPr lang="en-US" sz="1200" b="1" i="0" smtClean="0">
                            <a:solidFill>
                              <a:schemeClr val="tx1"/>
                            </a:solidFill>
                            <a:latin typeface="Cambria Math"/>
                            <a:ea typeface="Cambria Math"/>
                          </a:rPr>
                          <m:t>𝐢</m:t>
                        </m:r>
                      </m:e>
                    </m:acc>
                  </m:oMath>
                </a14:m>
                <a:r>
                  <a:rPr lang="el-GR" sz="1200" dirty="0">
                    <a:solidFill>
                      <a:schemeClr val="tx1"/>
                    </a:solidFill>
                  </a:rPr>
                  <a:t>.</a:t>
                </a:r>
                <a:endParaRPr lang="en-US" sz="1200" dirty="0">
                  <a:solidFill>
                    <a:schemeClr val="tx1"/>
                  </a:solidFill>
                </a:endParaRP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524" b="-13089"/>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igure a shows a free body diagram of a wheel, including the location where the forces act. Four forces are shown: M g is a downward force acting on the center of the wheel. N is an upward force acting on the bottom of the wheel. F is a force to the right, acting on the center of the wheel, and f sub s is a force to the left acting on the bottom of the wheel. The force f sub s is smaller or equal to mu sub s times N. Figure b is an illustration of a wheel rolling without slipping on a horizontal surface. Point P is the contact point between the bottom of the wheel and the surface. The wheel has a clockwise rotation, an acceleration to the right of a sub C M and a velocity to the right of v sub V M. The relations omega equals v sub C M over R and alpha equals a sub C M over R are given. A coordinate system with positive x to the right and positive y up is shown. Figure c shows wheel in the center of mass frame. Point P has velocity vector in the negative direction with respect to the center of mass of the wheel. That vector is shown on the diagram and labeled as minus R omega i hat. It is tangent to the wheel at the bottom, and pointing to the left. Additional vectors at various locations on the rim of the wheel are shown, all tangent to the wheel and pointing clockwis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345" y="1360714"/>
            <a:ext cx="7599281" cy="3159905"/>
          </a:xfrm>
          <a:prstGeom prst="rect">
            <a:avLst/>
          </a:prstGeom>
        </p:spPr>
      </p:pic>
    </p:spTree>
    <p:extLst>
      <p:ext uri="{BB962C8B-B14F-4D97-AF65-F5344CB8AC3E}">
        <p14:creationId xmlns:p14="http://schemas.microsoft.com/office/powerpoint/2010/main" val="37051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11.4</a:t>
            </a:r>
          </a:p>
        </p:txBody>
      </p:sp>
      <p:pic>
        <p:nvPicPr>
          <p:cNvPr id="2" name="Picture Placeholder 1" descr="A wheel, radius R, rolling on a horizontal surface and moving to the right at v sub C M is drawn in two positions. In the first position, point A on the wheel is at the bottom, in contact with the surface, and point B is at the top. The arc length from A to B along the rim of the wheel is highlighted and labeled as being R theta. In the second position, point B on the wheel is at the bottom, in contact with the surface, and point A is at the top. The horizontal distance between the wheel’s point of contact with the surface in the two illustrated positions is d sub C M. The arc length A B is now on the other side of the whee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466" r="-4466"/>
          <a:stretch>
            <a:fillRect/>
          </a:stretch>
        </p:blipFill>
        <p:spPr/>
      </p:pic>
      <p:sp>
        <p:nvSpPr>
          <p:cNvPr id="7" name="Text Placeholder 6"/>
          <p:cNvSpPr>
            <a:spLocks noGrp="1"/>
          </p:cNvSpPr>
          <p:nvPr>
            <p:ph type="body" sz="quarter" idx="14"/>
          </p:nvPr>
        </p:nvSpPr>
        <p:spPr/>
        <p:txBody>
          <a:bodyPr>
            <a:normAutofit/>
          </a:bodyPr>
          <a:lstStyle/>
          <a:p>
            <a:r>
              <a:rPr lang="en-US" sz="1600" dirty="0"/>
              <a:t>As the wheel rolls on the surface, the arc length </a:t>
            </a:r>
            <a:r>
              <a:rPr lang="en-US" sz="1600" i="1" dirty="0" err="1"/>
              <a:t>Rθ</a:t>
            </a:r>
            <a:r>
              <a:rPr lang="en-US" sz="1600" dirty="0"/>
              <a:t> from </a:t>
            </a:r>
            <a:r>
              <a:rPr lang="en-US" sz="1600" i="1" dirty="0"/>
              <a:t>A</a:t>
            </a:r>
            <a:r>
              <a:rPr lang="en-US" sz="1600" dirty="0"/>
              <a:t> to </a:t>
            </a:r>
            <a:r>
              <a:rPr lang="en-US" sz="1600" i="1" dirty="0"/>
              <a:t>B</a:t>
            </a:r>
            <a:r>
              <a:rPr lang="en-US" sz="1600" dirty="0"/>
              <a:t> maps onto the surface, corresponding to the distance </a:t>
            </a:r>
            <a:r>
              <a:rPr lang="en-US" sz="1600" i="1" dirty="0"/>
              <a:t>d</a:t>
            </a:r>
            <a:r>
              <a:rPr lang="en-US" sz="1600" baseline="-25000" dirty="0"/>
              <a:t>CM</a:t>
            </a:r>
            <a:r>
              <a:rPr lang="en-US" sz="1600" dirty="0"/>
              <a:t> that the center of mass has moved.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6875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11.5</a:t>
            </a:r>
          </a:p>
        </p:txBody>
      </p:sp>
      <p:pic>
        <p:nvPicPr>
          <p:cNvPr id="2" name="Picture Placeholder 1" descr="A diagram of a cylinder rolling without slipping down an inclined plane and a free body diagram of the cylinder. On the left is an illustration showing the inclined plane, which makes an angle of theta with the horizontal. The cylinder is shown to be at rest at the top, then moving along the incline when it is lower. On the right is a free body diagram. The x y coordinate system is tilted so that the positive x direction is parallel to the inclined plane and points toward its bottom, and the positive y direction is outward, perpendicular to the plane. Four forces are shown. N j hat acts at the center of the cylinder and points in the positive y direction. m g sine theta i hat acts at the center of the cylinder and points in the positive x direction. Minus m g cosine theta j hat acts at the center of the cylinder and points in the negative y direction. Minus f sub s i hat acts at the point of contact and points in the negative x direc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3" r="-1783"/>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fontScale="92500"/>
              </a:bodyPr>
              <a:lstStyle/>
              <a:p>
                <a:r>
                  <a:rPr lang="en-US" sz="1600" dirty="0"/>
                  <a:t>A solid cylinder rolls down an inclined plane without slipping from rest. The coordinate system has </a:t>
                </a:r>
                <a:r>
                  <a:rPr lang="en-US" sz="1600" i="1" dirty="0"/>
                  <a:t>x</a:t>
                </a:r>
                <a:r>
                  <a:rPr lang="en-US" sz="1600" dirty="0"/>
                  <a:t> in the direction down the inclined plane and </a:t>
                </a:r>
                <a:r>
                  <a:rPr lang="en-US" sz="1600" i="1" dirty="0"/>
                  <a:t>y</a:t>
                </a:r>
                <a:r>
                  <a:rPr lang="en-US" sz="1600" dirty="0"/>
                  <a:t> perpendicular to the plane. The free-body diagram is shown with the normal force, the static friction force, and the components of the weight </a:t>
                </a:r>
                <a14:m>
                  <m:oMath xmlns:m="http://schemas.openxmlformats.org/officeDocument/2006/math">
                    <m:r>
                      <a:rPr lang="en-US" sz="1600" i="1" dirty="0" smtClean="0">
                        <a:latin typeface="Cambria Math"/>
                      </a:rPr>
                      <m:t>𝑚</m:t>
                    </m:r>
                    <m:acc>
                      <m:accPr>
                        <m:chr m:val="⃗"/>
                        <m:ctrlPr>
                          <a:rPr lang="en-US" sz="1600" i="1" dirty="0" smtClean="0">
                            <a:latin typeface="Cambria Math" panose="02040503050406030204" pitchFamily="18" charset="0"/>
                          </a:rPr>
                        </m:ctrlPr>
                      </m:accPr>
                      <m:e>
                        <m:r>
                          <a:rPr lang="en-US" sz="1600" b="0" i="1" dirty="0" smtClean="0">
                            <a:latin typeface="Cambria Math"/>
                          </a:rPr>
                          <m:t>𝑔</m:t>
                        </m:r>
                      </m:e>
                    </m:acc>
                  </m:oMath>
                </a14:m>
                <a:r>
                  <a:rPr lang="en-US" sz="1600" dirty="0"/>
                  <a:t>. Friction makes the cylinder roll down the plane rather than slip.</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1047" r="-756"/>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7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11.6</a:t>
            </a:r>
          </a:p>
        </p:txBody>
      </p:sp>
      <p:sp>
        <p:nvSpPr>
          <p:cNvPr id="7" name="Text Placeholder 6"/>
          <p:cNvSpPr>
            <a:spLocks noGrp="1"/>
          </p:cNvSpPr>
          <p:nvPr>
            <p:ph type="body" sz="quarter" idx="14"/>
          </p:nvPr>
        </p:nvSpPr>
        <p:spPr/>
        <p:txBody>
          <a:bodyPr>
            <a:noAutofit/>
          </a:bodyPr>
          <a:lstStyle/>
          <a:p>
            <a:pPr marL="342900" indent="-342900">
              <a:buAutoNum type="alphaLcParenBoth"/>
            </a:pPr>
            <a:r>
              <a:rPr lang="en-US" sz="1600" dirty="0"/>
              <a:t>Kinetic friction arises between the wheel and the surface because the wheel is slipping.</a:t>
            </a:r>
          </a:p>
          <a:p>
            <a:pPr marL="342900" indent="-342900">
              <a:buAutoNum type="alphaLcParenBoth"/>
            </a:pPr>
            <a:r>
              <a:rPr lang="en-US" sz="1600" dirty="0"/>
              <a:t>The simple relationships between the linear and angular variables are no longer valid.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igure a shows a free body diagram of a wheel, including the location where the forces act. Four forces are shown: M g is a downward force acting on the center of the wheel. N is an upward force acting on the bottom of the wheel. F is a force to the right, acting on the center of the wheel, and f sub k is a force to the left acting on the bottom of the wheel. The force f sub k is equal to mu sub k times N. Figure b is an illustration of the wheel rolling and slipping on a horizontal surface. The wheel has a clockwise rotation, an acceleration to the right of a sub C M and a velocity to the right of v sub V M. omega does not equal v sub C M over R and alpha does not equal a sub C M over R. A coordinate system with positive x to the right and positive y up is sh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323" y="1162594"/>
            <a:ext cx="6977910" cy="3278777"/>
          </a:xfrm>
          <a:prstGeom prst="rect">
            <a:avLst/>
          </a:prstGeom>
        </p:spPr>
      </p:pic>
    </p:spTree>
    <p:extLst>
      <p:ext uri="{BB962C8B-B14F-4D97-AF65-F5344CB8AC3E}">
        <p14:creationId xmlns:p14="http://schemas.microsoft.com/office/powerpoint/2010/main" val="302985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11.7</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solid cylinder rolls down an inclined plane from rest and undergoes slipping. The coordinate system has </a:t>
                </a:r>
                <a:r>
                  <a:rPr lang="en-US" sz="1600" i="1" dirty="0"/>
                  <a:t>x</a:t>
                </a:r>
                <a:r>
                  <a:rPr lang="en-US" sz="1600" dirty="0"/>
                  <a:t> in the direction down the inclined plane and </a:t>
                </a:r>
                <a:r>
                  <a:rPr lang="en-US" sz="1600" i="1" dirty="0"/>
                  <a:t>y</a:t>
                </a:r>
                <a:r>
                  <a:rPr lang="en-US" sz="1600" dirty="0"/>
                  <a:t> upward perpendicular to the plane. The free-body diagram shows the normal force, kinetic friction force, and the components of the weight </a:t>
                </a:r>
                <a14:m>
                  <m:oMath xmlns:m="http://schemas.openxmlformats.org/officeDocument/2006/math">
                    <m:r>
                      <a:rPr lang="en-US" sz="1600" i="1" dirty="0">
                        <a:latin typeface="Cambria Math"/>
                      </a:rPr>
                      <m:t>𝑚</m:t>
                    </m:r>
                    <m:acc>
                      <m:accPr>
                        <m:chr m:val="⃗"/>
                        <m:ctrlPr>
                          <a:rPr lang="en-US" sz="1600" i="1" dirty="0">
                            <a:latin typeface="Cambria Math" panose="02040503050406030204" pitchFamily="18" charset="0"/>
                          </a:rPr>
                        </m:ctrlPr>
                      </m:accPr>
                      <m:e>
                        <m:r>
                          <a:rPr lang="en-US" sz="1600" i="1" dirty="0">
                            <a:latin typeface="Cambria Math"/>
                          </a:rPr>
                          <m:t>𝑔</m:t>
                        </m:r>
                      </m:e>
                    </m:acc>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iagram of a cylinder rolling and slipping down an inclined plane and a free body diagram of the cylinder. On the left is an illustration showing the inclined plane, which makes an angle of theta with the horizontal. The cylinder is shown to be at rest at the top, then moving along the incline when it is lower. On the right is a free body diagram. The x y coordinate system is tilted so that the positive x direction is parallel to the inclined plane and points toward its bottom, and the positive y direction is outward, perpendicular to the plane. Four forces are shown. N j hat acts at the center of the cylinder and points in the positive y direction. m g sine theta i hat acts at the center of the cylinder and points in the positive x direction. Minus m g cosine theta j hat acts at the center of the cylinder and points in the negative y direction. Minus f sub k i hat acts at the point of contact and points in the negative x direc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016" y="1414965"/>
            <a:ext cx="6681280" cy="3015142"/>
          </a:xfrm>
          <a:prstGeom prst="rect">
            <a:avLst/>
          </a:prstGeom>
        </p:spPr>
      </p:pic>
    </p:spTree>
    <p:extLst>
      <p:ext uri="{BB962C8B-B14F-4D97-AF65-F5344CB8AC3E}">
        <p14:creationId xmlns:p14="http://schemas.microsoft.com/office/powerpoint/2010/main" val="37277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11.8</a:t>
            </a:r>
          </a:p>
        </p:txBody>
      </p:sp>
      <p:pic>
        <p:nvPicPr>
          <p:cNvPr id="2" name="Picture Placeholder 1" descr="A photograph of the NASA rover Curiosity during testing at the Jet Propulsion Laborator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97" r="-69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NASA Mars Science Laboratory rover </a:t>
            </a:r>
            <a:r>
              <a:rPr lang="en-US" sz="1600" i="1" dirty="0">
                <a:solidFill>
                  <a:schemeClr val="tx1"/>
                </a:solidFill>
              </a:rPr>
              <a:t>Curiosity</a:t>
            </a:r>
            <a:r>
              <a:rPr lang="en-US" sz="1600" dirty="0">
                <a:solidFill>
                  <a:schemeClr val="tx1"/>
                </a:solidFill>
              </a:rPr>
              <a:t> during testing on June 3, 2011. The location is inside the Spacecraft Assembly Facility at NASA’s Jet Propulsion Laboratory in Pasadena, California. (credit: NASA/JPL-Caltech)</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817</Words>
  <Application>Microsoft Office PowerPoint</Application>
  <PresentationFormat>On-screen Show (4:3)</PresentationFormat>
  <Paragraphs>70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Black</vt:lpstr>
      <vt:lpstr>Calibri</vt:lpstr>
      <vt:lpstr>Cambria Math</vt:lpstr>
      <vt:lpstr>Essential</vt:lpstr>
      <vt:lpstr>PowerPoint Presentation</vt:lpstr>
      <vt:lpstr>Figure 11.1</vt:lpstr>
      <vt:lpstr>Figure 11.2</vt:lpstr>
      <vt:lpstr>Figure 11.3</vt:lpstr>
      <vt:lpstr>Figure 11.4</vt:lpstr>
      <vt:lpstr>Figure 11.5</vt:lpstr>
      <vt:lpstr>Figure 11.6</vt:lpstr>
      <vt:lpstr>Figure 11.7</vt:lpstr>
      <vt:lpstr>Figure 11.8</vt:lpstr>
      <vt:lpstr>Figure 11.9</vt:lpstr>
      <vt:lpstr>Figure 11.10</vt:lpstr>
      <vt:lpstr>EXERCISE 11.2</vt:lpstr>
      <vt:lpstr>Figure 11.11</vt:lpstr>
      <vt:lpstr>Figure 11.12</vt:lpstr>
      <vt:lpstr>Figure 11.13</vt:lpstr>
      <vt:lpstr>Figure 11.14</vt:lpstr>
      <vt:lpstr>Figure 11.15</vt:lpstr>
      <vt:lpstr>Figure 11.16</vt:lpstr>
      <vt:lpstr>Figure 11.17</vt:lpstr>
      <vt:lpstr>Figure 11.18</vt:lpstr>
      <vt:lpstr>Figure 11.19</vt:lpstr>
      <vt:lpstr>Figure 11.20</vt:lpstr>
      <vt:lpstr>Figure 11.21</vt:lpstr>
      <vt:lpstr>Figure 11.22</vt:lpstr>
      <vt:lpstr>EXERCISE 16</vt:lpstr>
      <vt:lpstr>EXERCISE 27</vt:lpstr>
      <vt:lpstr>EXERCISE 32</vt:lpstr>
      <vt:lpstr>EXERCISE 38</vt:lpstr>
      <vt:lpstr>EXERCISE 43</vt:lpstr>
      <vt:lpstr>EXERCISE 56</vt:lpstr>
      <vt:lpstr>EXERCISE 57</vt:lpstr>
      <vt:lpstr>EXERCISE 58</vt:lpstr>
      <vt:lpstr>EXERCISE 65</vt:lpstr>
      <vt:lpstr>EXERCISE 77</vt:lpstr>
      <vt:lpstr>EXERCISE 95</vt:lpstr>
      <vt:lpstr>EXERCISE 97</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73</cp:revision>
  <dcterms:created xsi:type="dcterms:W3CDTF">2012-06-04T02:13:36Z</dcterms:created>
  <dcterms:modified xsi:type="dcterms:W3CDTF">2021-03-17T23:08:47Z</dcterms:modified>
</cp:coreProperties>
</file>