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58"/>
  </p:handoutMasterIdLst>
  <p:sldIdLst>
    <p:sldId id="256" r:id="rId2"/>
    <p:sldId id="277" r:id="rId3"/>
    <p:sldId id="280" r:id="rId4"/>
    <p:sldId id="286" r:id="rId5"/>
    <p:sldId id="285" r:id="rId6"/>
    <p:sldId id="289" r:id="rId7"/>
    <p:sldId id="288" r:id="rId8"/>
    <p:sldId id="287" r:id="rId9"/>
    <p:sldId id="282" r:id="rId10"/>
    <p:sldId id="284" r:id="rId11"/>
    <p:sldId id="291" r:id="rId12"/>
    <p:sldId id="365" r:id="rId13"/>
    <p:sldId id="293" r:id="rId14"/>
    <p:sldId id="292" r:id="rId15"/>
    <p:sldId id="297" r:id="rId16"/>
    <p:sldId id="278" r:id="rId17"/>
    <p:sldId id="294" r:id="rId18"/>
    <p:sldId id="295" r:id="rId19"/>
    <p:sldId id="346" r:id="rId20"/>
    <p:sldId id="298" r:id="rId21"/>
    <p:sldId id="349" r:id="rId22"/>
    <p:sldId id="350" r:id="rId23"/>
    <p:sldId id="300" r:id="rId24"/>
    <p:sldId id="305" r:id="rId25"/>
    <p:sldId id="304" r:id="rId26"/>
    <p:sldId id="299" r:id="rId27"/>
    <p:sldId id="306" r:id="rId28"/>
    <p:sldId id="307" r:id="rId29"/>
    <p:sldId id="358" r:id="rId30"/>
    <p:sldId id="309" r:id="rId31"/>
    <p:sldId id="316" r:id="rId32"/>
    <p:sldId id="315" r:id="rId33"/>
    <p:sldId id="318" r:id="rId34"/>
    <p:sldId id="317" r:id="rId35"/>
    <p:sldId id="321" r:id="rId36"/>
    <p:sldId id="320" r:id="rId37"/>
    <p:sldId id="319" r:id="rId38"/>
    <p:sldId id="359" r:id="rId39"/>
    <p:sldId id="366" r:id="rId40"/>
    <p:sldId id="327" r:id="rId41"/>
    <p:sldId id="360" r:id="rId42"/>
    <p:sldId id="326" r:id="rId43"/>
    <p:sldId id="325" r:id="rId44"/>
    <p:sldId id="331" r:id="rId45"/>
    <p:sldId id="361" r:id="rId46"/>
    <p:sldId id="330" r:id="rId47"/>
    <p:sldId id="329" r:id="rId48"/>
    <p:sldId id="322" r:id="rId49"/>
    <p:sldId id="334" r:id="rId50"/>
    <p:sldId id="337" r:id="rId51"/>
    <p:sldId id="336" r:id="rId52"/>
    <p:sldId id="335" r:id="rId53"/>
    <p:sldId id="362" r:id="rId54"/>
    <p:sldId id="363" r:id="rId55"/>
    <p:sldId id="364" r:id="rId56"/>
    <p:sldId id="339" r:id="rId5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255"/>
    <a:srgbClr val="E5D419"/>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592" autoAdjust="0"/>
  </p:normalViewPr>
  <p:slideViewPr>
    <p:cSldViewPr snapToGrid="0" snapToObjects="1">
      <p:cViewPr varScale="1">
        <p:scale>
          <a:sx n="40" d="100"/>
          <a:sy n="40" d="100"/>
        </p:scale>
        <p:origin x="48" y="9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48D041A-73BB-E643-A8C7-50D88C2F22F5}" type="datetimeFigureOut">
              <a:rPr lang="en-US" smtClean="0"/>
              <a:t>6/18/2019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18,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18,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18,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18,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18,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6.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9.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3.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2.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3.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12 </a:t>
            </a:r>
            <a:r>
              <a:rPr lang="en-US" sz="2000" b="1" dirty="0">
                <a:solidFill>
                  <a:srgbClr val="212F62"/>
                </a:solidFill>
                <a:latin typeface="+mn-lt"/>
              </a:rPr>
              <a:t>STATIC EQUILIBRIUM AND ELASTICITY</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12.9</a:t>
            </a:r>
          </a:p>
        </p:txBody>
      </p:sp>
      <p:pic>
        <p:nvPicPr>
          <p:cNvPr id="2" name="Picture Placeholder 1" descr="Figure is a schematic drawing of a torque balance, a horizontal beam supported at a fulcrum (indicated by S) and three masses are attached to both sides of the fulcrum. Mass 3 is 30 cm to the right of S. Mass 2 is 40 cm to the left of S. Mass 1 is 30 cm to the left of Mass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30" r="-630"/>
          <a:stretch>
            <a:fillRect/>
          </a:stretch>
        </p:blipFill>
        <p:spPr/>
      </p:pic>
      <p:sp>
        <p:nvSpPr>
          <p:cNvPr id="7" name="Text Placeholder 6"/>
          <p:cNvSpPr>
            <a:spLocks noGrp="1"/>
          </p:cNvSpPr>
          <p:nvPr>
            <p:ph type="body" sz="quarter" idx="14"/>
          </p:nvPr>
        </p:nvSpPr>
        <p:spPr/>
        <p:txBody>
          <a:bodyPr>
            <a:normAutofit/>
          </a:bodyPr>
          <a:lstStyle/>
          <a:p>
            <a:r>
              <a:rPr lang="en-US" sz="1600" dirty="0"/>
              <a:t>In a torque balance, a horizontal beam is supported at a fulcrum (indicated by </a:t>
            </a:r>
            <a:r>
              <a:rPr lang="en-US" sz="1600" i="1" dirty="0"/>
              <a:t>S</a:t>
            </a:r>
            <a:r>
              <a:rPr lang="en-US" sz="1600" dirty="0"/>
              <a:t>) and masses are attached to both sides of the fulcrum. The system is in static equilibrium when the beam does not rotate. It is balanced when the beam remains level.</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163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12.10</a:t>
            </a:r>
          </a:p>
        </p:txBody>
      </p:sp>
      <p:pic>
        <p:nvPicPr>
          <p:cNvPr id="2" name="Picture Placeholder 1" descr="Figure is a schematic drawing of a force distribution for a torque balance, a horizontal beam supported at a fulcrum (indicated by S) and three masses are attached to both sides of the fulcrum. Force Fs at the point S is pointing upward. Force w3, to the right of point S and separated by distance r3 is pointing downward. Forces w, w2, and w1 are to the left of point S and are pointing downward. They are separated by distance r, r2, and r1, respectivel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5604" r="-25604"/>
          <a:stretch>
            <a:fillRect/>
          </a:stretch>
        </p:blipFill>
        <p:spPr/>
      </p:pic>
      <p:sp>
        <p:nvSpPr>
          <p:cNvPr id="7" name="Text Placeholder 6"/>
          <p:cNvSpPr>
            <a:spLocks noGrp="1"/>
          </p:cNvSpPr>
          <p:nvPr>
            <p:ph type="body" sz="quarter" idx="14"/>
          </p:nvPr>
        </p:nvSpPr>
        <p:spPr/>
        <p:txBody>
          <a:bodyPr>
            <a:normAutofit/>
          </a:bodyPr>
          <a:lstStyle/>
          <a:p>
            <a:r>
              <a:rPr lang="en-US" sz="1600" dirty="0"/>
              <a:t>Free-body diagram for the meter stick. The pivot is chosen at the support point </a:t>
            </a:r>
            <a:r>
              <a:rPr lang="en-US" sz="1600" i="1" dirty="0"/>
              <a:t>S</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67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12.11</a:t>
            </a:r>
          </a:p>
        </p:txBody>
      </p:sp>
      <p:pic>
        <p:nvPicPr>
          <p:cNvPr id="2" name="Picture Placeholder 1" descr="Figure is a schematic drawing of a forearm rotated around the elbow. A 50 pound ball is held in the palm. The distance between the elbow and the ball is 13 inches. The distance between the elbow and the biceps muscle, which causes a torque around the elbow, is 1.5 inches. Forearm forms a 60 degree angle with the upper ar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2939" r="-52939"/>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forearm is rotated around the elbow (</a:t>
                </a:r>
                <a:r>
                  <a:rPr lang="en-US" sz="1600" i="1" dirty="0"/>
                  <a:t>E</a:t>
                </a:r>
                <a:r>
                  <a:rPr lang="en-US" sz="1600" dirty="0"/>
                  <a:t>) by a contraction of the biceps muscle, which causes tension </a:t>
                </a:r>
                <a14:m>
                  <m:oMath xmlns:m="http://schemas.openxmlformats.org/officeDocument/2006/math">
                    <m:sSub>
                      <m:sSubPr>
                        <m:ctrlPr>
                          <a:rPr lang="en-US" sz="1600" i="1" smtClean="0">
                            <a:latin typeface="Cambria Math" panose="02040503050406030204" pitchFamily="18" charset="0"/>
                          </a:rPr>
                        </m:ctrlPr>
                      </m:sSubPr>
                      <m:e>
                        <m:acc>
                          <m:accPr>
                            <m:chr m:val="⃗"/>
                            <m:ctrlPr>
                              <a:rPr lang="en-US" sz="1600" i="1" smtClean="0">
                                <a:latin typeface="Cambria Math" panose="02040503050406030204" pitchFamily="18" charset="0"/>
                              </a:rPr>
                            </m:ctrlPr>
                          </m:accPr>
                          <m:e>
                            <m:r>
                              <a:rPr lang="en-US" sz="1600" b="1" i="0" smtClean="0">
                                <a:latin typeface="Cambria Math"/>
                              </a:rPr>
                              <m:t>𝐓</m:t>
                            </m:r>
                          </m:e>
                        </m:acc>
                      </m:e>
                      <m:sub>
                        <m:r>
                          <m:rPr>
                            <m:sty m:val="p"/>
                          </m:rPr>
                          <a:rPr lang="en-US" sz="1600" b="0" i="0" smtClean="0">
                            <a:latin typeface="Cambria Math"/>
                          </a:rPr>
                          <m:t>M</m:t>
                        </m:r>
                      </m:sub>
                    </m:sSub>
                  </m:oMath>
                </a14:m>
                <a:r>
                  <a:rPr lang="en-US" sz="1600" b="1" dirty="0"/>
                  <a:t>.</a:t>
                </a:r>
                <a:endParaRPr lang="en-US"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89721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12.12</a:t>
            </a:r>
          </a:p>
        </p:txBody>
      </p:sp>
      <p:pic>
        <p:nvPicPr>
          <p:cNvPr id="2" name="Picture Placeholder 1" descr="Figure is a free-body diagram for the forearm. Force F is applied at the point E. Force T is applied at the distance r tau from the point E. Force W is applied at the opposite side separated by r w from the point E. Projections of the forces at the x and y axes are shown. Forces F and T form angle beta with the x axis. Force W forms an angle beta with line connecting it with its projection to the y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639" r="-31639"/>
          <a:stretch>
            <a:fillRect/>
          </a:stretch>
        </p:blipFill>
        <p:spPr/>
      </p:pic>
      <p:sp>
        <p:nvSpPr>
          <p:cNvPr id="7" name="Text Placeholder 6"/>
          <p:cNvSpPr>
            <a:spLocks noGrp="1"/>
          </p:cNvSpPr>
          <p:nvPr>
            <p:ph type="body" sz="quarter" idx="14"/>
          </p:nvPr>
        </p:nvSpPr>
        <p:spPr/>
        <p:txBody>
          <a:bodyPr>
            <a:normAutofit/>
          </a:bodyPr>
          <a:lstStyle/>
          <a:p>
            <a:r>
              <a:rPr lang="en-US" sz="1600" dirty="0"/>
              <a:t>Free-body diagram for the forearm: The pivot is located at point </a:t>
            </a:r>
            <a:r>
              <a:rPr lang="en-US" sz="1600" i="1" dirty="0"/>
              <a:t>E</a:t>
            </a:r>
            <a:r>
              <a:rPr lang="en-US" sz="1600" dirty="0"/>
              <a:t> (elbow).</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85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12.13</a:t>
            </a:r>
          </a:p>
        </p:txBody>
      </p:sp>
      <p:pic>
        <p:nvPicPr>
          <p:cNvPr id="2" name="Picture Placeholder 1" descr="Figure is a free-body diagram for the forearm. Force F is applied at the point E. Force Tm is applied at the distance r tau from the point E. Force W is applied at the opposite side separated by r w from the point E. Projections of the forces at the x and y axes are shown. Force Tm forms and angle theta tau that is equal to beta with the direction of the lever arm. Force W forms an angle theta w that is equal to the sum of beta and Pi with the direction of the lever ar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652" r="-30652"/>
          <a:stretch>
            <a:fillRect/>
          </a:stretch>
        </p:blipFill>
        <p:spPr/>
      </p:pic>
      <p:sp>
        <p:nvSpPr>
          <p:cNvPr id="7" name="Text Placeholder 6"/>
          <p:cNvSpPr>
            <a:spLocks noGrp="1"/>
          </p:cNvSpPr>
          <p:nvPr>
            <p:ph type="body" sz="quarter" idx="14"/>
          </p:nvPr>
        </p:nvSpPr>
        <p:spPr/>
        <p:txBody>
          <a:bodyPr>
            <a:normAutofit/>
          </a:bodyPr>
          <a:lstStyle/>
          <a:p>
            <a:r>
              <a:rPr lang="en-US" sz="1600" dirty="0"/>
              <a:t>Free-body diagram for the forearm for the equivalent solution. The pivot is located at point </a:t>
            </a:r>
            <a:r>
              <a:rPr lang="en-US" sz="1600" i="1" dirty="0"/>
              <a:t>E</a:t>
            </a:r>
            <a:r>
              <a:rPr lang="en-US" sz="1600" dirty="0"/>
              <a:t> (elbow).</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12.14</a:t>
            </a:r>
          </a:p>
        </p:txBody>
      </p:sp>
      <p:pic>
        <p:nvPicPr>
          <p:cNvPr id="2" name="Picture Placeholder 1" descr="Figure is a schematic drawing of a 5.0-m-long ladder resting against a wall. Ladder forms a 53 degree angle with the floo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85085" r="-85085"/>
          <a:stretch>
            <a:fillRect/>
          </a:stretch>
        </p:blipFill>
        <p:spPr/>
      </p:pic>
      <p:sp>
        <p:nvSpPr>
          <p:cNvPr id="7" name="Text Placeholder 6"/>
          <p:cNvSpPr>
            <a:spLocks noGrp="1"/>
          </p:cNvSpPr>
          <p:nvPr>
            <p:ph type="body" sz="quarter" idx="14"/>
          </p:nvPr>
        </p:nvSpPr>
        <p:spPr/>
        <p:txBody>
          <a:bodyPr>
            <a:normAutofit/>
          </a:bodyPr>
          <a:lstStyle/>
          <a:p>
            <a:r>
              <a:rPr lang="en-US" sz="1600" dirty="0"/>
              <a:t>A 5.0-m-long ladder rests against a frictionless wall.</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05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12.15</a:t>
            </a:r>
          </a:p>
        </p:txBody>
      </p:sp>
      <p:pic>
        <p:nvPicPr>
          <p:cNvPr id="2" name="Picture Placeholder 1" descr="Figure is a free-body diagram for a ladder that forms an angle beta with the floor and rests against a wall. Force N is applied at the point at the floor and is perpendicular to the floor. Force W is applied at the mid-point of the ladder. Force F is applied at the point resting at the wall and is perpendicular to the wall. Force W forms an angle theta w with the direction of the lever arm. Theta w is equal to the sum of Pi and half Pi with the beta subtracted. Force F forms an angle theta F with the direction of the lever arm. Theta F is equal to the Pi minus bet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76" b="-1476"/>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Free-body diagram for a ladder resting against a frictionless wall.</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8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12.16</a:t>
            </a:r>
          </a:p>
        </p:txBody>
      </p:sp>
      <p:pic>
        <p:nvPicPr>
          <p:cNvPr id="2" name="Picture Placeholder 1" descr="Figure is a schematic drawing of a swinging vertical door supported by two hinges attached at points A and B. The distance between points A and B is 2 meters. Door is one meter wid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9665" r="-29665"/>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A 400-N swinging vertical door is supported by two hinges attached at points </a:t>
            </a:r>
            <a:r>
              <a:rPr lang="en-US" sz="1600" i="1" dirty="0">
                <a:solidFill>
                  <a:schemeClr val="tx1"/>
                </a:solidFill>
              </a:rPr>
              <a:t>A</a:t>
            </a:r>
            <a:r>
              <a:rPr lang="en-US" sz="1600" dirty="0">
                <a:solidFill>
                  <a:schemeClr val="tx1"/>
                </a:solidFill>
              </a:rPr>
              <a:t> and </a:t>
            </a:r>
            <a:r>
              <a:rPr lang="en-US" sz="1600" i="1" dirty="0">
                <a:solidFill>
                  <a:schemeClr val="tx1"/>
                </a:solidFill>
              </a:rPr>
              <a:t>B</a:t>
            </a:r>
            <a:r>
              <a:rPr lang="en-US" sz="1600" dirty="0">
                <a:solidFill>
                  <a:schemeClr val="tx1"/>
                </a:solidFill>
              </a:rPr>
              <a:t>.</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885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12.17</a:t>
            </a:r>
          </a:p>
        </p:txBody>
      </p:sp>
      <p:pic>
        <p:nvPicPr>
          <p:cNvPr id="2" name="Picture Placeholder 1" descr="Figure A is a geometrical representation for a swinging vertical door supported by two hinges attached at points A and B. Forces A and B are applied at the points A and B. Projections of these forces to the x and y axes are shown. Force w is applied at the point CM. Point CM is lower than point A by half-a and to the right of point A by half-b. Line from point A to CM forms an angle beta with the edge of the wall. Figure B is a free-body diagram for a swinging vertical door is supported by two hinges attached at points A and B. Force Ay forms an angle beta with the line connecting points P and CM. Force By forms an angle beta with the line connecting points B and CM. Force W forms an angle beta with the line that is the continuation of the line connecting points P and CM. Distance between points P and CM is 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595" r="-36595"/>
          <a:stretch>
            <a:fillRect/>
          </a:stretch>
        </p:blipFill>
        <p:spPr/>
      </p:pic>
      <p:sp>
        <p:nvSpPr>
          <p:cNvPr id="7" name="Text Placeholder 6"/>
          <p:cNvSpPr>
            <a:spLocks noGrp="1"/>
          </p:cNvSpPr>
          <p:nvPr>
            <p:ph type="body" sz="quarter" idx="14"/>
          </p:nvPr>
        </p:nvSpPr>
        <p:spPr/>
        <p:txBody>
          <a:bodyPr>
            <a:normAutofit/>
          </a:bodyPr>
          <a:lstStyle/>
          <a:p>
            <a:r>
              <a:rPr lang="en-US" sz="1600" dirty="0">
                <a:solidFill>
                  <a:srgbClr val="6CB255"/>
                </a:solidFill>
              </a:rPr>
              <a:t>(a)</a:t>
            </a:r>
            <a:r>
              <a:rPr lang="en-US" sz="1600" dirty="0"/>
              <a:t> Geometry and </a:t>
            </a:r>
            <a:r>
              <a:rPr lang="en-US" sz="1600" dirty="0">
                <a:solidFill>
                  <a:srgbClr val="6CB255"/>
                </a:solidFill>
              </a:rPr>
              <a:t>(b)</a:t>
            </a:r>
            <a:r>
              <a:rPr lang="en-US" sz="1600" dirty="0"/>
              <a:t> free-body diagram for the door.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158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12.7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Figure is a schematic drawing of a woman standing 1.5 m away from one end and 4.5 m away from another end of a scaffold."/>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7332" r="-7332"/>
          <a:stretch>
            <a:fillRect/>
          </a:stretch>
        </p:blipFill>
        <p:spPr/>
      </p:pic>
    </p:spTree>
    <p:extLst>
      <p:ext uri="{BB962C8B-B14F-4D97-AF65-F5344CB8AC3E}">
        <p14:creationId xmlns:p14="http://schemas.microsoft.com/office/powerpoint/2010/main" val="198854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a:t>
            </a:r>
          </a:p>
        </p:txBody>
      </p:sp>
      <p:pic>
        <p:nvPicPr>
          <p:cNvPr id="2" name="Picture Placeholder 1" descr="Picture shows a photograph of two stilt walkers in standing posi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a:bodyPr>
          <a:lstStyle/>
          <a:p>
            <a:r>
              <a:rPr lang="en-US" sz="1600" dirty="0"/>
              <a:t>Two stilt walkers in standing position. All forces acting on each stilt walker balance out; neither changes its translational motion. In addition, all torques acting on each person balance out, and thus neither of them changes its rotational motion. The result is static equilibrium. (credit: modification of work by Stuart Redler)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12.8</a:t>
            </a:r>
          </a:p>
        </p:txBody>
      </p:sp>
      <p:pic>
        <p:nvPicPr>
          <p:cNvPr id="2" name="Picture Placeholder 1" descr="Figure is a schematic drawing of a sign which hangs from the end of a uniform strut. The strut is 4.0 m long and is supported by a 5.0 m long cable tied to the wall at a point 3.0 m above the left end of the stru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4489450" y="1489203"/>
            <a:ext cx="4030663" cy="4493957"/>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solidFill>
                <a:schemeClr val="tx1"/>
              </a:solidFill>
            </a:endParaRP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20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12.18</a:t>
            </a:r>
          </a:p>
        </p:txBody>
      </p:sp>
      <p:pic>
        <p:nvPicPr>
          <p:cNvPr id="2" name="Picture Placeholder 1" descr="Figure A is a schematic drawing of a cylinder with a length L0 that is under the tensile strain. Two forces at the different sides of cylinder increase its length by Delta L. Figure B is a schematic drawing of a cylinder with a length L0 that is under the compressive strain. Two forces at the different sides of cylinder reduce its length by Delta 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258" r="-5258"/>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When an object is in either tension or compression, the net force on it is zero, but the object deforms by changing its original length </a:t>
            </a:r>
            <a:r>
              <a:rPr lang="en-US" sz="1600" i="1" dirty="0">
                <a:solidFill>
                  <a:schemeClr val="tx1"/>
                </a:solidFill>
              </a:rPr>
              <a:t>L</a:t>
            </a:r>
            <a:r>
              <a:rPr lang="en-US" sz="1600" baseline="-25000" dirty="0">
                <a:solidFill>
                  <a:schemeClr val="tx1"/>
                </a:solidFill>
              </a:rPr>
              <a:t>0</a:t>
            </a:r>
            <a:r>
              <a:rPr lang="en-US" sz="1600" b="1" dirty="0">
                <a:solidFill>
                  <a:schemeClr val="tx1"/>
                </a:solidFill>
              </a:rPr>
              <a:t>.</a:t>
            </a:r>
          </a:p>
          <a:p>
            <a:pPr marL="342900" indent="-342900">
              <a:buAutoNum type="alphaLcParenBoth"/>
            </a:pPr>
            <a:r>
              <a:rPr lang="en-US" sz="1600" dirty="0">
                <a:solidFill>
                  <a:schemeClr val="tx1"/>
                </a:solidFill>
              </a:rPr>
              <a:t>Tension: The rod is elongated by Δ</a:t>
            </a:r>
            <a:r>
              <a:rPr lang="en-US" sz="1600" i="1" dirty="0">
                <a:solidFill>
                  <a:schemeClr val="tx1"/>
                </a:solidFill>
              </a:rPr>
              <a:t>L</a:t>
            </a:r>
            <a:r>
              <a:rPr lang="en-US" sz="1600" b="1" dirty="0">
                <a:solidFill>
                  <a:schemeClr val="tx1"/>
                </a:solidFill>
              </a:rPr>
              <a:t>.</a:t>
            </a:r>
          </a:p>
          <a:p>
            <a:pPr marL="342900" indent="-342900">
              <a:buAutoNum type="alphaLcParenBoth"/>
            </a:pPr>
            <a:r>
              <a:rPr lang="en-US" sz="1600" dirty="0">
                <a:solidFill>
                  <a:schemeClr val="tx1"/>
                </a:solidFill>
              </a:rPr>
              <a:t>Compression: The rod is contracted by Δ</a:t>
            </a:r>
            <a:r>
              <a:rPr lang="en-US" sz="1600" i="1" dirty="0">
                <a:solidFill>
                  <a:schemeClr val="tx1"/>
                </a:solidFill>
              </a:rPr>
              <a:t>L</a:t>
            </a:r>
            <a:r>
              <a:rPr lang="en-US" sz="1600" b="1" dirty="0">
                <a:solidFill>
                  <a:schemeClr val="tx1"/>
                </a:solidFill>
              </a:rPr>
              <a:t>. </a:t>
            </a:r>
            <a:r>
              <a:rPr lang="en-US" sz="1600" dirty="0">
                <a:solidFill>
                  <a:schemeClr val="tx1"/>
                </a:solidFill>
              </a:rPr>
              <a:t>In both cases, the deforming force acts along the length of the rod and perpendicular to its cross-section. In the linear range of low stress, the cross-sectional area of the rod does not change.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17056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a:t>
            </a:r>
            <a:r>
              <a:rPr lang="en-US" dirty="0"/>
              <a:t>12.19</a:t>
            </a:r>
            <a:endParaRPr lang="en-US" sz="2400" dirty="0">
              <a:solidFill>
                <a:srgbClr val="6CB255"/>
              </a:solidFill>
            </a:endParaRPr>
          </a:p>
        </p:txBody>
      </p:sp>
      <p:pic>
        <p:nvPicPr>
          <p:cNvPr id="2" name="Picture Placeholder 1" descr="Picture shows a photograph of Nelson’s Column in Trafalgar Squa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572" r="-7572"/>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Nelson’s Column in Trafalgar Square, London, England. (credit: modification of work by Cristian Bortes)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211870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12.20</a:t>
            </a:r>
          </a:p>
        </p:txBody>
      </p:sp>
      <p:pic>
        <p:nvPicPr>
          <p:cNvPr id="2" name="Picture Placeholder 1" descr="Figure A is a schematic drawing of forces experienced by the object during bending downward. It experiences tensile stress (stretching) in the upper section and compressive stress (compressing) in the lower section. Figure B shows a photograph of weightlifter during the lifting. The iron bar that he is holding is be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7790" b="-27790"/>
          <a:stretch>
            <a:fillRect/>
          </a:stretch>
        </p:blipFill>
        <p:spPr/>
      </p:pic>
      <p:sp>
        <p:nvSpPr>
          <p:cNvPr id="7" name="Text Placeholder 6"/>
          <p:cNvSpPr>
            <a:spLocks noGrp="1"/>
          </p:cNvSpPr>
          <p:nvPr>
            <p:ph type="body" sz="quarter" idx="14"/>
          </p:nvPr>
        </p:nvSpPr>
        <p:spPr/>
        <p:txBody>
          <a:bodyPr>
            <a:normAutofit lnSpcReduction="10000"/>
          </a:bodyPr>
          <a:lstStyle/>
          <a:p>
            <a:pPr marL="342900" indent="-342900">
              <a:buAutoNum type="alphaLcParenBoth"/>
            </a:pPr>
            <a:r>
              <a:rPr lang="en-US" sz="1600" dirty="0"/>
              <a:t>An object bending downward experiences tensile stress (stretching) in the upper section and compressive stress (compressing) in the lower section.</a:t>
            </a:r>
          </a:p>
          <a:p>
            <a:pPr marL="342900" indent="-342900">
              <a:buAutoNum type="alphaLcParenBoth"/>
            </a:pPr>
            <a:r>
              <a:rPr lang="en-US" sz="1600" dirty="0"/>
              <a:t>Elite weightlifters often bend iron bars temporarily during lifting, as in the 2012 Olympics competition. (credit b: modification of work by Oleksandr Kocherzhenko)</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698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12.21</a:t>
            </a:r>
          </a:p>
        </p:txBody>
      </p:sp>
      <p:pic>
        <p:nvPicPr>
          <p:cNvPr id="2" name="Picture Placeholder 1" descr="Figure is a photograph of steel I-beams are used in construc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821" r="-24821"/>
          <a:stretch>
            <a:fillRect/>
          </a:stretch>
        </p:blipFill>
        <p:spPr/>
      </p:pic>
      <p:sp>
        <p:nvSpPr>
          <p:cNvPr id="7" name="Text Placeholder 6"/>
          <p:cNvSpPr>
            <a:spLocks noGrp="1"/>
          </p:cNvSpPr>
          <p:nvPr>
            <p:ph type="body" sz="quarter" idx="14"/>
          </p:nvPr>
        </p:nvSpPr>
        <p:spPr/>
        <p:txBody>
          <a:bodyPr>
            <a:normAutofit/>
          </a:bodyPr>
          <a:lstStyle/>
          <a:p>
            <a:r>
              <a:rPr lang="en-US" sz="1600" dirty="0"/>
              <a:t>Steel I-beams are used in construction to reduce bending strains. (credit: modification of work by “US Army Corps of Engineers Europe District”/Flickr)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613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12.22</a:t>
            </a:r>
          </a:p>
        </p:txBody>
      </p:sp>
      <p:pic>
        <p:nvPicPr>
          <p:cNvPr id="2" name="Picture Placeholder 1" descr="Figure is a schematic drawing of forces experienced by an object under the bulk stress. Equal forces perpendicular to the surface act from all directions and reduce the volume by the amount delta V compared to the original volume, V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7250" r="-57250"/>
          <a:stretch>
            <a:fillRect/>
          </a:stretch>
        </p:blipFill>
        <p:spPr/>
      </p:pic>
      <p:sp>
        <p:nvSpPr>
          <p:cNvPr id="7" name="Text Placeholder 6"/>
          <p:cNvSpPr>
            <a:spLocks noGrp="1"/>
          </p:cNvSpPr>
          <p:nvPr>
            <p:ph type="body" sz="quarter" idx="14"/>
          </p:nvPr>
        </p:nvSpPr>
        <p:spPr/>
        <p:txBody>
          <a:bodyPr>
            <a:normAutofit/>
          </a:bodyPr>
          <a:lstStyle/>
          <a:p>
            <a:r>
              <a:rPr lang="en-US" sz="1600" dirty="0"/>
              <a:t>An object under increasing bulk stress always undergoes a decrease in its volume. Equal forces perpendicular to the surface act from all directions. The effect of these forces is to decrease the volume by the amount </a:t>
            </a:r>
            <a:r>
              <a:rPr lang="en-US" sz="1600" dirty="0">
                <a:solidFill>
                  <a:schemeClr val="tx1"/>
                </a:solidFill>
              </a:rPr>
              <a:t>Δ</a:t>
            </a:r>
            <a:r>
              <a:rPr lang="en-US" sz="1600" i="1" dirty="0">
                <a:solidFill>
                  <a:schemeClr val="tx1"/>
                </a:solidFill>
              </a:rPr>
              <a:t>V</a:t>
            </a:r>
            <a:r>
              <a:rPr lang="en-US" sz="1600" dirty="0"/>
              <a:t> compared to the original volume,</a:t>
            </a:r>
            <a:r>
              <a:rPr lang="en-US" sz="1600" i="1" dirty="0">
                <a:solidFill>
                  <a:schemeClr val="tx1"/>
                </a:solidFill>
              </a:rPr>
              <a:t> V</a:t>
            </a:r>
            <a:r>
              <a:rPr lang="en-US" sz="1600" baseline="-25000" dirty="0">
                <a:solidFill>
                  <a:schemeClr val="tx1"/>
                </a:solidFill>
              </a:rPr>
              <a:t>0</a:t>
            </a:r>
            <a:r>
              <a:rPr lang="en-US" sz="1600" b="1" dirty="0"/>
              <a:t>.</a:t>
            </a:r>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766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12.23</a:t>
            </a:r>
          </a:p>
        </p:txBody>
      </p:sp>
      <p:pic>
        <p:nvPicPr>
          <p:cNvPr id="2" name="Picture Placeholder 1" descr="Figure is a schematic drawing of a hydraulic press. A small piston is displaced downward and causes the large piston holding object to move upwar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157" r="-31157"/>
          <a:stretch>
            <a:fillRect/>
          </a:stretch>
        </p:blipFill>
        <p:spPr/>
      </p:pic>
      <p:sp>
        <p:nvSpPr>
          <p:cNvPr id="7" name="Text Placeholder 6"/>
          <p:cNvSpPr>
            <a:spLocks noGrp="1"/>
          </p:cNvSpPr>
          <p:nvPr>
            <p:ph type="body" sz="quarter" idx="14"/>
          </p:nvPr>
        </p:nvSpPr>
        <p:spPr/>
        <p:txBody>
          <a:bodyPr>
            <a:noAutofit/>
          </a:bodyPr>
          <a:lstStyle/>
          <a:p>
            <a:r>
              <a:rPr lang="en-US" sz="1550" dirty="0"/>
              <a:t>In a hydraulic press, when a small piston is displaced downward, the pressure in the oil is transmitted throughout the oil to the large piston, causing the large piston to move upward. A small force applied to a small piston causes a large pressing force, which the large piston exerts on an object that is either lifted or squeezed. The device acts as a mechanical lever.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448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12.24</a:t>
            </a:r>
          </a:p>
        </p:txBody>
      </p:sp>
      <p:pic>
        <p:nvPicPr>
          <p:cNvPr id="2" name="Picture Placeholder 1" descr="Figure is a schematic drawing of an object under shear stress: Two antiparallel forces of equal magnitude are applied tangentially to opposite parallel surfaces of the object. As the result, the object is transformed from the rectangle to the parallelogram, shape. While the height of the object remains the same, top corners move to the right by the Delta X."/>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734" r="-31734"/>
          <a:stretch>
            <a:fillRect/>
          </a:stretch>
        </p:blipFill>
        <p:spPr/>
      </p:pic>
      <p:sp>
        <p:nvSpPr>
          <p:cNvPr id="7" name="Text Placeholder 6"/>
          <p:cNvSpPr>
            <a:spLocks noGrp="1"/>
          </p:cNvSpPr>
          <p:nvPr>
            <p:ph type="body" sz="quarter" idx="14"/>
          </p:nvPr>
        </p:nvSpPr>
        <p:spPr/>
        <p:txBody>
          <a:bodyPr>
            <a:normAutofit/>
          </a:bodyPr>
          <a:lstStyle/>
          <a:p>
            <a:r>
              <a:rPr lang="en-US" sz="1400" dirty="0"/>
              <a:t>An object under shear stress: Two antiparallel forces of equal magnitude are applied tangentially to opposite parallel surfaces of the object. The dashed-line contour depicts the resulting deformation. There is no change in the direction transverse to the acting forces and the transverse length </a:t>
            </a:r>
            <a:r>
              <a:rPr lang="en-US" sz="1400" i="1" dirty="0">
                <a:solidFill>
                  <a:schemeClr val="tx1"/>
                </a:solidFill>
              </a:rPr>
              <a:t>L</a:t>
            </a:r>
            <a:r>
              <a:rPr lang="en-US" sz="1400" baseline="-25000" dirty="0">
                <a:solidFill>
                  <a:schemeClr val="tx1"/>
                </a:solidFill>
              </a:rPr>
              <a:t>0</a:t>
            </a:r>
            <a:r>
              <a:rPr lang="en-US" sz="1400" dirty="0"/>
              <a:t> is unaffected. Shear deformation is characterized by a gradual shift </a:t>
            </a:r>
            <a:r>
              <a:rPr lang="en-US" sz="1400" dirty="0" err="1">
                <a:solidFill>
                  <a:schemeClr val="tx1"/>
                </a:solidFill>
              </a:rPr>
              <a:t>Δ</a:t>
            </a:r>
            <a:r>
              <a:rPr lang="en-US" sz="1400" i="1" dirty="0" err="1">
                <a:solidFill>
                  <a:schemeClr val="tx1"/>
                </a:solidFill>
              </a:rPr>
              <a:t>x</a:t>
            </a:r>
            <a:r>
              <a:rPr lang="en-US" sz="1400" dirty="0"/>
              <a:t> of layers in the direction tangent to the forces.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770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12.25</a:t>
            </a:r>
          </a:p>
        </p:txBody>
      </p:sp>
      <p:pic>
        <p:nvPicPr>
          <p:cNvPr id="2" name="Picture Placeholder 1" descr="Figure shows a stress-strain plot. When the strain is below 1%, point H, stress grows linearly. Plastic deformation, marked as P, takes place between 1% and 30%. Further increase in strain results in fractu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096" r="-47096"/>
          <a:stretch>
            <a:fillRect/>
          </a:stretch>
        </p:blipFill>
        <p:spPr/>
      </p:pic>
      <p:sp>
        <p:nvSpPr>
          <p:cNvPr id="7" name="Text Placeholder 6"/>
          <p:cNvSpPr>
            <a:spLocks noGrp="1"/>
          </p:cNvSpPr>
          <p:nvPr>
            <p:ph type="body" sz="quarter" idx="14"/>
          </p:nvPr>
        </p:nvSpPr>
        <p:spPr/>
        <p:txBody>
          <a:bodyPr>
            <a:normAutofit fontScale="85000" lnSpcReduction="10000"/>
          </a:bodyPr>
          <a:lstStyle/>
          <a:p>
            <a:r>
              <a:rPr lang="en-US" sz="1600" dirty="0"/>
              <a:t>Typical stress-strain plot for a metal under a load: The graph ends at the fracture point. The arrows show the direction of changes under an ever-increasing load. Points </a:t>
            </a:r>
            <a:r>
              <a:rPr lang="en-US" sz="1600" i="1" dirty="0"/>
              <a:t>H</a:t>
            </a:r>
            <a:r>
              <a:rPr lang="en-US" sz="1600" dirty="0"/>
              <a:t> and </a:t>
            </a:r>
            <a:r>
              <a:rPr lang="en-US" sz="1600" i="1" dirty="0"/>
              <a:t>E</a:t>
            </a:r>
            <a:r>
              <a:rPr lang="en-US" sz="1600" dirty="0"/>
              <a:t> are the linearity and elasticity limits, respectively. Between points </a:t>
            </a:r>
            <a:r>
              <a:rPr lang="en-US" sz="1600" i="1" dirty="0"/>
              <a:t>H</a:t>
            </a:r>
            <a:r>
              <a:rPr lang="en-US" sz="1600" dirty="0"/>
              <a:t> and </a:t>
            </a:r>
            <a:r>
              <a:rPr lang="en-US" sz="1600" i="1" dirty="0"/>
              <a:t>E</a:t>
            </a:r>
            <a:r>
              <a:rPr lang="en-US" sz="1600" dirty="0"/>
              <a:t>, the behavior is nonlinear. The green line originating at </a:t>
            </a:r>
            <a:r>
              <a:rPr lang="en-US" sz="1600" i="1" dirty="0"/>
              <a:t>P</a:t>
            </a:r>
            <a:r>
              <a:rPr lang="en-US" sz="1600" dirty="0"/>
              <a:t> illustrates the metal’s response when the load is removed. The permanent deformation has a strain value at the point where the green line intercepts the horizontal axis.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834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EXERCISE 26</a:t>
            </a:r>
            <a:endParaRPr lang="en-US" sz="2400" dirty="0">
              <a:solidFill>
                <a:srgbClr val="6CB255"/>
              </a:solidFill>
            </a:endParaRPr>
          </a:p>
        </p:txBody>
      </p:sp>
      <p:pic>
        <p:nvPicPr>
          <p:cNvPr id="2" name="Picture Placeholder 1" descr="Figure A shows small pan of mass supported by string T3 that is tied to strings T1 and T2. Strings T1 and T2 are connected to two beams intersecting at a 90 degree angle. String T1 is perpendicular to the beam it is connected to. String T2 forms a 45 degree angle with the beam it is connected to. Figure B shows small pan of mass supported by string T2 that is tied to two identical strings T1. Strings T1 form 60 degree angles with the beam they are connected to. Figure C shows small pan of mass supported by string T3 that is tied to strings T1 and T2. String T1 and T2 form 60 and 45 degree angles, respectively, with the beam they are connected to. Figure D shows small pan of mass supported by string T4 that is tied to two strings T3 forming 6o degrees angle with the string T2. String T2 is connected to the beam by two strings T1. Strings T1 form 45 degree angles with the bea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8712" r="-78712"/>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2860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a:t>
            </a:r>
          </a:p>
        </p:txBody>
      </p:sp>
      <p:pic>
        <p:nvPicPr>
          <p:cNvPr id="2" name="Picture Placeholder 1" descr="Figure A is the schematics of the torque of a force that causes counterclockwise rotation around the axis or rotation. Vector tau is aligned with Z axis and has a positive value. Angle theta that is formed by vectors F and r is bigger than zero. Figure B is the schematics of the torque of a force that causes clockwise rotation around the axis or rotation. Vector tau is aligned with Z axis and has a negative value. Angle theta that is formed by vectors F and r is smaller than zero."/>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527" r="-10527"/>
          <a:stretch>
            <a:fillRect/>
          </a:stretch>
        </p:blipFill>
        <p:spPr/>
      </p:pic>
      <p:sp>
        <p:nvSpPr>
          <p:cNvPr id="7" name="Text Placeholder 6"/>
          <p:cNvSpPr>
            <a:spLocks noGrp="1"/>
          </p:cNvSpPr>
          <p:nvPr>
            <p:ph type="body" sz="quarter" idx="14"/>
          </p:nvPr>
        </p:nvSpPr>
        <p:spPr/>
        <p:txBody>
          <a:bodyPr>
            <a:noAutofit/>
          </a:bodyPr>
          <a:lstStyle/>
          <a:p>
            <a:r>
              <a:rPr lang="en-US" sz="1400" dirty="0"/>
              <a:t>Torque of a force:</a:t>
            </a:r>
          </a:p>
          <a:p>
            <a:pPr marL="342900" indent="-342900">
              <a:buAutoNum type="alphaLcParenBoth"/>
            </a:pPr>
            <a:r>
              <a:rPr lang="en-US" sz="1400" dirty="0"/>
              <a:t>When the torque of a force causes counterclockwise rotation about the axis of rotation, we say that its </a:t>
            </a:r>
            <a:r>
              <a:rPr lang="en-US" sz="1400" i="1" dirty="0"/>
              <a:t>sense</a:t>
            </a:r>
            <a:r>
              <a:rPr lang="en-US" sz="1400" dirty="0"/>
              <a:t> is positive, which means the torque vector is parallel to the axis of rotation.</a:t>
            </a:r>
          </a:p>
          <a:p>
            <a:pPr marL="342900" indent="-342900">
              <a:buAutoNum type="alphaLcParenBoth"/>
            </a:pPr>
            <a:r>
              <a:rPr lang="en-US" sz="1400" dirty="0"/>
              <a:t>When torque of a force causes clockwise rotation about the axis, we say that its sense is negative, which means the torque vector is antiparallel to the axis of rotation.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33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27</a:t>
            </a:r>
          </a:p>
        </p:txBody>
      </p:sp>
      <p:pic>
        <p:nvPicPr>
          <p:cNvPr id="2" name="Picture Placeholder 1" descr="Figure shows the distribution of forces applied to point P. Force of 2000 N, two meters to the left of the point P, moves it downwards. Force of 4000 N, two meters to the right and one meter above of the point P, moves it to the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955" b="-395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02635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28</a:t>
            </a:r>
          </a:p>
        </p:txBody>
      </p:sp>
      <p:pic>
        <p:nvPicPr>
          <p:cNvPr id="2" name="Picture Placeholder 1" descr="Figure shows the distribution of forces applied to point P. Force of 2000 N, two meters to the left of the point P, moves it downwards. Force of 3000 N, two meters to the right of the point P, moves it upwards. Force of 5000 N, two meters to the right and one meter above of the point P, moves it to the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27" r="-102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67759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31</a:t>
            </a:r>
          </a:p>
        </p:txBody>
      </p:sp>
      <p:pic>
        <p:nvPicPr>
          <p:cNvPr id="2" name="Picture Placeholder 1" descr="Figure is a schematic drawing of two boys on the seesaw. One boy sits two meters from the edge of the seesaw and two meters from the center. Another boys sits at the opposite edge of the seesaw, four meters from the cen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926" b="-692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69012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32</a:t>
            </a:r>
          </a:p>
        </p:txBody>
      </p:sp>
      <p:pic>
        <p:nvPicPr>
          <p:cNvPr id="2" name="Picture Placeholder 1" descr="Figure schematic drawing of uniform plank rests on a level surface. Part of the plank that is 4.2 meters long is supported by the plank. Part of the plank that is 1.8 meters long is hanging over i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98" b="-989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86959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33</a:t>
            </a:r>
          </a:p>
        </p:txBody>
      </p:sp>
      <p:pic>
        <p:nvPicPr>
          <p:cNvPr id="2" name="Picture Placeholder 1" descr="Figure is a schematic drawing of two boys on the seesaw. One boy sits on the edge of the seesaw three meters from the center. Another boys sits at the opposite edge of the seesaw, five meters from the cen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783" b="-1878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03737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34</a:t>
            </a:r>
          </a:p>
        </p:txBody>
      </p:sp>
      <p:pic>
        <p:nvPicPr>
          <p:cNvPr id="2" name="Picture Placeholder 1" descr="Figure is a schematic drawing that shows a rope tied to the front bumper and the other end to a tree 15 m away. A force of 400 N is applied to the center of the rope and causes it to get displaced 0.30 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120" b="-312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2881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35</a:t>
            </a:r>
          </a:p>
        </p:txBody>
      </p:sp>
      <p:pic>
        <p:nvPicPr>
          <p:cNvPr id="2" name="Picture Placeholder 1" descr="Figure is a schematic drawing of a man standing at the left side and the bucket placed at the right side of a scaffol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091" b="-209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261613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36</a:t>
            </a:r>
          </a:p>
        </p:txBody>
      </p:sp>
      <p:pic>
        <p:nvPicPr>
          <p:cNvPr id="2" name="Picture Placeholder 1" descr="Figure shows the distribution of forces applied to point P. Force of 2000 N, two meters to the left of the point P, moves it downwards. Force F, two meters to the left and two meters above of the point P, moves it to the right. Force of 1000 N, two meters to the right and three meters below of the point P, moves it to the lef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944" r="-994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42314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EXERCISE 38</a:t>
            </a:r>
            <a:endParaRPr lang="en-US" sz="2400" dirty="0">
              <a:solidFill>
                <a:srgbClr val="6CB255"/>
              </a:solidFill>
            </a:endParaRPr>
          </a:p>
        </p:txBody>
      </p:sp>
      <p:pic>
        <p:nvPicPr>
          <p:cNvPr id="2" name="Picture Placeholder 1" descr="Figure is a schematic drawing of a sign which hangs from the end of a uniform strut. The strut forms a 30 degree angle with the cable tied to the wall above the left end of the stru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6" b="-146"/>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785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39</a:t>
            </a:r>
          </a:p>
        </p:txBody>
      </p:sp>
      <p:pic>
        <p:nvPicPr>
          <p:cNvPr id="2" name="Picture Placeholder 1" descr="Figure is a schematic drawing of a forearm rotated around the elbow. A 5 kilogram ball is held in the palm. The distance between the elbow and the ball is 35 centimeters. The distance between the elbow and the biceps muscle, which causes a torque around the elbow, is 4 centimeters. Forearm forms a theta angle with the upper ar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474" r="-6547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5727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12.3</a:t>
            </a:r>
          </a:p>
        </p:txBody>
      </p:sp>
      <p:pic>
        <p:nvPicPr>
          <p:cNvPr id="2" name="Picture Placeholder 1" descr="Figure A shows an evenly loaded truck with the center of gravity within the area of support. Figure B shows a truck with the center of gravity outside the area of support that is close to turning over. A car in equilibrium is shown next to it for the comparison. Figure C is the schematics that shows the position of the combined center of mass, a combination of load and truck centers of mass, between the two wheels that keep the vehicle stable. Figure D is the schematics that shows the position of the combined center of mass, a combination of load and truck centers of mass, outside the two wheels that make the vehicle unstable and can cause it to tip ov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60" r="-2560"/>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400" dirty="0"/>
                  <a:t>The distribution of mass affects the position of the center of mass (CM), where the weight vector </a:t>
                </a:r>
                <a14:m>
                  <m:oMath xmlns:m="http://schemas.openxmlformats.org/officeDocument/2006/math">
                    <m:acc>
                      <m:accPr>
                        <m:chr m:val="⃗"/>
                        <m:ctrlPr>
                          <a:rPr lang="en-US" sz="1400" i="1" smtClean="0">
                            <a:latin typeface="Cambria Math" panose="02040503050406030204" pitchFamily="18" charset="0"/>
                          </a:rPr>
                        </m:ctrlPr>
                      </m:accPr>
                      <m:e>
                        <m:r>
                          <a:rPr lang="en-US" sz="1400" b="1" i="0" smtClean="0">
                            <a:latin typeface="Cambria Math"/>
                          </a:rPr>
                          <m:t>𝐰</m:t>
                        </m:r>
                      </m:e>
                    </m:acc>
                  </m:oMath>
                </a14:m>
                <a:r>
                  <a:rPr lang="en-US" sz="1400" dirty="0"/>
                  <a:t> is attached. If the center of gravity is within the area of support, the truck returns to its initial position after tipping [see the left panel in </a:t>
                </a:r>
                <a:r>
                  <a:rPr lang="en-US" sz="1400" dirty="0">
                    <a:solidFill>
                      <a:srgbClr val="6CB255"/>
                    </a:solidFill>
                  </a:rPr>
                  <a:t>(b)</a:t>
                </a:r>
                <a:r>
                  <a:rPr lang="en-US" sz="1400" dirty="0"/>
                  <a:t>]. But if the center of gravity lies outside the area of support, the truck turns over [see the right panel in </a:t>
                </a:r>
                <a:r>
                  <a:rPr lang="en-US" sz="1400" dirty="0">
                    <a:solidFill>
                      <a:srgbClr val="6CB255"/>
                    </a:solidFill>
                  </a:rPr>
                  <a:t>(b)</a:t>
                </a:r>
                <a:r>
                  <a:rPr lang="en-US" sz="1400" dirty="0"/>
                  <a:t>]. Both vehicles in </a:t>
                </a:r>
                <a:r>
                  <a:rPr lang="en-US" sz="1400" dirty="0">
                    <a:solidFill>
                      <a:srgbClr val="6CB255"/>
                    </a:solidFill>
                  </a:rPr>
                  <a:t>(b)</a:t>
                </a:r>
                <a:r>
                  <a:rPr lang="en-US" sz="1400" dirty="0"/>
                  <a:t> are out of equilibrium. Notice that the car in </a:t>
                </a:r>
                <a:r>
                  <a:rPr lang="en-US" sz="1400" dirty="0">
                    <a:solidFill>
                      <a:srgbClr val="6CB255"/>
                    </a:solidFill>
                  </a:rPr>
                  <a:t>(a)</a:t>
                </a:r>
                <a:r>
                  <a:rPr lang="en-US" sz="1400" dirty="0"/>
                  <a:t> is in equilibrium: The low location of its center of gravity makes it hard to tip over.</a:t>
                </a:r>
                <a:endParaRPr lang="en-US"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151" t="-524" r="-151" b="-4712"/>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156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40</a:t>
            </a:r>
          </a:p>
        </p:txBody>
      </p:sp>
      <p:pic>
        <p:nvPicPr>
          <p:cNvPr id="2" name="Picture Placeholder 1" descr="Figure is a schematic drawing of a 2000 N weight that is supported by the horizontal guy wire and by the hinged support at point A. Hinged support forms a 45 degree angle with the grou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154" r="-3915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34844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EXERCISE 41</a:t>
            </a:r>
            <a:endParaRPr lang="en-US" sz="2400" dirty="0">
              <a:solidFill>
                <a:srgbClr val="6CB255"/>
              </a:solidFill>
            </a:endParaRPr>
          </a:p>
        </p:txBody>
      </p:sp>
      <p:pic>
        <p:nvPicPr>
          <p:cNvPr id="2" name="Picture Placeholder 1" descr="Figure is a schematic drawing of a 400 N weight that is by a cable and by a hinge at the wall. Hinge forms a 20 degree angle with the line perpendicular to the wall. Cable forms a 45 degree angle with the line perpendicular to the wal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756" r="-13756"/>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69953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42</a:t>
            </a:r>
          </a:p>
        </p:txBody>
      </p:sp>
      <p:pic>
        <p:nvPicPr>
          <p:cNvPr id="2" name="Picture Placeholder 1" descr="Figure is a schematic drawing of a crane lifting a 3000-kg load. Arm of a crane forms a 30 degree angle with the line parallel to the ground. Cable supporting load forms a 10 degree angle with the ar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817" r="-1381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926490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43</a:t>
            </a:r>
          </a:p>
        </p:txBody>
      </p:sp>
      <p:pic>
        <p:nvPicPr>
          <p:cNvPr id="2" name="Picture Placeholder 1" descr="Figure is a schematic drawing of a trapdoor that is 1.0 m by 1.5 m. Door is supported by a single hinge labeled H, and by a light rope tied between the middle of the door and the floor. The door makes a 30 degree angle with the floor and the rope makes a 20 degree angle with the floo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0176" r="-4017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33746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44</a:t>
            </a:r>
          </a:p>
        </p:txBody>
      </p:sp>
      <p:pic>
        <p:nvPicPr>
          <p:cNvPr id="2" name="Picture Placeholder 1" descr="Figure is a schematic drawing of a man walks on a sawhorse. Each side of the sawhorse is supported by two connected legs. There are 60 degree angles between the leg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4199" r="-7419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66962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EXERCISE 67</a:t>
            </a:r>
            <a:endParaRPr lang="en-US" sz="2400" dirty="0">
              <a:solidFill>
                <a:srgbClr val="6CB255"/>
              </a:solidFill>
            </a:endParaRPr>
          </a:p>
        </p:txBody>
      </p:sp>
      <p:pic>
        <p:nvPicPr>
          <p:cNvPr id="2" name="Picture Placeholder 1" descr="Figure shows vertical wire attached to a ceiling with the other end is attached to a weight pa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5005" r="-35005"/>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4150166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69</a:t>
            </a:r>
          </a:p>
        </p:txBody>
      </p:sp>
      <p:pic>
        <p:nvPicPr>
          <p:cNvPr id="2" name="Picture Placeholder 1" descr="Figure shows a pencil that rests against a corner. The eraser end touches a rough horizontal floor. Angle between pencil and ground is Thet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4240" r="-4424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10244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70</a:t>
            </a:r>
          </a:p>
        </p:txBody>
      </p:sp>
      <p:pic>
        <p:nvPicPr>
          <p:cNvPr id="2" name="Picture Placeholder 1" descr="Figure shows a pencil that rests against a corner. The eraser end touches a rough horizontal floor. Angle between pencil and ground is Thet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934" r="-2493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91072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71</a:t>
            </a:r>
          </a:p>
        </p:txBody>
      </p:sp>
      <p:pic>
        <p:nvPicPr>
          <p:cNvPr id="2" name="Picture Placeholder 1" descr="Figure shows a uniform plank that rests against a corner the corner of a wall. Part of the plank from the floor to the corner of the wall is 3.0 m long, 1.0 m long part of plank is above the wall. Distance between the part of the plank that touches the ground and the corner of the wall is 1.5 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299" r="-3729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282299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75</a:t>
            </a:r>
          </a:p>
        </p:txBody>
      </p:sp>
      <p:pic>
        <p:nvPicPr>
          <p:cNvPr id="2" name="Picture Placeholder 1" descr="Figure shows a sphere of radius R and mass M that placed at the side of the triangle forming angle Theta with the ground. Force F is applied to the sphe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854" r="-985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6471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12.4</a:t>
            </a:r>
          </a:p>
        </p:txBody>
      </p:sp>
      <p:pic>
        <p:nvPicPr>
          <p:cNvPr id="2" name="Picture Placeholder 1" descr="Picture shows a passenger car with a 2.5-m wheelbase that has 52% of its weight on the front wheels and 48% of its weight on the rear wheels on level ground. Distance between the rear axle and the center of mass is x."/>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319" r="-23319"/>
          <a:stretch>
            <a:fillRect/>
          </a:stretch>
        </p:blipFill>
        <p:spPr/>
      </p:pic>
      <p:sp>
        <p:nvSpPr>
          <p:cNvPr id="7" name="Text Placeholder 6"/>
          <p:cNvSpPr>
            <a:spLocks noGrp="1"/>
          </p:cNvSpPr>
          <p:nvPr>
            <p:ph type="body" sz="quarter" idx="14"/>
          </p:nvPr>
        </p:nvSpPr>
        <p:spPr/>
        <p:txBody>
          <a:bodyPr>
            <a:normAutofit/>
          </a:bodyPr>
          <a:lstStyle/>
          <a:p>
            <a:r>
              <a:rPr lang="en-US" sz="1600" dirty="0"/>
              <a:t>The weight distribution between the axles of a car. Where is the center of gravity located?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55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76</a:t>
            </a:r>
          </a:p>
        </p:txBody>
      </p:sp>
      <p:pic>
        <p:nvPicPr>
          <p:cNvPr id="2" name="Picture Placeholder 1" descr="Figure shows a motor set on a pivoted mount. The center of the motor is 25 cm above and 30 cm to the right from the support point C. Tension T1 forms a 40 degree angle with the line parallel to the ground. Tension T2 forms a 15 degree angle with the line parallel to the grou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550" r="-5455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95266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77</a:t>
            </a:r>
          </a:p>
        </p:txBody>
      </p:sp>
      <p:pic>
        <p:nvPicPr>
          <p:cNvPr id="2" name="Picture Placeholder 1" descr="Figure shows the wheels A and B connected by the rod and located at the opposite side of the right angle triangle. Side at which wheel A is located forms a 60 degree angle with the line parallel to the ground. Side at which wheel B is located forms a 30 degree angle with the line parallel to the grou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698" b="-369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80365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78</a:t>
            </a:r>
          </a:p>
        </p:txBody>
      </p:sp>
      <p:pic>
        <p:nvPicPr>
          <p:cNvPr id="2" name="Picture Placeholder 1" descr="Figure shows a pan connected to the wheel by a wire. Wire has mass M and radius R. An obstacle of height D separates wheel from the pa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306" r="-630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757507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EXERCISE 79</a:t>
            </a:r>
            <a:endParaRPr lang="en-US" sz="2400" dirty="0">
              <a:solidFill>
                <a:srgbClr val="6CB255"/>
              </a:solidFill>
            </a:endParaRPr>
          </a:p>
        </p:txBody>
      </p:sp>
      <p:pic>
        <p:nvPicPr>
          <p:cNvPr id="2" name="Picture Placeholder 1" descr="Figure shows a gardener lifting a shovel full of ground with both hands. Force F1 is applied to the back hand. Force F2 is applied to front hand. Force w is applied to the front of shovel with ground. Distance between the back hand and front of shovel is l1. Distance between the back and front hands is l2. Angle between the shovel and line parallel to the ground is thet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983" b="-698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53544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EXERCISE 80</a:t>
            </a:r>
            <a:endParaRPr lang="en-US" sz="2400" dirty="0">
              <a:solidFill>
                <a:srgbClr val="6CB255"/>
              </a:solidFill>
            </a:endParaRPr>
          </a:p>
        </p:txBody>
      </p:sp>
      <p:pic>
        <p:nvPicPr>
          <p:cNvPr id="2" name="Picture Placeholder 1" descr="Figure shows a uniform rod of length 2R and mass that M is attached to a small collar C and rests on a cylindrical surface of radius R. Angle between the collar and the line parallel to the ground is thet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166" b="-12166"/>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66308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EXERCISE 81</a:t>
            </a:r>
            <a:endParaRPr lang="en-US" sz="2400" dirty="0">
              <a:solidFill>
                <a:srgbClr val="6CB255"/>
              </a:solidFill>
            </a:endParaRPr>
          </a:p>
        </p:txBody>
      </p:sp>
      <p:pic>
        <p:nvPicPr>
          <p:cNvPr id="2" name="Picture Placeholder 1" descr="Figure shows a pole to which two forces T and force Tgw are applied. There is a 90 degree angle between two T forces. There is an 80 degree angle between the plane T forces are applied anf the pole. There is a 30 degree angle between Tgw and the po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158" b="-11158"/>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172950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110501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12.5</a:t>
            </a:r>
          </a:p>
        </p:txBody>
      </p:sp>
      <p:pic>
        <p:nvPicPr>
          <p:cNvPr id="2" name="Picture Placeholder 1" descr="Figure are schematics that show the mass distribution for a passenger car with a wheelbase defined as d. Car has 52% of its weight on the front wheels (labeled as Ff) and 48% on the rear wheels (labeled Fr) and is on level ground. Distance between the rear axle and the center of mass (labeled rR) is x. Distance between the front axle and the center of mass (labeled rF) is d - x."/>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890" r="-23890"/>
          <a:stretch>
            <a:fillRect/>
          </a:stretch>
        </p:blipFill>
        <p:spPr/>
      </p:pic>
      <p:sp>
        <p:nvSpPr>
          <p:cNvPr id="7" name="Text Placeholder 6"/>
          <p:cNvSpPr>
            <a:spLocks noGrp="1"/>
          </p:cNvSpPr>
          <p:nvPr>
            <p:ph type="body" sz="quarter" idx="14"/>
          </p:nvPr>
        </p:nvSpPr>
        <p:spPr/>
        <p:txBody>
          <a:bodyPr>
            <a:normAutofit fontScale="92500"/>
          </a:bodyPr>
          <a:lstStyle/>
          <a:p>
            <a:r>
              <a:rPr lang="en-US" sz="1600" dirty="0"/>
              <a:t>The free-body diagram for the car clearly indicates force vectors acting on the car and distances to the center of mass (CM). When CM is selected as the pivot point, these distances are lever arms of normal reaction forces. Notice that vector magnitudes and lever arms do not need to be drawn to scale, but all quantities of relevance must be clearly labeled.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15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12.6</a:t>
            </a:r>
          </a:p>
        </p:txBody>
      </p:sp>
      <p:pic>
        <p:nvPicPr>
          <p:cNvPr id="2" name="Picture Placeholder 1" descr="Figure is the schematics that shows the mass distribution for a passenger car with a wheelbase defined as d. The car has 52% of its weight on its front wheels, now circled and labeled Pivot (Ff) and 48% of its weight on the rear wheels (Fr) on level ground. Distance between the rear axle and the center of mass is x. Distance between the front axle and the center of mass (rw) is d - x. The entire length of the whole axis is labeled with the equation rR=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391" r="-13391"/>
          <a:stretch>
            <a:fillRect/>
          </a:stretch>
        </p:blipFill>
        <p:spPr/>
      </p:pic>
      <p:sp>
        <p:nvSpPr>
          <p:cNvPr id="7" name="Text Placeholder 6"/>
          <p:cNvSpPr>
            <a:spLocks noGrp="1"/>
          </p:cNvSpPr>
          <p:nvPr>
            <p:ph type="body" sz="quarter" idx="14"/>
          </p:nvPr>
        </p:nvSpPr>
        <p:spPr/>
        <p:txBody>
          <a:bodyPr>
            <a:normAutofit/>
          </a:bodyPr>
          <a:lstStyle/>
          <a:p>
            <a:r>
              <a:rPr lang="en-US" sz="1600" dirty="0"/>
              <a:t>The equivalent free-body diagram for the car; the pivot is clearly indicated.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08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12.7</a:t>
            </a:r>
          </a:p>
        </p:txBody>
      </p:sp>
      <p:pic>
        <p:nvPicPr>
          <p:cNvPr id="2" name="Picture Placeholder 1" descr="Figure shows small pan of mass supported by two strings intersecting at a 90 degree angle. The length of one string is 5 centimeters, the length of another string is 10 centimet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312" r="-22312"/>
          <a:stretch>
            <a:fillRect/>
          </a:stretch>
        </p:blipFill>
        <p:spPr/>
      </p:pic>
      <p:sp>
        <p:nvSpPr>
          <p:cNvPr id="7" name="Text Placeholder 6"/>
          <p:cNvSpPr>
            <a:spLocks noGrp="1"/>
          </p:cNvSpPr>
          <p:nvPr>
            <p:ph type="body" sz="quarter" idx="14"/>
          </p:nvPr>
        </p:nvSpPr>
        <p:spPr/>
        <p:txBody>
          <a:bodyPr>
            <a:normAutofit/>
          </a:bodyPr>
          <a:lstStyle/>
          <a:p>
            <a:r>
              <a:rPr lang="en-US" sz="1600" dirty="0"/>
              <a:t>Mass is added gradually to the pan until one of the strings snaps.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80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12.8</a:t>
            </a:r>
          </a:p>
        </p:txBody>
      </p:sp>
      <p:pic>
        <p:nvPicPr>
          <p:cNvPr id="2" name="Picture Placeholder 1" descr="Top figure shows the distribution of forces for the knot that ties the strings to the pan. T1 and T2 forces are pulling at the knot upward. Weight, a sum of M and m multiplied by g is pulling the knot downward. Projections of T1 and T2 at the x and y axes are shown. Bottom figure shows the representation of the knot that ties the strings to the pan as a right triangle. It has legs of the length a and 2a with a being equal 5 centimeters. Hypotenuse is a square root of five. Angle alpha 1 is formed by shorter leg and hypotenuse. Angle alpha 2 is formed by the longer leg and hypotenuse. Cosine of angle alpha 1 is equal to sine of angle alpha 2 and is equal to one divided by square root of five. Cosine of angle alpha 2 is equal to sine of angle alpha 1 and is equal to two divided by square root of fiv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937" r="-1093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Free-body diagram for the knot in </a:t>
            </a:r>
            <a:r>
              <a:rPr lang="en-US" sz="1600" b="1" dirty="0">
                <a:solidFill>
                  <a:srgbClr val="6CB255"/>
                </a:solidFill>
              </a:rPr>
              <a:t>Example 12.2</a:t>
            </a:r>
            <a:r>
              <a:rPr lang="en-US" sz="1600" dirty="0">
                <a:solidFill>
                  <a:schemeClr val="tx1"/>
                </a:solidFill>
              </a:rPr>
              <a:t>.</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679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502</TotalTime>
  <Words>1176</Words>
  <Application>Microsoft Office PowerPoint</Application>
  <PresentationFormat>On-screen Show (4:3)</PresentationFormat>
  <Paragraphs>89</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Arial Black</vt:lpstr>
      <vt:lpstr>Calibri</vt:lpstr>
      <vt:lpstr>Cambria Math</vt:lpstr>
      <vt:lpstr>Essential</vt:lpstr>
      <vt:lpstr>PowerPoint Presentation</vt:lpstr>
      <vt:lpstr>Figure 12.1</vt:lpstr>
      <vt:lpstr>Figure 12.2</vt:lpstr>
      <vt:lpstr>Figure 12.3</vt:lpstr>
      <vt:lpstr>Figure 12.4</vt:lpstr>
      <vt:lpstr>Figure 12.5</vt:lpstr>
      <vt:lpstr>Figure 12.6</vt:lpstr>
      <vt:lpstr>Figure 12.7</vt:lpstr>
      <vt:lpstr>Figure 12.8</vt:lpstr>
      <vt:lpstr>Figure 12.9</vt:lpstr>
      <vt:lpstr>Figure 12.10</vt:lpstr>
      <vt:lpstr>Figure 12.11</vt:lpstr>
      <vt:lpstr>Figure 12.12</vt:lpstr>
      <vt:lpstr>Figure 12.13</vt:lpstr>
      <vt:lpstr>Figure 12.14</vt:lpstr>
      <vt:lpstr>Figure 12.15</vt:lpstr>
      <vt:lpstr>Figure 12.16</vt:lpstr>
      <vt:lpstr>Figure 12.17</vt:lpstr>
      <vt:lpstr>Exercise 12.7</vt:lpstr>
      <vt:lpstr>Exercise 12.8</vt:lpstr>
      <vt:lpstr>Figure 12.18</vt:lpstr>
      <vt:lpstr>Figure 12.19</vt:lpstr>
      <vt:lpstr>Figure 12.20</vt:lpstr>
      <vt:lpstr>Figure 12.21</vt:lpstr>
      <vt:lpstr>Figure 12.22</vt:lpstr>
      <vt:lpstr>Figure 12.23</vt:lpstr>
      <vt:lpstr>Figure 12.24</vt:lpstr>
      <vt:lpstr>Figure 12.25</vt:lpstr>
      <vt:lpstr>EXERCISE 26</vt:lpstr>
      <vt:lpstr>EXERCISE 27</vt:lpstr>
      <vt:lpstr>EXERCISE 28</vt:lpstr>
      <vt:lpstr>EXERCISE 31</vt:lpstr>
      <vt:lpstr>EXERCISE 32</vt:lpstr>
      <vt:lpstr>EXERCISE 33</vt:lpstr>
      <vt:lpstr>EXERCISE 34</vt:lpstr>
      <vt:lpstr>EXERCISE 35</vt:lpstr>
      <vt:lpstr>EXERCISE 36</vt:lpstr>
      <vt:lpstr>EXERCISE 38</vt:lpstr>
      <vt:lpstr>Exercise 39</vt:lpstr>
      <vt:lpstr>EXERCISE 40</vt:lpstr>
      <vt:lpstr>EXERCISE 41</vt:lpstr>
      <vt:lpstr>EXERCISE 42</vt:lpstr>
      <vt:lpstr>EXERCISE 43</vt:lpstr>
      <vt:lpstr>EXERCISE 44</vt:lpstr>
      <vt:lpstr>EXERCISE 67</vt:lpstr>
      <vt:lpstr>EXERCISE 69</vt:lpstr>
      <vt:lpstr>EXERCISE 70</vt:lpstr>
      <vt:lpstr>EXERCISE 71</vt:lpstr>
      <vt:lpstr>EXERCISE 75</vt:lpstr>
      <vt:lpstr>EXERCISE 76</vt:lpstr>
      <vt:lpstr>EXERCISE 77</vt:lpstr>
      <vt:lpstr>EXERCISE 78</vt:lpstr>
      <vt:lpstr>EXERCISE 79</vt:lpstr>
      <vt:lpstr>EXERCISE 80</vt:lpstr>
      <vt:lpstr>EXERCISE 81</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Jose Escalante</cp:lastModifiedBy>
  <cp:revision>70</cp:revision>
  <cp:lastPrinted>2016-10-08T04:07:16Z</cp:lastPrinted>
  <dcterms:created xsi:type="dcterms:W3CDTF">2012-06-04T02:13:36Z</dcterms:created>
  <dcterms:modified xsi:type="dcterms:W3CDTF">2019-06-18T14:46:27Z</dcterms:modified>
</cp:coreProperties>
</file>