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8"/>
  </p:handoutMasterIdLst>
  <p:sldIdLst>
    <p:sldId id="256" r:id="rId2"/>
    <p:sldId id="277" r:id="rId3"/>
    <p:sldId id="282" r:id="rId4"/>
    <p:sldId id="283" r:id="rId5"/>
    <p:sldId id="280" r:id="rId6"/>
    <p:sldId id="285" r:id="rId7"/>
    <p:sldId id="286" r:id="rId8"/>
    <p:sldId id="287" r:id="rId9"/>
    <p:sldId id="288" r:id="rId10"/>
    <p:sldId id="292" r:id="rId11"/>
    <p:sldId id="293" r:id="rId12"/>
    <p:sldId id="289" r:id="rId13"/>
    <p:sldId id="290" r:id="rId14"/>
    <p:sldId id="294" r:id="rId15"/>
    <p:sldId id="295" r:id="rId16"/>
    <p:sldId id="296" r:id="rId17"/>
    <p:sldId id="297" r:id="rId18"/>
    <p:sldId id="298" r:id="rId19"/>
    <p:sldId id="284" r:id="rId20"/>
    <p:sldId id="291" r:id="rId21"/>
    <p:sldId id="299" r:id="rId22"/>
    <p:sldId id="300" r:id="rId23"/>
    <p:sldId id="301" r:id="rId24"/>
    <p:sldId id="302" r:id="rId25"/>
    <p:sldId id="308" r:id="rId26"/>
    <p:sldId id="304" r:id="rId27"/>
    <p:sldId id="305" r:id="rId28"/>
    <p:sldId id="306" r:id="rId29"/>
    <p:sldId id="307" r:id="rId30"/>
    <p:sldId id="309" r:id="rId31"/>
    <p:sldId id="310" r:id="rId32"/>
    <p:sldId id="311" r:id="rId33"/>
    <p:sldId id="317" r:id="rId34"/>
    <p:sldId id="315" r:id="rId35"/>
    <p:sldId id="316" r:id="rId36"/>
    <p:sldId id="27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592" autoAdjust="0"/>
  </p:normalViewPr>
  <p:slideViewPr>
    <p:cSldViewPr snapToGrid="0" snapToObjects="1">
      <p:cViewPr varScale="1">
        <p:scale>
          <a:sx n="69" d="100"/>
          <a:sy n="69" d="100"/>
        </p:scale>
        <p:origin x="84"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5/22/2020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dirty="0"/>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May 22,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May 22,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May 22, 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May 22,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May 22,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13 GRAVITATION</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13.9</a:t>
            </a:r>
          </a:p>
        </p:txBody>
      </p:sp>
      <p:pic>
        <p:nvPicPr>
          <p:cNvPr id="2" name="Picture Placeholder 1" descr="An illustration of the earth, rotating on its north-south axis, with masses on spring scales shown at three locations. The radius of the earth is labeled as R E, its center is labeled as O. One spring scale is above the north pole. An upward force F S N and a downward force m g are shown acting on the mass on this spring scale. A dashed line is shown from the center of the earth to the north pole. Another spring scale is shown to the right of the equator and a dashed line connects the center of the earth to the equator on the right side of the earth. The forces on the mass on this second spring scale are shown as a force F S E to the right and m g to the left. A third spring scale is shown at an angle lambda to the horizontal. A dashed line at this angle is shown from the center to the surface of the earth. The horizontal distance from the surface of the earth at this angle lambda to the vertical dashed line connecting the center to the north pole is labeled as r. The point on the dashed vertical line where r meets it is labeled P. Three forces are shown for the third mass. One force is labeled F S and points radially outward. A second force, labeled m g points radially inward. A third force, labeled F c, points horizontally to the le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284" b="-9284"/>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For a person standing at the equator, the centripetal acceleration (</a:t>
            </a:r>
            <a:r>
              <a:rPr lang="en-US" sz="1600" i="1" dirty="0">
                <a:solidFill>
                  <a:schemeClr val="tx1"/>
                </a:solidFill>
              </a:rPr>
              <a:t>a</a:t>
            </a:r>
            <a:r>
              <a:rPr lang="en-US" sz="1600" i="1" baseline="-25000" dirty="0">
                <a:solidFill>
                  <a:schemeClr val="tx1"/>
                </a:solidFill>
              </a:rPr>
              <a:t>c</a:t>
            </a:r>
            <a:r>
              <a:rPr lang="en-US" sz="1600" dirty="0">
                <a:solidFill>
                  <a:schemeClr val="tx1"/>
                </a:solidFill>
              </a:rPr>
              <a:t>) is in the same direction as the force of gravity. At latitude </a:t>
            </a:r>
            <a:r>
              <a:rPr lang="en-US" sz="1600" i="1" dirty="0">
                <a:solidFill>
                  <a:schemeClr val="tx1"/>
                </a:solidFill>
                <a:latin typeface="Cambria Math" panose="02040503050406030204" pitchFamily="18" charset="0"/>
                <a:ea typeface="Cambria Math" panose="02040503050406030204" pitchFamily="18" charset="0"/>
              </a:rPr>
              <a:t>λ</a:t>
            </a:r>
            <a:r>
              <a:rPr lang="en-US" sz="1600" dirty="0">
                <a:solidFill>
                  <a:schemeClr val="tx1"/>
                </a:solidFill>
              </a:rPr>
              <a:t>, the angle the between </a:t>
            </a:r>
            <a:r>
              <a:rPr lang="en-US" sz="1600" i="1" dirty="0">
                <a:solidFill>
                  <a:schemeClr val="tx1"/>
                </a:solidFill>
              </a:rPr>
              <a:t>a</a:t>
            </a:r>
            <a:r>
              <a:rPr lang="en-US" sz="1600" i="1" baseline="-25000" dirty="0">
                <a:solidFill>
                  <a:schemeClr val="tx1"/>
                </a:solidFill>
              </a:rPr>
              <a:t>c</a:t>
            </a:r>
            <a:r>
              <a:rPr lang="en-US" sz="1600" dirty="0">
                <a:solidFill>
                  <a:schemeClr val="tx1"/>
                </a:solidFill>
              </a:rPr>
              <a:t> and the force of gravity is </a:t>
            </a:r>
            <a:r>
              <a:rPr lang="en-US" sz="1600" i="1" dirty="0">
                <a:solidFill>
                  <a:schemeClr val="tx1"/>
                </a:solidFill>
                <a:latin typeface="Cambria Math" panose="02040503050406030204" pitchFamily="18" charset="0"/>
                <a:ea typeface="Cambria Math" panose="02040503050406030204" pitchFamily="18" charset="0"/>
              </a:rPr>
              <a:t>λ</a:t>
            </a:r>
            <a:r>
              <a:rPr lang="en-US" sz="1600" dirty="0">
                <a:solidFill>
                  <a:schemeClr val="tx1"/>
                </a:solidFill>
              </a:rPr>
              <a:t> and the magnitude of </a:t>
            </a:r>
            <a:r>
              <a:rPr lang="en-US" sz="1600" i="1" dirty="0">
                <a:solidFill>
                  <a:schemeClr val="tx1"/>
                </a:solidFill>
              </a:rPr>
              <a:t>a</a:t>
            </a:r>
            <a:r>
              <a:rPr lang="en-US" sz="1600" i="1" baseline="-25000" dirty="0">
                <a:solidFill>
                  <a:schemeClr val="tx1"/>
                </a:solidFill>
              </a:rPr>
              <a:t>c</a:t>
            </a:r>
            <a:r>
              <a:rPr lang="en-US" sz="1600" dirty="0">
                <a:solidFill>
                  <a:schemeClr val="tx1"/>
                </a:solidFill>
              </a:rPr>
              <a:t> decreases with cos</a:t>
            </a:r>
            <a:r>
              <a:rPr lang="en-US" sz="1600" i="1" dirty="0">
                <a:solidFill>
                  <a:schemeClr val="tx1"/>
                </a:solidFill>
                <a:latin typeface="Cambria Math" panose="02040503050406030204" pitchFamily="18" charset="0"/>
                <a:ea typeface="Cambria Math" panose="02040503050406030204" pitchFamily="18" charset="0"/>
              </a:rPr>
              <a:t>λ</a:t>
            </a:r>
            <a:r>
              <a:rPr lang="en-US" sz="1600" dirty="0">
                <a:solidFill>
                  <a:schemeClr val="tx1"/>
                </a:solidFill>
              </a:rPr>
              <a:t> .</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9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13.10</a:t>
            </a:r>
          </a:p>
        </p:txBody>
      </p:sp>
      <p:pic>
        <p:nvPicPr>
          <p:cNvPr id="2" name="Picture Placeholder 1" descr="A section of the earth is illustrated, showing several layers inside the earth. A legend indicates that the layers are, from the surface working inward, the Upper mantle in pink, lower mantle in red, outer core in orange, and inner core in tan. The upper mantle is much thinner than the lower mantle and outer core, which are approximately the same thickness, and the inner core radius is a greater than the upper mantle thickness but less than that of the outer core. Below this illustration is a graph of acceleration in m per second squared as a function of radius in 1000 k m. The vertical scale is from 0 to 12 meters per second squared and the horizontal scale is from 0 to 14 thousand kilometers. Vertical bars using the same color scheme as the illustration of the earth are shown aligned with the illustration. The inner core extends from 0 to a little over 1000 k m. The outer core extends to just under 4000 k m. The lower mantle to just under 6000 k m. The upper mantle extends to just over 6000 k m. A blue curve, labeled P R E M, starts at the origin and rises almost linearly to over 10 m per second squared at the outer edge of the outer core. The curve then decreases to under 10 at the outer edge of the upper mantle. The curve then decreases more rapidly, but with slope that is decreasing with radius. A second green curve is labeled “Constant decay” and is a straight line from the origin of the graph to the point at a radius of just over 6000 k m (the surface) and just under 10 (the value of the blue curve at the surfa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806" b="-7806"/>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For </a:t>
            </a:r>
            <a:r>
              <a:rPr lang="en-US" sz="1600" i="1" dirty="0">
                <a:solidFill>
                  <a:srgbClr val="000000"/>
                </a:solidFill>
              </a:rPr>
              <a:t>r</a:t>
            </a:r>
            <a:r>
              <a:rPr lang="en-US" sz="1600" dirty="0">
                <a:solidFill>
                  <a:srgbClr val="000000"/>
                </a:solidFill>
              </a:rPr>
              <a:t> </a:t>
            </a:r>
            <a:r>
              <a:rPr lang="en-US" sz="1600" dirty="0">
                <a:solidFill>
                  <a:srgbClr val="000000"/>
                </a:solidFill>
                <a:latin typeface="Cambria Math" panose="02040503050406030204" pitchFamily="18" charset="0"/>
                <a:ea typeface="Cambria Math" panose="02040503050406030204" pitchFamily="18" charset="0"/>
              </a:rPr>
              <a:t>&lt;</a:t>
            </a:r>
            <a:r>
              <a:rPr lang="en-US" sz="1600" dirty="0">
                <a:solidFill>
                  <a:srgbClr val="000000"/>
                </a:solidFill>
              </a:rPr>
              <a:t> </a:t>
            </a:r>
            <a:r>
              <a:rPr lang="en-US" sz="1600" i="1" dirty="0">
                <a:solidFill>
                  <a:srgbClr val="000000"/>
                </a:solidFill>
              </a:rPr>
              <a:t>R</a:t>
            </a:r>
            <a:r>
              <a:rPr lang="en-US" sz="1600" baseline="-25000" dirty="0">
                <a:solidFill>
                  <a:srgbClr val="000000"/>
                </a:solidFill>
              </a:rPr>
              <a:t>E</a:t>
            </a:r>
            <a:r>
              <a:rPr lang="en-US" sz="1600" dirty="0">
                <a:solidFill>
                  <a:srgbClr val="000000"/>
                </a:solidFill>
              </a:rPr>
              <a:t> , the value of </a:t>
            </a:r>
            <a:r>
              <a:rPr lang="en-US" sz="1600" i="1" dirty="0">
                <a:solidFill>
                  <a:srgbClr val="000000"/>
                </a:solidFill>
              </a:rPr>
              <a:t>g</a:t>
            </a:r>
            <a:r>
              <a:rPr lang="en-US" sz="1600" dirty="0">
                <a:solidFill>
                  <a:srgbClr val="000000"/>
                </a:solidFill>
              </a:rPr>
              <a:t> for the case of constant density is the straight green line. The blue line from the PREM (Preliminary Reference Earth Model) is probably closer to the actual profile for </a:t>
            </a:r>
            <a:r>
              <a:rPr lang="en-US" sz="1600" i="1" dirty="0">
                <a:solidFill>
                  <a:srgbClr val="000000"/>
                </a:solidFill>
              </a:rPr>
              <a:t>g</a:t>
            </a:r>
            <a:r>
              <a:rPr lang="en-US" sz="1600" dirty="0">
                <a:solidFill>
                  <a:srgbClr val="000000"/>
                </a:solidFill>
              </a:rPr>
              <a:t>.</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13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13.11</a:t>
            </a:r>
          </a:p>
        </p:txBody>
      </p:sp>
      <p:pic>
        <p:nvPicPr>
          <p:cNvPr id="3" name="Picture Placeholder 2" descr="An illustration of the earth and two larger concentric circles centered around it. The radius of the small circle is labeled r 1 with a black arrow and the radius of the larger circle is labeled r 2 with a black arrow. A red arrow extends from the end of the r 1 arrow to the larger circle, then forms an arc on the larger circle to the tip of the r 2 arrow. The red line is labeled Path of integra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2222" r="-62222"/>
          <a:stretch>
            <a:fillRect/>
          </a:stretch>
        </p:blipFill>
        <p:spPr/>
      </p:pic>
      <p:sp>
        <p:nvSpPr>
          <p:cNvPr id="7" name="Text Placeholder 6"/>
          <p:cNvSpPr>
            <a:spLocks noGrp="1"/>
          </p:cNvSpPr>
          <p:nvPr>
            <p:ph type="body" sz="quarter" idx="14"/>
          </p:nvPr>
        </p:nvSpPr>
        <p:spPr/>
        <p:txBody>
          <a:bodyPr>
            <a:normAutofit/>
          </a:bodyPr>
          <a:lstStyle/>
          <a:p>
            <a:r>
              <a:rPr lang="en-US" sz="1600" dirty="0"/>
              <a:t>The work integral, which determines the change in potential energy, can be evaluated along the path shown in red.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85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13.12</a:t>
            </a:r>
          </a:p>
        </p:txBody>
      </p:sp>
      <p:pic>
        <p:nvPicPr>
          <p:cNvPr id="2" name="Picture Placeholder 1" descr="A drawing shows a satellite orbiting the earth at radius r. The orbit is shown as a blue circle centered on the earth. A red arrow at the satellite points toward the center of the earth and is labeled F and a green arrow tangent to the orbit is labeled v."/>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A satellite of mass </a:t>
            </a:r>
            <a:r>
              <a:rPr lang="en-US" sz="1600" i="1" dirty="0"/>
              <a:t>m</a:t>
            </a:r>
            <a:r>
              <a:rPr lang="en-US" sz="1600" dirty="0"/>
              <a:t> orbiting at radius </a:t>
            </a:r>
            <a:r>
              <a:rPr lang="en-US" sz="1600" i="1" dirty="0"/>
              <a:t>r</a:t>
            </a:r>
            <a:r>
              <a:rPr lang="en-US" sz="1600" dirty="0"/>
              <a:t> from the center of Earth. The gravitational force supplies the centripetal acceleration.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85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13.13</a:t>
            </a:r>
          </a:p>
        </p:txBody>
      </p:sp>
      <p:pic>
        <p:nvPicPr>
          <p:cNvPr id="2" name="Picture Placeholder 1" descr="The figure shows a drawing of the earth with a tall tower at the north pole and a horizontal arrow labeled v 0 pointing to the right. 5 trajectories that start at the top of the tower are shown. The first reaches the earth near the tower. The second reaches the earth farther from the tower, and the third even farther. The fourth trajectory hits the earth at the equator, and is tangent to the surface at the equator. The fifth trajectory is a circle concentric with the eart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4002" r="-74002"/>
          <a:stretch>
            <a:fillRect/>
          </a:stretch>
        </p:blipFill>
        <p:spPr/>
      </p:pic>
      <p:sp>
        <p:nvSpPr>
          <p:cNvPr id="7" name="Text Placeholder 6"/>
          <p:cNvSpPr>
            <a:spLocks noGrp="1"/>
          </p:cNvSpPr>
          <p:nvPr>
            <p:ph type="body" sz="quarter" idx="14"/>
          </p:nvPr>
        </p:nvSpPr>
        <p:spPr/>
        <p:txBody>
          <a:bodyPr>
            <a:normAutofit/>
          </a:bodyPr>
          <a:lstStyle/>
          <a:p>
            <a:r>
              <a:rPr lang="en-US" sz="1600" dirty="0"/>
              <a:t>A circular orbit is the result of choosing a tangential velocity such that Earth’s surface curves away at the same rate as the object falls toward Earth.</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5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13.14</a:t>
            </a:r>
          </a:p>
        </p:txBody>
      </p:sp>
      <p:pic>
        <p:nvPicPr>
          <p:cNvPr id="2" name="Picture Placeholder 1" descr="Two galaxies are illustrated, separated by a distance r that is shown on the diagram. The galaxy on the left is larger than the galaxy on the right. A distance from the center of the galaxy on the left to a point between the two galaxies but closer to the left is shown and labeled as r orb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093" b="-7093"/>
          <a:stretch>
            <a:fillRect/>
          </a:stretch>
        </p:blipFill>
        <p:spPr/>
      </p:pic>
      <p:sp>
        <p:nvSpPr>
          <p:cNvPr id="7" name="Text Placeholder 6"/>
          <p:cNvSpPr>
            <a:spLocks noGrp="1"/>
          </p:cNvSpPr>
          <p:nvPr>
            <p:ph type="body" sz="quarter" idx="14"/>
          </p:nvPr>
        </p:nvSpPr>
        <p:spPr/>
        <p:txBody>
          <a:bodyPr>
            <a:normAutofit/>
          </a:bodyPr>
          <a:lstStyle/>
          <a:p>
            <a:r>
              <a:rPr lang="en-US" sz="1600" dirty="0"/>
              <a:t>The distance between two galaxies, which determines the gravitational force between them, is </a:t>
            </a:r>
            <a:r>
              <a:rPr lang="en-US" sz="1600" i="1" dirty="0"/>
              <a:t>r</a:t>
            </a:r>
            <a:r>
              <a:rPr lang="en-US" sz="1600" dirty="0"/>
              <a:t>, and is different from </a:t>
            </a:r>
            <a:r>
              <a:rPr lang="en-US" sz="1600" i="1" dirty="0" err="1"/>
              <a:t>r</a:t>
            </a:r>
            <a:r>
              <a:rPr lang="en-US" sz="1600" baseline="-25000" dirty="0" err="1"/>
              <a:t>orbit</a:t>
            </a:r>
            <a:r>
              <a:rPr lang="en-US" sz="1600" dirty="0"/>
              <a:t>, which is the radius of orbit for each. For equal masses, </a:t>
            </a:r>
            <a:r>
              <a:rPr lang="en-US" sz="1600" i="1" dirty="0"/>
              <a:t>r</a:t>
            </a:r>
            <a:r>
              <a:rPr lang="en-US" sz="1600" baseline="-25000" dirty="0"/>
              <a:t>orbit</a:t>
            </a:r>
            <a:r>
              <a:rPr lang="en-US" sz="1600" dirty="0"/>
              <a:t> </a:t>
            </a:r>
            <a:r>
              <a:rPr lang="en-US" sz="1600" dirty="0">
                <a:latin typeface="Cambria Math" panose="02040503050406030204" pitchFamily="18" charset="0"/>
                <a:ea typeface="Cambria Math" panose="02040503050406030204" pitchFamily="18" charset="0"/>
              </a:rPr>
              <a:t>=</a:t>
            </a:r>
            <a:r>
              <a:rPr lang="en-US" sz="1600" dirty="0"/>
              <a:t> 1/2</a:t>
            </a:r>
            <a:r>
              <a:rPr lang="en-US" sz="1600" i="1" dirty="0"/>
              <a:t>r</a:t>
            </a:r>
            <a:r>
              <a:rPr lang="en-US" sz="1600" b="1" dirty="0"/>
              <a:t> </a:t>
            </a:r>
            <a:r>
              <a:rPr lang="en-US" sz="1600" dirty="0"/>
              <a:t>. (credit: modification of work by Marc Van </a:t>
            </a:r>
            <a:r>
              <a:rPr lang="en-US" sz="1600" dirty="0" err="1"/>
              <a:t>Norden</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5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13.15</a:t>
            </a:r>
          </a:p>
        </p:txBody>
      </p:sp>
      <p:pic>
        <p:nvPicPr>
          <p:cNvPr id="3" name="Picture Placeholder 2" descr="A demonstration of the ISS and Soyuz in parallel orbits about the earth is sh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044" r="-27044"/>
          <a:stretch>
            <a:fillRect/>
          </a:stretch>
        </p:blipFill>
        <p:spPr/>
      </p:pic>
      <p:sp>
        <p:nvSpPr>
          <p:cNvPr id="7" name="Text Placeholder 6"/>
          <p:cNvSpPr>
            <a:spLocks noGrp="1"/>
          </p:cNvSpPr>
          <p:nvPr>
            <p:ph type="body" sz="quarter" idx="14"/>
          </p:nvPr>
        </p:nvSpPr>
        <p:spPr/>
        <p:txBody>
          <a:bodyPr>
            <a:normAutofit/>
          </a:bodyPr>
          <a:lstStyle/>
          <a:p>
            <a:r>
              <a:rPr lang="en-US" sz="1600" dirty="0"/>
              <a:t>The </a:t>
            </a:r>
            <a:r>
              <a:rPr lang="en-US" sz="1600" i="1" dirty="0"/>
              <a:t>Soyuz</a:t>
            </a:r>
            <a:r>
              <a:rPr lang="en-US" sz="1600" dirty="0"/>
              <a:t> in a rendezvous with the ISS. Note that this diagram is not to scale; the </a:t>
            </a:r>
            <a:r>
              <a:rPr lang="en-US" sz="1600" i="1" dirty="0"/>
              <a:t>Soyuz</a:t>
            </a:r>
            <a:r>
              <a:rPr lang="en-US" sz="1600" dirty="0"/>
              <a:t> is very small compared to the ISS and its orbit is much closer to Earth. (credit: modification of works by NASA)</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58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13.16</a:t>
            </a:r>
          </a:p>
        </p:txBody>
      </p:sp>
      <p:pic>
        <p:nvPicPr>
          <p:cNvPr id="2" name="Picture Placeholder 1" descr="Figure a shows an x y coordinate system and an ellipse centered on the origin with foci f 1 on the left and f 2 on the right, both on the x axis. Focus f 1 is also labeled M. A point above focus f 2 is labeled m. The right triangle formed by f 1, f 2, and m is shown in red. Figure b shows a similar ellipse, with the sun shown and labeled as M and as Sun at f 1. A planet mass m is shown above f 1, at a vertical distance r from f 1. The location where the ellipse intersects the horizontal axis on the left is labeled as point A, and the location where the ellipse intersects the horizontal axis on the right is labeled as point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29" r="-929"/>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1100" dirty="0"/>
              <a:t>An ellipse is a curve in which the sum of the distances from a point on the curve to two foci ( </a:t>
            </a:r>
            <a:r>
              <a:rPr lang="en-US" sz="1100" i="1" dirty="0"/>
              <a:t>f</a:t>
            </a:r>
            <a:r>
              <a:rPr lang="en-US" sz="1100" baseline="-25000" dirty="0"/>
              <a:t>1</a:t>
            </a:r>
            <a:r>
              <a:rPr lang="en-US" sz="1100" dirty="0"/>
              <a:t> and </a:t>
            </a:r>
            <a:r>
              <a:rPr lang="en-US" sz="1100" i="1" dirty="0"/>
              <a:t>f</a:t>
            </a:r>
            <a:r>
              <a:rPr lang="en-US" sz="1100" baseline="-25000" dirty="0"/>
              <a:t>2</a:t>
            </a:r>
            <a:r>
              <a:rPr lang="en-US" sz="1100" dirty="0"/>
              <a:t>) is a constant. From this definition, you can see that an ellipse can be created in the following way. Place a pin at each focus, then place a loop of string around a pencil and the pins. Keeping the string taught, move the pencil around in a complete circuit. If the two foci occupy the same place, the result is a circle—a special case of an ellipse.</a:t>
            </a:r>
          </a:p>
          <a:p>
            <a:pPr marL="228600" indent="-228600">
              <a:buAutoNum type="alphaLcParenBoth"/>
            </a:pPr>
            <a:r>
              <a:rPr lang="en-US" sz="1100" dirty="0"/>
              <a:t>For an elliptical orbit, if m ≪ </a:t>
            </a:r>
            <a:r>
              <a:rPr lang="en-US" sz="1100" i="1" dirty="0"/>
              <a:t>M</a:t>
            </a:r>
            <a:r>
              <a:rPr lang="en-US" sz="1100" dirty="0"/>
              <a:t>, then </a:t>
            </a:r>
            <a:r>
              <a:rPr lang="en-US" sz="1100" i="1" dirty="0"/>
              <a:t>m</a:t>
            </a:r>
            <a:r>
              <a:rPr lang="en-US" sz="1100" dirty="0"/>
              <a:t> follows an elliptical path with </a:t>
            </a:r>
            <a:r>
              <a:rPr lang="en-US" sz="1100" i="1" dirty="0"/>
              <a:t>M</a:t>
            </a:r>
            <a:r>
              <a:rPr lang="en-US" sz="1100" dirty="0"/>
              <a:t> at one focus. More exactly, both </a:t>
            </a:r>
            <a:r>
              <a:rPr lang="en-US" sz="1100" i="1" dirty="0"/>
              <a:t>m</a:t>
            </a:r>
            <a:r>
              <a:rPr lang="en-US" sz="1100" dirty="0"/>
              <a:t> and </a:t>
            </a:r>
            <a:r>
              <a:rPr lang="en-US" sz="1100" i="1" dirty="0"/>
              <a:t>M</a:t>
            </a:r>
            <a:r>
              <a:rPr lang="en-US" sz="1100" dirty="0"/>
              <a:t> move in their own ellipse about the common center of mass.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958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13.17</a:t>
            </a:r>
          </a:p>
        </p:txBody>
      </p:sp>
      <p:sp>
        <p:nvSpPr>
          <p:cNvPr id="7" name="Text Placeholder 6"/>
          <p:cNvSpPr>
            <a:spLocks noGrp="1"/>
          </p:cNvSpPr>
          <p:nvPr>
            <p:ph type="body" sz="quarter" idx="14"/>
          </p:nvPr>
        </p:nvSpPr>
        <p:spPr>
          <a:xfrm>
            <a:off x="457200" y="5024091"/>
            <a:ext cx="8062912" cy="1166382"/>
          </a:xfrm>
        </p:spPr>
        <p:txBody>
          <a:bodyPr>
            <a:normAutofit/>
          </a:bodyPr>
          <a:lstStyle/>
          <a:p>
            <a:r>
              <a:rPr lang="en-US" sz="1600" dirty="0"/>
              <a:t>As before, the distance between the planet and the Sun is </a:t>
            </a:r>
            <a:r>
              <a:rPr lang="en-US" sz="1600" i="1" dirty="0"/>
              <a:t>r</a:t>
            </a:r>
            <a:r>
              <a:rPr lang="en-US" sz="1600" dirty="0"/>
              <a:t>, and the angle measured from the </a:t>
            </a:r>
            <a:r>
              <a:rPr lang="en-US" sz="1600" i="1" dirty="0"/>
              <a:t>x</a:t>
            </a:r>
            <a:r>
              <a:rPr lang="en-US" sz="1600" dirty="0"/>
              <a:t>-axis, which is along the major axis of the ellipse, is </a:t>
            </a:r>
            <a:r>
              <a:rPr lang="en-US" sz="1600" i="1" dirty="0">
                <a:latin typeface="Cambria Math" panose="02040503050406030204" pitchFamily="18" charset="0"/>
                <a:ea typeface="Cambria Math" panose="02040503050406030204" pitchFamily="18" charset="0"/>
              </a:rPr>
              <a:t>θ</a:t>
            </a:r>
            <a:r>
              <a:rPr lang="en-US" sz="16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n x y coordinate system and an ellipse centered on the origin with foci f 1 on the left and f 2 on the right, both on the x axis, are shown. Focus f 1 is also labeled M. A point on the ellipse in the first quadrant is labeled m. The horizontal segment connecting the foci f 1 and f 2, and the segment connecting f 1 and m are shown in red. The angle between those segments is labeled The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566" y="1047325"/>
            <a:ext cx="4627418" cy="3830301"/>
          </a:xfrm>
          <a:prstGeom prst="rect">
            <a:avLst/>
          </a:prstGeom>
        </p:spPr>
      </p:pic>
    </p:spTree>
    <p:extLst>
      <p:ext uri="{BB962C8B-B14F-4D97-AF65-F5344CB8AC3E}">
        <p14:creationId xmlns:p14="http://schemas.microsoft.com/office/powerpoint/2010/main" val="2655958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13.18</a:t>
            </a:r>
          </a:p>
        </p:txBody>
      </p:sp>
      <p:pic>
        <p:nvPicPr>
          <p:cNvPr id="3" name="Picture Placeholder 2" descr="A cone and its conic sections is shown. At the top a horizontal cut is shaded and a dashed line shown across the shading. This section is labeled circle. Below this a diagonal cut and line are shown. The line and cut intersect the sides of the cone. This section is labeled ellipse. Next is a diagonal cut and line that intersect the sides and the bottom of the cone and are labeled parabola. The last section is a vertical line and shaded cut labeled hyperbol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065" b="-3065"/>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All motion caused by an inverse square force is one of the four conic sections and is determined by the energy and direction of the moving body.</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83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a:t>
            </a:r>
          </a:p>
        </p:txBody>
      </p:sp>
      <p:pic>
        <p:nvPicPr>
          <p:cNvPr id="2" name="Picture Placeholder 1" descr="A photo of a telescope image showing many galaxies and sta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55" r="-3155"/>
          <a:stretch>
            <a:fillRect/>
          </a:stretch>
        </p:blipFill>
        <p:spPr>
          <a:xfrm>
            <a:off x="457200" y="1122363"/>
            <a:ext cx="8062913" cy="3500437"/>
          </a:xfrm>
        </p:spPr>
      </p:pic>
      <p:sp>
        <p:nvSpPr>
          <p:cNvPr id="7" name="Text Placeholder 6"/>
          <p:cNvSpPr>
            <a:spLocks noGrp="1"/>
          </p:cNvSpPr>
          <p:nvPr>
            <p:ph type="body" sz="quarter" idx="14"/>
          </p:nvPr>
        </p:nvSpPr>
        <p:spPr/>
        <p:txBody>
          <a:bodyPr>
            <a:noAutofit/>
          </a:bodyPr>
          <a:lstStyle/>
          <a:p>
            <a:r>
              <a:rPr lang="en-US" sz="1550" dirty="0"/>
              <a:t>Our visible Universe contains billions of galaxies, whose very existence is due to the force of gravity. Gravity is ultimately responsible for the energy output of all stars—initiating thermonuclear reactions in stars, allowing the Sun to heat Earth, and making galaxies visible from unfathomable distances. Most of the dots you see in this image are not stars, but galaxies. (credit: modification of work by NASA)</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13.19</a:t>
            </a:r>
          </a:p>
        </p:txBody>
      </p:sp>
      <p:pic>
        <p:nvPicPr>
          <p:cNvPr id="3" name="Picture Placeholder 2" descr="An illustration of the sun and three orbits around it are shown. All three orbits are circular. The innermost orbit is centered on the sun and is labeled Earth Orbit. The middle orbit is not centered on the sun. It coincides with the earth orbit at a point labeled “Launch” to the right of the sun. An arrow indicates the launch is up and left. The diameter of the orbit is labeled as being a distance 2 a and is shown from the launch point on the right to a point labeled “Arrival at Mars” on the left. The sun lies on this diameter. The outermost orbit is centered on the sun and is labeled Mars orbit. This orbit coincides with the middle orbit at the point marked as “Arrival at Mars.” A point in the second quadrant (located clockwise from the arrival point) is labeled Mars’ position at launc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5208" r="-55208"/>
          <a:stretch>
            <a:fillRect/>
          </a:stretch>
        </p:blipFill>
        <p:spPr/>
      </p:pic>
      <p:sp>
        <p:nvSpPr>
          <p:cNvPr id="7" name="Text Placeholder 6"/>
          <p:cNvSpPr>
            <a:spLocks noGrp="1"/>
          </p:cNvSpPr>
          <p:nvPr>
            <p:ph type="body" sz="quarter" idx="14"/>
          </p:nvPr>
        </p:nvSpPr>
        <p:spPr/>
        <p:txBody>
          <a:bodyPr>
            <a:normAutofit/>
          </a:bodyPr>
          <a:lstStyle/>
          <a:p>
            <a:r>
              <a:rPr lang="en-US" sz="1600" dirty="0"/>
              <a:t>The transfer ellipse has its perihelion at Earth’s orbit and aphelion at Mars’ orbit.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858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13.20</a:t>
            </a:r>
          </a:p>
        </p:txBody>
      </p:sp>
      <p:sp>
        <p:nvSpPr>
          <p:cNvPr id="7" name="Text Placeholder 6"/>
          <p:cNvSpPr>
            <a:spLocks noGrp="1"/>
          </p:cNvSpPr>
          <p:nvPr>
            <p:ph type="body" sz="quarter" idx="14"/>
          </p:nvPr>
        </p:nvSpPr>
        <p:spPr>
          <a:xfrm>
            <a:off x="457200" y="5178299"/>
            <a:ext cx="8062912" cy="1166382"/>
          </a:xfrm>
        </p:spPr>
        <p:txBody>
          <a:bodyPr>
            <a:normAutofit/>
          </a:bodyPr>
          <a:lstStyle/>
          <a:p>
            <a:r>
              <a:rPr lang="en-US" sz="1600" dirty="0"/>
              <a:t>The shaded regions shown have equal areas and represent the same time interval.</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n x y coordinate system is shown with the sun, also labeled as M, on the x axis to the left of the origin and an unlabeled point to the right of the origin. A planet, labeled also as m, is shown in the second quadrant. An arrow, labeled v, extends from the planet and points down and left, tangent to the orbit. Points A, B, C, D, E, and F are labeled on the orbit. Points A and B are in the third quadrant. The area of the region defined by A B and the sun is labeled A 1. Points C and D are in on the orbit on either side of the – y axis. The area of the region defined by C D and the sun is labeled A 2. Points E and F are in the first quadrant. The area of the region defined by E F and the sun is labeled A 3. The pair of points A B have the largest distance between them and is closest to the sun. E F have the smallest distance between them and are farthest from the su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143" y="1017863"/>
            <a:ext cx="6207025" cy="4043433"/>
          </a:xfrm>
          <a:prstGeom prst="rect">
            <a:avLst/>
          </a:prstGeom>
        </p:spPr>
      </p:pic>
    </p:spTree>
    <p:extLst>
      <p:ext uri="{BB962C8B-B14F-4D97-AF65-F5344CB8AC3E}">
        <p14:creationId xmlns:p14="http://schemas.microsoft.com/office/powerpoint/2010/main" val="1056280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13.21</a:t>
            </a:r>
          </a:p>
        </p:txBody>
      </p:sp>
      <p:pic>
        <p:nvPicPr>
          <p:cNvPr id="2" name="Picture Placeholder 1" descr="A diagram showing the sun and a planet separated by a distance r. The velocity vector of the planet is shown as an arrow pointing at an obtuse angle to the distance r between the sun and planet. The line connecting the sun and planet is extended past the planet as a dashed line, and another dashed line is drawn from the tip of the velocity arrow to the dashed extension of r. The dashed lines meet at a right angle and form a triangle with the velocity arrow forming the hypotenuse and the planet at one vertex. The angle near the planet is labeled theta. The hypotenuse is also labeled v delta t, and the side opposite the planet labeled v delta t sin theta. The triangular region defined by the sun, planet and the tip of the velocity arrow is labeled Delta A, and the angle near the sun is labeled delta phi."/>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044" b="-1404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element of area </a:t>
                </a:r>
                <a:r>
                  <a:rPr lang="en-US" sz="1600" dirty="0">
                    <a:latin typeface="Cambria Math" panose="02040503050406030204" pitchFamily="18" charset="0"/>
                    <a:ea typeface="Cambria Math" panose="02040503050406030204" pitchFamily="18" charset="0"/>
                  </a:rPr>
                  <a:t>Δ</a:t>
                </a:r>
                <a:r>
                  <a:rPr lang="en-US" sz="1600" i="1" dirty="0"/>
                  <a:t>A </a:t>
                </a:r>
                <a:r>
                  <a:rPr lang="en-US" sz="1600" dirty="0"/>
                  <a:t>swept out in time </a:t>
                </a:r>
                <a:r>
                  <a:rPr lang="en-US" sz="1600" dirty="0">
                    <a:latin typeface="Cambria Math" panose="02040503050406030204" pitchFamily="18" charset="0"/>
                    <a:ea typeface="Cambria Math" panose="02040503050406030204" pitchFamily="18" charset="0"/>
                  </a:rPr>
                  <a:t>Δ</a:t>
                </a:r>
                <a:r>
                  <a:rPr lang="en-US" sz="1600" i="1" dirty="0"/>
                  <a:t>t </a:t>
                </a:r>
                <a:r>
                  <a:rPr lang="en-US" sz="1600" dirty="0"/>
                  <a:t>as the planet moves through angle </a:t>
                </a:r>
                <a:r>
                  <a:rPr lang="en-US" sz="1600" dirty="0" err="1">
                    <a:latin typeface="Cambria Math" panose="02040503050406030204" pitchFamily="18" charset="0"/>
                    <a:ea typeface="Cambria Math" panose="02040503050406030204" pitchFamily="18" charset="0"/>
                  </a:rPr>
                  <a:t>Δ</a:t>
                </a:r>
                <a:r>
                  <a:rPr lang="en-US" sz="1600" i="1" dirty="0" err="1">
                    <a:latin typeface="Cambria Math" panose="02040503050406030204" pitchFamily="18" charset="0"/>
                    <a:ea typeface="Cambria Math" panose="02040503050406030204" pitchFamily="18" charset="0"/>
                  </a:rPr>
                  <a:t>ϕ</a:t>
                </a:r>
                <a:r>
                  <a:rPr lang="en-US" sz="1600" dirty="0"/>
                  <a:t>. The angle between the radial direction and </a:t>
                </a:r>
                <a14:m>
                  <m:oMath xmlns:m="http://schemas.openxmlformats.org/officeDocument/2006/math">
                    <m:acc>
                      <m:accPr>
                        <m:chr m:val="⃗"/>
                        <m:ctrlPr>
                          <a:rPr lang="en-US" sz="1600" i="1" dirty="0" smtClean="0">
                            <a:latin typeface="Cambria Math" panose="02040503050406030204" pitchFamily="18" charset="0"/>
                          </a:rPr>
                        </m:ctrlPr>
                      </m:accPr>
                      <m:e>
                        <m:r>
                          <a:rPr lang="en-US" sz="1600" b="1" i="0" dirty="0" smtClean="0">
                            <a:latin typeface="Cambria Math"/>
                          </a:rPr>
                          <m:t>𝐯</m:t>
                        </m:r>
                      </m:e>
                    </m:acc>
                    <m:r>
                      <a:rPr lang="en-US" sz="1600" i="1" dirty="0">
                        <a:latin typeface="Cambria Math"/>
                      </a:rPr>
                      <m:t> </m:t>
                    </m:r>
                    <m:r>
                      <a:rPr lang="en-US" sz="1600" b="0" i="0" dirty="0" smtClean="0">
                        <a:latin typeface="Cambria Math"/>
                      </a:rPr>
                      <m:t> </m:t>
                    </m:r>
                  </m:oMath>
                </a14:m>
                <a:r>
                  <a:rPr lang="en-US" sz="1600" dirty="0"/>
                  <a:t>is </a:t>
                </a:r>
                <a:r>
                  <a:rPr lang="en-US" sz="1600" i="1" dirty="0">
                    <a:latin typeface="Cambria Math" panose="02040503050406030204" pitchFamily="18" charset="0"/>
                    <a:ea typeface="Cambria Math" panose="02040503050406030204" pitchFamily="18" charset="0"/>
                  </a:rPr>
                  <a:t>θ</a:t>
                </a:r>
                <a:r>
                  <a:rPr lang="en-US" sz="1600" dirty="0"/>
                  <a: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2094"/>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80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13.22</a:t>
            </a:r>
          </a:p>
        </p:txBody>
      </p:sp>
      <p:pic>
        <p:nvPicPr>
          <p:cNvPr id="2" name="Picture Placeholder 1" descr="The figure is an illustration of the earth centered within an exaggerated ellipse whose major axis is horizontal. The moon is shown to the right of the earth, moving counterclockwise. The left side of the ellipse is labeled as High tide, with a note that says “on far side, moon pulls earth more than water, creating a high tide.” The right side of the ellipse is labeled as High tide, with a note that says “on near side, moon pulls water more than earth, creating a high tide.” The top and bottom of the ellipse are labeled “Low ti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96" b="-1296"/>
          <a:stretch>
            <a:fillRect/>
          </a:stretch>
        </p:blipFill>
        <p:spPr/>
      </p:pic>
      <p:sp>
        <p:nvSpPr>
          <p:cNvPr id="7" name="Text Placeholder 6"/>
          <p:cNvSpPr>
            <a:spLocks noGrp="1"/>
          </p:cNvSpPr>
          <p:nvPr>
            <p:ph type="body" sz="quarter" idx="14"/>
          </p:nvPr>
        </p:nvSpPr>
        <p:spPr/>
        <p:txBody>
          <a:bodyPr>
            <a:normAutofit/>
          </a:bodyPr>
          <a:lstStyle/>
          <a:p>
            <a:r>
              <a:rPr lang="en-US" sz="1600" dirty="0"/>
              <a:t>The tidal force stretches Earth along the line between Earth and the Moon. It is the </a:t>
            </a:r>
            <a:r>
              <a:rPr lang="en-US" sz="1600" i="1" dirty="0"/>
              <a:t>difference</a:t>
            </a:r>
            <a:r>
              <a:rPr lang="en-US" sz="1600" dirty="0"/>
              <a:t> between the gravitational force from the far side to the near side that creates the tidal bulge on both sides of the planet. Tidal variations of the oceans are on the order of few meters; hence, this diagram is greatly exaggerated.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80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13.23</a:t>
            </a:r>
          </a:p>
        </p:txBody>
      </p:sp>
      <p:pic>
        <p:nvPicPr>
          <p:cNvPr id="2" name="Picture Placeholder 1" descr="An illustration of the earth and the tidal forces shown as arrows at the surface of the earth. Near the poles, the arrows are short and point radially inward. As we move away from the poles, the arrows get longer and point increasingly away from the center. At 45 degrees, the arrows are tangent to the surface and point toward the equator. At the equator, the arrows are longest and point directly outwar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4507" r="-24507"/>
          <a:stretch>
            <a:fillRect/>
          </a:stretch>
        </p:blipFill>
        <p:spPr/>
      </p:pic>
      <p:sp>
        <p:nvSpPr>
          <p:cNvPr id="7" name="Text Placeholder 6"/>
          <p:cNvSpPr>
            <a:spLocks noGrp="1"/>
          </p:cNvSpPr>
          <p:nvPr>
            <p:ph type="body" sz="quarter" idx="14"/>
          </p:nvPr>
        </p:nvSpPr>
        <p:spPr/>
        <p:txBody>
          <a:bodyPr>
            <a:normAutofit/>
          </a:bodyPr>
          <a:lstStyle/>
          <a:p>
            <a:r>
              <a:rPr lang="en-US" sz="1600" dirty="0"/>
              <a:t>The tidal force is the </a:t>
            </a:r>
            <a:r>
              <a:rPr lang="en-US" sz="1600" i="1" dirty="0"/>
              <a:t>difference</a:t>
            </a:r>
            <a:r>
              <a:rPr lang="en-US" sz="1600" dirty="0"/>
              <a:t> between the gravitational force at the center and that elsewhere. In this figure, the tidal forces are shown at the ocean surface. These forces would diminish to zero as you approach Earth’s center.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80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13.24</a:t>
            </a:r>
          </a:p>
        </p:txBody>
      </p:sp>
      <p:pic>
        <p:nvPicPr>
          <p:cNvPr id="2" name="Picture Placeholder 1" descr="Figure a shows the earth centered within a horizontal shaded ellipse labeled spring tide. The sun is positioned to the right of the earth and the moon is in line, in between the earth and sun, and orbits counterclockwise. Figure b shows the earth centered within a horizontal shaded ellipse labeled spring tide. The sun is positioned to the right of the earth and the moon is in line with the earth and sun but to the left of the earth, and orbits counterclockwise. Figure c shows the earth centered within a vertical shaded ellipse labeled neap tide. The sun is positioned to the right of the earth and the moon is below the earth, and orbits counterclockwise. The ellipse in part c has a noticeably smaller vertical major axis than the horizontal major axes of the ellipses in parts a and b."/>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021" b="-7021"/>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6CB255"/>
                </a:solidFill>
              </a:rPr>
              <a:t>(a and b) </a:t>
            </a:r>
            <a:r>
              <a:rPr lang="en-US" sz="1600" dirty="0">
                <a:solidFill>
                  <a:schemeClr val="tx1"/>
                </a:solidFill>
              </a:rPr>
              <a:t>The spring tides occur when the Sun and the Moon are aligned, whereas </a:t>
            </a:r>
            <a:r>
              <a:rPr lang="en-US" sz="1600" dirty="0">
                <a:solidFill>
                  <a:srgbClr val="6CB255"/>
                </a:solidFill>
              </a:rPr>
              <a:t>(c) </a:t>
            </a:r>
            <a:r>
              <a:rPr lang="en-US" sz="1600" dirty="0">
                <a:solidFill>
                  <a:schemeClr val="tx1"/>
                </a:solidFill>
              </a:rPr>
              <a:t>the neap tides occur when the Sun and Moon make a right triangle with Earth. (Figure is not drawn to scale.)</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1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13.25</a:t>
            </a:r>
          </a:p>
        </p:txBody>
      </p:sp>
      <p:pic>
        <p:nvPicPr>
          <p:cNvPr id="2" name="Picture Placeholder 1" descr="Two photos of the same marina at the Bay of Fundy and appear to be taken from the same location. The photo on the left was taken when the water is high, the water line is nearby and the boats are all floating in the water. The photo on the right was taken when the water is low. The water line is quite distant and the boats are resting on mu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820" b="-7820"/>
          <a:stretch>
            <a:fillRect/>
          </a:stretch>
        </p:blipFill>
        <p:spPr/>
      </p:pic>
      <p:sp>
        <p:nvSpPr>
          <p:cNvPr id="7" name="Text Placeholder 6"/>
          <p:cNvSpPr>
            <a:spLocks noGrp="1"/>
          </p:cNvSpPr>
          <p:nvPr>
            <p:ph type="body" sz="quarter" idx="14"/>
          </p:nvPr>
        </p:nvSpPr>
        <p:spPr/>
        <p:txBody>
          <a:bodyPr>
            <a:normAutofit/>
          </a:bodyPr>
          <a:lstStyle/>
          <a:p>
            <a:r>
              <a:rPr lang="en-US" sz="1600" dirty="0"/>
              <a:t>Boats in the Bay of Fundy at high and low tides. The twice-daily change in sea level creates a real challenge to the safe mooring of boats. (credit: Dylan Kereluk)</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491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13.26</a:t>
            </a:r>
          </a:p>
        </p:txBody>
      </p:sp>
      <p:pic>
        <p:nvPicPr>
          <p:cNvPr id="2" name="Picture Placeholder 1" descr="A photo of an eruption on Io."/>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834" r="-4834"/>
          <a:stretch>
            <a:fillRect/>
          </a:stretch>
        </p:blipFill>
        <p:spPr/>
      </p:pic>
      <p:sp>
        <p:nvSpPr>
          <p:cNvPr id="7" name="Text Placeholder 6"/>
          <p:cNvSpPr>
            <a:spLocks noGrp="1"/>
          </p:cNvSpPr>
          <p:nvPr>
            <p:ph type="body" sz="quarter" idx="14"/>
          </p:nvPr>
        </p:nvSpPr>
        <p:spPr/>
        <p:txBody>
          <a:bodyPr>
            <a:normAutofit/>
          </a:bodyPr>
          <a:lstStyle/>
          <a:p>
            <a:r>
              <a:rPr lang="en-US" sz="1600" dirty="0"/>
              <a:t>Dramatic evidence of tidal forces can be seen on Io. The eruption seen in blue is due to the internal heat created by the tidal forces exerted on Io by Jupiter.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491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13.27</a:t>
            </a:r>
          </a:p>
        </p:txBody>
      </p:sp>
      <p:pic>
        <p:nvPicPr>
          <p:cNvPr id="2" name="Picture Placeholder 1" descr="An illustration of the accretion from an orbiting star by a compact object. A large star is shown near a small compact object. Luminous matter is shown being pulled from the star and into a spiral, labeled Accretion disc, circling the compact object. A bright line perpendicular to the disc extends from the center of the compact object, above and below, and is labeled relativistic je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328" r="-36328"/>
          <a:stretch>
            <a:fillRect/>
          </a:stretch>
        </p:blipFill>
        <p:spPr/>
      </p:pic>
      <p:sp>
        <p:nvSpPr>
          <p:cNvPr id="7" name="Text Placeholder 6"/>
          <p:cNvSpPr>
            <a:spLocks noGrp="1"/>
          </p:cNvSpPr>
          <p:nvPr>
            <p:ph type="body" sz="quarter" idx="14"/>
          </p:nvPr>
        </p:nvSpPr>
        <p:spPr/>
        <p:txBody>
          <a:bodyPr>
            <a:normAutofit/>
          </a:bodyPr>
          <a:lstStyle/>
          <a:p>
            <a:r>
              <a:rPr lang="en-US" sz="1600" dirty="0"/>
              <a:t>Tidal forces from a compact object can tear matter away from an orbiting star. In addition to the accretion disc orbiting the compact object, material is often ejected along relativistic jets as shown. (credit: modification of work by European Southern Observatory (ESO))</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491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13.28</a:t>
            </a:r>
          </a:p>
        </p:txBody>
      </p:sp>
      <p:pic>
        <p:nvPicPr>
          <p:cNvPr id="2" name="Picture Placeholder 1" descr="On the left is a drawing of a rocket moving upward. An arrow pointing up is labeled a (=g). A view into the rocket shows a chemistry experiment and a clock indicating an interval of 10 minutes. On the right is a drawing of the earth with the same chemistry experiment and clock indicating an interval of 10 minutes at the surface of the earth. A downward arrow is labeled 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0083" r="-60083"/>
          <a:stretch>
            <a:fillRect/>
          </a:stretch>
        </p:blipFill>
        <p:spPr/>
      </p:pic>
      <p:sp>
        <p:nvSpPr>
          <p:cNvPr id="7" name="Text Placeholder 6"/>
          <p:cNvSpPr>
            <a:spLocks noGrp="1"/>
          </p:cNvSpPr>
          <p:nvPr>
            <p:ph type="body" sz="quarter" idx="14"/>
          </p:nvPr>
        </p:nvSpPr>
        <p:spPr/>
        <p:txBody>
          <a:bodyPr>
            <a:normAutofit/>
          </a:bodyPr>
          <a:lstStyle/>
          <a:p>
            <a:r>
              <a:rPr lang="en-US" sz="1600" dirty="0"/>
              <a:t>According to the principle of equivalence, the results of all experiments performed in a laboratory in a uniform gravitational field are identical to the results of the same experiments performed in a uniformly accelerating laboratory.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49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a:t>
            </a:r>
          </a:p>
        </p:txBody>
      </p:sp>
      <p:pic>
        <p:nvPicPr>
          <p:cNvPr id="3" name="Picture Placeholder 2" descr="The figure shows two circular objects, one smaller, labeled as mass m1 on the lower left, and the larger one labeled m2 on the upper right. The center of each object is labeled C M. A line is drawn joining the center of the objects and is labeled as r. Two red arrows and two black arrows, one each from the center of each object, are drawn toward each other. The black arrow from the center of mass 1 is labeled r hat 1 2 and the red arrow from mass 1 is labeled F 1 2. The black arrow from the center of mass 2 is labeled r hat 2 1 and the red arrow from mass 2 is labeled F 2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1878" r="-41878"/>
          <a:stretch>
            <a:fillRect/>
          </a:stretch>
        </p:blipFill>
        <p:spPr/>
      </p:pic>
      <p:sp>
        <p:nvSpPr>
          <p:cNvPr id="7" name="Text Placeholder 6"/>
          <p:cNvSpPr>
            <a:spLocks noGrp="1"/>
          </p:cNvSpPr>
          <p:nvPr>
            <p:ph type="body" sz="quarter" idx="14"/>
          </p:nvPr>
        </p:nvSpPr>
        <p:spPr/>
        <p:txBody>
          <a:bodyPr>
            <a:normAutofit/>
          </a:bodyPr>
          <a:lstStyle/>
          <a:p>
            <a:r>
              <a:rPr lang="en-US" sz="1600" dirty="0"/>
              <a:t>Gravitational force acts along a line joining the centers of mass of two objects.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42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13.29</a:t>
            </a:r>
          </a:p>
        </p:txBody>
      </p:sp>
      <p:pic>
        <p:nvPicPr>
          <p:cNvPr id="2" name="Picture Placeholder 1" descr="An illustration of space time, shown as a grid. A large mass at the center of the grid distorts space time, forming a dimple and bending the grid lines. A small mass is shown orbiting the large mass at the rim of the dimpl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3595" r="-43595"/>
          <a:stretch>
            <a:fillRect/>
          </a:stretch>
        </p:blipFill>
        <p:spPr/>
      </p:pic>
      <p:sp>
        <p:nvSpPr>
          <p:cNvPr id="7" name="Text Placeholder 6"/>
          <p:cNvSpPr>
            <a:spLocks noGrp="1"/>
          </p:cNvSpPr>
          <p:nvPr>
            <p:ph type="body" sz="quarter" idx="14"/>
          </p:nvPr>
        </p:nvSpPr>
        <p:spPr/>
        <p:txBody>
          <a:bodyPr>
            <a:normAutofit/>
          </a:bodyPr>
          <a:lstStyle/>
          <a:p>
            <a:r>
              <a:rPr lang="en-US" sz="1600" dirty="0"/>
              <a:t>A smaller mass orbiting in the distorted space-time of a larger mass. In fact, all mass or energy distorts space-time.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94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13.30</a:t>
            </a:r>
          </a:p>
        </p:txBody>
      </p:sp>
      <p:pic>
        <p:nvPicPr>
          <p:cNvPr id="2" name="Picture Placeholder 1" descr="On the left are three illustrations of space time as a grid with increasingly deep dimples with an object at the bottom of the dimple. The top drawing is labeled sun, and has a shallow dimple. The middle figure is labeled white dwarf and has a deeper dimple and more distorted grid lines. The third figure is labeled neutron star. The dimple is very deep and its sides are nearly vertical. The region above the star is labeled distorted space time. On the right is a larger illustration of the effects of a black hole. The dimple is now a bend that becomes a flared tube that becomes vertical and is open at the bottom. The bottom of the tube is labeled singularity. The grid lines in the tube form vertical lines and a spiral. A circular cross section of the tube is labeled event horizon. A circle where the space time grid bends to form the top of the tube is labeled last stable orb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7712" r="-7712"/>
          <a:stretch>
            <a:fillRect/>
          </a:stretch>
        </p:blipFill>
        <p:spPr/>
      </p:pic>
      <p:sp>
        <p:nvSpPr>
          <p:cNvPr id="7" name="Text Placeholder 6"/>
          <p:cNvSpPr>
            <a:spLocks noGrp="1"/>
          </p:cNvSpPr>
          <p:nvPr>
            <p:ph type="body" sz="quarter" idx="14"/>
          </p:nvPr>
        </p:nvSpPr>
        <p:spPr/>
        <p:txBody>
          <a:bodyPr>
            <a:noAutofit/>
          </a:bodyPr>
          <a:lstStyle/>
          <a:p>
            <a:r>
              <a:rPr lang="en-US" sz="1250" dirty="0"/>
              <a:t>The space distortion becomes more noticeable around increasingly larger masses. Once the mass density reaches a critical level, a black hole forms and the fabric of space-time is torn. The curvature of space is greatest at the surface of each of the first three objects shown and is finite. The curvature then decreases (not shown) to zero as you move to the center of the object. But the black hole is different. The curvature becomes infinite: The surface has collapsed to a singularity, and the cone extends to infinity. (Note: These diagrams are not to any scale.)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94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13.31</a:t>
            </a:r>
          </a:p>
        </p:txBody>
      </p:sp>
      <p:pic>
        <p:nvPicPr>
          <p:cNvPr id="2" name="Picture Placeholder 1" descr="An infrared image of stars near the center of the Milky way. Eight orbits are shown with several data points on each. The orbits differ in eccentricity, orientation, and size, but all overlap near the center of the imag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182" r="-65182"/>
          <a:stretch>
            <a:fillRect/>
          </a:stretch>
        </p:blipFill>
        <p:spPr/>
      </p:pic>
      <p:sp>
        <p:nvSpPr>
          <p:cNvPr id="7" name="Text Placeholder 6"/>
          <p:cNvSpPr>
            <a:spLocks noGrp="1"/>
          </p:cNvSpPr>
          <p:nvPr>
            <p:ph type="body" sz="quarter" idx="14"/>
          </p:nvPr>
        </p:nvSpPr>
        <p:spPr/>
        <p:txBody>
          <a:bodyPr>
            <a:normAutofit/>
          </a:bodyPr>
          <a:lstStyle/>
          <a:p>
            <a:r>
              <a:rPr lang="en-US" sz="1600" dirty="0"/>
              <a:t>Paths of stars orbiting about a mass at the center of our Milky Way galaxy. From their motion, it is estimated that a black hole of about 4 million solar masses resides at the center. (credit: UCLA Galactic Center Group – W.M. Keck Observatory Laser Team)</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94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13.32</a:t>
            </a:r>
          </a:p>
        </p:txBody>
      </p:sp>
      <p:pic>
        <p:nvPicPr>
          <p:cNvPr id="2" name="Picture Placeholder 1" descr="Graph of Galaxy rotation curve plotting orbital velocity in arbitrary units as a function of radius, r, in kiloparsecs. The horizontal axis scale is 0 to 14 kiloparsecs, in increments of 2. The vertical axis scale is 0 to 1.6 in increments of 0.2. A green curve is labeled Observed. The curve starts at r=0, v=0.9, rises to almost v=1.4 at r a little less than 2, then decreases to about v = 1.3 at about r = 4, then more slowly to about v = 1.2 at r = 14. A blue curve is labeled Expected. The curve starts at r=0, v=1.0 ad rises to a maximum value that is smaller than the green curve’s and at a smaller value of r. The curve then decreases smoothly with steadily decreasing slope to v approximately 0.5 at r = 14.Three additional gray curves are also shown. A dotted curve labeled dark matter starts at r=0, v=0 and rises smoothly with steadily decreasing slope to v approximately 0.9 at r = 14. A dot-dashed curve labeled Bulge (light) also starts at r=0, v=0 and rises to a maximum value of about v = 0.5 at an r between 1 and 2, then decreases smoothly with steadily decreasing slope to v approximately 0.2 at r = 14. A dashed curve labeled Disk (light) starts at r=0, v=1 and decreases smoothly with steadily decreasing slope to v approximately 0.3 at r = 14."/>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4115" r="-54115"/>
          <a:stretch>
            <a:fillRect/>
          </a:stretch>
        </p:blipFill>
        <p:spPr/>
      </p:pic>
      <p:sp>
        <p:nvSpPr>
          <p:cNvPr id="7" name="Text Placeholder 6"/>
          <p:cNvSpPr>
            <a:spLocks noGrp="1"/>
          </p:cNvSpPr>
          <p:nvPr>
            <p:ph type="body" sz="quarter" idx="14"/>
          </p:nvPr>
        </p:nvSpPr>
        <p:spPr/>
        <p:txBody>
          <a:bodyPr>
            <a:normAutofit/>
          </a:bodyPr>
          <a:lstStyle/>
          <a:p>
            <a:r>
              <a:rPr lang="en-US" sz="1600" dirty="0"/>
              <a:t>The blue curve shows the expected orbital velocity of stars in the Milky Way based upon the visible stars we can see. The green curve shows that the actually velocities are higher, suggesting additional matter that cannot be seen. (credit: modification of work by Matthew Newby)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63655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i-FI" dirty="0"/>
              <a:t>Exercise 9</a:t>
            </a:r>
            <a:endParaRPr lang="en-US" dirty="0"/>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pic>
        <p:nvPicPr>
          <p:cNvPr id="4" name="Picture Placeholder 3" descr="A diagram showing an x y coordinate system and an ellipse, centered on the origin with foci on the x axis. The focus on the left is labeled f 1 and M. The focus on the right is labeled f 2. A location labeled as m is shown above f 2. The right triangle defined by f 1, f 2, and m is shown in red. The clockwise direction tangent to the ellipse is indicated by blue arrows."/>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5296" r="-45296"/>
          <a:stretch>
            <a:fillRect/>
          </a:stretch>
        </p:blipFill>
        <p:spPr/>
      </p:pic>
    </p:spTree>
    <p:extLst>
      <p:ext uri="{BB962C8B-B14F-4D97-AF65-F5344CB8AC3E}">
        <p14:creationId xmlns:p14="http://schemas.microsoft.com/office/powerpoint/2010/main" val="3744520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i-FI" dirty="0"/>
              <a:t>FIGURE 13.33</a:t>
            </a:r>
            <a:endParaRPr lang="en-US" dirty="0"/>
          </a:p>
        </p:txBody>
      </p:sp>
      <p:sp>
        <p:nvSpPr>
          <p:cNvPr id="7" name="Text Placeholder 6"/>
          <p:cNvSpPr>
            <a:spLocks noGrp="1"/>
          </p:cNvSpPr>
          <p:nvPr>
            <p:ph type="body" sz="quarter" idx="14"/>
          </p:nvPr>
        </p:nvSpPr>
        <p:spPr/>
        <p:txBody>
          <a:bodyPr>
            <a:normAutofit/>
          </a:bodyPr>
          <a:lstStyle/>
          <a:p>
            <a:r>
              <a:rPr lang="en-US" sz="1600" dirty="0"/>
              <a:t>(credit: ©ESA–David Ducros)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41483"/>
            <a:ext cx="1051734" cy="714850"/>
          </a:xfrm>
          <a:prstGeom prst="rect">
            <a:avLst/>
          </a:prstGeom>
        </p:spPr>
      </p:pic>
      <p:pic>
        <p:nvPicPr>
          <p:cNvPr id="3" name="Picture Placeholder 2" descr="An image of the international space station is shown."/>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2146" r="-42146"/>
          <a:stretch>
            <a:fillRect/>
          </a:stretch>
        </p:blipFill>
        <p:spPr/>
      </p:pic>
    </p:spTree>
    <p:extLst>
      <p:ext uri="{BB962C8B-B14F-4D97-AF65-F5344CB8AC3E}">
        <p14:creationId xmlns:p14="http://schemas.microsoft.com/office/powerpoint/2010/main" val="534149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1994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13.3</a:t>
            </a:r>
          </a:p>
        </p:txBody>
      </p:sp>
      <p:pic>
        <p:nvPicPr>
          <p:cNvPr id="2" name="Picture Placeholder 1" descr="The figure illustrates the Cavendish experiment. A horizontal bar, centered on a stand, supports two spheres of mass M, one at either of its ends. The point where the bar sits on the stand is labeled &quot;pivot&quot;. Just over this bar is a stick holding two spherical objects of mass m, one mass at either of its ends. This bar is suspended from a mirror at the center of the device facing to the right. The mirror is suspended from a fiber. The rotation of the fiber over the axis of the stand is counter-clockwise. A light source on the right side of the device emits a ray of light toward the mirror which is then reflected toward a scale bar which is on the right to the device below the light sourc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0734" r="-50734"/>
          <a:stretch>
            <a:fillRect/>
          </a:stretch>
        </p:blipFill>
        <p:spPr/>
      </p:pic>
      <p:sp>
        <p:nvSpPr>
          <p:cNvPr id="7" name="Text Placeholder 6"/>
          <p:cNvSpPr>
            <a:spLocks noGrp="1"/>
          </p:cNvSpPr>
          <p:nvPr>
            <p:ph type="body" sz="quarter" idx="14"/>
          </p:nvPr>
        </p:nvSpPr>
        <p:spPr/>
        <p:txBody>
          <a:bodyPr>
            <a:normAutofit fontScale="92500"/>
          </a:bodyPr>
          <a:lstStyle/>
          <a:p>
            <a:r>
              <a:rPr lang="en-US" sz="1600" dirty="0"/>
              <a:t>Cavendish used an apparatus similar to this to measure the gravitational attraction between two spheres (</a:t>
            </a:r>
            <a:r>
              <a:rPr lang="en-US" sz="1600" i="1" dirty="0"/>
              <a:t>m</a:t>
            </a:r>
            <a:r>
              <a:rPr lang="en-US" sz="1600" dirty="0"/>
              <a:t>) suspended from a wire and two stationary spheres (</a:t>
            </a:r>
            <a:r>
              <a:rPr lang="en-US" sz="1600" i="1" dirty="0"/>
              <a:t>M</a:t>
            </a:r>
            <a:r>
              <a:rPr lang="en-US" sz="1600" dirty="0"/>
              <a:t>). This is a common experiment performed in undergraduate laboratories, but it is quite challenging. Passing trucks outside the laboratory can create vibrations that overwhelm the gravitational forces.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42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13.4</a:t>
            </a:r>
          </a:p>
        </p:txBody>
      </p:sp>
      <p:pic>
        <p:nvPicPr>
          <p:cNvPr id="2" name="Picture Placeholder 1" descr="A photo of an astronaut on a spacewalk is sh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418" r="-65418"/>
          <a:stretch>
            <a:fillRect/>
          </a:stretch>
        </p:blipFill>
        <p:spPr/>
      </p:pic>
      <p:sp>
        <p:nvSpPr>
          <p:cNvPr id="7" name="Text Placeholder 6"/>
          <p:cNvSpPr>
            <a:spLocks noGrp="1"/>
          </p:cNvSpPr>
          <p:nvPr>
            <p:ph type="body" sz="quarter" idx="14"/>
          </p:nvPr>
        </p:nvSpPr>
        <p:spPr/>
        <p:txBody>
          <a:bodyPr>
            <a:normAutofit/>
          </a:bodyPr>
          <a:lstStyle/>
          <a:p>
            <a:r>
              <a:rPr lang="en-US" sz="1600" dirty="0"/>
              <a:t>This photo shows Ed White tethered to the Space Shuttle during a spacewalk. (credit: NASA)</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27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13.5</a:t>
            </a:r>
          </a:p>
        </p:txBody>
      </p:sp>
      <p:pic>
        <p:nvPicPr>
          <p:cNvPr id="2" name="Picture Placeholder 1" descr="A photograph of the Andromeda galaxy is sh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366" r="-27366"/>
          <a:stretch>
            <a:fillRect/>
          </a:stretch>
        </p:blipFill>
        <p:spPr/>
      </p:pic>
      <p:sp>
        <p:nvSpPr>
          <p:cNvPr id="7" name="Text Placeholder 6"/>
          <p:cNvSpPr>
            <a:spLocks noGrp="1"/>
          </p:cNvSpPr>
          <p:nvPr>
            <p:ph type="body" sz="quarter" idx="14"/>
          </p:nvPr>
        </p:nvSpPr>
        <p:spPr/>
        <p:txBody>
          <a:bodyPr>
            <a:normAutofit/>
          </a:bodyPr>
          <a:lstStyle/>
          <a:p>
            <a:r>
              <a:rPr lang="en-US" sz="1600" dirty="0"/>
              <a:t>Galaxies interact gravitationally over immense distances. The Andromeda galaxy is the nearest spiral galaxy to the Milky Way, and they will eventually collide. (credit: Boris Štromar)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2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13.6</a:t>
            </a:r>
          </a:p>
        </p:txBody>
      </p:sp>
      <p:pic>
        <p:nvPicPr>
          <p:cNvPr id="2" name="Picture Placeholder 1" descr="An illustration of the Milky Way galaxy, the Andromeda galaxy (M31), shown above and to the left of the Milky Way, and the Triangulum galaxy (M33) shown above the Andromeda galaxy. The sun is labeled in the Milky way. Arrows pointing from the Milky way toward Andromeda and from Andromeda to the Milky way meet between the two galaxies and are labeled &quot;collision in 4 billion years.&quo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277" r="-27277"/>
          <a:stretch>
            <a:fillRect/>
          </a:stretch>
        </p:blipFill>
        <p:spPr/>
      </p:pic>
      <p:sp>
        <p:nvSpPr>
          <p:cNvPr id="7" name="Text Placeholder 6"/>
          <p:cNvSpPr>
            <a:spLocks noGrp="1"/>
          </p:cNvSpPr>
          <p:nvPr>
            <p:ph type="body" sz="quarter" idx="14"/>
          </p:nvPr>
        </p:nvSpPr>
        <p:spPr/>
        <p:txBody>
          <a:bodyPr>
            <a:normAutofit/>
          </a:bodyPr>
          <a:lstStyle/>
          <a:p>
            <a:r>
              <a:rPr lang="en-US" sz="1550" dirty="0"/>
              <a:t>Based on the results of this example, plus what astronomers have observed elsewhere in the Universe, our galaxy will collide with the Andromeda Galaxy in about 4 billion years. (credit: NASA)</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2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13.7</a:t>
            </a:r>
          </a:p>
        </p:txBody>
      </p:sp>
      <p:pic>
        <p:nvPicPr>
          <p:cNvPr id="2" name="Picture Placeholder 1" descr="This figure shows an illustration of the earth, with a building on its surface. A cut away of a quarter of the earth shows several layers. The center of the earth is labeled C M, and the radius from the center to the building is labeled R E. An enlarged view of the building and a portion of the earth is also shown. In this view, we see that the arrow labeled R E terminates in the building, slightly above the surface of the earth."/>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606" r="-30606"/>
          <a:stretch>
            <a:fillRect/>
          </a:stretch>
        </p:blipFill>
        <p:spPr/>
      </p:pic>
      <p:sp>
        <p:nvSpPr>
          <p:cNvPr id="7" name="Text Placeholder 6"/>
          <p:cNvSpPr>
            <a:spLocks noGrp="1"/>
          </p:cNvSpPr>
          <p:nvPr>
            <p:ph type="body" sz="quarter" idx="14"/>
          </p:nvPr>
        </p:nvSpPr>
        <p:spPr/>
        <p:txBody>
          <a:bodyPr>
            <a:normAutofit/>
          </a:bodyPr>
          <a:lstStyle/>
          <a:p>
            <a:r>
              <a:rPr lang="en-US" sz="1600" dirty="0"/>
              <a:t>We can take the distance between the centers of mass of Earth and an object on its surface to be the radius of Earth, provided that its size is much less than the radius of Earth.</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2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13.8</a:t>
            </a:r>
          </a:p>
        </p:txBody>
      </p:sp>
      <p:pic>
        <p:nvPicPr>
          <p:cNvPr id="2" name="Picture Placeholder 1" descr="This figure shows a three dimensional vector graph. The x, y, z coordinate system is shown. A spherical mass M is shown at the origin and vectors are shown pointing toward it. The arrows decrease in length as their distance from the origin increases. A box, aligned with the coordinate axes, is also show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8625" r="-68625"/>
          <a:stretch>
            <a:fillRect/>
          </a:stretch>
        </p:blipFill>
        <p:spPr/>
      </p:pic>
      <p:sp>
        <p:nvSpPr>
          <p:cNvPr id="7" name="Text Placeholder 6"/>
          <p:cNvSpPr>
            <a:spLocks noGrp="1"/>
          </p:cNvSpPr>
          <p:nvPr>
            <p:ph type="body" sz="quarter" idx="14"/>
          </p:nvPr>
        </p:nvSpPr>
        <p:spPr/>
        <p:txBody>
          <a:bodyPr>
            <a:normAutofit/>
          </a:bodyPr>
          <a:lstStyle/>
          <a:p>
            <a:r>
              <a:rPr lang="en-US" sz="1600" dirty="0"/>
              <a:t>A three-dimensional representation of the gravitational field created by mass </a:t>
            </a:r>
            <a:r>
              <a:rPr lang="en-US" sz="1600" i="1" dirty="0"/>
              <a:t>M</a:t>
            </a:r>
            <a:r>
              <a:rPr lang="en-US" sz="1600" dirty="0"/>
              <a:t>. Note that the lines are uniformly distributed in all directions. (The box has been added only to aid in visualization.)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22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461</TotalTime>
  <Words>1498</Words>
  <Application>Microsoft Office PowerPoint</Application>
  <PresentationFormat>On-screen Show (4:3)</PresentationFormat>
  <Paragraphs>73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Black</vt:lpstr>
      <vt:lpstr>Calibri</vt:lpstr>
      <vt:lpstr>Cambria Math</vt:lpstr>
      <vt:lpstr>Essential</vt:lpstr>
      <vt:lpstr>PowerPoint Presentation</vt:lpstr>
      <vt:lpstr>Figure 13.1</vt:lpstr>
      <vt:lpstr>Figure 13.2</vt:lpstr>
      <vt:lpstr>Figure 13.3</vt:lpstr>
      <vt:lpstr>Figure 13.4</vt:lpstr>
      <vt:lpstr>Figure 13.5</vt:lpstr>
      <vt:lpstr>Figure 13.6</vt:lpstr>
      <vt:lpstr>Figure 13.7</vt:lpstr>
      <vt:lpstr>Figure 13.8</vt:lpstr>
      <vt:lpstr>Figure 13.9</vt:lpstr>
      <vt:lpstr>Figure 13.10</vt:lpstr>
      <vt:lpstr>Figure 13.11</vt:lpstr>
      <vt:lpstr>Figure 13.12</vt:lpstr>
      <vt:lpstr>Figure 13.13</vt:lpstr>
      <vt:lpstr>Figure 13.14</vt:lpstr>
      <vt:lpstr>Figure 13.15</vt:lpstr>
      <vt:lpstr>Figure 13.16</vt:lpstr>
      <vt:lpstr>Figure 13.17</vt:lpstr>
      <vt:lpstr>Figure 13.18</vt:lpstr>
      <vt:lpstr>Figure 13.19</vt:lpstr>
      <vt:lpstr>Figure 13.20</vt:lpstr>
      <vt:lpstr>Figure 13.21</vt:lpstr>
      <vt:lpstr>Figure 13.22</vt:lpstr>
      <vt:lpstr>Figure 13.23</vt:lpstr>
      <vt:lpstr>Figure 13.24</vt:lpstr>
      <vt:lpstr>Figure 13.25</vt:lpstr>
      <vt:lpstr>Figure 13.26</vt:lpstr>
      <vt:lpstr>Figure 13.27</vt:lpstr>
      <vt:lpstr>Figure 13.28</vt:lpstr>
      <vt:lpstr>Figure 13.29</vt:lpstr>
      <vt:lpstr>Figure 13.30</vt:lpstr>
      <vt:lpstr>Figure 13.31</vt:lpstr>
      <vt:lpstr>Figure 13.32</vt:lpstr>
      <vt:lpstr>Exercise 9</vt:lpstr>
      <vt:lpstr>FIGURE 13.33</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92</cp:revision>
  <cp:lastPrinted>2016-10-08T01:17:49Z</cp:lastPrinted>
  <dcterms:created xsi:type="dcterms:W3CDTF">2012-06-04T02:13:36Z</dcterms:created>
  <dcterms:modified xsi:type="dcterms:W3CDTF">2020-05-22T21:16:49Z</dcterms:modified>
</cp:coreProperties>
</file>