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40"/>
  </p:handoutMasterIdLst>
  <p:sldIdLst>
    <p:sldId id="256" r:id="rId2"/>
    <p:sldId id="280" r:id="rId3"/>
    <p:sldId id="281" r:id="rId4"/>
    <p:sldId id="282" r:id="rId5"/>
    <p:sldId id="283" r:id="rId6"/>
    <p:sldId id="284" r:id="rId7"/>
    <p:sldId id="285" r:id="rId8"/>
    <p:sldId id="286" r:id="rId9"/>
    <p:sldId id="287" r:id="rId10"/>
    <p:sldId id="288" r:id="rId11"/>
    <p:sldId id="293" r:id="rId12"/>
    <p:sldId id="289" r:id="rId13"/>
    <p:sldId id="290" r:id="rId14"/>
    <p:sldId id="291" r:id="rId15"/>
    <p:sldId id="292" r:id="rId16"/>
    <p:sldId id="294" r:id="rId17"/>
    <p:sldId id="295" r:id="rId18"/>
    <p:sldId id="299" r:id="rId19"/>
    <p:sldId id="273" r:id="rId20"/>
    <p:sldId id="278" r:id="rId21"/>
    <p:sldId id="316" r:id="rId22"/>
    <p:sldId id="317" r:id="rId23"/>
    <p:sldId id="297" r:id="rId24"/>
    <p:sldId id="303" r:id="rId25"/>
    <p:sldId id="304" r:id="rId26"/>
    <p:sldId id="305" r:id="rId27"/>
    <p:sldId id="306" r:id="rId28"/>
    <p:sldId id="312" r:id="rId29"/>
    <p:sldId id="307" r:id="rId30"/>
    <p:sldId id="310" r:id="rId31"/>
    <p:sldId id="311" r:id="rId32"/>
    <p:sldId id="301" r:id="rId33"/>
    <p:sldId id="318" r:id="rId34"/>
    <p:sldId id="308" r:id="rId35"/>
    <p:sldId id="298" r:id="rId36"/>
    <p:sldId id="319" r:id="rId37"/>
    <p:sldId id="315" r:id="rId38"/>
    <p:sldId id="279"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B255"/>
    <a:srgbClr val="E5D419"/>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89" autoAdjust="0"/>
    <p:restoredTop sz="94592" autoAdjust="0"/>
  </p:normalViewPr>
  <p:slideViewPr>
    <p:cSldViewPr snapToGrid="0" snapToObjects="1">
      <p:cViewPr varScale="1">
        <p:scale>
          <a:sx n="67" d="100"/>
          <a:sy n="67" d="100"/>
        </p:scale>
        <p:origin x="72" y="6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1/12/2021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January 12,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January 12,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January 12,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January 12,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January 12, 2021</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5.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8.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39.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42.jp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dirty="0"/>
              <a:t>University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15 OSCILLATIONS</a:t>
            </a:r>
          </a:p>
          <a:p>
            <a:pPr algn="ctr"/>
            <a:r>
              <a:rPr lang="en-US" sz="1600" cap="none" dirty="0">
                <a:solidFill>
                  <a:schemeClr val="tx1"/>
                </a:solidFill>
                <a:latin typeface="+mn-lt"/>
              </a:rPr>
              <a:t>PowerPoint Image Slideshow</a:t>
            </a:r>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62758" y="2518312"/>
            <a:ext cx="2010682" cy="2602059"/>
          </a:xfrm>
          <a:prstGeom prst="rect">
            <a:avLst/>
          </a:prstGeom>
          <a:effectLst>
            <a:reflection blurRad="6350" stA="52000" endA="300" endPos="35000" dir="5400000" sy="-100000" algn="bl" rotWithShape="0"/>
          </a:effectLst>
          <a:scene3d>
            <a:camera prst="obliqueTopLeft"/>
            <a:lightRig rig="threePt" dir="t"/>
          </a:scene3d>
        </p:spPr>
      </p:pic>
      <p:pic>
        <p:nvPicPr>
          <p:cNvPr id="1027" name="Picture 3"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315200" y="5504688"/>
            <a:ext cx="1588122" cy="1078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15.9</a:t>
            </a:r>
          </a:p>
        </p:txBody>
      </p:sp>
      <p:pic>
        <p:nvPicPr>
          <p:cNvPr id="2" name="Picture Placeholder 1" descr="An illustration of a vertical spring attached to the ceiling. The positive y direction is upward. In the figure on the left, figure a, the spring has no mass attached to it. The bottom of the spring is a distance y sub zero from the floor. In the middle figure, figure b, the spring has a mass m attached to it. The top of the spring is at the same level as in figure a, but the spring has stretched down a distance delta y, so that the bottom of the spring is now a distance y sub 1 equals y sub zero minus delta y from the floor. On the right, figure c, a free body diagram of the mass is shown with downward force m g and an upward force F sub s that equals k delta y which also equals k times the quantity y sub zero minus y sub 1."/>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7639" r="-47639"/>
          <a:stretch>
            <a:fillRect/>
          </a:stretch>
        </p:blipFill>
        <p:spPr/>
      </p:pic>
      <p:sp>
        <p:nvSpPr>
          <p:cNvPr id="7" name="Text Placeholder 6"/>
          <p:cNvSpPr>
            <a:spLocks noGrp="1"/>
          </p:cNvSpPr>
          <p:nvPr>
            <p:ph type="body" sz="quarter" idx="14"/>
          </p:nvPr>
        </p:nvSpPr>
        <p:spPr/>
        <p:txBody>
          <a:bodyPr>
            <a:noAutofit/>
          </a:bodyPr>
          <a:lstStyle/>
          <a:p>
            <a:r>
              <a:rPr lang="en-US" sz="1000" dirty="0"/>
              <a:t>A spring is hung from the ceiling. When a block is attached, the block is at the equilibrium position where the weight of the block is equal to the force of the spring.</a:t>
            </a:r>
          </a:p>
          <a:p>
            <a:pPr marL="228600" indent="-228600">
              <a:buAutoNum type="alphaLcParenBoth"/>
            </a:pPr>
            <a:r>
              <a:rPr lang="en-US" sz="1000" dirty="0"/>
              <a:t>The spring is hung from the ceiling and the equilibrium position is marked as </a:t>
            </a:r>
            <a:r>
              <a:rPr lang="en-US" sz="1000" i="1" dirty="0"/>
              <a:t>y</a:t>
            </a:r>
            <a:r>
              <a:rPr lang="en-US" sz="1000" baseline="-25000" dirty="0"/>
              <a:t>o</a:t>
            </a:r>
            <a:r>
              <a:rPr lang="en-US" sz="1000" dirty="0"/>
              <a:t>.</a:t>
            </a:r>
          </a:p>
          <a:p>
            <a:pPr marL="228600" indent="-228600">
              <a:buAutoNum type="alphaLcParenBoth"/>
            </a:pPr>
            <a:r>
              <a:rPr lang="en-US" sz="1000" dirty="0"/>
              <a:t>A mass is attached to the spring and a new equilibrium position is reached (</a:t>
            </a:r>
            <a:r>
              <a:rPr lang="en-US" sz="1000" i="1" dirty="0"/>
              <a:t>y</a:t>
            </a:r>
            <a:r>
              <a:rPr lang="en-US" sz="1000" baseline="-25000" dirty="0"/>
              <a:t>1</a:t>
            </a:r>
            <a:r>
              <a:rPr lang="en-US" sz="1000" dirty="0"/>
              <a:t> </a:t>
            </a:r>
            <a:r>
              <a:rPr lang="en-US" sz="1000" dirty="0">
                <a:latin typeface="Cambria Math"/>
                <a:cs typeface="Cambria Math"/>
              </a:rPr>
              <a:t>=</a:t>
            </a:r>
            <a:r>
              <a:rPr lang="en-US" sz="1000" dirty="0"/>
              <a:t> y</a:t>
            </a:r>
            <a:r>
              <a:rPr lang="en-US" sz="1000" i="1" baseline="-25000" dirty="0"/>
              <a:t>o</a:t>
            </a:r>
            <a:r>
              <a:rPr lang="en-US" sz="1000" b="1" dirty="0"/>
              <a:t> </a:t>
            </a:r>
            <a:r>
              <a:rPr lang="en-US" sz="1000" dirty="0">
                <a:latin typeface="Cambria Math"/>
                <a:cs typeface="Cambria Math"/>
              </a:rPr>
              <a:t>−</a:t>
            </a:r>
            <a:r>
              <a:rPr lang="en-US" sz="1000" dirty="0"/>
              <a:t> </a:t>
            </a:r>
            <a:r>
              <a:rPr lang="en-US" sz="1000" dirty="0">
                <a:latin typeface="Cambria Math"/>
                <a:cs typeface="Cambria Math"/>
              </a:rPr>
              <a:t>Δ</a:t>
            </a:r>
            <a:r>
              <a:rPr lang="en-US" sz="1000" i="1" baseline="-25000" dirty="0"/>
              <a:t>y</a:t>
            </a:r>
            <a:r>
              <a:rPr lang="en-US" sz="1000" dirty="0"/>
              <a:t>) when the force provided by the spring equals the weight of the mass.</a:t>
            </a:r>
          </a:p>
          <a:p>
            <a:pPr marL="228600" indent="-228600">
              <a:buAutoNum type="alphaLcParenBoth"/>
            </a:pPr>
            <a:r>
              <a:rPr lang="en-US" sz="1000" dirty="0"/>
              <a:t>The free-body diagram of the mass shows the two forces acting on the mass: the weight and the force of the spring.</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728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15.10</a:t>
            </a:r>
          </a:p>
        </p:txBody>
      </p:sp>
      <p:pic>
        <p:nvPicPr>
          <p:cNvPr id="2" name="Picture Placeholder 1" descr="A series of 10 illustrations of a ball, attached to a vertical spring, is shown. The illustrations are displayed next to each other, with the tops of the springs aligned. The vertical positions y = + A, y = 0, and y = -A are labeled on the right. Working our way from left to right: In the left-most drawing, the spring is compressed so the ball is at y = + A and at rest. In the second drawing, the ball is at y = 0 and is moving downward. In the third drawing, the spring is stretched so that the ball is at y = - A and at rest. In the fourth drawing, the ball is at y = 0 and is moving upward. In the fifth drawing, the spring is compressed so the ball is at y = + A and at rest. In the sixth drawing, the ball is at y = 0 and is moving downward. In the seventh drawing, the spring is stretched so that the ball is at y = - A and at rest. In the eighth drawing, the ball is at y = 0 and is moving upward. In the ninth drawing, the spring is compressed so the ball is at y = + A and at rest. In the tenth drawing, the ball is at y = 0 and is moving downward. Below these illustrations is a series of graphs, aligned vertically. The top graph is of position as a function of time. The vertical axis is position y, with a range of – A to +A. The horizontal axis is time t, labeled in increments of T. The graph has value y=+A at t=0 and oscillates two and one quarter cycles. The horizontal distance between maxima is labeled as T and the vertical distance between the horizontal axis and the maximum is labeled as amplitude A. The middle graph is of velocity as a function of time. The vertical axis is velocity v, with a range of minus v sub max to v max. The horizontal axis is time t, labeled in increments of T. The graph has value v=0 and a negative slope at t=0, and oscillates two and one quarter cycles. The bottom graph is of acceleration as a function of time. The vertical axis is acceleration a, with a range of minus a sub max to a max. The horizontal axis is time t, labeled in increments of T. The graph has value a equals minus a sub max and a and oscillates two and one quarter cycles. Below the graphs are three illustrations of the ball on the spring. The positions y = + A, y=0, and y = -A are labeled on the right. In the leftmost diagram, a hand holds the ball and the length of the spring is labeled as the unstrained length. This position is above the y = + A position. In the middle picture, the ball is not being held and is at a lower position labeled as the equilibrium position. This position is y = 0. In the rightmost diagram, the ball is shown in four different positions. These positions are y = + A, just above y = 0, just below y = 0 , and at y = -A. The spring is shown only with its bottom attached to the ball at the y = + A positio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tretch>
            <a:fillRect/>
          </a:stretch>
        </p:blipFill>
        <p:spPr>
          <a:xfrm>
            <a:off x="1149663" y="1108075"/>
            <a:ext cx="2647324"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Graphs of </a:t>
            </a:r>
            <a:r>
              <a:rPr lang="en-US" sz="1600" i="1" dirty="0">
                <a:solidFill>
                  <a:schemeClr val="tx1"/>
                </a:solidFill>
              </a:rPr>
              <a:t>y</a:t>
            </a:r>
            <a:r>
              <a:rPr lang="en-US" sz="1600" dirty="0">
                <a:solidFill>
                  <a:schemeClr val="tx1"/>
                </a:solidFill>
              </a:rPr>
              <a:t>(</a:t>
            </a:r>
            <a:r>
              <a:rPr lang="en-US" sz="1600" i="1" dirty="0">
                <a:solidFill>
                  <a:schemeClr val="tx1"/>
                </a:solidFill>
              </a:rPr>
              <a:t>t</a:t>
            </a:r>
            <a:r>
              <a:rPr lang="en-US" sz="1600" dirty="0">
                <a:solidFill>
                  <a:schemeClr val="tx1"/>
                </a:solidFill>
              </a:rPr>
              <a:t>), </a:t>
            </a:r>
            <a:r>
              <a:rPr lang="en-US" sz="1600" i="1" dirty="0">
                <a:solidFill>
                  <a:schemeClr val="tx1"/>
                </a:solidFill>
              </a:rPr>
              <a:t>v</a:t>
            </a:r>
            <a:r>
              <a:rPr lang="en-US" sz="1600" dirty="0">
                <a:solidFill>
                  <a:schemeClr val="tx1"/>
                </a:solidFill>
              </a:rPr>
              <a:t>(</a:t>
            </a:r>
            <a:r>
              <a:rPr lang="en-US" sz="1600" i="1" dirty="0">
                <a:solidFill>
                  <a:schemeClr val="tx1"/>
                </a:solidFill>
              </a:rPr>
              <a:t>t</a:t>
            </a:r>
            <a:r>
              <a:rPr lang="en-US" sz="1600" dirty="0">
                <a:solidFill>
                  <a:schemeClr val="tx1"/>
                </a:solidFill>
              </a:rPr>
              <a:t>), and </a:t>
            </a:r>
            <a:r>
              <a:rPr lang="en-US" sz="1600" i="1" dirty="0">
                <a:solidFill>
                  <a:schemeClr val="tx1"/>
                </a:solidFill>
              </a:rPr>
              <a:t>a</a:t>
            </a:r>
            <a:r>
              <a:rPr lang="en-US" sz="1600" dirty="0">
                <a:solidFill>
                  <a:schemeClr val="tx1"/>
                </a:solidFill>
              </a:rPr>
              <a:t>(</a:t>
            </a:r>
            <a:r>
              <a:rPr lang="en-US" sz="1600" i="1" dirty="0">
                <a:solidFill>
                  <a:schemeClr val="tx1"/>
                </a:solidFill>
              </a:rPr>
              <a:t>t</a:t>
            </a:r>
            <a:r>
              <a:rPr lang="en-US" sz="1600" dirty="0">
                <a:solidFill>
                  <a:schemeClr val="tx1"/>
                </a:solidFill>
              </a:rPr>
              <a:t>) versus </a:t>
            </a:r>
            <a:r>
              <a:rPr lang="en-US" sz="1600" i="1" dirty="0">
                <a:solidFill>
                  <a:schemeClr val="tx1"/>
                </a:solidFill>
              </a:rPr>
              <a:t>t</a:t>
            </a:r>
            <a:r>
              <a:rPr lang="en-US" sz="1600" b="1" dirty="0">
                <a:solidFill>
                  <a:schemeClr val="tx1"/>
                </a:solidFill>
              </a:rPr>
              <a:t> </a:t>
            </a:r>
            <a:r>
              <a:rPr lang="en-US" sz="1600" dirty="0">
                <a:solidFill>
                  <a:schemeClr val="tx1"/>
                </a:solidFill>
              </a:rPr>
              <a:t>for the motion of an object on a vertical spring. The net force on the object can be described by Hooke’s law, so the object undergoes SHM. Note that the initial position has the vertical displacement at its maximum value </a:t>
            </a:r>
            <a:r>
              <a:rPr lang="en-US" sz="1600" i="1" dirty="0">
                <a:solidFill>
                  <a:schemeClr val="tx1"/>
                </a:solidFill>
              </a:rPr>
              <a:t>A</a:t>
            </a:r>
            <a:r>
              <a:rPr lang="en-US" sz="1600" dirty="0">
                <a:solidFill>
                  <a:schemeClr val="tx1"/>
                </a:solidFill>
              </a:rPr>
              <a:t>; </a:t>
            </a:r>
            <a:r>
              <a:rPr lang="en-US" sz="1600" i="1" dirty="0">
                <a:solidFill>
                  <a:schemeClr val="tx1"/>
                </a:solidFill>
              </a:rPr>
              <a:t>v</a:t>
            </a:r>
            <a:r>
              <a:rPr lang="en-US" sz="1600" b="1" dirty="0">
                <a:solidFill>
                  <a:schemeClr val="tx1"/>
                </a:solidFill>
              </a:rPr>
              <a:t> </a:t>
            </a:r>
            <a:r>
              <a:rPr lang="en-US" sz="1600" dirty="0">
                <a:solidFill>
                  <a:schemeClr val="tx1"/>
                </a:solidFill>
              </a:rPr>
              <a:t>is initially zero and then negative as the object moves down; the initial acceleration is negative, back toward the equilibrium position and becomes zero at that point.</a:t>
            </a:r>
          </a:p>
        </p:txBody>
      </p:sp>
      <p:pic>
        <p:nvPicPr>
          <p:cNvPr id="2050"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906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15.11</a:t>
            </a:r>
          </a:p>
        </p:txBody>
      </p:sp>
      <p:pic>
        <p:nvPicPr>
          <p:cNvPr id="2" name="Picture Placeholder 1" descr="The motion and energy of a mass attached to a horizontal spring, spring constant k, at various points in its motion. In figure (a) the mass is displaced to a position x = A to the right of x =0 and released from rest (v=0.) The spring is stretched. The force on the mass is to the left. The diagram is labeled with one half k A squared. (b) The mass is at x = 0 and moving in the negative x-direction with velocity – v sub max. The spring is relaxed. The Force on the mass is zero. The diagram is labeled with one half m quantity v sub max squared. (c) The mass is at minus A, to the left of x = 0 and is at rest (v =0.) The spring is compressed. The force F is to the right. The diagram is labeled with one half k quantity minus A squared. (d) The mass is at x = 0 and moving in the positive x-direction with velocity plus v sub max. The spring is relaxed. The Force on the mass is zero. The diagram is labeled with one half m v sub max squared. (e) the mass is again at x = A to the right of x =0. The diagram is labeled with one half k A square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tretch>
            <a:fillRect/>
          </a:stretch>
        </p:blipFill>
        <p:spPr>
          <a:xfrm>
            <a:off x="2094555" y="1122386"/>
            <a:ext cx="4788201" cy="3500071"/>
          </a:xfrm>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Autofit/>
              </a:bodyPr>
              <a:lstStyle/>
              <a:p>
                <a:r>
                  <a:rPr lang="en-US" sz="950" dirty="0"/>
                  <a:t>The transformation of energy in SHM for an object attached to a spring on a frictionless surface. </a:t>
                </a:r>
                <a:r>
                  <a:rPr lang="en-US" sz="950" dirty="0">
                    <a:solidFill>
                      <a:srgbClr val="6CB255"/>
                    </a:solidFill>
                  </a:rPr>
                  <a:t>(a)</a:t>
                </a:r>
                <a:r>
                  <a:rPr lang="en-US" sz="950" dirty="0"/>
                  <a:t> When the mass is at the position </a:t>
                </a:r>
                <a:r>
                  <a:rPr lang="en-US" sz="950" i="1" dirty="0"/>
                  <a:t>x</a:t>
                </a:r>
                <a:r>
                  <a:rPr lang="en-US" sz="950" dirty="0"/>
                  <a:t> </a:t>
                </a:r>
                <a:r>
                  <a:rPr lang="en-US" sz="950" dirty="0">
                    <a:latin typeface="Cambria Math" panose="02040503050406030204" pitchFamily="18" charset="0"/>
                    <a:ea typeface="Cambria Math" panose="02040503050406030204" pitchFamily="18" charset="0"/>
                  </a:rPr>
                  <a:t>=</a:t>
                </a:r>
                <a:r>
                  <a:rPr lang="en-US" sz="950" dirty="0"/>
                  <a:t> </a:t>
                </a:r>
                <a:r>
                  <a:rPr lang="en-US" sz="950" dirty="0">
                    <a:latin typeface="Cambria Math" panose="02040503050406030204" pitchFamily="18" charset="0"/>
                    <a:ea typeface="Cambria Math" panose="02040503050406030204" pitchFamily="18" charset="0"/>
                  </a:rPr>
                  <a:t>+</a:t>
                </a:r>
                <a:r>
                  <a:rPr lang="en-US" sz="950" i="1" dirty="0"/>
                  <a:t>A</a:t>
                </a:r>
                <a:r>
                  <a:rPr lang="en-US" sz="950" dirty="0"/>
                  <a:t>, all the energy is stored as potential energy in the spring </a:t>
                </a:r>
                <a14:m>
                  <m:oMath xmlns:m="http://schemas.openxmlformats.org/officeDocument/2006/math">
                    <m:r>
                      <a:rPr lang="en-US" sz="950" b="0" i="1" smtClean="0">
                        <a:latin typeface="Cambria Math"/>
                      </a:rPr>
                      <m:t>𝑈</m:t>
                    </m:r>
                    <m:r>
                      <a:rPr lang="en-US" sz="950" b="0" i="1" smtClean="0">
                        <a:latin typeface="Cambria Math"/>
                      </a:rPr>
                      <m:t>= </m:t>
                    </m:r>
                    <m:f>
                      <m:fPr>
                        <m:ctrlPr>
                          <a:rPr lang="en-US" sz="950" b="0" i="1" smtClean="0">
                            <a:latin typeface="Cambria Math" panose="02040503050406030204" pitchFamily="18" charset="0"/>
                          </a:rPr>
                        </m:ctrlPr>
                      </m:fPr>
                      <m:num>
                        <m:r>
                          <a:rPr lang="en-US" sz="950" b="0" i="1" smtClean="0">
                            <a:latin typeface="Cambria Math"/>
                          </a:rPr>
                          <m:t>1</m:t>
                        </m:r>
                      </m:num>
                      <m:den>
                        <m:r>
                          <a:rPr lang="en-US" sz="950" b="0" i="1" smtClean="0">
                            <a:latin typeface="Cambria Math"/>
                          </a:rPr>
                          <m:t>2</m:t>
                        </m:r>
                      </m:den>
                    </m:f>
                    <m:sSup>
                      <m:sSupPr>
                        <m:ctrlPr>
                          <a:rPr lang="en-US" sz="950" b="0" i="1" smtClean="0">
                            <a:latin typeface="Cambria Math" panose="02040503050406030204" pitchFamily="18" charset="0"/>
                          </a:rPr>
                        </m:ctrlPr>
                      </m:sSupPr>
                      <m:e>
                        <m:r>
                          <a:rPr lang="en-US" sz="950" b="0" i="1" smtClean="0">
                            <a:latin typeface="Cambria Math"/>
                          </a:rPr>
                          <m:t>𝑘𝐴</m:t>
                        </m:r>
                      </m:e>
                      <m:sup>
                        <m:r>
                          <a:rPr lang="en-US" sz="950" b="0" i="1" smtClean="0">
                            <a:latin typeface="Cambria Math"/>
                          </a:rPr>
                          <m:t>2</m:t>
                        </m:r>
                      </m:sup>
                    </m:sSup>
                  </m:oMath>
                </a14:m>
                <a:r>
                  <a:rPr lang="en-US" sz="950" dirty="0"/>
                  <a:t>. The kinetic energy is equal to zero because the velocity of the mass is zero. </a:t>
                </a:r>
                <a:r>
                  <a:rPr lang="en-US" sz="950" dirty="0">
                    <a:solidFill>
                      <a:srgbClr val="6CB255"/>
                    </a:solidFill>
                  </a:rPr>
                  <a:t>(b)</a:t>
                </a:r>
                <a:r>
                  <a:rPr lang="en-US" sz="950" dirty="0"/>
                  <a:t> As the mass moves toward </a:t>
                </a:r>
                <a:r>
                  <a:rPr lang="en-US" sz="950" i="1" dirty="0"/>
                  <a:t>x</a:t>
                </a:r>
                <a:r>
                  <a:rPr lang="en-US" sz="950" dirty="0"/>
                  <a:t> </a:t>
                </a:r>
                <a:r>
                  <a:rPr lang="en-US" sz="950" dirty="0">
                    <a:latin typeface="Cambria Math" panose="02040503050406030204" pitchFamily="18" charset="0"/>
                    <a:ea typeface="Cambria Math" panose="02040503050406030204" pitchFamily="18" charset="0"/>
                  </a:rPr>
                  <a:t>=</a:t>
                </a:r>
                <a:r>
                  <a:rPr lang="en-US" sz="950" dirty="0"/>
                  <a:t> </a:t>
                </a:r>
                <a:r>
                  <a:rPr lang="en-US" sz="950" dirty="0">
                    <a:latin typeface="Cambria Math" panose="02040503050406030204" pitchFamily="18" charset="0"/>
                    <a:ea typeface="Cambria Math" panose="02040503050406030204" pitchFamily="18" charset="0"/>
                  </a:rPr>
                  <a:t>−</a:t>
                </a:r>
                <a:r>
                  <a:rPr lang="en-US" sz="950" i="1" dirty="0"/>
                  <a:t>A</a:t>
                </a:r>
                <a:r>
                  <a:rPr lang="en-US" sz="950" dirty="0"/>
                  <a:t> , the mass crosses the position </a:t>
                </a:r>
                <a:r>
                  <a:rPr lang="en-US" sz="950" i="1" dirty="0"/>
                  <a:t>x</a:t>
                </a:r>
                <a:r>
                  <a:rPr lang="en-US" sz="950" dirty="0"/>
                  <a:t> </a:t>
                </a:r>
                <a:r>
                  <a:rPr lang="en-US" sz="950" dirty="0">
                    <a:latin typeface="Cambria Math" panose="02040503050406030204" pitchFamily="18" charset="0"/>
                    <a:ea typeface="Cambria Math" panose="02040503050406030204" pitchFamily="18" charset="0"/>
                  </a:rPr>
                  <a:t>=</a:t>
                </a:r>
                <a:r>
                  <a:rPr lang="en-US" sz="950" dirty="0"/>
                  <a:t> 0. At this point, the spring is neither extended nor compressed, so the potential energy stored in the spring is zero. At </a:t>
                </a:r>
                <a:r>
                  <a:rPr lang="en-US" sz="950" i="1" dirty="0"/>
                  <a:t>x</a:t>
                </a:r>
                <a:r>
                  <a:rPr lang="en-US" sz="950" dirty="0"/>
                  <a:t> </a:t>
                </a:r>
                <a:r>
                  <a:rPr lang="en-US" sz="950" dirty="0">
                    <a:latin typeface="Cambria Math" panose="02040503050406030204" pitchFamily="18" charset="0"/>
                    <a:ea typeface="Cambria Math" panose="02040503050406030204" pitchFamily="18" charset="0"/>
                  </a:rPr>
                  <a:t>=</a:t>
                </a:r>
                <a:r>
                  <a:rPr lang="en-US" sz="950" dirty="0"/>
                  <a:t> 0 , the total energy is all kinetic energy where  </a:t>
                </a:r>
                <a14:m>
                  <m:oMath xmlns:m="http://schemas.openxmlformats.org/officeDocument/2006/math">
                    <m:r>
                      <a:rPr lang="en-US" sz="950" b="0" i="1" smtClean="0">
                        <a:latin typeface="Cambria Math"/>
                      </a:rPr>
                      <m:t>𝐾</m:t>
                    </m:r>
                    <m:r>
                      <a:rPr lang="en-US" sz="950" i="1">
                        <a:latin typeface="Cambria Math"/>
                      </a:rPr>
                      <m:t>= </m:t>
                    </m:r>
                    <m:f>
                      <m:fPr>
                        <m:ctrlPr>
                          <a:rPr lang="en-US" sz="950" i="1">
                            <a:latin typeface="Cambria Math" panose="02040503050406030204" pitchFamily="18" charset="0"/>
                          </a:rPr>
                        </m:ctrlPr>
                      </m:fPr>
                      <m:num>
                        <m:r>
                          <a:rPr lang="en-US" sz="950" i="1">
                            <a:latin typeface="Cambria Math"/>
                          </a:rPr>
                          <m:t>1</m:t>
                        </m:r>
                      </m:num>
                      <m:den>
                        <m:r>
                          <a:rPr lang="en-US" sz="950" i="1">
                            <a:latin typeface="Cambria Math"/>
                          </a:rPr>
                          <m:t>2</m:t>
                        </m:r>
                      </m:den>
                    </m:f>
                    <m:sSup>
                      <m:sSupPr>
                        <m:ctrlPr>
                          <a:rPr lang="en-US" sz="950" i="1">
                            <a:latin typeface="Cambria Math" panose="02040503050406030204" pitchFamily="18" charset="0"/>
                          </a:rPr>
                        </m:ctrlPr>
                      </m:sSupPr>
                      <m:e>
                        <m:r>
                          <a:rPr lang="en-US" sz="950" b="0" i="1" smtClean="0">
                            <a:latin typeface="Cambria Math"/>
                          </a:rPr>
                          <m:t>𝑚</m:t>
                        </m:r>
                        <m:r>
                          <a:rPr lang="en-US" sz="950" b="0" i="1" smtClean="0">
                            <a:latin typeface="Cambria Math"/>
                          </a:rPr>
                          <m:t>(−</m:t>
                        </m:r>
                        <m:sSub>
                          <m:sSubPr>
                            <m:ctrlPr>
                              <a:rPr lang="en-US" sz="950" b="0" i="1" smtClean="0">
                                <a:latin typeface="Cambria Math" panose="02040503050406030204" pitchFamily="18" charset="0"/>
                              </a:rPr>
                            </m:ctrlPr>
                          </m:sSubPr>
                          <m:e>
                            <m:r>
                              <a:rPr lang="en-US" sz="950" b="0" i="1" smtClean="0">
                                <a:latin typeface="Cambria Math"/>
                              </a:rPr>
                              <m:t>𝑣</m:t>
                            </m:r>
                          </m:e>
                          <m:sub>
                            <m:r>
                              <a:rPr lang="en-US" sz="950" b="0" i="1" smtClean="0">
                                <a:latin typeface="Cambria Math"/>
                              </a:rPr>
                              <m:t>𝑚𝑎𝑥</m:t>
                            </m:r>
                          </m:sub>
                        </m:sSub>
                        <m:r>
                          <a:rPr lang="en-US" sz="950" b="0" i="1" smtClean="0">
                            <a:latin typeface="Cambria Math"/>
                          </a:rPr>
                          <m:t>)</m:t>
                        </m:r>
                      </m:e>
                      <m:sup>
                        <m:r>
                          <a:rPr lang="en-US" sz="950" i="1">
                            <a:latin typeface="Cambria Math"/>
                          </a:rPr>
                          <m:t>2</m:t>
                        </m:r>
                      </m:sup>
                    </m:sSup>
                  </m:oMath>
                </a14:m>
                <a:r>
                  <a:rPr lang="en-US" sz="950" dirty="0"/>
                  <a:t>. </a:t>
                </a:r>
                <a:r>
                  <a:rPr lang="en-US" sz="950" dirty="0">
                    <a:solidFill>
                      <a:srgbClr val="6CB255"/>
                    </a:solidFill>
                  </a:rPr>
                  <a:t>(c) </a:t>
                </a:r>
                <a:r>
                  <a:rPr lang="en-US" sz="950" dirty="0"/>
                  <a:t>The mass continues to move until it reaches </a:t>
                </a:r>
                <a:r>
                  <a:rPr lang="en-US" sz="950" i="1" dirty="0"/>
                  <a:t>x</a:t>
                </a:r>
                <a:r>
                  <a:rPr lang="en-US" sz="950" dirty="0"/>
                  <a:t> </a:t>
                </a:r>
                <a:r>
                  <a:rPr lang="en-US" sz="950" dirty="0">
                    <a:latin typeface="Cambria Math" panose="02040503050406030204" pitchFamily="18" charset="0"/>
                    <a:ea typeface="Cambria Math" panose="02040503050406030204" pitchFamily="18" charset="0"/>
                  </a:rPr>
                  <a:t>=</a:t>
                </a:r>
                <a:r>
                  <a:rPr lang="en-US" sz="950" dirty="0"/>
                  <a:t> </a:t>
                </a:r>
                <a:r>
                  <a:rPr lang="en-US" sz="950" dirty="0">
                    <a:latin typeface="Cambria Math" panose="02040503050406030204" pitchFamily="18" charset="0"/>
                    <a:ea typeface="Cambria Math" panose="02040503050406030204" pitchFamily="18" charset="0"/>
                  </a:rPr>
                  <a:t>−</a:t>
                </a:r>
                <a:r>
                  <a:rPr lang="en-US" sz="950" i="1" dirty="0"/>
                  <a:t>A</a:t>
                </a:r>
                <a:r>
                  <a:rPr lang="en-US" sz="950" dirty="0"/>
                  <a:t> where the mass stops and starts moving toward </a:t>
                </a:r>
                <a:r>
                  <a:rPr lang="en-US" sz="950" i="1" dirty="0"/>
                  <a:t>x</a:t>
                </a:r>
                <a:r>
                  <a:rPr lang="en-US" sz="950" dirty="0"/>
                  <a:t> </a:t>
                </a:r>
                <a:r>
                  <a:rPr lang="en-US" sz="950" dirty="0">
                    <a:latin typeface="Cambria Math" panose="02040503050406030204" pitchFamily="18" charset="0"/>
                    <a:ea typeface="Cambria Math" panose="02040503050406030204" pitchFamily="18" charset="0"/>
                  </a:rPr>
                  <a:t>=</a:t>
                </a:r>
                <a:r>
                  <a:rPr lang="en-US" sz="950" dirty="0"/>
                  <a:t> </a:t>
                </a:r>
                <a:r>
                  <a:rPr lang="en-US" sz="950" dirty="0">
                    <a:latin typeface="Cambria Math" panose="02040503050406030204" pitchFamily="18" charset="0"/>
                    <a:ea typeface="Cambria Math" panose="02040503050406030204" pitchFamily="18" charset="0"/>
                  </a:rPr>
                  <a:t>+</a:t>
                </a:r>
                <a:r>
                  <a:rPr lang="en-US" sz="950" i="1" dirty="0"/>
                  <a:t>A</a:t>
                </a:r>
                <a:r>
                  <a:rPr lang="en-US" sz="950" dirty="0"/>
                  <a:t>. At the position </a:t>
                </a:r>
                <a:r>
                  <a:rPr lang="en-US" sz="950" i="1" dirty="0"/>
                  <a:t>x</a:t>
                </a:r>
                <a:r>
                  <a:rPr lang="en-US" sz="950" dirty="0"/>
                  <a:t> = −</a:t>
                </a:r>
                <a:r>
                  <a:rPr lang="en-US" sz="950" i="1" dirty="0"/>
                  <a:t>A</a:t>
                </a:r>
                <a:r>
                  <a:rPr lang="en-US" sz="950" dirty="0"/>
                  <a:t>, the total energy is stored as potential energy in the compressed </a:t>
                </a:r>
                <a14:m>
                  <m:oMath xmlns:m="http://schemas.openxmlformats.org/officeDocument/2006/math">
                    <m:r>
                      <a:rPr lang="en-US" sz="950" b="0" i="1" smtClean="0">
                        <a:latin typeface="Cambria Math"/>
                      </a:rPr>
                      <m:t>𝑈</m:t>
                    </m:r>
                    <m:r>
                      <a:rPr lang="en-US" sz="950" i="1">
                        <a:latin typeface="Cambria Math"/>
                      </a:rPr>
                      <m:t>= </m:t>
                    </m:r>
                    <m:f>
                      <m:fPr>
                        <m:ctrlPr>
                          <a:rPr lang="en-US" sz="950" i="1">
                            <a:latin typeface="Cambria Math" panose="02040503050406030204" pitchFamily="18" charset="0"/>
                          </a:rPr>
                        </m:ctrlPr>
                      </m:fPr>
                      <m:num>
                        <m:r>
                          <a:rPr lang="en-US" sz="950" i="1">
                            <a:latin typeface="Cambria Math"/>
                          </a:rPr>
                          <m:t>1</m:t>
                        </m:r>
                      </m:num>
                      <m:den>
                        <m:r>
                          <a:rPr lang="en-US" sz="950" i="1">
                            <a:latin typeface="Cambria Math"/>
                          </a:rPr>
                          <m:t>2</m:t>
                        </m:r>
                      </m:den>
                    </m:f>
                    <m:sSup>
                      <m:sSupPr>
                        <m:ctrlPr>
                          <a:rPr lang="en-US" sz="950" i="1">
                            <a:latin typeface="Cambria Math" panose="02040503050406030204" pitchFamily="18" charset="0"/>
                          </a:rPr>
                        </m:ctrlPr>
                      </m:sSupPr>
                      <m:e>
                        <m:r>
                          <a:rPr lang="en-US" sz="950" b="0" i="1" smtClean="0">
                            <a:latin typeface="Cambria Math"/>
                          </a:rPr>
                          <m:t>𝑘</m:t>
                        </m:r>
                        <m:r>
                          <a:rPr lang="en-US" sz="950" i="1">
                            <a:latin typeface="Cambria Math"/>
                          </a:rPr>
                          <m:t>(−</m:t>
                        </m:r>
                        <m:r>
                          <a:rPr lang="en-US" sz="950" b="0" i="1" smtClean="0">
                            <a:latin typeface="Cambria Math"/>
                          </a:rPr>
                          <m:t>𝐴</m:t>
                        </m:r>
                        <m:r>
                          <a:rPr lang="en-US" sz="950" i="1">
                            <a:latin typeface="Cambria Math"/>
                          </a:rPr>
                          <m:t>)</m:t>
                        </m:r>
                      </m:e>
                      <m:sup>
                        <m:r>
                          <a:rPr lang="en-US" sz="950" i="1">
                            <a:latin typeface="Cambria Math"/>
                          </a:rPr>
                          <m:t>2</m:t>
                        </m:r>
                      </m:sup>
                    </m:sSup>
                  </m:oMath>
                </a14:m>
                <a:r>
                  <a:rPr lang="en-US" sz="950" dirty="0"/>
                  <a:t> and the kinetic energy is zero. </a:t>
                </a:r>
                <a:r>
                  <a:rPr lang="en-US" sz="950" dirty="0">
                    <a:solidFill>
                      <a:srgbClr val="6CB255"/>
                    </a:solidFill>
                  </a:rPr>
                  <a:t>(d) </a:t>
                </a:r>
                <a:r>
                  <a:rPr lang="en-US" sz="950" dirty="0"/>
                  <a:t>As the mass passes through the position </a:t>
                </a:r>
                <a:r>
                  <a:rPr lang="en-US" sz="950" i="1" dirty="0"/>
                  <a:t>x</a:t>
                </a:r>
                <a:r>
                  <a:rPr lang="en-US" sz="950" dirty="0"/>
                  <a:t> </a:t>
                </a:r>
                <a:r>
                  <a:rPr lang="en-US" sz="950" dirty="0">
                    <a:latin typeface="Cambria Math" panose="02040503050406030204" pitchFamily="18" charset="0"/>
                    <a:ea typeface="Cambria Math" panose="02040503050406030204" pitchFamily="18" charset="0"/>
                  </a:rPr>
                  <a:t>=</a:t>
                </a:r>
                <a:r>
                  <a:rPr lang="en-US" sz="950" dirty="0"/>
                  <a:t> 0, the kinetic energy is </a:t>
                </a:r>
                <a14:m>
                  <m:oMath xmlns:m="http://schemas.openxmlformats.org/officeDocument/2006/math">
                    <m:r>
                      <a:rPr lang="en-US" sz="950" b="0" i="1" smtClean="0">
                        <a:latin typeface="Cambria Math"/>
                      </a:rPr>
                      <m:t>𝐾</m:t>
                    </m:r>
                    <m:r>
                      <a:rPr lang="en-US" sz="950" b="0" i="1" smtClean="0">
                        <a:latin typeface="Cambria Math"/>
                      </a:rPr>
                      <m:t>= </m:t>
                    </m:r>
                    <m:f>
                      <m:fPr>
                        <m:ctrlPr>
                          <a:rPr lang="en-US" sz="950" b="0" i="1" smtClean="0">
                            <a:latin typeface="Cambria Math" panose="02040503050406030204" pitchFamily="18" charset="0"/>
                          </a:rPr>
                        </m:ctrlPr>
                      </m:fPr>
                      <m:num>
                        <m:r>
                          <a:rPr lang="en-US" sz="950" b="0" i="1" smtClean="0">
                            <a:latin typeface="Cambria Math"/>
                          </a:rPr>
                          <m:t>1</m:t>
                        </m:r>
                      </m:num>
                      <m:den>
                        <m:r>
                          <a:rPr lang="en-US" sz="950" b="0" i="1" smtClean="0">
                            <a:latin typeface="Cambria Math"/>
                          </a:rPr>
                          <m:t>2</m:t>
                        </m:r>
                      </m:den>
                    </m:f>
                    <m:sSub>
                      <m:sSubPr>
                        <m:ctrlPr>
                          <a:rPr lang="en-US" sz="950" b="0" i="1" smtClean="0">
                            <a:latin typeface="Cambria Math" panose="02040503050406030204" pitchFamily="18" charset="0"/>
                          </a:rPr>
                        </m:ctrlPr>
                      </m:sSubPr>
                      <m:e>
                        <m:sSup>
                          <m:sSupPr>
                            <m:ctrlPr>
                              <a:rPr lang="en-US" sz="950" b="0" i="1" smtClean="0">
                                <a:latin typeface="Cambria Math" panose="02040503050406030204" pitchFamily="18" charset="0"/>
                              </a:rPr>
                            </m:ctrlPr>
                          </m:sSupPr>
                          <m:e>
                            <m:r>
                              <a:rPr lang="en-US" sz="950" b="0" i="1" smtClean="0">
                                <a:latin typeface="Cambria Math"/>
                              </a:rPr>
                              <m:t>𝑚𝑣</m:t>
                            </m:r>
                          </m:e>
                          <m:sup>
                            <m:r>
                              <a:rPr lang="en-US" sz="950" b="0" i="1" smtClean="0">
                                <a:latin typeface="Cambria Math"/>
                              </a:rPr>
                              <m:t>2</m:t>
                            </m:r>
                          </m:sup>
                        </m:sSup>
                      </m:e>
                      <m:sub>
                        <m:r>
                          <a:rPr lang="en-US" sz="950" b="0" i="1" smtClean="0">
                            <a:latin typeface="Cambria Math"/>
                          </a:rPr>
                          <m:t>𝑚𝑎𝑥</m:t>
                        </m:r>
                      </m:sub>
                    </m:sSub>
                  </m:oMath>
                </a14:m>
                <a:r>
                  <a:rPr lang="en-US" sz="950" dirty="0"/>
                  <a:t> and the potential energy stored in the spring is zero. </a:t>
                </a:r>
                <a:r>
                  <a:rPr lang="en-US" sz="950" dirty="0">
                    <a:solidFill>
                      <a:srgbClr val="6CB255"/>
                    </a:solidFill>
                  </a:rPr>
                  <a:t>(e)</a:t>
                </a:r>
                <a:r>
                  <a:rPr lang="en-US" sz="950" dirty="0"/>
                  <a:t> The mass returns to the position </a:t>
                </a:r>
                <a:r>
                  <a:rPr lang="en-US" sz="950" i="1" dirty="0"/>
                  <a:t>x</a:t>
                </a:r>
                <a:r>
                  <a:rPr lang="en-US" sz="950" dirty="0"/>
                  <a:t> </a:t>
                </a:r>
                <a:r>
                  <a:rPr lang="en-US" sz="950" dirty="0">
                    <a:latin typeface="Cambria Math" panose="02040503050406030204" pitchFamily="18" charset="0"/>
                    <a:ea typeface="Cambria Math" panose="02040503050406030204" pitchFamily="18" charset="0"/>
                  </a:rPr>
                  <a:t>=</a:t>
                </a:r>
                <a:r>
                  <a:rPr lang="en-US" sz="950" dirty="0"/>
                  <a:t> </a:t>
                </a:r>
                <a:r>
                  <a:rPr lang="en-US" sz="950" dirty="0">
                    <a:latin typeface="Cambria Math" panose="02040503050406030204" pitchFamily="18" charset="0"/>
                    <a:ea typeface="Cambria Math" panose="02040503050406030204" pitchFamily="18" charset="0"/>
                  </a:rPr>
                  <a:t>+</a:t>
                </a:r>
                <a:r>
                  <a:rPr lang="en-US" sz="950" i="1" dirty="0"/>
                  <a:t>A</a:t>
                </a:r>
                <a:r>
                  <a:rPr lang="en-US" sz="950" dirty="0"/>
                  <a:t>, where </a:t>
                </a:r>
                <a:r>
                  <a:rPr lang="en-US" sz="950" i="1" dirty="0"/>
                  <a:t>K</a:t>
                </a:r>
                <a:r>
                  <a:rPr lang="en-US" sz="950" dirty="0"/>
                  <a:t> </a:t>
                </a:r>
                <a:r>
                  <a:rPr lang="en-US" sz="950" dirty="0">
                    <a:latin typeface="Cambria Math" panose="02040503050406030204" pitchFamily="18" charset="0"/>
                    <a:ea typeface="Cambria Math" panose="02040503050406030204" pitchFamily="18" charset="0"/>
                  </a:rPr>
                  <a:t>=</a:t>
                </a:r>
                <a:r>
                  <a:rPr lang="en-US" sz="950" dirty="0"/>
                  <a:t> 0 </a:t>
                </a:r>
                <a:r>
                  <a:rPr lang="de-DE" sz="950" dirty="0"/>
                  <a:t>and </a:t>
                </a:r>
                <a14:m>
                  <m:oMath xmlns:m="http://schemas.openxmlformats.org/officeDocument/2006/math">
                    <m:r>
                      <a:rPr lang="en-US" sz="950" i="1">
                        <a:latin typeface="Cambria Math"/>
                      </a:rPr>
                      <m:t>𝑈</m:t>
                    </m:r>
                    <m:r>
                      <a:rPr lang="en-US" sz="950" i="1">
                        <a:latin typeface="Cambria Math"/>
                      </a:rPr>
                      <m:t>= </m:t>
                    </m:r>
                    <m:f>
                      <m:fPr>
                        <m:ctrlPr>
                          <a:rPr lang="en-US" sz="950" i="1">
                            <a:latin typeface="Cambria Math" panose="02040503050406030204" pitchFamily="18" charset="0"/>
                          </a:rPr>
                        </m:ctrlPr>
                      </m:fPr>
                      <m:num>
                        <m:r>
                          <a:rPr lang="en-US" sz="950" i="1">
                            <a:latin typeface="Cambria Math"/>
                          </a:rPr>
                          <m:t>1</m:t>
                        </m:r>
                      </m:num>
                      <m:den>
                        <m:r>
                          <a:rPr lang="en-US" sz="950" i="1">
                            <a:latin typeface="Cambria Math"/>
                          </a:rPr>
                          <m:t>2</m:t>
                        </m:r>
                      </m:den>
                    </m:f>
                    <m:sSup>
                      <m:sSupPr>
                        <m:ctrlPr>
                          <a:rPr lang="en-US" sz="950" i="1">
                            <a:latin typeface="Cambria Math" panose="02040503050406030204" pitchFamily="18" charset="0"/>
                          </a:rPr>
                        </m:ctrlPr>
                      </m:sSupPr>
                      <m:e>
                        <m:r>
                          <a:rPr lang="en-US" sz="950" i="1">
                            <a:latin typeface="Cambria Math"/>
                          </a:rPr>
                          <m:t>𝑘𝐴</m:t>
                        </m:r>
                      </m:e>
                      <m:sup>
                        <m:r>
                          <a:rPr lang="en-US" sz="950" i="1">
                            <a:latin typeface="Cambria Math"/>
                          </a:rPr>
                          <m:t>2</m:t>
                        </m:r>
                      </m:sup>
                    </m:sSup>
                  </m:oMath>
                </a14:m>
                <a:r>
                  <a:rPr lang="de-DE" sz="950" dirty="0"/>
                  <a:t>.</a:t>
                </a:r>
                <a:endParaRPr lang="en-US" sz="950" dirty="0"/>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b="-14660"/>
                </a:stretch>
              </a:blipFill>
            </p:spPr>
            <p:txBody>
              <a:bodyPr/>
              <a:lstStyle/>
              <a:p>
                <a:r>
                  <a:rPr lang="en-US">
                    <a:noFill/>
                  </a:rPr>
                  <a:t> </a:t>
                </a:r>
              </a:p>
            </p:txBody>
          </p:sp>
        </mc:Fallback>
      </mc:AlternateContent>
      <p:pic>
        <p:nvPicPr>
          <p:cNvPr id="9" name="Picture 2" descr="L:\Clients\Connexions\01_CNX_ Admin\00_OSC_Project_Resources\14_OSC_Production\PowerPoints\OSX-Stacked-TM-CMYK-300dp1-2016.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728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15.12</a:t>
            </a:r>
          </a:p>
        </p:txBody>
      </p:sp>
      <p:pic>
        <p:nvPicPr>
          <p:cNvPr id="2" name="Picture Placeholder 1" descr="Graphs of the energy, position, and velocity as functions of time for a mass on a spring. On the left is the graph of energy in Joules (J) versus time in seconds. The vertical axis range is zero to one half k A squared. The horizontal axis range is zero to T. Three curves are shown. The total energy E sub total is shown as a green line. The total energy is a constant at a value of one half k A squared. The kinetic energy K equals one half m v squared is shown as a red curve. K starts at zero energy at t=0, and rises to a maximum value of one half k A squared at time 1/4 T, then decreases to zero at 1/2 T, rises to one half k A squared at 3/4 T, and is zero again at T. Potential energy U equals one half k x squared is shown as a blue curve. U starts at maximum energy of one half k A squared at t=0, decreases to zero at 1/4 T, rises to one half k A squared at 1/2 T, is zero again at 3/4 T and is at the maximum of one half k A squared again at t=T. On the right is a graph of position versus time above a graph of velocity versus time. The position graph has x in meters, ranging from –A to +A, versus time in seconds. The position is at +A and decreasing at t=0, reaches a minimum of –A, then rises to +A. The velocity graph has v in m/s, ranging from minus v sub max to plus v sub max, versus time in seconds. The velocity is zero and decreasing at t=0, and reaches a minimum of minus v sub max at the same time that the position graph is zero. The velocity is zero again when the position is at x=-A, rises to plus v sub max when the position is zero, and v=0 at the end of the graph, where the position Is again maximum."/>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tretch>
            <a:fillRect/>
          </a:stretch>
        </p:blipFill>
        <p:spPr>
          <a:xfrm>
            <a:off x="738579" y="1122386"/>
            <a:ext cx="7500152" cy="3500071"/>
          </a:xfrm>
        </p:spPr>
      </p:pic>
      <p:sp>
        <p:nvSpPr>
          <p:cNvPr id="7" name="Text Placeholder 6"/>
          <p:cNvSpPr>
            <a:spLocks noGrp="1"/>
          </p:cNvSpPr>
          <p:nvPr>
            <p:ph type="body" sz="quarter" idx="14"/>
          </p:nvPr>
        </p:nvSpPr>
        <p:spPr/>
        <p:txBody>
          <a:bodyPr>
            <a:noAutofit/>
          </a:bodyPr>
          <a:lstStyle/>
          <a:p>
            <a:r>
              <a:rPr lang="en-US" sz="1400" dirty="0"/>
              <a:t>Graph of the kinetic energy, potential energy, and total energy of a block oscillating on a spring in SHM. Also shown are the graphs of position versus time and velocity versus time. The total energy remains constant, but the energy oscillates between kinetic energy and potential energy. When the kinetic energy is maximum, the potential energy is zero. This occurs when the velocity is maximum and the mass is at the equilibrium position. The potential energy is maximum when the speed is zero. The total energy is the sum of the kinetic energy plus the potential energy and it is constant.</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728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15.13</a:t>
            </a:r>
          </a:p>
        </p:txBody>
      </p:sp>
      <p:pic>
        <p:nvPicPr>
          <p:cNvPr id="2" name="Picture Placeholder 1" descr="Graph of energy E in Joules on the vertical axis versus position x in meters on the horizontal axis. The horizontal axis had x=0 labeled as the equilibrium position with F=0. Positions x=-A and x=+A are labeled as turning points. A concave down parabola in red, labeled as K, has its maximum value of E=E total at x=0 and is zero at x=-A and x=+A. A horizontal green line at a constant E value of E total is labeled as E total. A concave up parabola in blue, labeled as U, intersects the green line with a value of E=E total at x=-A and x=+A and is zero at x=0. The region of the graph to the left of x=0 is labeled with a red arrow pointing to the right and the equation F equals minus the derivative of U with respect to x. The region of the graph to the right of x=0 is labeled with a red arrow pointing to the left and the equation F equals minus the derivative of U with respect to x."/>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6895" r="-36895"/>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Autofit/>
              </a:bodyPr>
              <a:lstStyle/>
              <a:p>
                <a:r>
                  <a:rPr lang="en-US" sz="1600" dirty="0"/>
                  <a:t>A graph of the kinetic energy (red), potential energy (blue), and total energy (green) of a simple harmonic oscillator. The force is equal to </a:t>
                </a:r>
                <a14:m>
                  <m:oMath xmlns:m="http://schemas.openxmlformats.org/officeDocument/2006/math">
                    <m:r>
                      <a:rPr lang="en-US" sz="1600" b="0" i="1" smtClean="0">
                        <a:latin typeface="Cambria Math"/>
                      </a:rPr>
                      <m:t>𝐹</m:t>
                    </m:r>
                    <m:r>
                      <a:rPr lang="en-US" sz="1600" b="0" i="1" smtClean="0">
                        <a:latin typeface="Cambria Math"/>
                      </a:rPr>
                      <m:t>=−</m:t>
                    </m:r>
                    <m:f>
                      <m:fPr>
                        <m:ctrlPr>
                          <a:rPr lang="en-US" sz="1600" b="0" i="1" smtClean="0">
                            <a:latin typeface="Cambria Math" panose="02040503050406030204" pitchFamily="18" charset="0"/>
                          </a:rPr>
                        </m:ctrlPr>
                      </m:fPr>
                      <m:num>
                        <m:r>
                          <a:rPr lang="en-US" sz="1600" b="0" i="1" smtClean="0">
                            <a:latin typeface="Cambria Math"/>
                          </a:rPr>
                          <m:t>𝑑𝑈</m:t>
                        </m:r>
                      </m:num>
                      <m:den>
                        <m:r>
                          <a:rPr lang="en-US" sz="1600" b="0" i="1" smtClean="0">
                            <a:latin typeface="Cambria Math"/>
                          </a:rPr>
                          <m:t>𝑑𝑥</m:t>
                        </m:r>
                      </m:den>
                    </m:f>
                  </m:oMath>
                </a14:m>
                <a:r>
                  <a:rPr lang="en-US" sz="1600" dirty="0"/>
                  <a:t>. The equilibrium position is shown as a black dot and is the point where the force is equal to zero. The force is positive when </a:t>
                </a:r>
                <a:r>
                  <a:rPr lang="en-US" sz="1600" i="1" dirty="0"/>
                  <a:t>x</a:t>
                </a:r>
                <a:r>
                  <a:rPr lang="en-US" sz="1600" dirty="0"/>
                  <a:t> </a:t>
                </a:r>
                <a:r>
                  <a:rPr lang="en-US" sz="1600" dirty="0">
                    <a:latin typeface="Cambria Math" panose="02040503050406030204" pitchFamily="18" charset="0"/>
                    <a:ea typeface="Cambria Math" panose="02040503050406030204" pitchFamily="18" charset="0"/>
                  </a:rPr>
                  <a:t>&lt;</a:t>
                </a:r>
                <a:r>
                  <a:rPr lang="en-US" sz="1600" dirty="0"/>
                  <a:t> 0 , negative when </a:t>
                </a:r>
                <a:r>
                  <a:rPr lang="en-US" sz="1600" i="1" dirty="0"/>
                  <a:t>x</a:t>
                </a:r>
                <a:r>
                  <a:rPr lang="en-US" sz="1600" dirty="0"/>
                  <a:t> </a:t>
                </a:r>
                <a:r>
                  <a:rPr lang="en-US" sz="1600" dirty="0">
                    <a:latin typeface="Cambria Math" panose="02040503050406030204" pitchFamily="18" charset="0"/>
                    <a:ea typeface="Cambria Math" panose="02040503050406030204" pitchFamily="18" charset="0"/>
                  </a:rPr>
                  <a:t>&gt;</a:t>
                </a:r>
                <a:r>
                  <a:rPr lang="en-US" sz="1600" dirty="0"/>
                  <a:t> 0 , and equal to zero when </a:t>
                </a:r>
                <a:r>
                  <a:rPr lang="en-US" sz="1600" i="1" dirty="0"/>
                  <a:t>x</a:t>
                </a:r>
                <a:r>
                  <a:rPr lang="en-US" sz="1600" dirty="0"/>
                  <a:t> </a:t>
                </a:r>
                <a:r>
                  <a:rPr lang="en-US" sz="1600" dirty="0">
                    <a:latin typeface="Cambria Math" panose="02040503050406030204" pitchFamily="18" charset="0"/>
                    <a:ea typeface="Cambria Math" panose="02040503050406030204" pitchFamily="18" charset="0"/>
                  </a:rPr>
                  <a:t>=</a:t>
                </a:r>
                <a:r>
                  <a:rPr lang="en-US" sz="1600" dirty="0"/>
                  <a:t> 0.</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t="-1571" b="-7853"/>
                </a:stretch>
              </a:blipFill>
            </p:spPr>
            <p:txBody>
              <a:bodyPr/>
              <a:lstStyle/>
              <a:p>
                <a:r>
                  <a:rPr lang="en-US">
                    <a:noFill/>
                  </a:rPr>
                  <a:t> </a:t>
                </a:r>
              </a:p>
            </p:txBody>
          </p:sp>
        </mc:Fallback>
      </mc:AlternateContent>
      <p:pic>
        <p:nvPicPr>
          <p:cNvPr id="9" name="Picture 2" descr="L:\Clients\Connexions\01_CNX_ Admin\00_OSC_Project_Resources\14_OSC_Production\PowerPoints\OSX-Stacked-TM-CMYK-300dp1-2016.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728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15.14</a:t>
            </a:r>
          </a:p>
        </p:txBody>
      </p:sp>
      <p:pic>
        <p:nvPicPr>
          <p:cNvPr id="2" name="Picture Placeholder 1" descr="Three illustrations of a ball on a surface. In figure a, stable equilibrium point, the ball is inside a concave-up surface, at the bottom. A filled circle under the surface, below the ball, has two horizontal arrows labeled as F pointing toward it from either side. Gray arrows tangent to the surface are shown inside the surface, pointing down the slope, toward the ball’s position. In figure b, unstable equilibrium point, the ball is on top of a concave-down surface, at the top. An empty circle under the surface, below the ball, has two horizontal arrows labeled as F pointing away it from either side. Gray arrows tangent to the surface are shown inside the surface, pointing down the slope, away from the ball’s position. In figure c, unstable equilibrium point, the ball is on the inflection point of a surface. A half-filled circle under the surface, below the ball, has two horizontal arrows labeled as F, one on either side of the circle, both pointing to the left. Gray arrows tangent to the surface are shown inside the surface, pointing down the slope, one toward the ball and the other away from i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1739" b="-21739"/>
          <a:stretch>
            <a:fillRect/>
          </a:stretch>
        </p:blipFill>
        <p:spPr/>
      </p:pic>
      <p:sp>
        <p:nvSpPr>
          <p:cNvPr id="7" name="Text Placeholder 6"/>
          <p:cNvSpPr>
            <a:spLocks noGrp="1"/>
          </p:cNvSpPr>
          <p:nvPr>
            <p:ph type="body" sz="quarter" idx="14"/>
          </p:nvPr>
        </p:nvSpPr>
        <p:spPr/>
        <p:txBody>
          <a:bodyPr>
            <a:normAutofit/>
          </a:bodyPr>
          <a:lstStyle/>
          <a:p>
            <a:r>
              <a:rPr lang="en-US" sz="1600" dirty="0"/>
              <a:t>Examples of equilibrium points. </a:t>
            </a:r>
            <a:r>
              <a:rPr lang="en-US" sz="1600" dirty="0">
                <a:solidFill>
                  <a:srgbClr val="6CB255"/>
                </a:solidFill>
              </a:rPr>
              <a:t>(a)</a:t>
            </a:r>
            <a:r>
              <a:rPr lang="en-US" sz="1600" dirty="0"/>
              <a:t> Stable equilibrium point; </a:t>
            </a:r>
            <a:r>
              <a:rPr lang="en-US" sz="1600" dirty="0">
                <a:solidFill>
                  <a:srgbClr val="6CB255"/>
                </a:solidFill>
              </a:rPr>
              <a:t>(b) </a:t>
            </a:r>
            <a:r>
              <a:rPr lang="en-US" sz="1600" dirty="0"/>
              <a:t>unstable equilibrium point; </a:t>
            </a:r>
            <a:r>
              <a:rPr lang="en-US" sz="1600" dirty="0">
                <a:solidFill>
                  <a:srgbClr val="6CB255"/>
                </a:solidFill>
              </a:rPr>
              <a:t>(c) </a:t>
            </a:r>
            <a:r>
              <a:rPr lang="en-US" sz="1600" dirty="0"/>
              <a:t>unstable equilibrium point (sometimes referred to as a half-stable equilibrium point).</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728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15.15</a:t>
            </a:r>
          </a:p>
        </p:txBody>
      </p:sp>
      <p:pic>
        <p:nvPicPr>
          <p:cNvPr id="2" name="Picture Placeholder 1" descr="Two graphs of U in Joules on the vertical axis as a function of x in meters on the horizontal axis. In figure a, U of x is an upward opening parabola whose vertex is marked with a black dot and is at x=0, U=0. The region of the graph to the left of x=0 is labeled with a red arrow pointing to the right and the equation F equals minus the derivative of U with respect to x is greater than zero. The region of the graph to the right of x=0 is labeled with a red arrow pointing to the left and the equation F equals minus the derivative of U with respect to x is less than zero. Below the graph is a copy of the dot between copies of the red arrows and the force relations, F equals minus the derivative of U with respect to x is greater than zero on the left and F equals minus the derivative of U with respect to x is less than zero on the right. In figure b, U of x is an increasing function with an inflection point that is marked with a half filled circle at x=0, U=0. The region of the graph to the left of x=0 is labeled with a red arrow pointing to the left and the equation F equals minus the derivative of U with respect to x is less than zero. The region of the graph to the right of x=0 is also labeled with a red arrow pointing to the left and the equation F equals minus the derivative of U with respect to x is less than zero. Below the graph is a copy of the circle between copies of the red arrows, both of which point to the left, and the force relations, F equals minus the derivative of U with respect to x is less than zero on the left and F equals minus the derivative of U with respect to x is less than zero on the righ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8238" r="-8238"/>
          <a:stretch>
            <a:fillRect/>
          </a:stretch>
        </p:blipFill>
        <p:spPr/>
      </p:pic>
      <p:sp>
        <p:nvSpPr>
          <p:cNvPr id="7" name="Text Placeholder 6"/>
          <p:cNvSpPr>
            <a:spLocks noGrp="1"/>
          </p:cNvSpPr>
          <p:nvPr>
            <p:ph type="body" sz="quarter" idx="14"/>
          </p:nvPr>
        </p:nvSpPr>
        <p:spPr/>
        <p:txBody>
          <a:bodyPr>
            <a:noAutofit/>
          </a:bodyPr>
          <a:lstStyle/>
          <a:p>
            <a:r>
              <a:rPr lang="en-US" sz="1200" dirty="0"/>
              <a:t>Two examples of a potential energy function. The force at a position is equal to the negative of the slope of the graph at that position.</a:t>
            </a:r>
          </a:p>
          <a:p>
            <a:pPr marL="342900" indent="-342900">
              <a:buAutoNum type="alphaLcParenBoth"/>
            </a:pPr>
            <a:r>
              <a:rPr lang="en-US" sz="1200" dirty="0"/>
              <a:t>A potential energy function with a stable equilibrium point.</a:t>
            </a:r>
          </a:p>
          <a:p>
            <a:pPr marL="342900" indent="-342900">
              <a:buAutoNum type="alphaLcParenBoth"/>
            </a:pPr>
            <a:r>
              <a:rPr lang="en-US" sz="1200" dirty="0"/>
              <a:t>A potential energy function with an unstable equilibrium point. This point is sometimes called half-stable because the force on one side points toward the fixed point.</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814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15.16</a:t>
            </a:r>
          </a:p>
        </p:txBody>
      </p:sp>
      <p:pic>
        <p:nvPicPr>
          <p:cNvPr id="2" name="Picture Placeholder 1" descr="An annotated graph of E in Joules on the vertical axis as a function of x in meters on the horizontal axis. The Lennard-Jones potential, U, is shown as a blue curve that is large and positive at small x. It decreases rapidly, becomes negative, and continues to decrease until it reaches a minimum value at a position marked as the equilibrium position, F=0, then gradually increases and approaches E=0 asymptotically but remains negative. A horizontal green line of constant, negative value is labeled as E total. The green and blue E total and U curves cross at two places. The x value of the crossing to the left of the equilibrium position is labeled turning point, minus A, and the crossing to the right of the equilibrium position is labeled turning point, plus A. The region of the graph to the left of the equilibrium position is labeled with a red arrow pointing to the right and the equation F equals minus the derivative of U with respect to. The region of the graph to the right of the equilibrium position is labeled with a red arrow pointing to the left and the equation F equals minus the derivative of U with respect to x."/>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tretch>
            <a:fillRect/>
          </a:stretch>
        </p:blipFill>
        <p:spPr>
          <a:xfrm>
            <a:off x="1988605" y="1122386"/>
            <a:ext cx="5000101" cy="3500071"/>
          </a:xfrm>
        </p:spPr>
      </p:pic>
      <p:sp>
        <p:nvSpPr>
          <p:cNvPr id="7" name="Text Placeholder 6"/>
          <p:cNvSpPr>
            <a:spLocks noGrp="1"/>
          </p:cNvSpPr>
          <p:nvPr>
            <p:ph type="body" sz="quarter" idx="14"/>
          </p:nvPr>
        </p:nvSpPr>
        <p:spPr/>
        <p:txBody>
          <a:bodyPr>
            <a:normAutofit/>
          </a:bodyPr>
          <a:lstStyle/>
          <a:p>
            <a:r>
              <a:rPr lang="en-US" sz="1600" dirty="0"/>
              <a:t>The Lennard-Jones potential energy function for a system of two neutral atoms. If the energy is below some maximum energy, the system oscillates near the equilibrium position between the two turning points.</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814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15.17</a:t>
            </a:r>
          </a:p>
        </p:txBody>
      </p:sp>
      <p:pic>
        <p:nvPicPr>
          <p:cNvPr id="2" name="Picture Placeholder 1" descr="An illustration of the method discussed in the text for casting an oscillating shadow. A peg protrudes from a vertical rotating disk that is mounted vertically on a wall. A set of lights shine down, illuminating the peg from above. The shadow of the peg is shown below as seen at several times during the oscillation, forming a series of points along a line parallel to the wall. The distance from the center of the line to the location of the shadow is x."/>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940" r="-5940"/>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chemeClr val="tx1"/>
                </a:solidFill>
              </a:rPr>
              <a:t>SHM can be modeled as rotational motion by looking at the shadow of a peg on a wheel rotating at a constant angular frequency.</a:t>
            </a:r>
          </a:p>
        </p:txBody>
      </p:sp>
      <p:pic>
        <p:nvPicPr>
          <p:cNvPr id="7"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472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15.18</a:t>
            </a:r>
          </a:p>
        </p:txBody>
      </p:sp>
      <p:pic>
        <p:nvPicPr>
          <p:cNvPr id="2" name="Picture Placeholder 1" descr="A comparison of the angular location of a peg on a rotating disk, the position of its shadow, and the position of a mass oscillating on a horizontal spring. In each figure, the peg is illuminated from above by a set of lights, casting a shadow on a horizontal line. The disk has radius r = A and rotates counterclockwise with angular velocity omega. The angular position of the peg, theta, is zero when the peg is directly to the right of the center of the disk. The spring is attached to a wall on the left and a mass on the right. The position of the mass and the shadow is x, where x=0 is directly below the center of the disk , x=-A is directly below the left edge of the disk, and x=+A is directly below the right edge of the disk. In figure a, t=0.0. The peg is directly to the right of the center of the disk. Its shadow and the mass are both at x = +A. In figure b, the peg is at angle theta equals omega t, in the first quadrant. Its shadow and the mass are both directly below the peg at what appears to be x = +A/2. The time is not specified. In figure c, t=T/4. The peg is directly above the center of the disk. Its angular position theta equals omega t. Its shadow and the mass are both at x =0. In figure d, the peg is at angle theta equals omega t, now in the second quadrant. Its shadow and the mass are both directly below the peg at what appears to be x = -A/2. The time is not specifie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tretch>
            <a:fillRect/>
          </a:stretch>
        </p:blipFill>
        <p:spPr>
          <a:xfrm>
            <a:off x="923958" y="1108075"/>
            <a:ext cx="3098733"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450" dirty="0">
                <a:solidFill>
                  <a:srgbClr val="000000"/>
                </a:solidFill>
              </a:rPr>
              <a:t>Light shines down on the disk so that the peg makes a shadow. If the disk rotates at just the right angular frequency, the shadow follows the motion of the block on a spring. If there is no energy dissipated due to nonconservative forces, the block and the shadow will oscillate back and forth in unison. In this figure, four snapshots are taken at four different times.</a:t>
            </a:r>
          </a:p>
          <a:p>
            <a:pPr marL="342900" indent="-342900">
              <a:buAutoNum type="alphaLcParenBoth"/>
            </a:pPr>
            <a:r>
              <a:rPr lang="en-US" sz="1450" dirty="0">
                <a:solidFill>
                  <a:srgbClr val="000000"/>
                </a:solidFill>
              </a:rPr>
              <a:t>The wheel starts at </a:t>
            </a:r>
            <a:r>
              <a:rPr lang="en-US" sz="1450" i="1" dirty="0">
                <a:solidFill>
                  <a:srgbClr val="000000"/>
                </a:solidFill>
                <a:latin typeface="Cambria Math"/>
                <a:cs typeface="Cambria Math"/>
              </a:rPr>
              <a:t>θ</a:t>
            </a:r>
            <a:r>
              <a:rPr lang="en-US" sz="1450" dirty="0">
                <a:solidFill>
                  <a:srgbClr val="000000"/>
                </a:solidFill>
              </a:rPr>
              <a:t> </a:t>
            </a:r>
            <a:r>
              <a:rPr lang="en-US" sz="1450" dirty="0">
                <a:solidFill>
                  <a:srgbClr val="000000"/>
                </a:solidFill>
                <a:latin typeface="Cambria Math"/>
                <a:cs typeface="Cambria Math"/>
              </a:rPr>
              <a:t>=</a:t>
            </a:r>
            <a:r>
              <a:rPr lang="en-US" sz="1450" dirty="0">
                <a:solidFill>
                  <a:srgbClr val="000000"/>
                </a:solidFill>
              </a:rPr>
              <a:t> 0</a:t>
            </a:r>
            <a:r>
              <a:rPr lang="en-US" sz="1450" baseline="30000" dirty="0">
                <a:solidFill>
                  <a:srgbClr val="000000"/>
                </a:solidFill>
              </a:rPr>
              <a:t>o</a:t>
            </a:r>
            <a:r>
              <a:rPr lang="en-US" sz="1450" dirty="0">
                <a:solidFill>
                  <a:srgbClr val="000000"/>
                </a:solidFill>
              </a:rPr>
              <a:t> and the shadow of the peg is at </a:t>
            </a:r>
            <a:r>
              <a:rPr lang="en-US" sz="1450" i="1" dirty="0">
                <a:solidFill>
                  <a:srgbClr val="000000"/>
                </a:solidFill>
              </a:rPr>
              <a:t>x</a:t>
            </a:r>
            <a:r>
              <a:rPr lang="en-US" sz="1450" dirty="0">
                <a:solidFill>
                  <a:srgbClr val="000000"/>
                </a:solidFill>
              </a:rPr>
              <a:t> </a:t>
            </a:r>
            <a:r>
              <a:rPr lang="en-US" sz="1450" dirty="0">
                <a:solidFill>
                  <a:srgbClr val="000000"/>
                </a:solidFill>
                <a:latin typeface="Cambria Math"/>
                <a:cs typeface="Cambria Math"/>
              </a:rPr>
              <a:t>=</a:t>
            </a:r>
            <a:r>
              <a:rPr lang="en-US" sz="1450" dirty="0">
                <a:solidFill>
                  <a:srgbClr val="000000"/>
                </a:solidFill>
              </a:rPr>
              <a:t> </a:t>
            </a:r>
            <a:r>
              <a:rPr lang="en-US" sz="1450" dirty="0">
                <a:solidFill>
                  <a:srgbClr val="000000"/>
                </a:solidFill>
                <a:latin typeface="Cambria Math"/>
                <a:cs typeface="Cambria Math"/>
              </a:rPr>
              <a:t>+</a:t>
            </a:r>
            <a:r>
              <a:rPr lang="en-US" sz="1450" i="1" dirty="0">
                <a:solidFill>
                  <a:srgbClr val="000000"/>
                </a:solidFill>
              </a:rPr>
              <a:t>A</a:t>
            </a:r>
            <a:r>
              <a:rPr lang="en-US" sz="1450" dirty="0">
                <a:solidFill>
                  <a:srgbClr val="000000"/>
                </a:solidFill>
              </a:rPr>
              <a:t>, representing the mass at position </a:t>
            </a:r>
            <a:r>
              <a:rPr lang="en-US" sz="1450" i="1" dirty="0">
                <a:solidFill>
                  <a:srgbClr val="000000"/>
                </a:solidFill>
              </a:rPr>
              <a:t>x</a:t>
            </a:r>
            <a:r>
              <a:rPr lang="en-US" sz="1450" dirty="0">
                <a:solidFill>
                  <a:srgbClr val="000000"/>
                </a:solidFill>
              </a:rPr>
              <a:t> </a:t>
            </a:r>
            <a:r>
              <a:rPr lang="en-US" sz="1450" dirty="0">
                <a:solidFill>
                  <a:srgbClr val="000000"/>
                </a:solidFill>
                <a:latin typeface="Cambria Math"/>
                <a:cs typeface="Cambria Math"/>
              </a:rPr>
              <a:t>=</a:t>
            </a:r>
            <a:r>
              <a:rPr lang="en-US" sz="1450" dirty="0">
                <a:solidFill>
                  <a:srgbClr val="000000"/>
                </a:solidFill>
              </a:rPr>
              <a:t> </a:t>
            </a:r>
            <a:r>
              <a:rPr lang="en-US" sz="1450" dirty="0">
                <a:solidFill>
                  <a:srgbClr val="000000"/>
                </a:solidFill>
                <a:latin typeface="Cambria Math"/>
                <a:cs typeface="Cambria Math"/>
              </a:rPr>
              <a:t>+</a:t>
            </a:r>
            <a:r>
              <a:rPr lang="en-US" sz="1450" i="1" dirty="0">
                <a:solidFill>
                  <a:srgbClr val="000000"/>
                </a:solidFill>
              </a:rPr>
              <a:t>A</a:t>
            </a:r>
            <a:r>
              <a:rPr lang="en-US" sz="1450" dirty="0">
                <a:solidFill>
                  <a:srgbClr val="000000"/>
                </a:solidFill>
              </a:rPr>
              <a:t>.</a:t>
            </a:r>
          </a:p>
          <a:p>
            <a:pPr marL="342900" indent="-342900">
              <a:buAutoNum type="alphaLcParenBoth"/>
            </a:pPr>
            <a:r>
              <a:rPr lang="en-US" sz="1450" dirty="0">
                <a:solidFill>
                  <a:srgbClr val="000000"/>
                </a:solidFill>
              </a:rPr>
              <a:t>As the disk rotates through an angle </a:t>
            </a:r>
            <a:r>
              <a:rPr lang="en-US" sz="1450" i="1" dirty="0">
                <a:solidFill>
                  <a:srgbClr val="000000"/>
                </a:solidFill>
                <a:latin typeface="Cambria Math"/>
                <a:cs typeface="Cambria Math"/>
              </a:rPr>
              <a:t>θ</a:t>
            </a:r>
            <a:r>
              <a:rPr lang="en-US" sz="1450" dirty="0">
                <a:solidFill>
                  <a:srgbClr val="000000"/>
                </a:solidFill>
              </a:rPr>
              <a:t> </a:t>
            </a:r>
            <a:r>
              <a:rPr lang="en-US" sz="1450" dirty="0">
                <a:solidFill>
                  <a:srgbClr val="000000"/>
                </a:solidFill>
                <a:latin typeface="Cambria Math"/>
                <a:cs typeface="Cambria Math"/>
              </a:rPr>
              <a:t>=</a:t>
            </a:r>
            <a:r>
              <a:rPr lang="en-US" sz="1450" dirty="0">
                <a:solidFill>
                  <a:srgbClr val="000000"/>
                </a:solidFill>
              </a:rPr>
              <a:t> </a:t>
            </a:r>
            <a:r>
              <a:rPr lang="en-US" sz="1450" i="1" dirty="0" err="1">
                <a:solidFill>
                  <a:srgbClr val="000000"/>
                </a:solidFill>
                <a:latin typeface="Cambria Math"/>
                <a:cs typeface="Cambria Math"/>
              </a:rPr>
              <a:t>ω</a:t>
            </a:r>
            <a:r>
              <a:rPr lang="en-US" sz="1450" i="1" dirty="0" err="1">
                <a:solidFill>
                  <a:srgbClr val="000000"/>
                </a:solidFill>
              </a:rPr>
              <a:t>t</a:t>
            </a:r>
            <a:r>
              <a:rPr lang="en-US" sz="1450" dirty="0">
                <a:solidFill>
                  <a:srgbClr val="000000"/>
                </a:solidFill>
              </a:rPr>
              <a:t> , the shadow of the peg is between </a:t>
            </a:r>
            <a:r>
              <a:rPr lang="en-US" sz="1450" i="1" dirty="0">
                <a:solidFill>
                  <a:srgbClr val="000000"/>
                </a:solidFill>
              </a:rPr>
              <a:t>x</a:t>
            </a:r>
            <a:r>
              <a:rPr lang="en-US" sz="1450" dirty="0">
                <a:solidFill>
                  <a:srgbClr val="000000"/>
                </a:solidFill>
              </a:rPr>
              <a:t> </a:t>
            </a:r>
            <a:r>
              <a:rPr lang="en-US" sz="1450" dirty="0">
                <a:solidFill>
                  <a:srgbClr val="000000"/>
                </a:solidFill>
                <a:latin typeface="Cambria Math"/>
                <a:cs typeface="Cambria Math"/>
              </a:rPr>
              <a:t>=</a:t>
            </a:r>
            <a:r>
              <a:rPr lang="en-US" sz="1450" dirty="0">
                <a:solidFill>
                  <a:srgbClr val="000000"/>
                </a:solidFill>
              </a:rPr>
              <a:t> </a:t>
            </a:r>
            <a:r>
              <a:rPr lang="en-US" sz="1450" dirty="0">
                <a:solidFill>
                  <a:srgbClr val="000000"/>
                </a:solidFill>
                <a:latin typeface="Cambria Math"/>
                <a:cs typeface="Cambria Math"/>
              </a:rPr>
              <a:t>+</a:t>
            </a:r>
            <a:r>
              <a:rPr lang="en-US" sz="1450" i="1" dirty="0">
                <a:solidFill>
                  <a:srgbClr val="000000"/>
                </a:solidFill>
              </a:rPr>
              <a:t>A</a:t>
            </a:r>
            <a:r>
              <a:rPr lang="en-US" sz="1450" dirty="0">
                <a:solidFill>
                  <a:srgbClr val="000000"/>
                </a:solidFill>
              </a:rPr>
              <a:t> and </a:t>
            </a:r>
            <a:r>
              <a:rPr lang="en-US" sz="1450" i="1" dirty="0">
                <a:solidFill>
                  <a:srgbClr val="000000"/>
                </a:solidFill>
              </a:rPr>
              <a:t>x</a:t>
            </a:r>
            <a:r>
              <a:rPr lang="en-US" sz="1450" dirty="0">
                <a:solidFill>
                  <a:srgbClr val="000000"/>
                </a:solidFill>
              </a:rPr>
              <a:t> = 0.</a:t>
            </a:r>
          </a:p>
          <a:p>
            <a:pPr marL="342900" indent="-342900">
              <a:buAutoNum type="alphaLcParenBoth"/>
            </a:pPr>
            <a:r>
              <a:rPr lang="en-US" sz="1450" dirty="0">
                <a:solidFill>
                  <a:srgbClr val="000000"/>
                </a:solidFill>
              </a:rPr>
              <a:t>The disk continues to rotate until </a:t>
            </a:r>
            <a:r>
              <a:rPr lang="en-US" sz="1450" i="1" dirty="0">
                <a:solidFill>
                  <a:srgbClr val="000000"/>
                </a:solidFill>
                <a:latin typeface="Cambria Math"/>
                <a:cs typeface="Cambria Math"/>
              </a:rPr>
              <a:t>θ</a:t>
            </a:r>
            <a:r>
              <a:rPr lang="en-US" sz="1450" dirty="0">
                <a:solidFill>
                  <a:srgbClr val="000000"/>
                </a:solidFill>
              </a:rPr>
              <a:t> </a:t>
            </a:r>
            <a:r>
              <a:rPr lang="en-US" sz="1450" dirty="0">
                <a:solidFill>
                  <a:srgbClr val="000000"/>
                </a:solidFill>
                <a:latin typeface="Cambria Math"/>
                <a:cs typeface="Cambria Math"/>
              </a:rPr>
              <a:t>=</a:t>
            </a:r>
            <a:r>
              <a:rPr lang="en-US" sz="1450" dirty="0">
                <a:solidFill>
                  <a:srgbClr val="000000"/>
                </a:solidFill>
              </a:rPr>
              <a:t> 90</a:t>
            </a:r>
            <a:r>
              <a:rPr lang="en-US" sz="1450" baseline="30000" dirty="0">
                <a:solidFill>
                  <a:srgbClr val="000000"/>
                </a:solidFill>
              </a:rPr>
              <a:t>o</a:t>
            </a:r>
            <a:r>
              <a:rPr lang="en-US" sz="1450" dirty="0">
                <a:solidFill>
                  <a:srgbClr val="000000"/>
                </a:solidFill>
              </a:rPr>
              <a:t>, at which the shadow follows the mass to </a:t>
            </a:r>
            <a:r>
              <a:rPr lang="en-US" sz="1450" i="1" dirty="0">
                <a:solidFill>
                  <a:srgbClr val="000000"/>
                </a:solidFill>
              </a:rPr>
              <a:t>x</a:t>
            </a:r>
            <a:r>
              <a:rPr lang="en-US" sz="1450" dirty="0">
                <a:solidFill>
                  <a:srgbClr val="000000"/>
                </a:solidFill>
              </a:rPr>
              <a:t> </a:t>
            </a:r>
            <a:r>
              <a:rPr lang="en-US" sz="1450" dirty="0">
                <a:solidFill>
                  <a:srgbClr val="000000"/>
                </a:solidFill>
                <a:latin typeface="Cambria Math"/>
                <a:cs typeface="Cambria Math"/>
              </a:rPr>
              <a:t>=</a:t>
            </a:r>
            <a:r>
              <a:rPr lang="en-US" sz="1450" dirty="0">
                <a:solidFill>
                  <a:srgbClr val="000000"/>
                </a:solidFill>
              </a:rPr>
              <a:t> 0.</a:t>
            </a:r>
          </a:p>
          <a:p>
            <a:pPr marL="342900" indent="-342900">
              <a:buAutoNum type="alphaLcParenBoth"/>
            </a:pPr>
            <a:r>
              <a:rPr lang="en-US" sz="1450" dirty="0">
                <a:solidFill>
                  <a:srgbClr val="000000"/>
                </a:solidFill>
              </a:rPr>
              <a:t>The disk continues to rotate, the shadow follows the position of the mass.</a:t>
            </a:r>
          </a:p>
        </p:txBody>
      </p:sp>
      <p:pic>
        <p:nvPicPr>
          <p:cNvPr id="2050"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096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15.1</a:t>
            </a:r>
          </a:p>
        </p:txBody>
      </p:sp>
      <p:pic>
        <p:nvPicPr>
          <p:cNvPr id="2" name="Picture Placeholder 1" descr="Figure a is a photograph of the Comcast Building in Philadelphia, Pennsylvania, a very tall building. Figure b illustrates the liquid-column damper. The damper is a tank of liquid on top of the building. At either end of the tank are vertical columns, with baffles between the tank and the columns. The liquid moves horizontally in the connecting chamber, in the opposite direction to the motion of the building, through the baffles, then vertically in the column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tretch>
            <a:fillRect/>
          </a:stretch>
        </p:blipFill>
        <p:spPr>
          <a:xfrm>
            <a:off x="1403150" y="1122386"/>
            <a:ext cx="6171011" cy="3500071"/>
          </a:xfrm>
        </p:spPr>
      </p:pic>
      <p:sp>
        <p:nvSpPr>
          <p:cNvPr id="7" name="Text Placeholder 6"/>
          <p:cNvSpPr>
            <a:spLocks noGrp="1"/>
          </p:cNvSpPr>
          <p:nvPr>
            <p:ph type="body" sz="quarter" idx="14"/>
          </p:nvPr>
        </p:nvSpPr>
        <p:spPr/>
        <p:txBody>
          <a:bodyPr>
            <a:noAutofit/>
          </a:bodyPr>
          <a:lstStyle/>
          <a:p>
            <a:pPr marL="342900" indent="-342900">
              <a:buAutoNum type="alphaLcParenBoth"/>
            </a:pPr>
            <a:r>
              <a:rPr lang="en-US" sz="1400" dirty="0"/>
              <a:t>The Comcast Building in Philadelphia, Pennsylvania, looming high above the skyline, is approximately 305 meters (1000 feet) tall. At this height, the top floors can oscillate back and forth due to seismic activity and fluctuating winds.</a:t>
            </a:r>
          </a:p>
          <a:p>
            <a:pPr marL="342900" indent="-342900">
              <a:buAutoNum type="alphaLcParenBoth"/>
            </a:pPr>
            <a:r>
              <a:rPr lang="en-US" sz="1400" dirty="0"/>
              <a:t>Shown above is a schematic drawing of a tuned, liquid-column mass damper, installed at the top of the Comcast, consisting of a 300,000-gallon reservoir of water to reduce oscillations.</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664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15.19</a:t>
            </a:r>
          </a:p>
        </p:txBody>
      </p:sp>
      <p:pic>
        <p:nvPicPr>
          <p:cNvPr id="2" name="Picture Placeholder 1" descr="A comparison of the angular location of a peg on a rotating disk, the position of its shadow, and the position of a mass oscillating on a horizontal spring. The disk has radius r = A and rotates counterclockwise with angular velocity omega. The angular position of the peg, theta, is zero when the peg is directly to the right of the center of the disk and is equal to omega t at the time shown. The linear velocity of the peg is shown as a vector tangent to the circle at the edge of the disk. It has magnitude v sub max which is equal to A omega. Its x component is a horizontal leftward vector – v sub max times sine omega t. The peg casts a shadow on a horizontal line. The spring is attached to a wall on the left and a mass on the right. The position of the mass and the shadow is x, where x=0 is directly below the center of the disk, x=-A is directly below the left edge of the disk, and x=+A is directly below the right edge of the disk. In the figure, the peg is in the first quadrant. Its shadow and the mass are both at a position x between 0 and plus A (it appears to be at x = A/2 in the figure.)"/>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4593907" y="1108075"/>
            <a:ext cx="3821748"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chemeClr val="tx1"/>
                </a:solidFill>
              </a:rPr>
              <a:t>A peg moving on a circular path with a constant angular velocity </a:t>
            </a:r>
            <a:r>
              <a:rPr lang="en-US" sz="1600" i="1" dirty="0">
                <a:solidFill>
                  <a:schemeClr val="tx1"/>
                </a:solidFill>
                <a:latin typeface="Cambria Math"/>
                <a:cs typeface="Cambria Math"/>
              </a:rPr>
              <a:t>ω</a:t>
            </a:r>
            <a:r>
              <a:rPr lang="en-US" sz="1600" dirty="0">
                <a:solidFill>
                  <a:schemeClr val="tx1"/>
                </a:solidFill>
              </a:rPr>
              <a:t> is undergoing uniform circular motion. Its projection on the </a:t>
            </a:r>
            <a:r>
              <a:rPr lang="en-US" sz="1600" i="1" dirty="0">
                <a:solidFill>
                  <a:schemeClr val="tx1"/>
                </a:solidFill>
              </a:rPr>
              <a:t>x</a:t>
            </a:r>
            <a:r>
              <a:rPr lang="en-US" sz="1600" dirty="0">
                <a:solidFill>
                  <a:schemeClr val="tx1"/>
                </a:solidFill>
              </a:rPr>
              <a:t>-axis undergoes SHM. Also shown is the velocity of the peg around the circle, </a:t>
            </a:r>
            <a:r>
              <a:rPr lang="en-US" sz="1600" i="1" dirty="0">
                <a:solidFill>
                  <a:schemeClr val="tx1"/>
                </a:solidFill>
              </a:rPr>
              <a:t>v</a:t>
            </a:r>
            <a:r>
              <a:rPr lang="en-US" sz="1600" baseline="-25000" dirty="0">
                <a:solidFill>
                  <a:schemeClr val="tx1"/>
                </a:solidFill>
              </a:rPr>
              <a:t>max</a:t>
            </a:r>
            <a:r>
              <a:rPr lang="en-US" sz="1600" dirty="0">
                <a:solidFill>
                  <a:schemeClr val="tx1"/>
                </a:solidFill>
              </a:rPr>
              <a:t>, and its projection, which is </a:t>
            </a:r>
            <a:r>
              <a:rPr lang="en-US" sz="1600" i="1" dirty="0">
                <a:solidFill>
                  <a:schemeClr val="tx1"/>
                </a:solidFill>
              </a:rPr>
              <a:t>v</a:t>
            </a:r>
            <a:r>
              <a:rPr lang="en-US" sz="1600" dirty="0">
                <a:solidFill>
                  <a:schemeClr val="tx1"/>
                </a:solidFill>
              </a:rPr>
              <a:t>. Note that these velocities form a similar triangle to the displacement triangle.</a:t>
            </a:r>
          </a:p>
        </p:txBody>
      </p:sp>
      <p:pic>
        <p:nvPicPr>
          <p:cNvPr id="7"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688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15.20</a:t>
            </a:r>
          </a:p>
        </p:txBody>
      </p:sp>
      <p:pic>
        <p:nvPicPr>
          <p:cNvPr id="2" name="Picture Placeholder 1" descr="In the figure, a horizontal bar is shown. A string of length L extends from the bar at an angle theta counterclockwise from the vertical. The vertical direction is indicated by a dashed line extending down from where the string is attached to the bar. A circular bob of mass m is attached to the lower end of the string. The arc from the mass to the vertical is indicated by another dashed line and is a length s. A red arrow showing the time T of the oscillation of the mob is shown along the string line toward the bar. A coordinate system is shown near the bob with the positive y direction aligned with the string and pointing toward the pivot point and the positive x direction pointing tangent to the arc and away from the equilibrium position. An blue arrow from the bob toward the pivot, along the string, is labeled F sub T. A red arrow from the bob pointing down is labeled w = m g. A red arrow pointing tangent to the arc and toward equilibrium, in the minus x direction, is labeled minus m g sine theta. A red arrow at an angle theta counterclockwise from w is labeled minus m g cosine theta."/>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56510" r="-56510"/>
          <a:stretch>
            <a:fillRect/>
          </a:stretch>
        </p:blipFill>
        <p:spPr/>
      </p:pic>
      <p:sp>
        <p:nvSpPr>
          <p:cNvPr id="7" name="Text Placeholder 6"/>
          <p:cNvSpPr>
            <a:spLocks noGrp="1"/>
          </p:cNvSpPr>
          <p:nvPr>
            <p:ph type="body" sz="quarter" idx="14"/>
          </p:nvPr>
        </p:nvSpPr>
        <p:spPr/>
        <p:txBody>
          <a:bodyPr>
            <a:normAutofit fontScale="92500"/>
          </a:bodyPr>
          <a:lstStyle/>
          <a:p>
            <a:r>
              <a:rPr lang="en-US" sz="1600" dirty="0"/>
              <a:t>A simple pendulum has a small-diameter bob and a string that has a very small mass but is strong enough not to stretch appreciably. The linear displacement from equilibrium is </a:t>
            </a:r>
            <a:r>
              <a:rPr lang="en-US" sz="1600" i="1" dirty="0"/>
              <a:t>s</a:t>
            </a:r>
            <a:r>
              <a:rPr lang="en-US" sz="1600" dirty="0"/>
              <a:t>, the length of the arc. Also shown are the forces on the bob, which result in a net force of </a:t>
            </a:r>
            <a:r>
              <a:rPr lang="en-US" sz="1600" dirty="0">
                <a:latin typeface="Cambria Math"/>
                <a:cs typeface="Cambria Math"/>
              </a:rPr>
              <a:t>−</a:t>
            </a:r>
            <a:r>
              <a:rPr lang="en-US" sz="1600" i="1" dirty="0"/>
              <a:t>mg </a:t>
            </a:r>
            <a:r>
              <a:rPr lang="en-US" sz="1600" dirty="0"/>
              <a:t>sin</a:t>
            </a:r>
            <a:r>
              <a:rPr lang="en-US" sz="1600" i="1" dirty="0">
                <a:latin typeface="Cambria Math"/>
                <a:cs typeface="Cambria Math"/>
              </a:rPr>
              <a:t>θ</a:t>
            </a:r>
            <a:r>
              <a:rPr lang="en-US" sz="1600" dirty="0"/>
              <a:t> toward the equilibrium position—that is, a restoring force.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520285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15.21</a:t>
            </a:r>
          </a:p>
        </p:txBody>
      </p:sp>
      <p:pic>
        <p:nvPicPr>
          <p:cNvPr id="2" name="Picture Placeholder 1" descr="A drawing of a physical pendulum. In the figure, the pendulum is an irregularly shaped object. The center of mass, C M, is a distance L from the pivot point, O. The center of mass traces a circular arc, centered at O. The line from O to L makes an angle theta counterclockwise from the vertical. Three forces are depicted by red arrows at the center of mass. The force m g points down. Its components are minus m g sine theta which points tangent to the arc traced by the center of mass, and m g cosine theta which points radially outward."/>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5484" r="-65484"/>
          <a:stretch>
            <a:fillRect/>
          </a:stretch>
        </p:blipFill>
        <p:spPr/>
      </p:pic>
      <p:sp>
        <p:nvSpPr>
          <p:cNvPr id="7" name="Text Placeholder 6"/>
          <p:cNvSpPr>
            <a:spLocks noGrp="1"/>
          </p:cNvSpPr>
          <p:nvPr>
            <p:ph type="body" sz="quarter" idx="14"/>
          </p:nvPr>
        </p:nvSpPr>
        <p:spPr/>
        <p:txBody>
          <a:bodyPr>
            <a:normAutofit fontScale="92500" lnSpcReduction="10000"/>
          </a:bodyPr>
          <a:lstStyle/>
          <a:p>
            <a:r>
              <a:rPr lang="en-US" sz="1600" dirty="0"/>
              <a:t>A physical pendulum is any object that oscillates as a pendulum, but cannot be modeled as a point mass on a string. The force of gravity acts on the center of mass (CM) and provides the restoring force that causes the object to oscillate. The minus sign on the component of the weight that provides the restoring force is present because the force acts in the opposite direction of the increasing angle </a:t>
            </a:r>
            <a:r>
              <a:rPr lang="en-US" sz="1600" i="1" dirty="0">
                <a:latin typeface="Cambria Math"/>
                <a:cs typeface="Cambria Math"/>
              </a:rPr>
              <a:t>θ</a:t>
            </a:r>
            <a:r>
              <a:rPr lang="en-US" sz="1600" dirty="0"/>
              <a: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078073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15.4</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The figure depicts a tall building with a column on its roof and a long rod of length L that swings on a pivot point near the top of the column."/>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634168" y="1069466"/>
            <a:ext cx="1880807" cy="4916495"/>
          </a:xfrm>
          <a:prstGeom prst="rect">
            <a:avLst/>
          </a:prstGeom>
        </p:spPr>
      </p:pic>
    </p:spTree>
    <p:extLst>
      <p:ext uri="{BB962C8B-B14F-4D97-AF65-F5344CB8AC3E}">
        <p14:creationId xmlns:p14="http://schemas.microsoft.com/office/powerpoint/2010/main" val="599814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15.22</a:t>
            </a:r>
          </a:p>
        </p:txBody>
      </p:sp>
      <p:pic>
        <p:nvPicPr>
          <p:cNvPr id="2" name="Picture Placeholder 1" descr="A torsional pendulum is illustrated in this figure. The pendulum consists of a horizontal disk that hangs by a string from the ceiling. The string attaches to the disk at its center, at point O. The disk and string can oscillate in a horizontal plane between angles plus Theta and minus Theta. The equilibrium position is between these, at theta = 0."/>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2527409" y="1122386"/>
            <a:ext cx="3922493" cy="3500071"/>
          </a:xfrm>
        </p:spPr>
      </p:pic>
      <p:sp>
        <p:nvSpPr>
          <p:cNvPr id="7" name="Text Placeholder 6"/>
          <p:cNvSpPr>
            <a:spLocks noGrp="1"/>
          </p:cNvSpPr>
          <p:nvPr>
            <p:ph type="body" sz="quarter" idx="14"/>
          </p:nvPr>
        </p:nvSpPr>
        <p:spPr/>
        <p:txBody>
          <a:bodyPr>
            <a:normAutofit/>
          </a:bodyPr>
          <a:lstStyle/>
          <a:p>
            <a:r>
              <a:rPr lang="en-US" sz="1600" dirty="0"/>
              <a:t>A torsional pendulum consists of a rigid body suspended by a string or wire. The rigid body oscillates between </a:t>
            </a:r>
            <a:r>
              <a:rPr lang="el-GR" sz="1600" i="1" dirty="0">
                <a:latin typeface="Cambria Math"/>
                <a:cs typeface="Cambria Math"/>
              </a:rPr>
              <a:t>θ</a:t>
            </a:r>
            <a:r>
              <a:rPr lang="el-GR" sz="1600" dirty="0"/>
              <a:t> </a:t>
            </a:r>
            <a:r>
              <a:rPr lang="el-GR" sz="1600" dirty="0">
                <a:latin typeface="Cambria Math"/>
                <a:cs typeface="Cambria Math"/>
              </a:rPr>
              <a:t>=</a:t>
            </a:r>
            <a:r>
              <a:rPr lang="el-GR" sz="1600" dirty="0"/>
              <a:t> </a:t>
            </a:r>
            <a:r>
              <a:rPr lang="el-GR" sz="1600" dirty="0">
                <a:latin typeface="Cambria Math"/>
                <a:cs typeface="Cambria Math"/>
              </a:rPr>
              <a:t>+Θ</a:t>
            </a:r>
            <a:r>
              <a:rPr lang="el-GR" sz="1600" dirty="0"/>
              <a:t> and </a:t>
            </a:r>
            <a:r>
              <a:rPr lang="el-GR" sz="1600" i="1" dirty="0">
                <a:latin typeface="Cambria Math"/>
                <a:cs typeface="Cambria Math"/>
              </a:rPr>
              <a:t>θ</a:t>
            </a:r>
            <a:r>
              <a:rPr lang="el-GR" sz="1600" dirty="0"/>
              <a:t> </a:t>
            </a:r>
            <a:r>
              <a:rPr lang="el-GR" sz="1600" dirty="0">
                <a:latin typeface="Cambria Math"/>
                <a:cs typeface="Cambria Math"/>
              </a:rPr>
              <a:t>=</a:t>
            </a:r>
            <a:r>
              <a:rPr lang="el-GR" sz="1600" dirty="0"/>
              <a:t> </a:t>
            </a:r>
            <a:r>
              <a:rPr lang="en-US" sz="1600" dirty="0">
                <a:latin typeface="Cambria Math"/>
                <a:cs typeface="Cambria Math"/>
              </a:rPr>
              <a:t>–</a:t>
            </a:r>
            <a:r>
              <a:rPr lang="el-GR" sz="1600" dirty="0">
                <a:latin typeface="Cambria Math"/>
                <a:cs typeface="Cambria Math"/>
              </a:rPr>
              <a:t>Θ</a:t>
            </a:r>
            <a:r>
              <a:rPr lang="el-GR" sz="1600" dirty="0"/>
              <a:t>.</a:t>
            </a:r>
            <a:endParaRPr lang="en-US" sz="1600" dirty="0"/>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358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15.23</a:t>
            </a:r>
          </a:p>
        </p:txBody>
      </p:sp>
      <p:pic>
        <p:nvPicPr>
          <p:cNvPr id="2" name="Picture Placeholder 1" descr="Figure a shows a horizontal rod, length 30.0 centimeters and mass 4.00 kilograms, hanging by a string from the ceiling. The string attaches to the middle of the rod. The rod rotates with the string in the horizontal plane. Figure b shows the rod with the details needed for finding its moment of inertia. The rod’s length, end to end, is L and its total mass is M. It has linear mass density lambda equals d m d x which also equals M over L. A small segment of the rod that has length d x at a distance x from the center of the rod is highlighted. The string is attached to the rod at the center of the ro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6297" b="-6297"/>
          <a:stretch>
            <a:fillRect/>
          </a:stretch>
        </p:blipFill>
        <p:spPr/>
      </p:pic>
      <p:sp>
        <p:nvSpPr>
          <p:cNvPr id="7" name="Text Placeholder 6"/>
          <p:cNvSpPr>
            <a:spLocks noGrp="1"/>
          </p:cNvSpPr>
          <p:nvPr>
            <p:ph type="body" sz="quarter" idx="14"/>
          </p:nvPr>
        </p:nvSpPr>
        <p:spPr/>
        <p:txBody>
          <a:bodyPr>
            <a:normAutofit/>
          </a:bodyPr>
          <a:lstStyle/>
          <a:p>
            <a:pPr marL="342900" indent="-342900">
              <a:buAutoNum type="alphaLcParenBoth"/>
            </a:pPr>
            <a:r>
              <a:rPr lang="en-US" sz="1600" dirty="0"/>
              <a:t>A rod suspended by a string from the ceiling. </a:t>
            </a:r>
            <a:endParaRPr lang="en-US" sz="1600" dirty="0">
              <a:solidFill>
                <a:srgbClr val="6CB255"/>
              </a:solidFill>
            </a:endParaRPr>
          </a:p>
          <a:p>
            <a:pPr marL="342900" indent="-342900">
              <a:buAutoNum type="alphaLcParenBoth"/>
            </a:pPr>
            <a:r>
              <a:rPr lang="en-US" sz="1600" dirty="0"/>
              <a:t>Finding the rod’s moment of inertia.</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358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15.24</a:t>
            </a:r>
          </a:p>
        </p:txBody>
      </p:sp>
      <p:pic>
        <p:nvPicPr>
          <p:cNvPr id="2" name="Picture Placeholder 1" descr="A photo of a person on a swin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6394" r="-26394"/>
          <a:stretch>
            <a:fillRect/>
          </a:stretch>
        </p:blipFill>
        <p:spPr/>
      </p:pic>
      <p:sp>
        <p:nvSpPr>
          <p:cNvPr id="7" name="Text Placeholder 6"/>
          <p:cNvSpPr>
            <a:spLocks noGrp="1"/>
          </p:cNvSpPr>
          <p:nvPr>
            <p:ph type="body" sz="quarter" idx="14"/>
          </p:nvPr>
        </p:nvSpPr>
        <p:spPr/>
        <p:txBody>
          <a:bodyPr>
            <a:noAutofit/>
          </a:bodyPr>
          <a:lstStyle/>
          <a:p>
            <a:r>
              <a:rPr lang="en-US" sz="1550" dirty="0"/>
              <a:t>To counteract dampening forces, you need to keep pumping a swing. (credit: Bob </a:t>
            </a:r>
            <a:r>
              <a:rPr lang="en-US" sz="1550" dirty="0" err="1"/>
              <a:t>Mical</a:t>
            </a:r>
            <a:r>
              <a:rPr lang="en-US" sz="1550" dirty="0"/>
              <a:t>)</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3587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15.25</a:t>
            </a:r>
          </a:p>
        </p:txBody>
      </p:sp>
      <p:pic>
        <p:nvPicPr>
          <p:cNvPr id="2" name="Picture Placeholder 1" descr="A mass m is suspended from a vertical spring and immersed in a fluid that has viscosity eta. A graph of the damped oscillation shows the displacement x in meters on the vertical axis as a function of time in seconds on the horizontal axis. The range of x is from minus A sub zero to plus A sub zero. The time scale is from zero to 7 T, with tics at increments of T. The displacement is plus A sub zero at time zero and oscillates between positive maxima and negative minima, with each full cycle taking the same time T but the amplitude of the oscillations decreasing with time."/>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1761635" y="1122386"/>
            <a:ext cx="5454040" cy="3500071"/>
          </a:xfrm>
        </p:spPr>
      </p:pic>
      <p:sp>
        <p:nvSpPr>
          <p:cNvPr id="7" name="Text Placeholder 6"/>
          <p:cNvSpPr>
            <a:spLocks noGrp="1"/>
          </p:cNvSpPr>
          <p:nvPr>
            <p:ph type="body" sz="quarter" idx="14"/>
          </p:nvPr>
        </p:nvSpPr>
        <p:spPr/>
        <p:txBody>
          <a:bodyPr>
            <a:normAutofit/>
          </a:bodyPr>
          <a:lstStyle/>
          <a:p>
            <a:r>
              <a:rPr lang="en-US" sz="1600" dirty="0"/>
              <a:t>For a mass on a spring oscillating in a viscous fluid, the period remains constant, but the amplitudes of the oscillations decrease due to the damping caused by the fluid.</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358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15.26</a:t>
            </a:r>
          </a:p>
        </p:txBody>
      </p:sp>
      <p:pic>
        <p:nvPicPr>
          <p:cNvPr id="2" name="Picture Placeholder 1" descr="The figure shows a graph of displacement, x in meters, along the vertical axis, versus time in seconds along the horizontal axis. The displacement ranges from minus A sub zero to plus A sub zero and the time ranges from 0 to 10 T. The displacement, shown by a blue curve, oscillates between positive maxima and negative minima, forming a wave whose amplitude is decreasing gradually as we move far from t=0. The time, T, between adjacent crests remains the same throughout. The envelope, the smooth curve that connects the crests and another smooth curve that connects the troughs of the oscillations, is shown as a pair of dashed red lines. The upper curve connecting the crests is labeled as plus A sub zero times e to the quantity minus b t over 2 m. The lower curve connecting the troughs is labeled as minus A sub zero times e to the quantity minus b t over 2 m."/>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1884" r="-11884"/>
          <a:stretch>
            <a:fillRect/>
          </a:stretch>
        </p:blipFill>
        <p:spPr/>
      </p:pic>
      <p:sp>
        <p:nvSpPr>
          <p:cNvPr id="7" name="Text Placeholder 6"/>
          <p:cNvSpPr>
            <a:spLocks noGrp="1"/>
          </p:cNvSpPr>
          <p:nvPr>
            <p:ph type="body" sz="quarter" idx="14"/>
          </p:nvPr>
        </p:nvSpPr>
        <p:spPr/>
        <p:txBody>
          <a:bodyPr>
            <a:normAutofit/>
          </a:bodyPr>
          <a:lstStyle/>
          <a:p>
            <a:r>
              <a:rPr lang="en-US" sz="1600" dirty="0"/>
              <a:t>Position versus time for the mass oscillating on a spring in a viscous fluid. Notice that the curve appears to be a cosine function inside an exponential envelope.</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244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15.27</a:t>
            </a:r>
          </a:p>
        </p:txBody>
      </p:sp>
      <p:pic>
        <p:nvPicPr>
          <p:cNvPr id="2" name="Picture Placeholder 1" descr="The position, x in meters on the vertical axis, versus time in seconds on the horizontal axis, with varying degrees of damping. No scale is given for either axis. All three curves start at the same positive position at time zero. Blue curve a, labeled with b squared is less than 4 m k, undergoes a little over two and a quarter oscillations of decreasing amplitude and constant period. Red curve b, labeled with b squared is equal to 4 m k, decreases at t=0 less rapidly than the blue curve, but does not oscillate. The red curve approaches x=0 asymptotically, and is nearly zero within one oscillation of the blue curve. Green curve c, labeled with b squared is greater than 4 m k, decreases at t=0 less rapidly than the red curve, and does not oscillate. The green curve approaches x=0 asymptotically, but is still noticeably above zero at the end of the graph, after more than two oscillations of the blue curve."/>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519555" y="1122386"/>
            <a:ext cx="7938201" cy="3500071"/>
          </a:xfrm>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Autofit/>
              </a:bodyPr>
              <a:lstStyle/>
              <a:p>
                <a:r>
                  <a:rPr lang="en-US" sz="1500" dirty="0"/>
                  <a:t>The position versus time for three systems consisting of a mass and a spring in a viscous fluid. </a:t>
                </a:r>
                <a:r>
                  <a:rPr lang="en-US" sz="1500" dirty="0">
                    <a:solidFill>
                      <a:srgbClr val="6CB255"/>
                    </a:solidFill>
                  </a:rPr>
                  <a:t>(a) </a:t>
                </a:r>
                <a:r>
                  <a:rPr lang="en-US" sz="1500" dirty="0"/>
                  <a:t>If the damping is small (</a:t>
                </a:r>
                <a14:m>
                  <m:oMath xmlns:m="http://schemas.openxmlformats.org/officeDocument/2006/math">
                    <m:r>
                      <a:rPr lang="en-US" sz="1500" b="0" i="1" smtClean="0">
                        <a:latin typeface="Cambria Math"/>
                      </a:rPr>
                      <m:t>𝑏</m:t>
                    </m:r>
                    <m:r>
                      <a:rPr lang="en-US" sz="1500" b="0" i="1" smtClean="0">
                        <a:latin typeface="Cambria Math"/>
                      </a:rPr>
                      <m:t>&lt; </m:t>
                    </m:r>
                    <m:rad>
                      <m:radPr>
                        <m:degHide m:val="on"/>
                        <m:ctrlPr>
                          <a:rPr lang="en-US" sz="1500" b="0" i="1" smtClean="0">
                            <a:latin typeface="Cambria Math" panose="02040503050406030204" pitchFamily="18" charset="0"/>
                          </a:rPr>
                        </m:ctrlPr>
                      </m:radPr>
                      <m:deg/>
                      <m:e>
                        <m:r>
                          <a:rPr lang="en-US" sz="1500" b="0" i="1" smtClean="0">
                            <a:latin typeface="Cambria Math"/>
                          </a:rPr>
                          <m:t>4</m:t>
                        </m:r>
                        <m:r>
                          <a:rPr lang="en-US" sz="1500" b="0" i="1" smtClean="0">
                            <a:latin typeface="Cambria Math"/>
                          </a:rPr>
                          <m:t>𝑚𝑘</m:t>
                        </m:r>
                      </m:e>
                    </m:rad>
                  </m:oMath>
                </a14:m>
                <a:r>
                  <a:rPr lang="en-US" sz="1500" dirty="0"/>
                  <a:t>), the mass oscillates, slowly losing amplitude as the energy is dissipated by the non-conservative force(s). The limiting case is </a:t>
                </a:r>
                <a:r>
                  <a:rPr lang="en-US" sz="1500" dirty="0">
                    <a:solidFill>
                      <a:srgbClr val="6CB255"/>
                    </a:solidFill>
                  </a:rPr>
                  <a:t>(b) </a:t>
                </a:r>
                <a:r>
                  <a:rPr lang="en-US" sz="1500" dirty="0"/>
                  <a:t>where the damping is (</a:t>
                </a:r>
                <a14:m>
                  <m:oMath xmlns:m="http://schemas.openxmlformats.org/officeDocument/2006/math">
                    <m:r>
                      <a:rPr lang="en-US" sz="1500" b="0" i="1" smtClean="0">
                        <a:latin typeface="Cambria Math"/>
                      </a:rPr>
                      <m:t>𝑏</m:t>
                    </m:r>
                    <m:r>
                      <a:rPr lang="en-US" sz="1500" b="0" i="1" smtClean="0">
                        <a:latin typeface="Cambria Math"/>
                      </a:rPr>
                      <m:t>= </m:t>
                    </m:r>
                    <m:rad>
                      <m:radPr>
                        <m:degHide m:val="on"/>
                        <m:ctrlPr>
                          <a:rPr lang="en-US" sz="1500" b="0" i="1" smtClean="0">
                            <a:latin typeface="Cambria Math" panose="02040503050406030204" pitchFamily="18" charset="0"/>
                          </a:rPr>
                        </m:ctrlPr>
                      </m:radPr>
                      <m:deg/>
                      <m:e>
                        <m:r>
                          <a:rPr lang="en-US" sz="1500" b="0" i="1" smtClean="0">
                            <a:latin typeface="Cambria Math"/>
                          </a:rPr>
                          <m:t>4</m:t>
                        </m:r>
                        <m:r>
                          <a:rPr lang="en-US" sz="1500" b="0" i="1" smtClean="0">
                            <a:latin typeface="Cambria Math"/>
                          </a:rPr>
                          <m:t>𝑚𝑘</m:t>
                        </m:r>
                      </m:e>
                    </m:rad>
                  </m:oMath>
                </a14:m>
                <a:r>
                  <a:rPr lang="en-US" sz="1500" dirty="0"/>
                  <a:t>). </a:t>
                </a:r>
                <a:r>
                  <a:rPr lang="en-US" sz="1500" dirty="0">
                    <a:solidFill>
                      <a:srgbClr val="6CB255"/>
                    </a:solidFill>
                  </a:rPr>
                  <a:t>(c)</a:t>
                </a:r>
                <a:r>
                  <a:rPr lang="en-US" sz="1500" dirty="0"/>
                  <a:t> If the damping is very large (</a:t>
                </a:r>
                <a14:m>
                  <m:oMath xmlns:m="http://schemas.openxmlformats.org/officeDocument/2006/math">
                    <m:r>
                      <a:rPr lang="en-US" sz="1500" i="1">
                        <a:latin typeface="Cambria Math"/>
                      </a:rPr>
                      <m:t>𝑏</m:t>
                    </m:r>
                    <m:r>
                      <a:rPr lang="en-US" sz="1500" i="1">
                        <a:latin typeface="Cambria Math"/>
                      </a:rPr>
                      <m:t>&gt; </m:t>
                    </m:r>
                    <m:rad>
                      <m:radPr>
                        <m:degHide m:val="on"/>
                        <m:ctrlPr>
                          <a:rPr lang="en-US" sz="1500" i="1">
                            <a:latin typeface="Cambria Math" panose="02040503050406030204" pitchFamily="18" charset="0"/>
                          </a:rPr>
                        </m:ctrlPr>
                      </m:radPr>
                      <m:deg/>
                      <m:e>
                        <m:r>
                          <a:rPr lang="en-US" sz="1500" i="1">
                            <a:latin typeface="Cambria Math"/>
                          </a:rPr>
                          <m:t>4</m:t>
                        </m:r>
                        <m:r>
                          <a:rPr lang="en-US" sz="1500" i="1">
                            <a:latin typeface="Cambria Math"/>
                          </a:rPr>
                          <m:t>𝑚𝑘</m:t>
                        </m:r>
                      </m:e>
                    </m:rad>
                  </m:oMath>
                </a14:m>
                <a:r>
                  <a:rPr lang="en-US" sz="1500" dirty="0"/>
                  <a:t>), the mass does not oscillate when displaced, but attempts to return to the equilibrium position.</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227" t="-1047" b="-15707"/>
                </a:stretch>
              </a:blipFill>
            </p:spPr>
            <p:txBody>
              <a:bodyPr/>
              <a:lstStyle/>
              <a:p>
                <a:r>
                  <a:rPr lang="en-US">
                    <a:noFill/>
                  </a:rPr>
                  <a:t> </a:t>
                </a:r>
              </a:p>
            </p:txBody>
          </p:sp>
        </mc:Fallback>
      </mc:AlternateContent>
      <p:pic>
        <p:nvPicPr>
          <p:cNvPr id="9" name="Picture 2" descr="L:\Clients\Connexions\01_CNX_ Admin\00_OSC_Project_Resources\14_OSC_Production\PowerPoints\OSX-Stacked-TM-CMYK-300dp1-2016.jpg"/>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358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15.2</a:t>
            </a:r>
          </a:p>
        </p:txBody>
      </p:sp>
      <p:pic>
        <p:nvPicPr>
          <p:cNvPr id="2" name="Picture Placeholder 1" descr="A photograph of a guitar being playe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7103" r="-27103"/>
          <a:stretch>
            <a:fillRect/>
          </a:stretch>
        </p:blipFill>
        <p:spPr/>
      </p:pic>
      <p:sp>
        <p:nvSpPr>
          <p:cNvPr id="7" name="Text Placeholder 6"/>
          <p:cNvSpPr>
            <a:spLocks noGrp="1"/>
          </p:cNvSpPr>
          <p:nvPr>
            <p:ph type="body" sz="quarter" idx="14"/>
          </p:nvPr>
        </p:nvSpPr>
        <p:spPr/>
        <p:txBody>
          <a:bodyPr>
            <a:normAutofit/>
          </a:bodyPr>
          <a:lstStyle/>
          <a:p>
            <a:r>
              <a:rPr lang="en-US" sz="1600" dirty="0"/>
              <a:t>When a guitar string is plucked, the string oscillates up and down in periodic motion. The vibrating string causes the surrounding air molecules to oscillate, producing sound waves. (credit: Yutaka Tsutano)</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728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15.28</a:t>
            </a:r>
          </a:p>
        </p:txBody>
      </p:sp>
      <p:pic>
        <p:nvPicPr>
          <p:cNvPr id="2" name="Picture Placeholder 1" descr="A close up photo of the strings in a piano"/>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25892" r="-25892"/>
          <a:stretch>
            <a:fillRect/>
          </a:stretch>
        </p:blipFill>
        <p:spPr/>
      </p:pic>
      <p:sp>
        <p:nvSpPr>
          <p:cNvPr id="7" name="Text Placeholder 6"/>
          <p:cNvSpPr>
            <a:spLocks noGrp="1"/>
          </p:cNvSpPr>
          <p:nvPr>
            <p:ph type="body" sz="quarter" idx="14"/>
          </p:nvPr>
        </p:nvSpPr>
        <p:spPr/>
        <p:txBody>
          <a:bodyPr>
            <a:normAutofit/>
          </a:bodyPr>
          <a:lstStyle/>
          <a:p>
            <a:r>
              <a:rPr lang="en-US" sz="1600" dirty="0"/>
              <a:t>You can cause the strings in a piano to vibrate simply by producing sound waves from your voice.</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2447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15.29</a:t>
            </a:r>
          </a:p>
        </p:txBody>
      </p:sp>
      <p:pic>
        <p:nvPicPr>
          <p:cNvPr id="2" name="Picture Placeholder 1" descr="The figure shows three pictures of a horizontal viewed a string suspended from a finger, with a ball tied to its lower end. In the first figure, the finger moves up and down with low frequency f, and the ball moves up and down some distance away from its equilibrium height, the displacement shown in the figures as faded shades of the ball and the equilibrium position as a darker image. In the second figure the finger moves up and down with frequency f sub zero and the movement of the ball is much larger than in the first. In the third figure the finger moves up and down with a high frequency f, and the movement of the ball is smaller than in the first figure. In all the three figures the total distance from the lowest to highest position of the ball is indicated as 2 A."/>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1107670" y="1122386"/>
            <a:ext cx="6761971" cy="3500071"/>
          </a:xfrm>
        </p:spPr>
      </p:pic>
      <p:sp>
        <p:nvSpPr>
          <p:cNvPr id="7" name="Text Placeholder 6"/>
          <p:cNvSpPr>
            <a:spLocks noGrp="1"/>
          </p:cNvSpPr>
          <p:nvPr>
            <p:ph type="body" sz="quarter" idx="14"/>
          </p:nvPr>
        </p:nvSpPr>
        <p:spPr/>
        <p:txBody>
          <a:bodyPr>
            <a:noAutofit/>
          </a:bodyPr>
          <a:lstStyle/>
          <a:p>
            <a:r>
              <a:rPr lang="en-US" sz="1500" dirty="0"/>
              <a:t>The paddle ball on its rubber band moves in response to the finger supporting it. If the finger moves with the natural frequency </a:t>
            </a:r>
            <a:r>
              <a:rPr lang="en-US" sz="1500" i="1" dirty="0">
                <a:cs typeface="Cambria Math"/>
              </a:rPr>
              <a:t>f</a:t>
            </a:r>
            <a:r>
              <a:rPr lang="en-US" sz="1500" baseline="-25000" dirty="0"/>
              <a:t>0</a:t>
            </a:r>
            <a:r>
              <a:rPr lang="en-US" sz="1500" dirty="0"/>
              <a:t> of the ball on the rubber band, then a resonance is achieved, and the amplitude of the ball’s oscillations increases dramatically. At higher and lower driving frequencies, energy is transferred to the ball less efficiently, and it responds with lower-amplitude oscillations.</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2447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15.30</a:t>
            </a:r>
          </a:p>
        </p:txBody>
      </p:sp>
      <p:pic>
        <p:nvPicPr>
          <p:cNvPr id="2" name="Picture Placeholder 1" descr="A mass m is suspended from a vertical spring and immersed in a fluid that has viscosity eta. The top of the spring is attached to the edge of a vertical disk that is rotating on a horizontal axis with angular velocity omega."/>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5638501" y="1108075"/>
            <a:ext cx="1732560"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chemeClr val="tx1"/>
                </a:solidFill>
              </a:rPr>
              <a:t>Forced, damped harmonic motion produced by driving a spring and mass with a disk driven by a variable-speed motor.</a:t>
            </a:r>
          </a:p>
        </p:txBody>
      </p:sp>
      <p:pic>
        <p:nvPicPr>
          <p:cNvPr id="7"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9354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15.31</a:t>
            </a:r>
          </a:p>
        </p:txBody>
      </p:sp>
      <p:pic>
        <p:nvPicPr>
          <p:cNvPr id="2" name="Picture Placeholder 1" descr="A graph of amplitude versus driving frequency showing curves for small damping, medium damping, and heavy damping. The frequencies f sub zero over two, f sub zero, and three f sub zero over two are labeled on the horizontal axis. The curves are symmetric and all with their maximum amplitude at frequency f sub zero. The small damping curve has the largest maximum, and the heavy damping curve has the smallest maximum. The widths of the curves at half their maximum value are indicated. The narrowest curve is the small damping curve, the widest is the heavy damping curv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6923" b="-6923"/>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Amplitude of a harmonic oscillator as a function of the frequency of the driving force. The curves represent the same oscillator with the same natural frequency but with different amounts of damping. Resonance occurs when the driving frequency equals the natural frequency, and the greatest response is for the least amount of damping. The narrowest response is also for the least damping.</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0667620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15.32</a:t>
            </a:r>
          </a:p>
        </p:txBody>
      </p:sp>
      <p:pic>
        <p:nvPicPr>
          <p:cNvPr id="2" name="Picture Placeholder 1" descr="A graph of amplitude versus angular frequency. The curve is symmetric and peaked, with a maximum amplitude of A at a frequency labeled as omega sub zero. The width of the curve, where the amplitude is one half A on either side of the maximum, is indicated."/>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944834" y="1122386"/>
            <a:ext cx="7087643" cy="3500071"/>
          </a:xfrm>
        </p:spPr>
      </p:pic>
      <p:sp>
        <p:nvSpPr>
          <p:cNvPr id="7" name="Text Placeholder 6"/>
          <p:cNvSpPr>
            <a:spLocks noGrp="1"/>
          </p:cNvSpPr>
          <p:nvPr>
            <p:ph type="body" sz="quarter" idx="14"/>
          </p:nvPr>
        </p:nvSpPr>
        <p:spPr/>
        <p:txBody>
          <a:bodyPr>
            <a:normAutofit/>
          </a:bodyPr>
          <a:lstStyle/>
          <a:p>
            <a:r>
              <a:rPr lang="en-US" sz="1600" dirty="0"/>
              <a:t>The quality of a system is defined as the spread in the frequencies at half the amplitude divided by the natural frequency.</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3587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15.33</a:t>
            </a:r>
          </a:p>
        </p:txBody>
      </p:sp>
      <p:sp>
        <p:nvSpPr>
          <p:cNvPr id="7" name="Text Placeholder 6"/>
          <p:cNvSpPr>
            <a:spLocks noGrp="1"/>
          </p:cNvSpPr>
          <p:nvPr>
            <p:ph type="body" sz="quarter" idx="14"/>
          </p:nvPr>
        </p:nvSpPr>
        <p:spPr>
          <a:xfrm>
            <a:off x="457200" y="5199320"/>
            <a:ext cx="8062912" cy="1127051"/>
          </a:xfrm>
        </p:spPr>
        <p:txBody>
          <a:bodyPr>
            <a:noAutofit/>
          </a:bodyPr>
          <a:lstStyle/>
          <a:p>
            <a:r>
              <a:rPr lang="en-US" sz="1600" dirty="0"/>
              <a:t>Initially when people crossed the London Millennium Footbridge, they experienced a swaying motion. People continuing to cross reinforced the oscillation’s amplitude, thereby increasing the problematic swaying. (credit: Adrian </a:t>
            </a:r>
            <a:r>
              <a:rPr lang="en-US" sz="1600" dirty="0" err="1"/>
              <a:t>Pingstone</a:t>
            </a:r>
            <a:r>
              <a:rPr lang="en-US" sz="1600" dirty="0"/>
              <a:t>/Wikimedia Commons)</a:t>
            </a:r>
            <a:endParaRPr lang="en-US" sz="1500" dirty="0"/>
          </a:p>
        </p:txBody>
      </p:sp>
      <p:pic>
        <p:nvPicPr>
          <p:cNvPr id="9"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n image shows the London Millennium Footbridg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768993" y="1204985"/>
            <a:ext cx="5524943" cy="3853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8145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15.34</a:t>
            </a:r>
          </a:p>
        </p:txBody>
      </p:sp>
      <p:pic>
        <p:nvPicPr>
          <p:cNvPr id="2" name="Picture Placeholder 1" descr="A photo of a baby in a hanging bounce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422" r="-2422"/>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(credit: Lisa </a:t>
            </a:r>
            <a:r>
              <a:rPr lang="en-US" sz="1600" dirty="0" err="1">
                <a:solidFill>
                  <a:srgbClr val="000000"/>
                </a:solidFill>
              </a:rPr>
              <a:t>Doehnert</a:t>
            </a:r>
            <a:r>
              <a:rPr lang="en-US" sz="1600" dirty="0">
                <a:solidFill>
                  <a:srgbClr val="000000"/>
                </a:solidFill>
              </a:rPr>
              <a:t>)</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643145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40</a:t>
            </a:r>
          </a:p>
        </p:txBody>
      </p:sp>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9"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diagram of a motor, depicted as a disk rotating on its axis, causing a saw blade to move horizontally. At the bottom of the motor disk is a linkage that connects to the horizontal blade. The linkage can pivot at both ends. The blade is constrained to move horizontally by a horizontal gap in a guiding block."/>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269" y="1716258"/>
            <a:ext cx="7106928" cy="2148606"/>
          </a:xfrm>
          <a:prstGeom prst="rect">
            <a:avLst/>
          </a:prstGeom>
        </p:spPr>
      </p:pic>
    </p:spTree>
    <p:extLst>
      <p:ext uri="{BB962C8B-B14F-4D97-AF65-F5344CB8AC3E}">
        <p14:creationId xmlns:p14="http://schemas.microsoft.com/office/powerpoint/2010/main" val="16861524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normAutofit/>
          </a:bodyPr>
          <a:lstStyle/>
          <a:p>
            <a:pPr algn="r"/>
            <a:endParaRPr lang="en-US" sz="2400" dirty="0">
              <a:solidFill>
                <a:srgbClr val="6CB255"/>
              </a:solidFill>
            </a:endParaRPr>
          </a:p>
        </p:txBody>
      </p:sp>
      <p:sp>
        <p:nvSpPr>
          <p:cNvPr id="14" name="Text Placeholder 13"/>
          <p:cNvSpPr>
            <a:spLocks noGrp="1"/>
          </p:cNvSpPr>
          <p:nvPr>
            <p:ph type="body" sz="quarter" idx="14"/>
          </p:nvPr>
        </p:nvSpPr>
        <p:spPr>
          <a:xfrm>
            <a:off x="457200" y="1107617"/>
            <a:ext cx="8062912" cy="5256973"/>
          </a:xfrm>
        </p:spPr>
        <p:txBody>
          <a:bodyPr anchor="ctr">
            <a:noAutofit/>
          </a:bodyPr>
          <a:lstStyle/>
          <a:p>
            <a:pPr algn="ctr"/>
            <a:r>
              <a:rPr lang="en-US" sz="1600" dirty="0"/>
              <a:t>This </a:t>
            </a:r>
            <a:r>
              <a:rPr lang="en-US" sz="1600" dirty="0" err="1"/>
              <a:t>OpenStax</a:t>
            </a:r>
            <a:r>
              <a:rPr lang="en-US" sz="1600" dirty="0"/>
              <a:t> ancillary resource is © Rice University under a CC-BY 4.0 International license; it may be reproduced or modified but must be attributed to </a:t>
            </a:r>
            <a:r>
              <a:rPr lang="en-US" sz="1600" dirty="0" err="1"/>
              <a:t>OpenStax</a:t>
            </a:r>
            <a:r>
              <a:rPr lang="en-US" sz="1600" dirty="0"/>
              <a:t>, Rice University and any changes must be noted.</a:t>
            </a:r>
          </a:p>
        </p:txBody>
      </p:sp>
    </p:spTree>
    <p:extLst>
      <p:ext uri="{BB962C8B-B14F-4D97-AF65-F5344CB8AC3E}">
        <p14:creationId xmlns:p14="http://schemas.microsoft.com/office/powerpoint/2010/main" val="199445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15.3</a:t>
            </a:r>
          </a:p>
        </p:txBody>
      </p:sp>
      <p:pic>
        <p:nvPicPr>
          <p:cNvPr id="2" name="Picture Placeholder 1" descr="The motion and free body diagrams of a mass attached to a horizontal spring, spring constant k, at various points in its motion. In figure (a) the mass is displaced to a position x = A to the right of x =0 and released from rest (v=0.) The spring is stretched. The force on the mass is to the left. The free body diagram has weight w down, the normal force N up and equal to the weight, and the force F to the left. (b) The mass is at x = 0 and moving in the negative x-direction with velocity – v sub max. The spring is relaxed. The Force on the mass is zero. The free body diagram has weight w down, the normal force N up and equal to the weight. (c) The mass is at minus A, to the left of x = 0 and is at rest (v =0.) The spring is compressed. The force F is to the right. The free body diagram has weight w down, the normal force N up and equal to the weight, and the force F to the right. (d) The mass is at x = 0 and moving in the positive x-direction with velocity plus v sub max. The spring is relaxed. The Force on the mass is zero. The free body diagram has weight w down, the normal force N up and equal to the weight. (e) the mass is again at x = A to the right of x =0 and at rest (v=0.) The spring is stretched. The force on the mass is to the left. The free body diagram has weight w down, the normal force N up and equal to the weight, and the force F to the lef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6505" r="-36505"/>
          <a:stretch>
            <a:fillRect/>
          </a:stretch>
        </p:blipFill>
        <p:spPr/>
      </p:pic>
      <p:sp>
        <p:nvSpPr>
          <p:cNvPr id="7" name="Text Placeholder 6"/>
          <p:cNvSpPr>
            <a:spLocks noGrp="1"/>
          </p:cNvSpPr>
          <p:nvPr>
            <p:ph type="body" sz="quarter" idx="14"/>
          </p:nvPr>
        </p:nvSpPr>
        <p:spPr/>
        <p:txBody>
          <a:bodyPr>
            <a:noAutofit/>
          </a:bodyPr>
          <a:lstStyle/>
          <a:p>
            <a:r>
              <a:rPr lang="en-US" sz="1000" dirty="0"/>
              <a:t>An object attached to a spring sliding on a frictionless surface is an uncomplicated simple harmonic oscillator. In the above set of figures, a mass is attached to a spring and placed on a frictionless table. The other end of the spring is attached to the wall. The position of the mass, when the spring is neither stretched nor compressed, is marked as </a:t>
            </a:r>
            <a:r>
              <a:rPr lang="en-US" sz="1000" i="1" dirty="0"/>
              <a:t>x</a:t>
            </a:r>
            <a:r>
              <a:rPr lang="en-US" sz="1000" dirty="0"/>
              <a:t> </a:t>
            </a:r>
            <a:r>
              <a:rPr lang="en-US" sz="1000" dirty="0">
                <a:latin typeface="Cambria Math"/>
                <a:cs typeface="Cambria Math"/>
              </a:rPr>
              <a:t>=</a:t>
            </a:r>
            <a:r>
              <a:rPr lang="en-US" sz="1000" dirty="0"/>
              <a:t> 0 and is the equilibrium position. </a:t>
            </a:r>
            <a:r>
              <a:rPr lang="en-US" sz="1000" dirty="0">
                <a:solidFill>
                  <a:srgbClr val="6CB255"/>
                </a:solidFill>
              </a:rPr>
              <a:t>(a) </a:t>
            </a:r>
            <a:r>
              <a:rPr lang="en-US" sz="1000" dirty="0"/>
              <a:t>The mass is displaced to a position </a:t>
            </a:r>
            <a:r>
              <a:rPr lang="en-US" sz="1000" i="1" dirty="0"/>
              <a:t>x</a:t>
            </a:r>
            <a:r>
              <a:rPr lang="en-US" sz="1000" dirty="0"/>
              <a:t> </a:t>
            </a:r>
            <a:r>
              <a:rPr lang="en-US" sz="1000" dirty="0">
                <a:latin typeface="Cambria Math"/>
                <a:cs typeface="Cambria Math"/>
              </a:rPr>
              <a:t>=</a:t>
            </a:r>
            <a:r>
              <a:rPr lang="en-US" sz="1000" dirty="0"/>
              <a:t> </a:t>
            </a:r>
            <a:r>
              <a:rPr lang="en-US" sz="1000" i="1" dirty="0"/>
              <a:t>A</a:t>
            </a:r>
            <a:r>
              <a:rPr lang="en-US" sz="1000" dirty="0"/>
              <a:t> and released from rest. </a:t>
            </a:r>
            <a:r>
              <a:rPr lang="en-US" sz="1000" dirty="0">
                <a:solidFill>
                  <a:srgbClr val="6CB255"/>
                </a:solidFill>
              </a:rPr>
              <a:t>(b) </a:t>
            </a:r>
            <a:r>
              <a:rPr lang="en-US" sz="1000" dirty="0"/>
              <a:t>The mass accelerates as it moves in the negative </a:t>
            </a:r>
            <a:r>
              <a:rPr lang="en-US" sz="1000" i="1" dirty="0"/>
              <a:t>x</a:t>
            </a:r>
            <a:r>
              <a:rPr lang="en-US" sz="1000" dirty="0"/>
              <a:t>-direction, reaching a maximum negative velocity at </a:t>
            </a:r>
            <a:r>
              <a:rPr lang="en-US" sz="1000" i="1" dirty="0"/>
              <a:t>x</a:t>
            </a:r>
            <a:r>
              <a:rPr lang="en-US" sz="1000" dirty="0"/>
              <a:t> </a:t>
            </a:r>
            <a:r>
              <a:rPr lang="en-US" sz="1000" dirty="0">
                <a:latin typeface="Cambria Math"/>
                <a:cs typeface="Cambria Math"/>
              </a:rPr>
              <a:t>=</a:t>
            </a:r>
            <a:r>
              <a:rPr lang="en-US" sz="1000" dirty="0"/>
              <a:t> 0. </a:t>
            </a:r>
            <a:r>
              <a:rPr lang="en-US" sz="1000" dirty="0">
                <a:solidFill>
                  <a:srgbClr val="6CB255"/>
                </a:solidFill>
              </a:rPr>
              <a:t>(c)</a:t>
            </a:r>
            <a:r>
              <a:rPr lang="en-US" sz="1000" dirty="0"/>
              <a:t> The mass continues to move in the negative </a:t>
            </a:r>
            <a:r>
              <a:rPr lang="en-US" sz="1000" i="1" dirty="0"/>
              <a:t>x</a:t>
            </a:r>
            <a:r>
              <a:rPr lang="en-US" sz="1000" dirty="0"/>
              <a:t>-direction, slowing until it comes to a stop at </a:t>
            </a:r>
            <a:r>
              <a:rPr lang="en-US" sz="1000" i="1" dirty="0"/>
              <a:t>x</a:t>
            </a:r>
            <a:r>
              <a:rPr lang="en-US" sz="1000" dirty="0"/>
              <a:t> </a:t>
            </a:r>
            <a:r>
              <a:rPr lang="en-US" sz="1000" dirty="0">
                <a:latin typeface="Cambria Math"/>
                <a:cs typeface="Cambria Math"/>
              </a:rPr>
              <a:t>=</a:t>
            </a:r>
            <a:r>
              <a:rPr lang="en-US" sz="1000" dirty="0"/>
              <a:t> </a:t>
            </a:r>
            <a:r>
              <a:rPr lang="en-US" sz="1000" dirty="0">
                <a:latin typeface="Cambria Math"/>
                <a:cs typeface="Cambria Math"/>
              </a:rPr>
              <a:t>−</a:t>
            </a:r>
            <a:r>
              <a:rPr lang="en-US" sz="1000" i="1" dirty="0"/>
              <a:t>A</a:t>
            </a:r>
            <a:r>
              <a:rPr lang="en-US" sz="1000" dirty="0"/>
              <a:t>. </a:t>
            </a:r>
            <a:r>
              <a:rPr lang="en-US" sz="1000" dirty="0">
                <a:solidFill>
                  <a:srgbClr val="6CB255"/>
                </a:solidFill>
              </a:rPr>
              <a:t>(d) </a:t>
            </a:r>
            <a:r>
              <a:rPr lang="en-US" sz="1000" dirty="0"/>
              <a:t>The mass now begins to accelerate in the positive </a:t>
            </a:r>
            <a:r>
              <a:rPr lang="en-US" sz="1000" i="1" dirty="0"/>
              <a:t>x</a:t>
            </a:r>
            <a:r>
              <a:rPr lang="en-US" sz="1000" dirty="0"/>
              <a:t>-direction, reaching a positive maximum velocity at </a:t>
            </a:r>
            <a:r>
              <a:rPr lang="en-US" sz="1000" i="1" dirty="0"/>
              <a:t>x</a:t>
            </a:r>
            <a:r>
              <a:rPr lang="en-US" sz="1000" dirty="0"/>
              <a:t> = 0. </a:t>
            </a:r>
            <a:r>
              <a:rPr lang="en-US" sz="1000" dirty="0">
                <a:solidFill>
                  <a:srgbClr val="6CB255"/>
                </a:solidFill>
              </a:rPr>
              <a:t>(e)</a:t>
            </a:r>
            <a:r>
              <a:rPr lang="en-US" sz="1000" dirty="0"/>
              <a:t> The mass then continues to move in the positive direction until it stops at </a:t>
            </a:r>
            <a:r>
              <a:rPr lang="en-US" sz="1000" i="1" dirty="0"/>
              <a:t>x</a:t>
            </a:r>
            <a:r>
              <a:rPr lang="en-US" sz="1000" dirty="0"/>
              <a:t> </a:t>
            </a:r>
            <a:r>
              <a:rPr lang="en-US" sz="1000" dirty="0">
                <a:latin typeface="Cambria Math"/>
                <a:cs typeface="Cambria Math"/>
              </a:rPr>
              <a:t>=</a:t>
            </a:r>
            <a:r>
              <a:rPr lang="en-US" sz="1000" dirty="0"/>
              <a:t> </a:t>
            </a:r>
            <a:r>
              <a:rPr lang="en-US" sz="1000" i="1" dirty="0"/>
              <a:t>A</a:t>
            </a:r>
            <a:r>
              <a:rPr lang="en-US" sz="1000" dirty="0"/>
              <a:t>. The mass continues in SHM that has an amplitude </a:t>
            </a:r>
            <a:r>
              <a:rPr lang="en-US" sz="1000" i="1" dirty="0"/>
              <a:t>A</a:t>
            </a:r>
            <a:r>
              <a:rPr lang="en-US" sz="1000" b="1" dirty="0"/>
              <a:t> </a:t>
            </a:r>
            <a:r>
              <a:rPr lang="en-US" sz="1000" dirty="0"/>
              <a:t>and a period </a:t>
            </a:r>
            <a:r>
              <a:rPr lang="en-US" sz="1000" i="1" dirty="0"/>
              <a:t>T</a:t>
            </a:r>
            <a:r>
              <a:rPr lang="en-US" sz="1000" dirty="0"/>
              <a:t>. The object’s maximum speed occurs as it passes through equilibrium. The stiffer the spring is, the smaller the period </a:t>
            </a:r>
            <a:r>
              <a:rPr lang="en-US" sz="1000" i="1" dirty="0"/>
              <a:t>T</a:t>
            </a:r>
            <a:r>
              <a:rPr lang="en-US" sz="1000" dirty="0"/>
              <a:t>. The greater the mass of the object is, the greater the period </a:t>
            </a:r>
            <a:r>
              <a:rPr lang="en-US" sz="1000" i="1" dirty="0"/>
              <a:t>T</a:t>
            </a:r>
            <a:r>
              <a:rPr lang="en-US" sz="1000" dirty="0"/>
              <a:t>.</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728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15.4</a:t>
            </a:r>
          </a:p>
        </p:txBody>
      </p:sp>
      <p:pic>
        <p:nvPicPr>
          <p:cNvPr id="2" name="Picture Placeholder 1" descr="A block is attached to a horizontal spring and placed on a frictionless table. The equilibrium position, where the spring is neither extended nor compressed, is marked as x=0. A position to the left of the block is marked as x = - A and a position the same distance to the right of the block is marked as x = + A."/>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457199" y="1941390"/>
            <a:ext cx="8062913" cy="1862062"/>
          </a:xfrm>
        </p:spPr>
      </p:pic>
      <p:sp>
        <p:nvSpPr>
          <p:cNvPr id="7" name="Text Placeholder 6"/>
          <p:cNvSpPr>
            <a:spLocks noGrp="1"/>
          </p:cNvSpPr>
          <p:nvPr>
            <p:ph type="body" sz="quarter" idx="14"/>
          </p:nvPr>
        </p:nvSpPr>
        <p:spPr/>
        <p:txBody>
          <a:bodyPr>
            <a:normAutofit/>
          </a:bodyPr>
          <a:lstStyle/>
          <a:p>
            <a:r>
              <a:rPr lang="en-US" sz="1600" dirty="0"/>
              <a:t>A block is attached to a spring and placed on a frictionless table. The equilibrium position, where the spring is neither extended nor compressed, is marked as </a:t>
            </a:r>
            <a:r>
              <a:rPr lang="en-US" sz="1600" i="1" dirty="0"/>
              <a:t>x</a:t>
            </a:r>
            <a:r>
              <a:rPr lang="en-US" sz="1600" dirty="0"/>
              <a:t> </a:t>
            </a:r>
            <a:r>
              <a:rPr lang="en-US" sz="1600" dirty="0">
                <a:latin typeface="Cambria Math"/>
                <a:cs typeface="Cambria Math"/>
              </a:rPr>
              <a:t>=</a:t>
            </a:r>
            <a:r>
              <a:rPr lang="en-US" sz="1600" dirty="0"/>
              <a:t> 0.</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728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15.5</a:t>
            </a:r>
          </a:p>
        </p:txBody>
      </p:sp>
      <p:pic>
        <p:nvPicPr>
          <p:cNvPr id="2" name="Picture Placeholder 1" descr="A series of illustrations of a mass, attached to a horizontal spring and sliding on a horizontal surface, is shown. The position of the mass, the spring, and the force on the mass are illustrated every eighth period from t = 0 to t = one and a half periods. The illustrations are aligned vertically and the positions of the mass are connected from one graph to the next using a blue line, creating a graph of the position (horizontal) dependence on time (vertical). The x = 0 position is at the center of the horizontal surface. In the top graph, the mass is at x = +A, the net force is to the left and is equal to – k A. The spring is stretched the maximum amount. The time is t = 0. In the second graph, the mass is between x = +A/2 and x = A, the net force is to the left and smaller than in the previous graph. The spring is stretched less than at t=0. In the third graph, the mass is at x = 0, there is no net force. The spring is relaxed. The time is t = one quarter T. In the fourth graph, the mass is between x = -A/2 and x = -A, the net force is to the right. The magnitude of the force is the same as that in the second graph. The spring is somewhat compressed. In the fifth graph, the mass is at x = -A, the net force is to the right and is equal to + k A. The spring is compressed the maximum amount. The time is t = 1/2 T. In the sixth graph, the mass is between x = -A/2 and x = -A, the net force is to the right. The magnitude of the force is the same as that in the second graph. The spring is somewhat compressed. This graph is identical to the fourth graph. In the seventh graph, the mass is at x = 0, there is no net force. The spring is relaxed. The time is t = 3/4 T. This graph is identical to the third graph. In the eighth graph, the mass is between x = +A/2 and x = A, the net force is to the left. This graph is identical to the second graph. In the ninth graph, the mass is at x = +A, the net force is to the left and is equal to – k A. The spring is stretched the maximum amount. The time is t = 0. This graph is identical to the first (top) graph. The remaining four graphs repeat the second, third, fourth and fifth graphs, with the eleventh graph’s time at t = 1 and 1/4 T and the thirteenth at t = 1 and 1/2 T. The curve connecting the positions of the mass forms a vertical sinusoidal curv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tretch>
            <a:fillRect/>
          </a:stretch>
        </p:blipFill>
        <p:spPr>
          <a:xfrm>
            <a:off x="1986001" y="1122386"/>
            <a:ext cx="5005309" cy="3500071"/>
          </a:xfrm>
        </p:spPr>
      </p:pic>
      <p:sp>
        <p:nvSpPr>
          <p:cNvPr id="7" name="Text Placeholder 6"/>
          <p:cNvSpPr>
            <a:spLocks noGrp="1"/>
          </p:cNvSpPr>
          <p:nvPr>
            <p:ph type="body" sz="quarter" idx="14"/>
          </p:nvPr>
        </p:nvSpPr>
        <p:spPr/>
        <p:txBody>
          <a:bodyPr>
            <a:noAutofit/>
          </a:bodyPr>
          <a:lstStyle/>
          <a:p>
            <a:r>
              <a:rPr lang="en-US" sz="1600" dirty="0"/>
              <a:t>A block is attached to one end of a spring and placed on a frictionless table. The other end of the spring is anchored to the wall. The equilibrium position, where the net force equals zero, is marked as </a:t>
            </a:r>
            <a:r>
              <a:rPr lang="en-US" sz="1600" i="1" dirty="0"/>
              <a:t>x</a:t>
            </a:r>
            <a:r>
              <a:rPr lang="en-US" sz="1600" dirty="0"/>
              <a:t> </a:t>
            </a:r>
            <a:r>
              <a:rPr lang="en-US" sz="1600" dirty="0">
                <a:latin typeface="Cambria Math"/>
                <a:cs typeface="Cambria Math"/>
              </a:rPr>
              <a:t>=</a:t>
            </a:r>
            <a:r>
              <a:rPr lang="en-US" sz="1600" dirty="0"/>
              <a:t> 0 m. Work is done on the block, pulling it out to </a:t>
            </a:r>
            <a:r>
              <a:rPr lang="en-US" sz="1600" i="1" dirty="0"/>
              <a:t>x</a:t>
            </a:r>
            <a:r>
              <a:rPr lang="en-US" sz="1600" dirty="0"/>
              <a:t> </a:t>
            </a:r>
            <a:r>
              <a:rPr lang="en-US" sz="1600" dirty="0">
                <a:latin typeface="Cambria Math"/>
                <a:cs typeface="Cambria Math"/>
              </a:rPr>
              <a:t>=</a:t>
            </a:r>
            <a:r>
              <a:rPr lang="en-US" sz="1600" dirty="0"/>
              <a:t> </a:t>
            </a:r>
            <a:r>
              <a:rPr lang="en-US" sz="1600" dirty="0">
                <a:latin typeface="Cambria Math"/>
                <a:cs typeface="Cambria Math"/>
              </a:rPr>
              <a:t>+</a:t>
            </a:r>
            <a:r>
              <a:rPr lang="en-US" sz="1600" i="1" dirty="0"/>
              <a:t>A</a:t>
            </a:r>
            <a:r>
              <a:rPr lang="en-US" sz="1600" dirty="0"/>
              <a:t>, and the block is released from rest. The block oscillates between </a:t>
            </a:r>
            <a:r>
              <a:rPr lang="en-US" sz="1600" i="1" dirty="0"/>
              <a:t>x</a:t>
            </a:r>
            <a:r>
              <a:rPr lang="en-US" sz="1600" dirty="0"/>
              <a:t> </a:t>
            </a:r>
            <a:r>
              <a:rPr lang="en-US" sz="1600" dirty="0">
                <a:latin typeface="Cambria Math"/>
                <a:cs typeface="Cambria Math"/>
              </a:rPr>
              <a:t>=</a:t>
            </a:r>
            <a:r>
              <a:rPr lang="en-US" sz="1600" dirty="0"/>
              <a:t> </a:t>
            </a:r>
            <a:r>
              <a:rPr lang="en-US" sz="1600" dirty="0">
                <a:latin typeface="Cambria Math"/>
                <a:cs typeface="Cambria Math"/>
              </a:rPr>
              <a:t>+</a:t>
            </a:r>
            <a:r>
              <a:rPr lang="en-US" sz="1600" i="1" dirty="0"/>
              <a:t>A</a:t>
            </a:r>
            <a:r>
              <a:rPr lang="en-US" sz="1600" dirty="0"/>
              <a:t> and </a:t>
            </a:r>
            <a:r>
              <a:rPr lang="en-US" sz="1600" i="1" dirty="0"/>
              <a:t>x</a:t>
            </a:r>
            <a:r>
              <a:rPr lang="en-US" sz="1600" dirty="0"/>
              <a:t> </a:t>
            </a:r>
            <a:r>
              <a:rPr lang="en-US" sz="1600" dirty="0">
                <a:latin typeface="Cambria Math"/>
                <a:cs typeface="Cambria Math"/>
              </a:rPr>
              <a:t>=</a:t>
            </a:r>
            <a:r>
              <a:rPr lang="en-US" sz="1600" dirty="0"/>
              <a:t> </a:t>
            </a:r>
            <a:r>
              <a:rPr lang="en-US" sz="1600" dirty="0">
                <a:latin typeface="Cambria Math"/>
                <a:cs typeface="Cambria Math"/>
              </a:rPr>
              <a:t>−</a:t>
            </a:r>
            <a:r>
              <a:rPr lang="en-US" sz="1600" i="1" dirty="0"/>
              <a:t>A</a:t>
            </a:r>
            <a:r>
              <a:rPr lang="en-US" sz="1600" dirty="0"/>
              <a:t>. The force is also shown as a vector.</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728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15.6</a:t>
            </a:r>
          </a:p>
        </p:txBody>
      </p:sp>
      <p:pic>
        <p:nvPicPr>
          <p:cNvPr id="2" name="Picture Placeholder 1" descr="A graph of the position on the vertical axis as a function of time on the horizontal axis. The vertical scale is from – A to +A and the horizontal scale is from 0 to 3/2 T. The curve is a cosine function, with a value of +A at time zero and again at time T."/>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2698846" y="1122386"/>
            <a:ext cx="3579618" cy="3500071"/>
          </a:xfrm>
        </p:spPr>
      </p:pic>
      <p:sp>
        <p:nvSpPr>
          <p:cNvPr id="7" name="Text Placeholder 6"/>
          <p:cNvSpPr>
            <a:spLocks noGrp="1"/>
          </p:cNvSpPr>
          <p:nvPr>
            <p:ph type="body" sz="quarter" idx="14"/>
          </p:nvPr>
        </p:nvSpPr>
        <p:spPr/>
        <p:txBody>
          <a:bodyPr>
            <a:normAutofit/>
          </a:bodyPr>
          <a:lstStyle/>
          <a:p>
            <a:r>
              <a:rPr lang="en-US" sz="1600" dirty="0"/>
              <a:t>A graph of the position of the block shown in </a:t>
            </a:r>
            <a:r>
              <a:rPr lang="en-US" sz="1600" b="1" dirty="0">
                <a:solidFill>
                  <a:srgbClr val="6CB255"/>
                </a:solidFill>
              </a:rPr>
              <a:t>Figure 15.5</a:t>
            </a:r>
            <a:r>
              <a:rPr lang="en-US" sz="1600" b="1" dirty="0"/>
              <a:t> </a:t>
            </a:r>
            <a:r>
              <a:rPr lang="en-US" sz="1600" dirty="0"/>
              <a:t>as a function of time. The position can be modeled as a periodic function, such as a cosine or sine function.</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728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15.7</a:t>
            </a:r>
          </a:p>
        </p:txBody>
      </p:sp>
      <p:pic>
        <p:nvPicPr>
          <p:cNvPr id="2" name="Picture Placeholder 1" descr="Data of position versus time for a mass on a spring. The horizontal axis is time t in seconds, ranging from 0 to 10 seconds. The vertical axis is position x in centimeters, ranging from -3 centimeters to 4 centimeters. The data is shown as points and appears to be taken at regular intervals at about 10 points per second. The data oscillates sinusoidally, with a little over four full cycles during the 10 seconds of data shown. The position at t=0 is x = -0.8 centimeters. The position is at a maximum of x = 3 centimeters at about t = 0.6 s, 3.1 s, 5.5 s, and 7.9 s. The position is at the minimum of x = -3 centimeters at about t=1.9 s, 4.3 s, 6.7 s, and 9.0 s."/>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2356305" y="1122386"/>
            <a:ext cx="4264701" cy="3500071"/>
          </a:xfrm>
        </p:spPr>
      </p:pic>
      <p:sp>
        <p:nvSpPr>
          <p:cNvPr id="7" name="Text Placeholder 6"/>
          <p:cNvSpPr>
            <a:spLocks noGrp="1"/>
          </p:cNvSpPr>
          <p:nvPr>
            <p:ph type="body" sz="quarter" idx="14"/>
          </p:nvPr>
        </p:nvSpPr>
        <p:spPr/>
        <p:txBody>
          <a:bodyPr>
            <a:noAutofit/>
          </a:bodyPr>
          <a:lstStyle/>
          <a:p>
            <a:r>
              <a:rPr lang="en-US" sz="1400" dirty="0"/>
              <a:t>Data collected by a student in lab indicate the position of a block attached to a spring, measured with a sonic range finder. The data are collected starting at time </a:t>
            </a:r>
            <a:r>
              <a:rPr lang="en-US" sz="1400" i="1" dirty="0"/>
              <a:t>t</a:t>
            </a:r>
            <a:r>
              <a:rPr lang="en-US" sz="1400" dirty="0"/>
              <a:t> </a:t>
            </a:r>
            <a:r>
              <a:rPr lang="en-US" sz="1400" dirty="0">
                <a:latin typeface="Cambria Math"/>
                <a:cs typeface="Cambria Math"/>
              </a:rPr>
              <a:t>=</a:t>
            </a:r>
            <a:r>
              <a:rPr lang="en-US" sz="1400" dirty="0"/>
              <a:t> 0.00s, but the initial position is near position </a:t>
            </a:r>
            <a:r>
              <a:rPr lang="en-US" sz="1400" i="1" dirty="0"/>
              <a:t>x</a:t>
            </a:r>
            <a:r>
              <a:rPr lang="en-US" sz="1400" dirty="0"/>
              <a:t> </a:t>
            </a:r>
            <a:r>
              <a:rPr lang="en-US" sz="1400" dirty="0">
                <a:latin typeface="Cambria Math"/>
                <a:cs typeface="Cambria Math"/>
              </a:rPr>
              <a:t>≈</a:t>
            </a:r>
            <a:r>
              <a:rPr lang="en-US" sz="1400" dirty="0"/>
              <a:t> </a:t>
            </a:r>
            <a:r>
              <a:rPr lang="en-US" sz="1400" dirty="0">
                <a:latin typeface="Cambria Math"/>
                <a:cs typeface="Cambria Math"/>
              </a:rPr>
              <a:t>−</a:t>
            </a:r>
            <a:r>
              <a:rPr lang="en-US" sz="1400" dirty="0"/>
              <a:t>0.80 cm </a:t>
            </a:r>
            <a:r>
              <a:rPr lang="en-US" sz="1400" dirty="0">
                <a:latin typeface="Cambria Math"/>
                <a:cs typeface="Cambria Math"/>
              </a:rPr>
              <a:t>≠</a:t>
            </a:r>
            <a:r>
              <a:rPr lang="en-US" sz="1400" dirty="0"/>
              <a:t> 3.00 cm , so the initial position does not equal the amplitude </a:t>
            </a:r>
            <a:r>
              <a:rPr lang="en-US" sz="1400" i="1" dirty="0"/>
              <a:t>x</a:t>
            </a:r>
            <a:r>
              <a:rPr lang="en-US" sz="1400" baseline="-25000" dirty="0"/>
              <a:t>0</a:t>
            </a:r>
            <a:r>
              <a:rPr lang="en-US" sz="1400" dirty="0"/>
              <a:t> </a:t>
            </a:r>
            <a:r>
              <a:rPr lang="en-US" sz="1400" dirty="0">
                <a:latin typeface="Cambria Math"/>
                <a:cs typeface="Cambria Math"/>
              </a:rPr>
              <a:t>=</a:t>
            </a:r>
            <a:r>
              <a:rPr lang="en-US" sz="1400" dirty="0"/>
              <a:t> </a:t>
            </a:r>
            <a:r>
              <a:rPr lang="en-US" sz="1400" dirty="0">
                <a:latin typeface="Cambria Math"/>
                <a:cs typeface="Cambria Math"/>
              </a:rPr>
              <a:t>+</a:t>
            </a:r>
            <a:r>
              <a:rPr lang="en-US" sz="1400" i="1" dirty="0"/>
              <a:t>A</a:t>
            </a:r>
            <a:r>
              <a:rPr lang="en-US" sz="1400" dirty="0"/>
              <a:t>. The velocity is the time derivative of the position, which is the slope at a point on the graph of position versus time. The velocity is not </a:t>
            </a:r>
            <a:r>
              <a:rPr lang="en-US" sz="1400" i="1" dirty="0"/>
              <a:t>v</a:t>
            </a:r>
            <a:r>
              <a:rPr lang="en-US" sz="1400" dirty="0"/>
              <a:t> </a:t>
            </a:r>
            <a:r>
              <a:rPr lang="en-US" sz="1400" dirty="0">
                <a:latin typeface="Cambria Math"/>
                <a:cs typeface="Cambria Math"/>
              </a:rPr>
              <a:t>=</a:t>
            </a:r>
            <a:r>
              <a:rPr lang="en-US" sz="1400" dirty="0"/>
              <a:t> 0.00 m/s at time </a:t>
            </a:r>
            <a:r>
              <a:rPr lang="en-US" sz="1400" i="1" dirty="0"/>
              <a:t>t</a:t>
            </a:r>
            <a:r>
              <a:rPr lang="en-US" sz="1400" dirty="0"/>
              <a:t> </a:t>
            </a:r>
            <a:r>
              <a:rPr lang="en-US" sz="1400" dirty="0">
                <a:latin typeface="Cambria Math"/>
                <a:cs typeface="Cambria Math"/>
              </a:rPr>
              <a:t>=</a:t>
            </a:r>
            <a:r>
              <a:rPr lang="en-US" sz="1400" dirty="0"/>
              <a:t> 0.00 s, as evident by the slope of the graph of position versus time, which is not zero at the initial time.</a:t>
            </a:r>
          </a:p>
        </p:txBody>
      </p:sp>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728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15.8</a:t>
            </a:r>
          </a:p>
        </p:txBody>
      </p:sp>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pPr marL="342900" indent="-342900">
                  <a:buAutoNum type="alphaLcParenBoth"/>
                </a:pPr>
                <a:r>
                  <a:rPr lang="en-US" sz="1600" dirty="0"/>
                  <a:t>A cosine function.</a:t>
                </a:r>
              </a:p>
              <a:p>
                <a:pPr marL="342900" indent="-342900">
                  <a:buAutoNum type="alphaLcParenBoth"/>
                </a:pPr>
                <a:r>
                  <a:rPr lang="en-US" sz="1600" dirty="0"/>
                  <a:t>A cosine function shifted to the </a:t>
                </a:r>
                <a:r>
                  <a:rPr lang="en-US" sz="1600" dirty="0" smtClean="0"/>
                  <a:t>left </a:t>
                </a:r>
                <a:r>
                  <a:rPr lang="en-US" sz="1600" dirty="0"/>
                  <a:t>by an angle </a:t>
                </a:r>
                <a14:m>
                  <m:oMath xmlns:m="http://schemas.openxmlformats.org/officeDocument/2006/math">
                    <m:r>
                      <a:rPr lang="en-US" sz="1600" i="1" dirty="0" smtClean="0">
                        <a:latin typeface="Cambria Math"/>
                        <a:cs typeface="Cambria Math"/>
                      </a:rPr>
                      <m:t>𝜙</m:t>
                    </m:r>
                  </m:oMath>
                </a14:m>
                <a:r>
                  <a:rPr lang="en-US" sz="1600" dirty="0"/>
                  <a:t>. The angle </a:t>
                </a:r>
                <a14:m>
                  <m:oMath xmlns:m="http://schemas.openxmlformats.org/officeDocument/2006/math">
                    <m:r>
                      <a:rPr lang="en-US" sz="1600" i="1" dirty="0">
                        <a:latin typeface="Cambria Math"/>
                        <a:cs typeface="Cambria Math"/>
                      </a:rPr>
                      <m:t>𝜙</m:t>
                    </m:r>
                  </m:oMath>
                </a14:m>
                <a:r>
                  <a:rPr lang="en-US" sz="1600" dirty="0"/>
                  <a:t> is known as the phase shift of the function.</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0">
                <a:blip r:embed="rId2"/>
                <a:stretch>
                  <a:fillRect l="-302" t="-1571"/>
                </a:stretch>
              </a:blipFill>
            </p:spPr>
            <p:txBody>
              <a:bodyPr/>
              <a:lstStyle/>
              <a:p>
                <a:r>
                  <a:rPr lang="en-US">
                    <a:noFill/>
                  </a:rPr>
                  <a:t> </a:t>
                </a:r>
              </a:p>
            </p:txBody>
          </p:sp>
        </mc:Fallback>
      </mc:AlternateContent>
      <p:pic>
        <p:nvPicPr>
          <p:cNvPr id="9" name="Picture 2" descr="L:\Clients\Connexions\01_CNX_ Admin\00_OSC_Project_Resources\14_OSC_Production\PowerPoints\OSX-Stacked-TM-CMYK-300dp1-2016.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772401" y="237744"/>
            <a:ext cx="1049775" cy="71323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Two graphs of an oscillating function of angle. In figure a, we see the function cosine of theta as a function of theta, from minus pi to two pi. The function oscillates between -1 and +1, and is at the maximum of +1 at theta equals zero. In figure b, we see the function cosine of quantity theta plus phi as a function of theta, from minus pi to two pi. The function oscillates between -1 and +1, and is maximum at theta equals phi. The curve is the cosine curve, shifted to the right by an amount ph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5400" y="1621275"/>
            <a:ext cx="7186512" cy="2602523"/>
          </a:xfrm>
          <a:prstGeom prst="rect">
            <a:avLst/>
          </a:prstGeom>
        </p:spPr>
      </p:pic>
    </p:spTree>
    <p:extLst>
      <p:ext uri="{BB962C8B-B14F-4D97-AF65-F5344CB8AC3E}">
        <p14:creationId xmlns:p14="http://schemas.microsoft.com/office/powerpoint/2010/main" val="1636728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535</TotalTime>
  <Words>2130</Words>
  <Application>Microsoft Office PowerPoint</Application>
  <PresentationFormat>On-screen Show (4:3)</PresentationFormat>
  <Paragraphs>87</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Arial Black</vt:lpstr>
      <vt:lpstr>Calibri</vt:lpstr>
      <vt:lpstr>Cambria Math</vt:lpstr>
      <vt:lpstr>Essential</vt:lpstr>
      <vt:lpstr>PowerPoint Presentation</vt:lpstr>
      <vt:lpstr>Figure 15.1</vt:lpstr>
      <vt:lpstr>Figure 15.2</vt:lpstr>
      <vt:lpstr>Figure 15.3</vt:lpstr>
      <vt:lpstr>Figure 15.4</vt:lpstr>
      <vt:lpstr>Figure 15.5</vt:lpstr>
      <vt:lpstr>Figure 15.6</vt:lpstr>
      <vt:lpstr>Figure 15.7</vt:lpstr>
      <vt:lpstr>Figure 15.8</vt:lpstr>
      <vt:lpstr>Figure 15.9</vt:lpstr>
      <vt:lpstr>Figure 15.10</vt:lpstr>
      <vt:lpstr>Figure 15.11</vt:lpstr>
      <vt:lpstr>Figure 15.12</vt:lpstr>
      <vt:lpstr>Figure 15.13</vt:lpstr>
      <vt:lpstr>Figure 15.14</vt:lpstr>
      <vt:lpstr>Figure 15.15</vt:lpstr>
      <vt:lpstr>Figure 15.16</vt:lpstr>
      <vt:lpstr>Figure 15.17</vt:lpstr>
      <vt:lpstr>Figure 15.18</vt:lpstr>
      <vt:lpstr>Figure 15.19</vt:lpstr>
      <vt:lpstr>Figure 15.20</vt:lpstr>
      <vt:lpstr>Figure 15.21</vt:lpstr>
      <vt:lpstr>example 15.4</vt:lpstr>
      <vt:lpstr>Figure 15.22</vt:lpstr>
      <vt:lpstr>Figure 15.23</vt:lpstr>
      <vt:lpstr>Figure 15.24</vt:lpstr>
      <vt:lpstr>Figure 15.25</vt:lpstr>
      <vt:lpstr>Figure 15.26</vt:lpstr>
      <vt:lpstr>Figure 15.27</vt:lpstr>
      <vt:lpstr>Figure 15.28</vt:lpstr>
      <vt:lpstr>Figure 15.29</vt:lpstr>
      <vt:lpstr>Figure 15.30</vt:lpstr>
      <vt:lpstr>Figure 15.31</vt:lpstr>
      <vt:lpstr>Figure 15.32</vt:lpstr>
      <vt:lpstr>Figure 15.33</vt:lpstr>
      <vt:lpstr>Figure 15.34</vt:lpstr>
      <vt:lpstr>Exercise 40</vt:lpstr>
      <vt:lpstr>PowerPoint Presentation</vt:lpstr>
    </vt:vector>
  </TitlesOfParts>
  <Company>WNI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Spuddy McSpare</dc:creator>
  <cp:lastModifiedBy>Sarah Evans</cp:lastModifiedBy>
  <cp:revision>118</cp:revision>
  <dcterms:created xsi:type="dcterms:W3CDTF">2012-06-04T02:13:36Z</dcterms:created>
  <dcterms:modified xsi:type="dcterms:W3CDTF">2021-01-12T18:53:25Z</dcterms:modified>
</cp:coreProperties>
</file>