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47"/>
  </p:handoutMasterIdLst>
  <p:sldIdLst>
    <p:sldId id="256" r:id="rId2"/>
    <p:sldId id="280" r:id="rId3"/>
    <p:sldId id="277" r:id="rId4"/>
    <p:sldId id="281" r:id="rId5"/>
    <p:sldId id="284" r:id="rId6"/>
    <p:sldId id="285" r:id="rId7"/>
    <p:sldId id="286" r:id="rId8"/>
    <p:sldId id="287" r:id="rId9"/>
    <p:sldId id="283" r:id="rId10"/>
    <p:sldId id="289" r:id="rId11"/>
    <p:sldId id="290" r:id="rId12"/>
    <p:sldId id="291" r:id="rId13"/>
    <p:sldId id="294" r:id="rId14"/>
    <p:sldId id="293" r:id="rId15"/>
    <p:sldId id="292" r:id="rId16"/>
    <p:sldId id="295" r:id="rId17"/>
    <p:sldId id="288" r:id="rId18"/>
    <p:sldId id="296" r:id="rId19"/>
    <p:sldId id="297" r:id="rId20"/>
    <p:sldId id="299" r:id="rId21"/>
    <p:sldId id="298" r:id="rId22"/>
    <p:sldId id="300" r:id="rId23"/>
    <p:sldId id="301" r:id="rId24"/>
    <p:sldId id="303" r:id="rId25"/>
    <p:sldId id="306" r:id="rId26"/>
    <p:sldId id="304" r:id="rId27"/>
    <p:sldId id="307" r:id="rId28"/>
    <p:sldId id="305" r:id="rId29"/>
    <p:sldId id="308" r:id="rId30"/>
    <p:sldId id="309" r:id="rId31"/>
    <p:sldId id="310" r:id="rId32"/>
    <p:sldId id="302" r:id="rId33"/>
    <p:sldId id="311" r:id="rId34"/>
    <p:sldId id="312" r:id="rId35"/>
    <p:sldId id="314" r:id="rId36"/>
    <p:sldId id="313" r:id="rId37"/>
    <p:sldId id="316" r:id="rId38"/>
    <p:sldId id="315" r:id="rId39"/>
    <p:sldId id="282" r:id="rId40"/>
    <p:sldId id="317" r:id="rId41"/>
    <p:sldId id="320" r:id="rId42"/>
    <p:sldId id="321" r:id="rId43"/>
    <p:sldId id="319" r:id="rId44"/>
    <p:sldId id="318" r:id="rId45"/>
    <p:sldId id="27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08" autoAdjust="0"/>
    <p:restoredTop sz="94592" autoAdjust="0"/>
  </p:normalViewPr>
  <p:slideViewPr>
    <p:cSldViewPr snapToGrid="0" snapToObjects="1">
      <p:cViewPr varScale="1">
        <p:scale>
          <a:sx n="89" d="100"/>
          <a:sy n="89" d="100"/>
        </p:scale>
        <p:origin x="-108"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10/1/2019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October 1,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October 1,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October 1,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October 1,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October 1,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0.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16 WAVES</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16.9</a:t>
            </a:r>
          </a:p>
        </p:txBody>
      </p:sp>
      <p:pic>
        <p:nvPicPr>
          <p:cNvPr id="2" name="Picture Placeholder 1" descr="Figure shows different stages of a transverse wave propagating towards the right, taken at intervals of 1 by 8 T. Dots mark points on the wave. These move up and down from – A to +A. A dot that is at the equilibrium position at time t=T, moves to +A at time t=T plus 2 by 8 T. It then moves back to the equilibrium position at time t= T plus 4 by 8 T. It moves to –A at time t=T plus 6 by 8 T and back to the equilibrium position at time t=2T. Similarly, all dots move to their original positions at time t=2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3354" r="-63354"/>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lnSpcReduction="10000"/>
              </a:bodyPr>
              <a:lstStyle/>
              <a:p>
                <a:r>
                  <a:rPr lang="en-US" sz="1600" dirty="0"/>
                  <a:t>Snapshots of a transverse wave moving through a string under tension, beginning at time </a:t>
                </a:r>
                <a:r>
                  <a:rPr lang="en-US" sz="1600" i="1" dirty="0"/>
                  <a:t>t</a:t>
                </a:r>
                <a:r>
                  <a:rPr lang="en-US" sz="1600" dirty="0"/>
                  <a:t> </a:t>
                </a:r>
                <a:r>
                  <a:rPr lang="en-US" sz="1600" dirty="0">
                    <a:latin typeface="Cambria Math"/>
                    <a:cs typeface="Cambria Math"/>
                  </a:rPr>
                  <a:t>= </a:t>
                </a:r>
                <a:r>
                  <a:rPr lang="en-US" sz="1600" i="1" dirty="0"/>
                  <a:t>T</a:t>
                </a:r>
                <a:r>
                  <a:rPr lang="en-US" sz="1600" dirty="0"/>
                  <a:t> and taken at intervals of </a:t>
                </a:r>
                <a14:m>
                  <m:oMath xmlns:m="http://schemas.openxmlformats.org/officeDocument/2006/math">
                    <m:f>
                      <m:fPr>
                        <m:ctrlPr>
                          <a:rPr lang="en-US" sz="1600" i="1" smtClean="0">
                            <a:latin typeface="Cambria Math"/>
                          </a:rPr>
                        </m:ctrlPr>
                      </m:fPr>
                      <m:num>
                        <m:r>
                          <a:rPr lang="en-US" sz="1600" b="0" i="1" smtClean="0">
                            <a:latin typeface="Cambria Math"/>
                          </a:rPr>
                          <m:t>1</m:t>
                        </m:r>
                      </m:num>
                      <m:den>
                        <m:r>
                          <a:rPr lang="en-US" sz="1600" b="0" i="1" smtClean="0">
                            <a:latin typeface="Cambria Math"/>
                          </a:rPr>
                          <m:t>8</m:t>
                        </m:r>
                      </m:den>
                    </m:f>
                    <m:r>
                      <m:rPr>
                        <m:nor/>
                      </m:rPr>
                      <a:rPr lang="en-US" sz="1600" i="1" dirty="0"/>
                      <m:t>T</m:t>
                    </m:r>
                  </m:oMath>
                </a14:m>
                <a:r>
                  <a:rPr lang="en-US" sz="1600" dirty="0"/>
                  <a:t>. Colored dots are used to highlight points on the string. Points that are a wavelength apart in the </a:t>
                </a:r>
                <a:r>
                  <a:rPr lang="en-US" sz="1600" i="1" dirty="0"/>
                  <a:t>x</a:t>
                </a:r>
                <a:r>
                  <a:rPr lang="en-US" sz="1600" dirty="0"/>
                  <a:t>-direction are highlighted with the same color dots.</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3665"/>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32843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16.10</a:t>
            </a:r>
          </a:p>
        </p:txBody>
      </p:sp>
      <p:pic>
        <p:nvPicPr>
          <p:cNvPr id="2" name="Picture Placeholder 1" descr="Figure shows a graph with sine theta on the y axis and theta on the x axis. It appears like a transverse wave with its y value varying from -1 to +1. The wave has crests at values theta equal to pi by 2, 5 pi by 2 and so on. It crosses the x axis at 0, pi, 2 pi and so 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2243" b="-22243"/>
          <a:stretch>
            <a:fillRect/>
          </a:stretch>
        </p:blipFill>
        <p:spPr/>
      </p:pic>
      <p:sp>
        <p:nvSpPr>
          <p:cNvPr id="7" name="Text Placeholder 6"/>
          <p:cNvSpPr>
            <a:spLocks noGrp="1"/>
          </p:cNvSpPr>
          <p:nvPr>
            <p:ph type="body" sz="quarter" idx="14"/>
          </p:nvPr>
        </p:nvSpPr>
        <p:spPr/>
        <p:txBody>
          <a:bodyPr>
            <a:normAutofit/>
          </a:bodyPr>
          <a:lstStyle/>
          <a:p>
            <a:r>
              <a:rPr lang="en-US" sz="1600" dirty="0"/>
              <a:t>A sine function oscillates between </a:t>
            </a:r>
            <a:r>
              <a:rPr lang="en-US" sz="1600" b="1" dirty="0">
                <a:latin typeface="Cambria Math"/>
                <a:cs typeface="Cambria Math"/>
              </a:rPr>
              <a:t>+</a:t>
            </a:r>
            <a:r>
              <a:rPr lang="en-US" sz="1600" dirty="0"/>
              <a:t>1</a:t>
            </a:r>
            <a:r>
              <a:rPr lang="en-US" sz="1600" b="1" dirty="0"/>
              <a:t> </a:t>
            </a:r>
            <a:r>
              <a:rPr lang="en-US" sz="1600" dirty="0"/>
              <a:t>and </a:t>
            </a:r>
            <a:r>
              <a:rPr lang="en-US" sz="1600" dirty="0">
                <a:latin typeface="Cambria Math"/>
                <a:cs typeface="Cambria Math"/>
              </a:rPr>
              <a:t>−</a:t>
            </a:r>
            <a:r>
              <a:rPr lang="en-US" sz="1600" dirty="0"/>
              <a:t>1</a:t>
            </a:r>
            <a:r>
              <a:rPr lang="en-US" sz="1600" b="1" dirty="0"/>
              <a:t> </a:t>
            </a:r>
            <a:r>
              <a:rPr lang="en-US" sz="1600" dirty="0"/>
              <a:t>every 2</a:t>
            </a:r>
            <a:r>
              <a:rPr lang="en-US" sz="1600" i="1" dirty="0">
                <a:latin typeface="Cambria Math"/>
                <a:cs typeface="Cambria Math"/>
              </a:rPr>
              <a:t>π</a:t>
            </a:r>
            <a:r>
              <a:rPr lang="en-US" sz="1600" dirty="0"/>
              <a:t> radians.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1454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16.11</a:t>
            </a:r>
          </a:p>
        </p:txBody>
      </p:sp>
      <p:pic>
        <p:nvPicPr>
          <p:cNvPr id="2" name="Picture Placeholder 1" descr="Figure shows two transverse waves whose y values vary from -0.2 m to 0.2 m. One wave, marked t=0 seconds is shown as a dotted line. It has crests at x equal to 0.25 m and 1.25 m. The other wave, marked t=0.8 seconds is shown as a solid line. It has crests at x equal to 0.45 m and 1.45 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332" b="-6332"/>
          <a:stretch>
            <a:fillRect/>
          </a:stretch>
        </p:blipFill>
        <p:spPr/>
      </p:pic>
      <p:sp>
        <p:nvSpPr>
          <p:cNvPr id="7" name="Text Placeholder 6"/>
          <p:cNvSpPr>
            <a:spLocks noGrp="1"/>
          </p:cNvSpPr>
          <p:nvPr>
            <p:ph type="body" sz="quarter" idx="14"/>
          </p:nvPr>
        </p:nvSpPr>
        <p:spPr/>
        <p:txBody>
          <a:bodyPr>
            <a:noAutofit/>
          </a:bodyPr>
          <a:lstStyle/>
          <a:p>
            <a:r>
              <a:rPr lang="en-US" sz="1350" dirty="0"/>
              <a:t>A graph of height of the wave </a:t>
            </a:r>
            <a:r>
              <a:rPr lang="en-US" sz="1350" i="1" dirty="0"/>
              <a:t>y</a:t>
            </a:r>
            <a:r>
              <a:rPr lang="en-US" sz="1350" dirty="0"/>
              <a:t> as a function of position </a:t>
            </a:r>
            <a:r>
              <a:rPr lang="en-US" sz="1350" i="1" dirty="0"/>
              <a:t>x</a:t>
            </a:r>
            <a:r>
              <a:rPr lang="en-US" sz="1350" dirty="0"/>
              <a:t> for snapshots of the wave at two times. The dotted line represents the wave at time </a:t>
            </a:r>
            <a:r>
              <a:rPr lang="en-US" sz="1350" i="1" dirty="0"/>
              <a:t>t</a:t>
            </a:r>
            <a:r>
              <a:rPr lang="en-US" sz="1350" dirty="0">
                <a:latin typeface="Cambria Math"/>
                <a:cs typeface="Cambria Math"/>
              </a:rPr>
              <a:t> =</a:t>
            </a:r>
            <a:r>
              <a:rPr lang="en-US" sz="1350" dirty="0"/>
              <a:t> 0.00 s and the solid line represents the wave at </a:t>
            </a:r>
            <a:r>
              <a:rPr lang="en-US" sz="1350" i="1" dirty="0"/>
              <a:t>t</a:t>
            </a:r>
            <a:r>
              <a:rPr lang="en-US" sz="1350" dirty="0">
                <a:latin typeface="Cambria Math"/>
                <a:cs typeface="Cambria Math"/>
              </a:rPr>
              <a:t> =</a:t>
            </a:r>
            <a:r>
              <a:rPr lang="en-US" sz="1350" dirty="0"/>
              <a:t> 0.80 s. Since the wave velocity is constant, the distance the wave travels is the wave velocity times the time interval. The black dots indicate the points used to measure the displacement of the wave. The medium moves up and down, whereas the wave moves to the right.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22243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16.12</a:t>
            </a:r>
          </a:p>
        </p:txBody>
      </p:sp>
      <p:pic>
        <p:nvPicPr>
          <p:cNvPr id="2" name="Picture Placeholder 1" descr="Figure shows a transverse wave on a graph. Its y value varies from -0.2 m to 0.2 m. The x axis shows the time in seconds. The horizontal distance between two identical parts of the wave is labeled T = 4 second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643" b="-2643"/>
          <a:stretch>
            <a:fillRect/>
          </a:stretch>
        </p:blipFill>
        <p:spPr/>
      </p:pic>
      <p:sp>
        <p:nvSpPr>
          <p:cNvPr id="7" name="Text Placeholder 6"/>
          <p:cNvSpPr>
            <a:spLocks noGrp="1"/>
          </p:cNvSpPr>
          <p:nvPr>
            <p:ph type="body" sz="quarter" idx="14"/>
          </p:nvPr>
        </p:nvSpPr>
        <p:spPr/>
        <p:txBody>
          <a:bodyPr>
            <a:noAutofit/>
          </a:bodyPr>
          <a:lstStyle/>
          <a:p>
            <a:r>
              <a:rPr lang="en-US" sz="1250" dirty="0"/>
              <a:t>A graph of height of the wave y as a function of time </a:t>
            </a:r>
            <a:r>
              <a:rPr lang="en-US" sz="1250" i="1" dirty="0"/>
              <a:t>t</a:t>
            </a:r>
            <a:r>
              <a:rPr lang="en-US" sz="1250" dirty="0"/>
              <a:t> for the position </a:t>
            </a:r>
            <a:r>
              <a:rPr lang="en-US" sz="1200" i="1" dirty="0"/>
              <a:t>x</a:t>
            </a:r>
            <a:r>
              <a:rPr lang="en-US" sz="1250" dirty="0">
                <a:latin typeface="Cambria Math"/>
                <a:cs typeface="Cambria Math"/>
              </a:rPr>
              <a:t> =</a:t>
            </a:r>
            <a:r>
              <a:rPr lang="en-US" sz="1250" dirty="0"/>
              <a:t> 0.6 m. The medium oscillates between </a:t>
            </a:r>
            <a:r>
              <a:rPr lang="en-US" sz="1400" i="1" dirty="0"/>
              <a:t>y </a:t>
            </a:r>
            <a:r>
              <a:rPr lang="en-US" sz="1250" dirty="0">
                <a:latin typeface="Cambria Math"/>
                <a:cs typeface="Cambria Math"/>
              </a:rPr>
              <a:t>= +</a:t>
            </a:r>
            <a:r>
              <a:rPr lang="en-US" sz="1250" dirty="0"/>
              <a:t>0.20 m and </a:t>
            </a:r>
            <a:r>
              <a:rPr lang="en-US" sz="1200" i="1" dirty="0"/>
              <a:t>y</a:t>
            </a:r>
            <a:r>
              <a:rPr lang="en-US" sz="1250" dirty="0">
                <a:latin typeface="Cambria Math"/>
                <a:cs typeface="Cambria Math"/>
              </a:rPr>
              <a:t> = −</a:t>
            </a:r>
            <a:r>
              <a:rPr lang="en-US" sz="1250" dirty="0"/>
              <a:t>0.20 m every period. The period represented picks two convenient points in the oscillations to measure the period. The period can be measured between any two adjacent points with the same amplitude and the same velocity, (</a:t>
            </a:r>
            <a:r>
              <a:rPr lang="en-US" sz="1250" dirty="0">
                <a:latin typeface="Cambria Math"/>
                <a:cs typeface="Cambria Math"/>
              </a:rPr>
              <a:t>∂</a:t>
            </a:r>
            <a:r>
              <a:rPr lang="en-US" sz="1250" i="1" dirty="0">
                <a:latin typeface="Cambria Math"/>
                <a:cs typeface="Cambria Math"/>
              </a:rPr>
              <a:t>y</a:t>
            </a:r>
            <a:r>
              <a:rPr lang="en-US" sz="1250" dirty="0">
                <a:latin typeface="Cambria Math"/>
                <a:cs typeface="Cambria Math"/>
              </a:rPr>
              <a:t>/∂</a:t>
            </a:r>
            <a:r>
              <a:rPr lang="en-US" sz="1250" i="1" dirty="0">
                <a:latin typeface="Cambria Math"/>
                <a:cs typeface="Cambria Math"/>
              </a:rPr>
              <a:t>t</a:t>
            </a:r>
            <a:r>
              <a:rPr lang="en-US" sz="1250" dirty="0"/>
              <a:t>). The velocity can be found by looking at the slope tangent to the point on a </a:t>
            </a:r>
            <a:r>
              <a:rPr lang="en-US" sz="1250" i="1" dirty="0"/>
              <a:t>y</a:t>
            </a:r>
            <a:r>
              <a:rPr lang="en-US" sz="1250" dirty="0"/>
              <a:t>-versus-</a:t>
            </a:r>
            <a:r>
              <a:rPr lang="en-US" sz="1250" i="1" dirty="0"/>
              <a:t>t</a:t>
            </a:r>
            <a:r>
              <a:rPr lang="en-US" sz="1250" dirty="0"/>
              <a:t> plot. Notice that at times </a:t>
            </a:r>
            <a:r>
              <a:rPr lang="en-US" sz="1250" i="1" dirty="0"/>
              <a:t>t</a:t>
            </a:r>
            <a:r>
              <a:rPr lang="en-US" sz="1250" dirty="0">
                <a:latin typeface="Cambria Math"/>
                <a:cs typeface="Cambria Math"/>
              </a:rPr>
              <a:t> =</a:t>
            </a:r>
            <a:r>
              <a:rPr lang="en-US" sz="1250" dirty="0"/>
              <a:t> 3.00 s and </a:t>
            </a:r>
            <a:r>
              <a:rPr lang="en-US" sz="1250" i="1" dirty="0"/>
              <a:t>t</a:t>
            </a:r>
            <a:r>
              <a:rPr lang="en-US" sz="1250" dirty="0">
                <a:latin typeface="Cambria Math"/>
                <a:cs typeface="Cambria Math"/>
              </a:rPr>
              <a:t> =</a:t>
            </a:r>
            <a:r>
              <a:rPr lang="en-US" sz="1250" dirty="0"/>
              <a:t> 7.00s, the heights and the velocities are the same and the period of the oscillation is 4.00 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2351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16.13</a:t>
            </a:r>
          </a:p>
        </p:txBody>
      </p:sp>
      <p:pic>
        <p:nvPicPr>
          <p:cNvPr id="2" name="Picture Placeholder 1" descr="Figure shows a section of a string with one portion highlighted. The length of the highlighted portion is labeled delta x. Two arrows from this portion point in opposite directions along the length of the string. These are labeled F subscript T. The highlighted portion is labeled delta m equal to mu delta x."/>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4383" b="-34383"/>
          <a:stretch>
            <a:fillRect/>
          </a:stretch>
        </p:blipFill>
        <p:spPr/>
      </p:pic>
      <p:sp>
        <p:nvSpPr>
          <p:cNvPr id="7" name="Text Placeholder 6"/>
          <p:cNvSpPr>
            <a:spLocks noGrp="1"/>
          </p:cNvSpPr>
          <p:nvPr>
            <p:ph type="body" sz="quarter" idx="14"/>
          </p:nvPr>
        </p:nvSpPr>
        <p:spPr/>
        <p:txBody>
          <a:bodyPr>
            <a:normAutofit/>
          </a:bodyPr>
          <a:lstStyle/>
          <a:p>
            <a:r>
              <a:rPr lang="en-US" sz="1600" dirty="0"/>
              <a:t>Mass element of a string kept taut with a tension </a:t>
            </a:r>
            <a:r>
              <a:rPr lang="en-US" sz="1600" i="1" dirty="0"/>
              <a:t>F</a:t>
            </a:r>
            <a:r>
              <a:rPr lang="en-US" sz="1600" i="1" baseline="-25000" dirty="0"/>
              <a:t>T</a:t>
            </a:r>
            <a:r>
              <a:rPr lang="en-US" sz="1600" dirty="0"/>
              <a:t>. The mass element is in static equilibrium, and the force of tension acting on either side of the mass element is equal in magnitude and opposite in direction.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6114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16.14</a:t>
            </a:r>
          </a:p>
        </p:txBody>
      </p:sp>
      <p:pic>
        <p:nvPicPr>
          <p:cNvPr id="2" name="Picture Placeholder 1" descr="Figure shows a pulse wave. Two arrows are shown along the upward slope of the wave, one pointing up and right, the other pointing down and left. These arrows, labeled F make angles theta 2 and theta 1 respectively with"/>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3722" r="-13722"/>
          <a:stretch>
            <a:fillRect/>
          </a:stretch>
        </p:blipFill>
        <p:spPr/>
      </p:pic>
      <p:sp>
        <p:nvSpPr>
          <p:cNvPr id="7" name="Text Placeholder 6"/>
          <p:cNvSpPr>
            <a:spLocks noGrp="1"/>
          </p:cNvSpPr>
          <p:nvPr>
            <p:ph type="body" sz="quarter" idx="14"/>
          </p:nvPr>
        </p:nvSpPr>
        <p:spPr/>
        <p:txBody>
          <a:bodyPr>
            <a:normAutofit/>
          </a:bodyPr>
          <a:lstStyle/>
          <a:p>
            <a:r>
              <a:rPr lang="en-US" sz="1600" dirty="0"/>
              <a:t>A string under tension is plucked, causing a pulse to move along the string in the positive </a:t>
            </a:r>
            <a:r>
              <a:rPr lang="en-US" sz="1600" i="1" dirty="0"/>
              <a:t>x</a:t>
            </a:r>
            <a:r>
              <a:rPr lang="en-US" sz="1600" dirty="0"/>
              <a:t>-direction.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517078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16.15</a:t>
            </a:r>
          </a:p>
        </p:txBody>
      </p:sp>
      <p:pic>
        <p:nvPicPr>
          <p:cNvPr id="2" name="Picture Placeholder 1" descr="Property damaged by an earthquake. Many buildings have collaps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250" r="-32250"/>
          <a:stretch>
            <a:fillRect/>
          </a:stretch>
        </p:blipFill>
        <p:spPr/>
      </p:pic>
      <p:sp>
        <p:nvSpPr>
          <p:cNvPr id="7" name="Text Placeholder 6"/>
          <p:cNvSpPr>
            <a:spLocks noGrp="1"/>
          </p:cNvSpPr>
          <p:nvPr>
            <p:ph type="body" sz="quarter" idx="14"/>
          </p:nvPr>
        </p:nvSpPr>
        <p:spPr/>
        <p:txBody>
          <a:bodyPr>
            <a:normAutofit/>
          </a:bodyPr>
          <a:lstStyle/>
          <a:p>
            <a:r>
              <a:rPr lang="en-US" sz="1600" dirty="0"/>
              <a:t>The destructive effect of an earthquake is observable evidence of the energy carried in these waves. The Richter scale rating of earthquakes is a logarithmic scale related to both their amplitude and the energy they carry.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4186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16.16</a:t>
            </a:r>
          </a:p>
        </p:txBody>
      </p:sp>
      <p:pic>
        <p:nvPicPr>
          <p:cNvPr id="2" name="Picture Placeholder 1" descr="Figure shows a box to the left, labeled string vibrator. A string is attached to this and forms a transverse wave that propagates towards the right with velocity v subscript w. A small portion of the string is highlighted and is labeled delta 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9275" b="-69275"/>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fontScale="92500" lnSpcReduction="10000"/>
              </a:bodyPr>
              <a:lstStyle/>
              <a:p>
                <a:r>
                  <a:rPr lang="en-US" sz="1600" dirty="0"/>
                  <a:t>A string vibrator is a device that vibrates a rod. A string is attached to the rod, and the rod does work on the string, driving the string up and down. This produces a sinusoidal wave in the string, which moves with a wave velocity </a:t>
                </a:r>
                <a:r>
                  <a:rPr lang="en-US" sz="1600" i="1" dirty="0"/>
                  <a:t>v</a:t>
                </a:r>
                <a:r>
                  <a:rPr lang="en-US" sz="1600" dirty="0"/>
                  <a:t>. The wave speed depends on the tension in the string and the linear mass density of the string. A section of the string with mass </a:t>
                </a:r>
                <a14:m>
                  <m:oMath xmlns:m="http://schemas.openxmlformats.org/officeDocument/2006/math">
                    <m:r>
                      <m:rPr>
                        <m:sty m:val="p"/>
                      </m:rPr>
                      <a:rPr lang="en-US" sz="1600" b="0" i="0" dirty="0" smtClean="0">
                        <a:latin typeface="Cambria Math"/>
                        <a:cs typeface="Cambria Math"/>
                      </a:rPr>
                      <m:t>Δ</m:t>
                    </m:r>
                  </m:oMath>
                </a14:m>
                <a:r>
                  <a:rPr lang="en-US" sz="1600" i="1" dirty="0"/>
                  <a:t>m</a:t>
                </a:r>
                <a:r>
                  <a:rPr lang="en-US" sz="1600" dirty="0"/>
                  <a:t> oscillates at the same frequency as the wave.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227" t="-2618" b="-2094"/>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2667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16.17</a:t>
            </a:r>
          </a:p>
        </p:txBody>
      </p:sp>
      <p:pic>
        <p:nvPicPr>
          <p:cNvPr id="2" name="Picture Placeholder 1" descr="Figure a shows two figures of a string attached to a rigid support at the right. The top string is labeled before reflection. A pulse formed at the top of the string propagates towards the right with velocity v subscript i. The bottom string is labeled after reflection. A pulse formed at the bottom of the string propagates towards the left with velocity v subscript R. Figure b shows two figures of a string attached to a ring that is passed through a pole on the right. The top string is labeled before reflection. A pulse formed at the top of the string propagates towards the right with velocity v subscript i. The bottom string is labeled after reflection. A pulse formed at the top of the string propagates towards the left with velocity v subscript 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8201" r="-38201"/>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pPr marL="228600" indent="-228600">
                  <a:buAutoNum type="alphaLcParenBoth"/>
                </a:pPr>
                <a:r>
                  <a:rPr lang="en-US" sz="1300" dirty="0"/>
                  <a:t> One end of a string is fixed so that it cannot move. A wave propagating on the string, encountering this fixed boundary condition, is reflected 180</a:t>
                </a:r>
                <a:r>
                  <a:rPr lang="en-US" sz="1300" dirty="0">
                    <a:latin typeface="Cambria Math"/>
                    <a:cs typeface="Cambria Math"/>
                  </a:rPr>
                  <a:t>°</a:t>
                </a:r>
                <a:r>
                  <a:rPr lang="en-US" sz="1300" dirty="0"/>
                  <a:t>(</a:t>
                </a:r>
                <a14:m>
                  <m:oMath xmlns:m="http://schemas.openxmlformats.org/officeDocument/2006/math">
                    <m:r>
                      <a:rPr lang="en-US" sz="1300" b="0" i="1" dirty="0" smtClean="0">
                        <a:latin typeface="Cambria Math"/>
                        <a:cs typeface="Cambria Math"/>
                      </a:rPr>
                      <m:t>𝜋</m:t>
                    </m:r>
                  </m:oMath>
                </a14:m>
                <a:r>
                  <a:rPr lang="en-US" sz="1300" dirty="0"/>
                  <a:t> rad) out of phase with respect to the incident wave.</a:t>
                </a:r>
              </a:p>
              <a:p>
                <a:pPr marL="228600" indent="-228600">
                  <a:buAutoNum type="alphaLcParenBoth"/>
                </a:pPr>
                <a:r>
                  <a:rPr lang="en-US" sz="1300" dirty="0"/>
                  <a:t> One end of a string is tied to a solid ring of negligible mass on a frictionless lab pole, where the ring is free to move. A wave propagating on the string, encountering this free boundary condition, is reflected in phase 0</a:t>
                </a:r>
                <a:r>
                  <a:rPr lang="en-US" sz="1300" dirty="0">
                    <a:latin typeface="Cambria Math"/>
                    <a:cs typeface="Cambria Math"/>
                  </a:rPr>
                  <a:t>° </a:t>
                </a:r>
                <a:r>
                  <a:rPr lang="en-US" sz="1300" dirty="0"/>
                  <a:t>(0 rad) with respect to the wave.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t="-524" r="-151" b="-7330"/>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94999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16.18</a:t>
            </a:r>
          </a:p>
        </p:txBody>
      </p:sp>
      <p:pic>
        <p:nvPicPr>
          <p:cNvPr id="2" name="Picture Placeholder 1" descr="Figure a shows two strings, the top one labeled before reflection and the bottom one labeled after reflection. The top string has a pulse labeled incident wave, which propagates to the right with velocity v subscript i. The bottom string has two pulses. The one on the left is labeled transmitted wave. This propagates to the right with velocity v subscript T. The wave on the left is labeled reflected wave. It moves to the left with velocity v subscript R. It has a smaller amplitude from the incident wave and is upside down. Figure b shows two strings, the top one labeled before reflection and the bottom one labeled after reflection. The top string has a pulse labeled incident wave, which propagates to the right with velocity v subscript i. The bottom string has two pulses. The one on the left is labeled transmitted wave and the one on the right is labeled reflected wave. Both are formed at the top of the strin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9281" r="-29281"/>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000" dirty="0"/>
                  <a:t>Waves traveling along two types of strings: a thick string with a high linear density and a thin string with a low linear density. Both strings are under the same tension, so a wave moves faster on the low-density string than on the high-density string.</a:t>
                </a:r>
              </a:p>
              <a:p>
                <a:pPr marL="228600" indent="-228600">
                  <a:buAutoNum type="alphaLcParenBoth"/>
                </a:pPr>
                <a:r>
                  <a:rPr lang="en-US" sz="1000" dirty="0"/>
                  <a:t>A wave moving from a low-density to a high-density medium results in a reflected wave that is 180°(</a:t>
                </a:r>
                <a14:m>
                  <m:oMath xmlns:m="http://schemas.openxmlformats.org/officeDocument/2006/math">
                    <m:r>
                      <a:rPr lang="en-US" sz="1000" b="0" i="1" dirty="0" smtClean="0">
                        <a:latin typeface="Cambria Math"/>
                        <a:cs typeface="Cambria Math"/>
                      </a:rPr>
                      <m:t>𝜋</m:t>
                    </m:r>
                  </m:oMath>
                </a14:m>
                <a:r>
                  <a:rPr lang="en-US" sz="1000" dirty="0"/>
                  <a:t> rad) out of phase with respect to the incident pulse (or wave) and a transmitted wave that is in phase with the incident wave.</a:t>
                </a:r>
              </a:p>
              <a:p>
                <a:pPr marL="228600" indent="-228600">
                  <a:buAutoNum type="alphaLcParenBoth"/>
                </a:pPr>
                <a:r>
                  <a:rPr lang="en-US" sz="1000" dirty="0"/>
                  <a:t>When a wave moves from a high-density medium to a low-density medium, both the reflected and transmitted wave are in phase with respect to the incident wave.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b="-6806"/>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8822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16.1</a:t>
            </a:r>
          </a:p>
        </p:txBody>
      </p:sp>
      <p:pic>
        <p:nvPicPr>
          <p:cNvPr id="2" name="Picture Placeholder 1" descr="A photograph shows a power-generating buoy in the sea. Figure shows the construction of the buoy. There is a float that rest on the surface of the water. From this, a rod like structure labeled spar goes down and is attached to a heavy plate. A cable connects the buoy to an undersea substation. Cables from other powerbuoys also come to the substation. A cable from the substation is marked cable to shor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a:bodyPr>
          <a:lstStyle/>
          <a:p>
            <a:r>
              <a:rPr lang="en-US" sz="1600" dirty="0"/>
              <a:t>From the world of renewable energy sources comes the electric power-generating buoy. Although there are many versions, this one converts the up-and-down motion, as well as side-to-side motion, of the buoy into rotational motion in order to turn an electric generator, which stores the energy in batteries.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02849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16.19</a:t>
            </a:r>
          </a:p>
        </p:txBody>
      </p:sp>
      <p:pic>
        <p:nvPicPr>
          <p:cNvPr id="2" name="Picture Placeholder 1" descr="Five figures show the different stages of two pulses moving towards each other. The pulses are far apart at time t1. Both have amplitude A. They move towards each other at time t2, combining into a wave with two peaks. At time t3, they combine into a single wave with amplitude 2A. At time t4, they move apart again, each regaining the amplitude A. They come back to their original positions at time t5."/>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9929" r="-29929"/>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Two pulses moving toward one another experience interference. The term interference refers to what happens when two waves overlap.</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24589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16.20</a:t>
            </a:r>
          </a:p>
        </p:txBody>
      </p:sp>
      <p:pic>
        <p:nvPicPr>
          <p:cNvPr id="2" name="Picture Placeholder 1" descr="Figures a and b each show a wave with amplitude A and wavelength lambda. They are in phase with one another. Figure a is labeled y1 parentheses x, t parentheses equal to A sine parentheses kx minus omega t parentheses. Figure b is labeled y2 parentheses x, t parentheses equal to A sine parentheses kx minus omega t parentheses. Figure c shows a wave that is in phase with the other two. It has amplitude 2A and wavelength lambda. It is labeled y parentheses x, t parentheses equal to y1 plus y2 equal to 2A sine parentheses kx minus omega t parenthes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809" r="-65809"/>
          <a:stretch>
            <a:fillRect/>
          </a:stretch>
        </p:blipFill>
        <p:spPr/>
      </p:pic>
      <p:sp>
        <p:nvSpPr>
          <p:cNvPr id="7" name="Text Placeholder 6"/>
          <p:cNvSpPr>
            <a:spLocks noGrp="1"/>
          </p:cNvSpPr>
          <p:nvPr>
            <p:ph type="body" sz="quarter" idx="14"/>
          </p:nvPr>
        </p:nvSpPr>
        <p:spPr/>
        <p:txBody>
          <a:bodyPr>
            <a:normAutofit/>
          </a:bodyPr>
          <a:lstStyle/>
          <a:p>
            <a:r>
              <a:rPr lang="en-US" sz="1600" dirty="0"/>
              <a:t>Constructive interference of two identical waves produces a wave with twice the amplitude, but the same wavelength.</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213392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16.21</a:t>
            </a:r>
          </a:p>
        </p:txBody>
      </p:sp>
      <p:pic>
        <p:nvPicPr>
          <p:cNvPr id="2" name="Picture Placeholder 1" descr="Figures a and b each show a wave with amplitude A and wavelength lambda. They are out of phase with one another by an angle pi. Figure a is labeled y1 parentheses x, t parentheses equal to A sine parentheses kx minus omega t plus pi parentheses. Figure b is labeled y2 parentheses x, t parentheses equal to A sine parentheses kx minus omega t parentheses. Figure c shows the absence of any wave. It is labeled y parentheses x, t parentheses equal to y1 plus y2 equal to 0."/>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8222" r="-68222"/>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Destructive interference of two identical waves, one with a phase shift of 180°(</a:t>
                </a:r>
                <a14:m>
                  <m:oMath xmlns:m="http://schemas.openxmlformats.org/officeDocument/2006/math">
                    <m:r>
                      <a:rPr lang="en-US" sz="1600" i="1" dirty="0" smtClean="0">
                        <a:latin typeface="Cambria Math"/>
                        <a:cs typeface="Cambria Math"/>
                      </a:rPr>
                      <m:t>𝜋</m:t>
                    </m:r>
                  </m:oMath>
                </a14:m>
                <a:r>
                  <a:rPr lang="en-US" sz="1600" dirty="0"/>
                  <a:t> rad) , produces zero amplitude, or complete cancellation.</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66614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16.22</a:t>
            </a:r>
          </a:p>
        </p:txBody>
      </p:sp>
      <p:pic>
        <p:nvPicPr>
          <p:cNvPr id="2" name="Picture Placeholder 1" descr="Figure shows three waves. Two of these, blue and red have y values varying from -10 to plus 10 and the same wavelength. They are slightly out of phase. The third, which is black, has the same wavelength but a larger amplitude. Another figure shows a blown up portion of this graph. At x approximately equal to 0.74, the y values of the red and blue waves are y1 = 8 and y2 = 10 respectively. The y value of the black wave is y1 + y2 = 18. At x equal to 1, the y values of the red and blue waves are both 9.5. The y value of the black wave is y1 + y2 = 19."/>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6311" r="-56311"/>
          <a:stretch>
            <a:fillRect/>
          </a:stretch>
        </p:blipFill>
        <p:spPr/>
      </p:pic>
      <p:sp>
        <p:nvSpPr>
          <p:cNvPr id="7" name="Text Placeholder 6"/>
          <p:cNvSpPr>
            <a:spLocks noGrp="1"/>
          </p:cNvSpPr>
          <p:nvPr>
            <p:ph type="body" sz="quarter" idx="14"/>
          </p:nvPr>
        </p:nvSpPr>
        <p:spPr/>
        <p:txBody>
          <a:bodyPr>
            <a:normAutofit fontScale="92500" lnSpcReduction="10000"/>
          </a:bodyPr>
          <a:lstStyle/>
          <a:p>
            <a:r>
              <a:rPr lang="en-US" sz="1600" dirty="0"/>
              <a:t>When two linear waves in the same medium interfere, the height of resulting wave is the sum of the heights of the individual waves, taken point by point. This plot shows two waves (red and blue) added together, along with the resulting wave (black). These graphs represent the height of the wave at each point. The waves may be any linear wave, including ripples on a pond, disturbances on a string, sound, or electromagnetic waves.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29113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16.23</a:t>
            </a:r>
          </a:p>
        </p:txBody>
      </p:sp>
      <p:pic>
        <p:nvPicPr>
          <p:cNvPr id="2" name="Picture Placeholder 1" descr="Figure shows three waves. Wave 1 has larger wavelength and amplitude compared to wave 2. The third wave, labeled resultant wave is irregularly shap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3353" r="-53353"/>
          <a:stretch>
            <a:fillRect/>
          </a:stretch>
        </p:blipFill>
        <p:spPr/>
      </p:pic>
      <p:sp>
        <p:nvSpPr>
          <p:cNvPr id="7" name="Text Placeholder 6"/>
          <p:cNvSpPr>
            <a:spLocks noGrp="1"/>
          </p:cNvSpPr>
          <p:nvPr>
            <p:ph type="body" sz="quarter" idx="14"/>
          </p:nvPr>
        </p:nvSpPr>
        <p:spPr/>
        <p:txBody>
          <a:bodyPr>
            <a:normAutofit/>
          </a:bodyPr>
          <a:lstStyle/>
          <a:p>
            <a:r>
              <a:rPr lang="en-US" sz="1600" dirty="0"/>
              <a:t>Superposition of nonidentical waves exhibits both constructive and destructive interference.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45864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16.24</a:t>
            </a:r>
          </a:p>
        </p:txBody>
      </p:sp>
      <p:pic>
        <p:nvPicPr>
          <p:cNvPr id="2" name="Picture Placeholder 1" descr="radians. The crests of the blue wave coincide with the troughs of the red wave and vice versa. The green wave is absent. Figure d is labeled delta phi equal to 3 pi by 2 radians. Here, the red and blue waves each have an amplitude of 10 m and the green wave has an amplitude of 15 m. It has the same wavelength as the other two waves. The crests of the green wave are formed where the crests of the red and blue waves intersect each oth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346" b="-1346"/>
          <a:stretch>
            <a:fillRect/>
          </a:stretch>
        </p:blipFill>
        <p:spPr>
          <a:xfrm>
            <a:off x="4489450" y="1108075"/>
            <a:ext cx="4030663" cy="5256213"/>
          </a:xfrm>
        </p:spPr>
      </p:pic>
      <mc:AlternateContent xmlns:mc="http://schemas.openxmlformats.org/markup-compatibility/2006" xmlns:a14="http://schemas.microsoft.com/office/drawing/2010/main">
        <mc:Choice Requires="a14">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Superposition of two waves with identical amplitudes, wavelengths, and frequency, but that differ in a phase shift. The red wave is defined by the wave function </a:t>
                </a:r>
                <a:r>
                  <a:rPr lang="en-US" sz="1600" i="1" dirty="0">
                    <a:solidFill>
                      <a:srgbClr val="000000"/>
                    </a:solidFill>
                  </a:rPr>
                  <a:t>y</a:t>
                </a:r>
                <a:r>
                  <a:rPr lang="en-US" sz="1600" baseline="-25000" dirty="0">
                    <a:solidFill>
                      <a:srgbClr val="000000"/>
                    </a:solidFill>
                  </a:rPr>
                  <a:t>1</a:t>
                </a:r>
                <a:r>
                  <a:rPr lang="en-US" sz="1600" dirty="0">
                    <a:solidFill>
                      <a:srgbClr val="000000"/>
                    </a:solidFill>
                  </a:rPr>
                  <a:t>(</a:t>
                </a:r>
                <a:r>
                  <a:rPr lang="en-US" sz="1600" i="1" dirty="0">
                    <a:solidFill>
                      <a:srgbClr val="000000"/>
                    </a:solidFill>
                  </a:rPr>
                  <a:t>x</a:t>
                </a:r>
                <a:r>
                  <a:rPr lang="en-US" sz="1600" dirty="0">
                    <a:solidFill>
                      <a:srgbClr val="000000"/>
                    </a:solidFill>
                  </a:rPr>
                  <a:t>, </a:t>
                </a:r>
                <a:r>
                  <a:rPr lang="en-US" sz="1600" i="1" dirty="0">
                    <a:solidFill>
                      <a:srgbClr val="000000"/>
                    </a:solidFill>
                  </a:rPr>
                  <a:t>t</a:t>
                </a:r>
                <a:r>
                  <a:rPr lang="en-US" sz="1600" dirty="0">
                    <a:solidFill>
                      <a:srgbClr val="000000"/>
                    </a:solidFill>
                  </a:rPr>
                  <a:t>) </a:t>
                </a:r>
                <a:r>
                  <a:rPr lang="en-US" sz="1600" dirty="0">
                    <a:solidFill>
                      <a:srgbClr val="000000"/>
                    </a:solidFill>
                    <a:latin typeface="Cambria Math"/>
                    <a:cs typeface="Cambria Math"/>
                  </a:rPr>
                  <a:t>=</a:t>
                </a:r>
                <a:r>
                  <a:rPr lang="en-US" sz="1600" dirty="0">
                    <a:solidFill>
                      <a:srgbClr val="000000"/>
                    </a:solidFill>
                  </a:rPr>
                  <a:t> </a:t>
                </a:r>
                <a:r>
                  <a:rPr lang="en-US" sz="1600" i="1" dirty="0">
                    <a:solidFill>
                      <a:srgbClr val="000000"/>
                    </a:solidFill>
                  </a:rPr>
                  <a:t>A</a:t>
                </a:r>
                <a:r>
                  <a:rPr lang="en-US" sz="1600" b="1" dirty="0">
                    <a:solidFill>
                      <a:srgbClr val="000000"/>
                    </a:solidFill>
                  </a:rPr>
                  <a:t> </a:t>
                </a:r>
                <a:r>
                  <a:rPr lang="en-US" sz="1600" dirty="0">
                    <a:solidFill>
                      <a:srgbClr val="000000"/>
                    </a:solidFill>
                  </a:rPr>
                  <a:t>sin(</a:t>
                </a:r>
                <a:r>
                  <a:rPr lang="en-US" sz="1600" i="1" dirty="0">
                    <a:solidFill>
                      <a:srgbClr val="000000"/>
                    </a:solidFill>
                  </a:rPr>
                  <a:t>kx</a:t>
                </a:r>
                <a:r>
                  <a:rPr lang="en-US" sz="1600" b="1" dirty="0">
                    <a:solidFill>
                      <a:srgbClr val="000000"/>
                    </a:solidFill>
                  </a:rPr>
                  <a:t> </a:t>
                </a:r>
                <a:r>
                  <a:rPr lang="en-US" sz="1600" dirty="0">
                    <a:solidFill>
                      <a:srgbClr val="000000"/>
                    </a:solidFill>
                    <a:latin typeface="Cambria Math"/>
                    <a:cs typeface="Cambria Math"/>
                  </a:rPr>
                  <a:t>−</a:t>
                </a:r>
                <a:r>
                  <a:rPr lang="en-US" sz="1600" dirty="0">
                    <a:solidFill>
                      <a:srgbClr val="000000"/>
                    </a:solidFill>
                  </a:rPr>
                  <a:t> </a:t>
                </a:r>
                <a14:m>
                  <m:oMath xmlns:m="http://schemas.openxmlformats.org/officeDocument/2006/math">
                    <m:r>
                      <a:rPr lang="en-US" sz="1600" i="1" dirty="0" smtClean="0">
                        <a:solidFill>
                          <a:srgbClr val="000000"/>
                        </a:solidFill>
                        <a:latin typeface="Cambria Math"/>
                        <a:cs typeface="Cambria Math"/>
                      </a:rPr>
                      <m:t>𝜔</m:t>
                    </m:r>
                  </m:oMath>
                </a14:m>
                <a:r>
                  <a:rPr lang="en-US" sz="1600" i="1" dirty="0">
                    <a:solidFill>
                      <a:srgbClr val="000000"/>
                    </a:solidFill>
                  </a:rPr>
                  <a:t>t</a:t>
                </a:r>
                <a:r>
                  <a:rPr lang="en-US" sz="1600" dirty="0">
                    <a:solidFill>
                      <a:srgbClr val="000000"/>
                    </a:solidFill>
                  </a:rPr>
                  <a:t>) and the blue wave is defined by the wave function </a:t>
                </a:r>
                <a:r>
                  <a:rPr lang="el-GR" sz="1600" i="1" dirty="0">
                    <a:solidFill>
                      <a:srgbClr val="000000"/>
                    </a:solidFill>
                  </a:rPr>
                  <a:t>y</a:t>
                </a:r>
                <a:r>
                  <a:rPr lang="el-GR" sz="1600" baseline="-25000" dirty="0">
                    <a:solidFill>
                      <a:srgbClr val="000000"/>
                    </a:solidFill>
                  </a:rPr>
                  <a:t>2</a:t>
                </a:r>
                <a:r>
                  <a:rPr lang="el-GR" sz="1600" dirty="0">
                    <a:solidFill>
                      <a:srgbClr val="000000"/>
                    </a:solidFill>
                  </a:rPr>
                  <a:t>(</a:t>
                </a:r>
                <a:r>
                  <a:rPr lang="el-GR" sz="1600" i="1" dirty="0">
                    <a:solidFill>
                      <a:srgbClr val="000000"/>
                    </a:solidFill>
                  </a:rPr>
                  <a:t>x</a:t>
                </a:r>
                <a:r>
                  <a:rPr lang="el-GR" sz="1600" dirty="0">
                    <a:solidFill>
                      <a:srgbClr val="000000"/>
                    </a:solidFill>
                  </a:rPr>
                  <a:t>, </a:t>
                </a:r>
                <a:r>
                  <a:rPr lang="el-GR" sz="1600" i="1" dirty="0">
                    <a:solidFill>
                      <a:srgbClr val="000000"/>
                    </a:solidFill>
                  </a:rPr>
                  <a:t>t</a:t>
                </a:r>
                <a:r>
                  <a:rPr lang="el-GR" sz="1600" dirty="0">
                    <a:solidFill>
                      <a:srgbClr val="000000"/>
                    </a:solidFill>
                  </a:rPr>
                  <a:t>)</a:t>
                </a:r>
                <a:r>
                  <a:rPr lang="en-US" sz="1600" dirty="0">
                    <a:solidFill>
                      <a:srgbClr val="000000"/>
                    </a:solidFill>
                  </a:rPr>
                  <a:t> </a:t>
                </a:r>
                <a:r>
                  <a:rPr lang="en-US" sz="1600" dirty="0">
                    <a:solidFill>
                      <a:srgbClr val="000000"/>
                    </a:solidFill>
                    <a:latin typeface="Cambria Math"/>
                    <a:cs typeface="Cambria Math"/>
                  </a:rPr>
                  <a:t>=</a:t>
                </a:r>
                <a:r>
                  <a:rPr lang="en-US" sz="1600" dirty="0">
                    <a:solidFill>
                      <a:srgbClr val="000000"/>
                    </a:solidFill>
                  </a:rPr>
                  <a:t> </a:t>
                </a:r>
                <a:r>
                  <a:rPr lang="en-US" sz="1600" i="1" dirty="0">
                    <a:solidFill>
                      <a:srgbClr val="000000"/>
                    </a:solidFill>
                  </a:rPr>
                  <a:t>A</a:t>
                </a:r>
                <a:r>
                  <a:rPr lang="en-US" sz="1600" b="1" dirty="0">
                    <a:solidFill>
                      <a:srgbClr val="000000"/>
                    </a:solidFill>
                  </a:rPr>
                  <a:t> </a:t>
                </a:r>
                <a:r>
                  <a:rPr lang="en-US" sz="1600" dirty="0">
                    <a:solidFill>
                      <a:srgbClr val="000000"/>
                    </a:solidFill>
                  </a:rPr>
                  <a:t>sin(</a:t>
                </a:r>
                <a:r>
                  <a:rPr lang="en-US" sz="1600" i="1" dirty="0">
                    <a:solidFill>
                      <a:srgbClr val="000000"/>
                    </a:solidFill>
                  </a:rPr>
                  <a:t>kx</a:t>
                </a:r>
                <a:r>
                  <a:rPr lang="en-US" sz="1600" b="1" dirty="0">
                    <a:solidFill>
                      <a:srgbClr val="000000"/>
                    </a:solidFill>
                  </a:rPr>
                  <a:t> </a:t>
                </a:r>
                <a:r>
                  <a:rPr lang="en-US" sz="1600" dirty="0">
                    <a:solidFill>
                      <a:srgbClr val="000000"/>
                    </a:solidFill>
                    <a:latin typeface="Cambria Math"/>
                    <a:cs typeface="Cambria Math"/>
                  </a:rPr>
                  <a:t>−</a:t>
                </a:r>
                <a:r>
                  <a:rPr lang="en-US" sz="1600" dirty="0">
                    <a:solidFill>
                      <a:srgbClr val="000000"/>
                    </a:solidFill>
                  </a:rPr>
                  <a:t> </a:t>
                </a:r>
                <a14:m>
                  <m:oMath xmlns:m="http://schemas.openxmlformats.org/officeDocument/2006/math">
                    <m:r>
                      <a:rPr lang="en-US" sz="1600" i="1" dirty="0">
                        <a:solidFill>
                          <a:srgbClr val="000000"/>
                        </a:solidFill>
                        <a:latin typeface="Cambria Math"/>
                        <a:cs typeface="Cambria Math"/>
                      </a:rPr>
                      <m:t>𝜔</m:t>
                    </m:r>
                  </m:oMath>
                </a14:m>
                <a:r>
                  <a:rPr lang="en-US" sz="1600" i="1" dirty="0">
                    <a:solidFill>
                      <a:srgbClr val="000000"/>
                    </a:solidFill>
                  </a:rPr>
                  <a:t>t</a:t>
                </a:r>
                <a:r>
                  <a:rPr lang="el-GR" sz="1600" b="1" dirty="0">
                    <a:solidFill>
                      <a:srgbClr val="000000"/>
                    </a:solidFill>
                  </a:rPr>
                  <a:t> </a:t>
                </a:r>
                <a:r>
                  <a:rPr lang="el-GR" sz="1600" dirty="0">
                    <a:solidFill>
                      <a:srgbClr val="000000"/>
                    </a:solidFill>
                    <a:latin typeface="Cambria Math"/>
                    <a:cs typeface="Cambria Math"/>
                  </a:rPr>
                  <a:t>+ </a:t>
                </a:r>
                <a14:m>
                  <m:oMath xmlns:m="http://schemas.openxmlformats.org/officeDocument/2006/math">
                    <m:r>
                      <a:rPr lang="el-GR" sz="1600" i="1" dirty="0" smtClean="0">
                        <a:solidFill>
                          <a:srgbClr val="000000"/>
                        </a:solidFill>
                        <a:latin typeface="Cambria Math"/>
                        <a:cs typeface="Cambria Math"/>
                      </a:rPr>
                      <m:t>𝜙</m:t>
                    </m:r>
                  </m:oMath>
                </a14:m>
                <a:r>
                  <a:rPr lang="en-US" sz="1600" dirty="0">
                    <a:solidFill>
                      <a:srgbClr val="000000"/>
                    </a:solidFill>
                  </a:rPr>
                  <a:t>). The black line shows the result of adding the two waves. The phase difference between the two waves are </a:t>
                </a:r>
                <a:r>
                  <a:rPr lang="en-US" sz="1600" dirty="0">
                    <a:solidFill>
                      <a:srgbClr val="6CB255"/>
                    </a:solidFill>
                  </a:rPr>
                  <a:t>(a)</a:t>
                </a:r>
                <a:r>
                  <a:rPr lang="en-US" sz="1600" dirty="0">
                    <a:solidFill>
                      <a:srgbClr val="000000"/>
                    </a:solidFill>
                  </a:rPr>
                  <a:t> 0.00 rad, </a:t>
                </a:r>
                <a:r>
                  <a:rPr lang="en-US" sz="1600" dirty="0">
                    <a:solidFill>
                      <a:srgbClr val="6CB255"/>
                    </a:solidFill>
                  </a:rPr>
                  <a:t>(b)</a:t>
                </a:r>
                <a:r>
                  <a:rPr lang="en-US" sz="1600" dirty="0">
                    <a:solidFill>
                      <a:srgbClr val="000000"/>
                    </a:solidFill>
                  </a:rPr>
                  <a:t> </a:t>
                </a:r>
                <a14:m>
                  <m:oMath xmlns:m="http://schemas.openxmlformats.org/officeDocument/2006/math">
                    <m:r>
                      <a:rPr lang="en-US" sz="1600" b="0" i="1" dirty="0" smtClean="0">
                        <a:solidFill>
                          <a:srgbClr val="000000"/>
                        </a:solidFill>
                        <a:latin typeface="Cambria Math"/>
                        <a:cs typeface="Cambria Math"/>
                      </a:rPr>
                      <m:t>𝜋</m:t>
                    </m:r>
                  </m:oMath>
                </a14:m>
                <a:r>
                  <a:rPr lang="en-US" sz="1600" dirty="0">
                    <a:solidFill>
                      <a:srgbClr val="000000"/>
                    </a:solidFill>
                  </a:rPr>
                  <a:t>/2 rad, </a:t>
                </a:r>
                <a:r>
                  <a:rPr lang="en-US" sz="1600" dirty="0">
                    <a:solidFill>
                      <a:srgbClr val="6CB255"/>
                    </a:solidFill>
                  </a:rPr>
                  <a:t>(c) </a:t>
                </a:r>
                <a14:m>
                  <m:oMath xmlns:m="http://schemas.openxmlformats.org/officeDocument/2006/math">
                    <m:r>
                      <a:rPr lang="en-US" sz="1600" i="1" dirty="0">
                        <a:solidFill>
                          <a:srgbClr val="000000"/>
                        </a:solidFill>
                        <a:latin typeface="Cambria Math"/>
                        <a:cs typeface="Cambria Math"/>
                      </a:rPr>
                      <m:t>𝜋</m:t>
                    </m:r>
                  </m:oMath>
                </a14:m>
                <a:r>
                  <a:rPr lang="en-US" sz="1600" b="1" dirty="0">
                    <a:solidFill>
                      <a:srgbClr val="000000"/>
                    </a:solidFill>
                  </a:rPr>
                  <a:t> </a:t>
                </a:r>
                <a:r>
                  <a:rPr lang="en-US" sz="1600" dirty="0">
                    <a:solidFill>
                      <a:srgbClr val="000000"/>
                    </a:solidFill>
                  </a:rPr>
                  <a:t>rad, and </a:t>
                </a:r>
                <a:r>
                  <a:rPr lang="en-US" sz="1600" dirty="0">
                    <a:solidFill>
                      <a:srgbClr val="6CB255"/>
                    </a:solidFill>
                  </a:rPr>
                  <a:t>(d) </a:t>
                </a:r>
                <a:r>
                  <a:rPr lang="en-US" sz="1600" dirty="0">
                    <a:solidFill>
                      <a:srgbClr val="000000"/>
                    </a:solidFill>
                  </a:rPr>
                  <a:t>3</a:t>
                </a:r>
                <a:r>
                  <a:rPr lang="en-US" sz="1600" dirty="0">
                    <a:solidFill>
                      <a:srgbClr val="000000"/>
                    </a:solidFill>
                    <a:cs typeface="Cambria Math"/>
                  </a:rPr>
                  <a:t> </a:t>
                </a:r>
                <a14:m>
                  <m:oMath xmlns:m="http://schemas.openxmlformats.org/officeDocument/2006/math">
                    <m:r>
                      <a:rPr lang="en-US" sz="1600" i="1" dirty="0">
                        <a:solidFill>
                          <a:srgbClr val="000000"/>
                        </a:solidFill>
                        <a:latin typeface="Cambria Math"/>
                        <a:cs typeface="Cambria Math"/>
                      </a:rPr>
                      <m:t>𝜋</m:t>
                    </m:r>
                  </m:oMath>
                </a14:m>
                <a:r>
                  <a:rPr lang="en-US" sz="1600" dirty="0">
                    <a:solidFill>
                      <a:srgbClr val="000000"/>
                    </a:solidFill>
                  </a:rPr>
                  <a:t>/2 rad.</a:t>
                </a:r>
              </a:p>
            </p:txBody>
          </p:sp>
        </mc:Choice>
        <mc:Fallback xmlns="">
          <p:sp>
            <p:nvSpPr>
              <p:cNvPr id="14" name="Text Placeholder 13"/>
              <p:cNvSpPr>
                <a:spLocks noGrp="1" noRot="1" noChangeAspect="1" noMove="1" noResize="1" noEditPoints="1" noAdjustHandles="1" noChangeArrowheads="1" noChangeShapeType="1" noTextEdit="1"/>
              </p:cNvSpPr>
              <p:nvPr>
                <p:ph type="body" sz="quarter" idx="14"/>
              </p:nvPr>
            </p:nvSpPr>
            <p:spPr>
              <a:xfrm>
                <a:off x="457200" y="1107617"/>
                <a:ext cx="3913188" cy="5256973"/>
              </a:xfrm>
              <a:blipFill rotWithShape="1">
                <a:blip r:embed="rId3"/>
                <a:stretch>
                  <a:fillRect l="-779" t="-348" r="-1246"/>
                </a:stretch>
              </a:blipFill>
            </p:spPr>
            <p:txBody>
              <a:bodyPr/>
              <a:lstStyle/>
              <a:p>
                <a:r>
                  <a:rPr lang="en-US">
                    <a:noFill/>
                  </a:rPr>
                  <a:t> </a:t>
                </a:r>
              </a:p>
            </p:txBody>
          </p:sp>
        </mc:Fallback>
      </mc:AlternateContent>
      <p:pic>
        <p:nvPicPr>
          <p:cNvPr id="11" name="Picture 10"/>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220973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16.25</a:t>
            </a:r>
          </a:p>
        </p:txBody>
      </p:sp>
      <p:pic>
        <p:nvPicPr>
          <p:cNvPr id="2" name="Picture Placeholder 1" descr="Photograph shows waves on the surface of a bowl of milk sitting on a box fa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867" r="-26867"/>
          <a:stretch>
            <a:fillRect/>
          </a:stretch>
        </p:blipFill>
        <p:spPr/>
      </p:pic>
      <p:sp>
        <p:nvSpPr>
          <p:cNvPr id="7" name="Text Placeholder 6"/>
          <p:cNvSpPr>
            <a:spLocks noGrp="1"/>
          </p:cNvSpPr>
          <p:nvPr>
            <p:ph type="body" sz="quarter" idx="14"/>
          </p:nvPr>
        </p:nvSpPr>
        <p:spPr/>
        <p:txBody>
          <a:bodyPr>
            <a:normAutofit/>
          </a:bodyPr>
          <a:lstStyle/>
          <a:p>
            <a:r>
              <a:rPr lang="en-US" sz="1600" dirty="0"/>
              <a:t>Standing waves are formed on the surface of a bowl of milk sitting on a box fan. The vibrations from the fan causes the surface of the milk </a:t>
            </a:r>
            <a:r>
              <a:rPr lang="en-US" sz="1600" dirty="0" smtClean="0"/>
              <a:t>to </a:t>
            </a:r>
            <a:r>
              <a:rPr lang="en-US" sz="1600" dirty="0"/>
              <a:t>oscillate. The waves are visible due to the reflection of light from a lamp.</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27764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16.26</a:t>
            </a:r>
          </a:p>
        </p:txBody>
      </p:sp>
      <p:pic>
        <p:nvPicPr>
          <p:cNvPr id="2" name="Picture Placeholder 1" descr="Figure shows 8 time snapshots of two identical sine waves and a resultant wave, taken at intervals of 1 by 8 T. At t=0T and t = half T the two sine waves are in phase and the resultant wave has twice the amplitude of the two individual waves. At t = 1 by 4 T and t = 3 by 4 T, the two sine waves are opposite in phase and there is no resultant wave prese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0449" r="-10449"/>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550" dirty="0">
                <a:solidFill>
                  <a:srgbClr val="000000"/>
                </a:solidFill>
              </a:rPr>
              <a:t>Time snapshots of two sine waves. The red wave is moving in the </a:t>
            </a:r>
            <a:r>
              <a:rPr lang="en-US" sz="1550" dirty="0">
                <a:solidFill>
                  <a:srgbClr val="000000"/>
                </a:solidFill>
                <a:latin typeface="Cambria Math"/>
                <a:cs typeface="Cambria Math"/>
              </a:rPr>
              <a:t>−</a:t>
            </a:r>
            <a:r>
              <a:rPr lang="en-US" sz="1550" i="1" dirty="0">
                <a:solidFill>
                  <a:srgbClr val="000000"/>
                </a:solidFill>
              </a:rPr>
              <a:t>x</a:t>
            </a:r>
            <a:r>
              <a:rPr lang="en-US" sz="1550" dirty="0">
                <a:solidFill>
                  <a:srgbClr val="000000"/>
                </a:solidFill>
              </a:rPr>
              <a:t>-direction and the blue wave is moving in the </a:t>
            </a:r>
            <a:r>
              <a:rPr lang="en-US" sz="1550" dirty="0">
                <a:solidFill>
                  <a:srgbClr val="000000"/>
                </a:solidFill>
                <a:latin typeface="Cambria Math"/>
                <a:cs typeface="Cambria Math"/>
              </a:rPr>
              <a:t>+</a:t>
            </a:r>
            <a:r>
              <a:rPr lang="en-US" sz="1550" i="1" dirty="0">
                <a:solidFill>
                  <a:srgbClr val="000000"/>
                </a:solidFill>
              </a:rPr>
              <a:t>x</a:t>
            </a:r>
            <a:r>
              <a:rPr lang="en-US" sz="1550" dirty="0">
                <a:solidFill>
                  <a:srgbClr val="000000"/>
                </a:solidFill>
              </a:rPr>
              <a:t>-direction. The resulting wave is shown in black. Consider the resultant wave at the points </a:t>
            </a:r>
            <a:r>
              <a:rPr lang="en-US" sz="1550" i="1" dirty="0">
                <a:solidFill>
                  <a:srgbClr val="000000"/>
                </a:solidFill>
              </a:rPr>
              <a:t>x</a:t>
            </a:r>
            <a:r>
              <a:rPr lang="en-US" sz="1550" dirty="0">
                <a:solidFill>
                  <a:srgbClr val="000000"/>
                </a:solidFill>
              </a:rPr>
              <a:t> </a:t>
            </a:r>
            <a:r>
              <a:rPr lang="en-US" sz="1550" dirty="0">
                <a:solidFill>
                  <a:srgbClr val="000000"/>
                </a:solidFill>
                <a:latin typeface="Cambria Math"/>
                <a:cs typeface="Cambria Math"/>
              </a:rPr>
              <a:t>=</a:t>
            </a:r>
            <a:r>
              <a:rPr lang="en-US" sz="1550" dirty="0">
                <a:solidFill>
                  <a:srgbClr val="000000"/>
                </a:solidFill>
              </a:rPr>
              <a:t> 0 m, 3 m, 6 m, 9 m, 12 m, 15 m and notice that the resultant wave always equals zero at these points, no matter what the time is. These points are known as fixed points (nodes). In between each two nodes is an antinode, a place where the medium oscillates with an amplitude equal to the sum of the amplitudes of the individual waves.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36915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16.27</a:t>
            </a:r>
          </a:p>
        </p:txBody>
      </p:sp>
      <p:pic>
        <p:nvPicPr>
          <p:cNvPr id="2" name="Picture Placeholder 1" descr="Figure shows two sine waves with changing amplitudes that are exactly opposite in phase. Nodes marked with red dots are along the x axis at x = 0 m, 3 m, 6 m, 9 m and so on. Antinodes marked with blue dots are at the peaks and troughs of each wave. They are at x = 1.5 m, 4.5 m, 7.5 m and so on."/>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676" r="-7676"/>
          <a:stretch>
            <a:fillRect/>
          </a:stretch>
        </p:blipFill>
        <p:spPr/>
      </p:pic>
      <p:sp>
        <p:nvSpPr>
          <p:cNvPr id="7" name="Text Placeholder 6"/>
          <p:cNvSpPr>
            <a:spLocks noGrp="1"/>
          </p:cNvSpPr>
          <p:nvPr>
            <p:ph type="body" sz="quarter" idx="14"/>
          </p:nvPr>
        </p:nvSpPr>
        <p:spPr/>
        <p:txBody>
          <a:bodyPr>
            <a:normAutofit/>
          </a:bodyPr>
          <a:lstStyle/>
          <a:p>
            <a:r>
              <a:rPr lang="en-US" sz="1600" dirty="0"/>
              <a:t>When two identical waves are moving in opposite directions, the resultant wave is a standing wave. Nodes appear at integer multiples of half wavelengths. Antinodes appear at odd multiples of quarter wavelengths, where they oscillate between </a:t>
            </a:r>
            <a:r>
              <a:rPr lang="en-US" sz="1600" i="1" dirty="0"/>
              <a:t>y</a:t>
            </a:r>
            <a:r>
              <a:rPr lang="en-US" sz="1600" dirty="0">
                <a:latin typeface="Cambria Math"/>
                <a:cs typeface="Cambria Math"/>
              </a:rPr>
              <a:t> = ±</a:t>
            </a:r>
            <a:r>
              <a:rPr lang="en-US" sz="1600" i="1" dirty="0"/>
              <a:t>A</a:t>
            </a:r>
            <a:r>
              <a:rPr lang="en-US" sz="1600" dirty="0"/>
              <a:t>. The nodes are marked with red dots and the antinodes are marked with blue dots.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697759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16.28</a:t>
            </a:r>
          </a:p>
        </p:txBody>
      </p:sp>
      <p:pic>
        <p:nvPicPr>
          <p:cNvPr id="2" name="Picture Placeholder 1" descr="A string vibrator is shown on the left of the figure. A string is attached to its right. This goes over a pulley and down the side of the table. A hanging mass m is suspended from it. The pulley is frictionless. The distance between the pulley and the string vibrator is L. It is labeled mu equal to delta m by delta x equal to constan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769" b="-7769"/>
          <a:stretch>
            <a:fillRect/>
          </a:stretch>
        </p:blipFill>
        <p:spPr/>
      </p:pic>
      <p:sp>
        <p:nvSpPr>
          <p:cNvPr id="7" name="Text Placeholder 6"/>
          <p:cNvSpPr>
            <a:spLocks noGrp="1"/>
          </p:cNvSpPr>
          <p:nvPr>
            <p:ph type="body" sz="quarter" idx="14"/>
          </p:nvPr>
        </p:nvSpPr>
        <p:spPr/>
        <p:txBody>
          <a:bodyPr>
            <a:normAutofit fontScale="92500"/>
          </a:bodyPr>
          <a:lstStyle/>
          <a:p>
            <a:r>
              <a:rPr lang="en-US" sz="1600" dirty="0"/>
              <a:t>A lab setup for creating standing waves on a string. The string has a node on each end and a constant linear density. The length between the fixed boundary conditions is </a:t>
            </a:r>
            <a:r>
              <a:rPr lang="en-US" sz="1600" i="1" dirty="0"/>
              <a:t>L</a:t>
            </a:r>
            <a:r>
              <a:rPr lang="en-US" sz="1600" dirty="0"/>
              <a:t>. The hanging mass provides the tension in the string, and the speed of the waves on the string is proportional to the square root of the tension divided by the linear mass density.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350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16.2</a:t>
            </a:r>
          </a:p>
        </p:txBody>
      </p:sp>
      <p:pic>
        <p:nvPicPr>
          <p:cNvPr id="2" name="Picture Placeholder 1" descr="Photograph of an ocean wav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675" r="-30675"/>
          <a:stretch>
            <a:fillRect/>
          </a:stretch>
        </p:blipFill>
        <p:spPr/>
      </p:pic>
      <p:sp>
        <p:nvSpPr>
          <p:cNvPr id="7" name="Text Placeholder 6"/>
          <p:cNvSpPr>
            <a:spLocks noGrp="1"/>
          </p:cNvSpPr>
          <p:nvPr>
            <p:ph type="body" sz="quarter" idx="14"/>
          </p:nvPr>
        </p:nvSpPr>
        <p:spPr/>
        <p:txBody>
          <a:bodyPr>
            <a:noAutofit/>
          </a:bodyPr>
          <a:lstStyle/>
          <a:p>
            <a:r>
              <a:rPr lang="en-US" sz="1300" dirty="0"/>
              <a:t>An ocean wave is probably the first picture that comes to mind when you hear the word “wave.” Although this breaking wave, and ocean waves in general, have apparent similarities to the basic wave characteristics we will discuss, the mechanisms driving ocean waves are highly complex and beyond the scope of this chapter. It may seem natural, and even advantageous, to apply the concepts in this chapter to ocean waves, but ocean waves are nonlinear, and the simple models presented in this chapter do not fully explain them. (credit: Steve Jurvetson)</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16.29</a:t>
            </a:r>
          </a:p>
        </p:txBody>
      </p:sp>
      <p:pic>
        <p:nvPicPr>
          <p:cNvPr id="2" name="Picture Placeholder 1" descr="Four figures of a string of length L are shown. Each has two waves. The first one has 1 node. It is labeled half lambda 1 = L, lambda 1 = 2 by 1 times L. The second figure has 2 nodes. It is labeled lambda 2 = L, lambda 2 = 2 by 2 times L. The third figure has three nodes. It is labeled 3 by 2 times lambda 3 = L, lambda 3 = 2 by 3 times L. The fourth figure has 4 nodes. It is labeled 4 by 2 times lambda 4 = L, lambda 4 = 2 by 4 times L. There is a derived formula at the bottom, lambda n equal to 2 by n times L for n = 1, 2, 3 and so 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7530" r="-27530"/>
          <a:stretch>
            <a:fillRect/>
          </a:stretch>
        </p:blipFill>
        <p:spPr/>
      </p:pic>
      <p:sp>
        <p:nvSpPr>
          <p:cNvPr id="7" name="Text Placeholder 6"/>
          <p:cNvSpPr>
            <a:spLocks noGrp="1"/>
          </p:cNvSpPr>
          <p:nvPr>
            <p:ph type="body" sz="quarter" idx="14"/>
          </p:nvPr>
        </p:nvSpPr>
        <p:spPr/>
        <p:txBody>
          <a:bodyPr>
            <a:noAutofit/>
          </a:bodyPr>
          <a:lstStyle/>
          <a:p>
            <a:r>
              <a:rPr lang="en-US" sz="1400" dirty="0"/>
              <a:t>Standing waves created on a string of length </a:t>
            </a:r>
            <a:r>
              <a:rPr lang="en-US" sz="1400" i="1" dirty="0"/>
              <a:t>L</a:t>
            </a:r>
            <a:r>
              <a:rPr lang="en-US" sz="1400" dirty="0"/>
              <a:t>. A node occurs at each end of the string. The nodes are boundary conditions that limit the possible frequencies that excite standing waves. (Note that the amplitudes of the oscillations have been kept constant for visualization. The standing wave patterns possible on the string are known as the normal modes. Conducting this experiment in the lab would result in a decrease in amplitude as the frequency increases.)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84789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16.30</a:t>
            </a:r>
          </a:p>
        </p:txBody>
      </p:sp>
      <p:pic>
        <p:nvPicPr>
          <p:cNvPr id="2" name="Picture Placeholder 1" descr="A string vibrator is shown on the left of the figure. A string is attached to its right. This goes over a pulley and down the side of the table. A hanging mass m = 2 kg is suspended from it. The pulley is frictionless. The distance between the pulley and the string vibrator is L = 2 m. It is labeled mu equal to delta m by delta x equal to 0.006 kg per 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163" b="-10163"/>
          <a:stretch>
            <a:fillRect/>
          </a:stretch>
        </p:blipFill>
        <p:spPr/>
      </p:pic>
      <p:sp>
        <p:nvSpPr>
          <p:cNvPr id="7" name="Text Placeholder 6"/>
          <p:cNvSpPr>
            <a:spLocks noGrp="1"/>
          </p:cNvSpPr>
          <p:nvPr>
            <p:ph type="body" sz="quarter" idx="14"/>
          </p:nvPr>
        </p:nvSpPr>
        <p:spPr/>
        <p:txBody>
          <a:bodyPr>
            <a:normAutofit/>
          </a:bodyPr>
          <a:lstStyle/>
          <a:p>
            <a:r>
              <a:rPr lang="en-US" sz="1600" dirty="0"/>
              <a:t>A string attached to an adjustable-frequency string vibrator.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5495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16.31</a:t>
            </a:r>
          </a:p>
        </p:txBody>
      </p:sp>
      <p:pic>
        <p:nvPicPr>
          <p:cNvPr id="2" name="Picture Placeholder 1" descr="Figure a shows a string attached at both ends. Two waves on the string form a node at either end and another one in the centre. This is labeled possible mode. Figure b shows a string attached at both ends. Two waves on the string form a node at one end of the string and an antinode at the other. This is labeled impossible mod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5668" b="-55668"/>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500" dirty="0"/>
              <a:t>The figure represents the second mode of the string that satisfies the boundary conditions of a node at each end of the string.</a:t>
            </a:r>
          </a:p>
          <a:p>
            <a:pPr marL="342900" indent="-342900">
              <a:buAutoNum type="alphaLcParenBoth"/>
            </a:pPr>
            <a:r>
              <a:rPr lang="en-US" sz="1500" dirty="0"/>
              <a:t>This figure could not possibly be a normal mode on the string because it does not satisfy the boundary conditions. There is a node on one end, but an antinode on the other.</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54706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16.7</a:t>
            </a:r>
          </a:p>
        </p:txBody>
      </p:sp>
      <p:pic>
        <p:nvPicPr>
          <p:cNvPr id="2" name="Picture Placeholder 1" descr="Three figures of a string of length L=2 m are shown. Each has two waves. The first one has 1 node. It is labeled half lambda 1 = L, lambda 1 = 2 by 1 times 2 m = 4 m. The second figure has 2 nodes. It is labeled lambda 2 = L, lambda 2 = 2 by 2 times 2 m = 2 m. The third figure has three nodes. It is labeled 3 by 2 times lambda 3 = L, lambda 3 = 2 by 3 times 2 m = 1.33 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3288" b="-3288"/>
          <a:stretch>
            <a:fillRect/>
          </a:stretch>
        </p:blipFill>
        <p:spPr/>
      </p:pic>
      <p:sp>
        <p:nvSpPr>
          <p:cNvPr id="7" name="Text Placeholder 6"/>
          <p:cNvSpPr>
            <a:spLocks noGrp="1"/>
          </p:cNvSpPr>
          <p:nvPr>
            <p:ph type="body" sz="quarter" idx="14"/>
          </p:nvPr>
        </p:nvSpPr>
        <p:spPr/>
        <p:txBody>
          <a:bodyPr>
            <a:noAutofit/>
          </a:bodyPr>
          <a:lstStyle/>
          <a:p>
            <a:pPr marL="228600" indent="-228600">
              <a:buAutoNum type="alphaLcParenBoth"/>
            </a:pPr>
            <a:endParaRPr lang="en-US" sz="125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711404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16.32</a:t>
            </a:r>
          </a:p>
        </p:txBody>
      </p:sp>
      <p:pic>
        <p:nvPicPr>
          <p:cNvPr id="2" name="Picture Placeholder 1" descr="opposite in phase, forming nodes at the spots where the poles support the rod and antinodes at both ends of the ro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805" r="-21805"/>
          <a:stretch>
            <a:fillRect/>
          </a:stretch>
        </p:blipFill>
        <p:spPr/>
      </p:pic>
      <p:sp>
        <p:nvSpPr>
          <p:cNvPr id="7" name="Text Placeholder 6"/>
          <p:cNvSpPr>
            <a:spLocks noGrp="1"/>
          </p:cNvSpPr>
          <p:nvPr>
            <p:ph type="body" sz="quarter" idx="14"/>
          </p:nvPr>
        </p:nvSpPr>
        <p:spPr/>
        <p:txBody>
          <a:bodyPr>
            <a:noAutofit/>
          </a:bodyPr>
          <a:lstStyle/>
          <a:p>
            <a:pPr marL="228600" indent="-228600">
              <a:buAutoNum type="alphaLcParenBoth"/>
            </a:pPr>
            <a:r>
              <a:rPr lang="en-US" sz="1200" dirty="0"/>
              <a:t> A metallic rod of length </a:t>
            </a:r>
            <a:r>
              <a:rPr lang="en-US" sz="1200" i="1" dirty="0"/>
              <a:t>L</a:t>
            </a:r>
            <a:r>
              <a:rPr lang="en-US" sz="1200" dirty="0"/>
              <a:t> (red) supported by two supports (blue) on each end. When driven at the proper frequency, the rod can resonate with a wavelength equal to the length of the rod with a node on each end.</a:t>
            </a:r>
          </a:p>
          <a:p>
            <a:pPr marL="228600" indent="-228600">
              <a:buAutoNum type="alphaLcParenBoth"/>
            </a:pPr>
            <a:r>
              <a:rPr lang="en-US" sz="1200" dirty="0"/>
              <a:t>The same metallic rod of length </a:t>
            </a:r>
            <a:r>
              <a:rPr lang="en-US" sz="1200" i="1" dirty="0"/>
              <a:t>L</a:t>
            </a:r>
            <a:r>
              <a:rPr lang="en-US" sz="1200" dirty="0"/>
              <a:t> (red) supported by two supports (blue) at a position a quarter of the length of the rod from each end. When driven at the proper frequency, the rod can resonate with a wavelength equal to the length of the rod with an antinode on each end.</a:t>
            </a:r>
          </a:p>
          <a:p>
            <a:pPr marL="228600" indent="-228600">
              <a:buAutoNum type="alphaLcParenBoth"/>
            </a:pPr>
            <a:endParaRPr lang="en-US" sz="12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40063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16.33</a:t>
            </a:r>
          </a:p>
        </p:txBody>
      </p:sp>
      <p:pic>
        <p:nvPicPr>
          <p:cNvPr id="2" name="Picture Placeholder 1" descr="Figure shows a sinusoidal wave. Two boxes labeled a and b each mark one wavelength of the wave. Box a measures the wavelength between two closest points on the x axis where the wave starts gaining a positive value. Box b measures the wavelength between two adjoining crests of the wa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3877" r="-23877"/>
          <a:stretch>
            <a:fillRect/>
          </a:stretch>
        </p:blipFill>
        <p:spPr/>
      </p:pic>
      <p:sp>
        <p:nvSpPr>
          <p:cNvPr id="7" name="Text Placeholder 6"/>
          <p:cNvSpPr>
            <a:spLocks noGrp="1"/>
          </p:cNvSpPr>
          <p:nvPr>
            <p:ph type="body" sz="quarter" idx="14"/>
          </p:nvPr>
        </p:nvSpPr>
        <p:spPr/>
        <p:txBody>
          <a:bodyPr>
            <a:noAutofit/>
          </a:bodyPr>
          <a:lstStyle/>
          <a:p>
            <a:r>
              <a:rPr lang="en-US" sz="1200" dirty="0"/>
              <a:t>A wavelength may be measure between the nearest two repeating points. On the wave on a string, this means the same height and slope.</a:t>
            </a:r>
          </a:p>
          <a:p>
            <a:pPr marL="342900" indent="-342900">
              <a:buAutoNum type="alphaLcParenBoth"/>
            </a:pPr>
            <a:r>
              <a:rPr lang="en-US" sz="1200" dirty="0"/>
              <a:t>The wavelength is measured between the two nearest points where the height is zero and the slope is maximum and positive.</a:t>
            </a:r>
          </a:p>
          <a:p>
            <a:pPr marL="342900" indent="-342900">
              <a:buAutoNum type="alphaLcParenBoth"/>
            </a:pPr>
            <a:r>
              <a:rPr lang="en-US" sz="1200" dirty="0"/>
              <a:t>The wavelength is measured between two identical points where the height is maximum and the slope is zero.</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168430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16</a:t>
            </a:r>
          </a:p>
        </p:txBody>
      </p:sp>
      <p:pic>
        <p:nvPicPr>
          <p:cNvPr id="2" name="Picture Placeholder 1" descr="Figure shows three waves labeled A, B and C on the same graph. All have their equilibrium positions on the x axis. Wave A has amplitude of 4 units. It has crests at x = 1.5 and x = 7.5. Wave B has amplitude of 3 units. It has a crest at x = 2 and a trough at x = 6. Wave C has amplitude of 2 units. It has crests at x = 1 and x =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567" r="-11567"/>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00245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27</a:t>
            </a:r>
          </a:p>
        </p:txBody>
      </p:sp>
      <p:pic>
        <p:nvPicPr>
          <p:cNvPr id="2" name="Picture Placeholder 1" descr="Figure a shows the graph of a red wave with sharp corners. The y value is 0 at x=0. At x=3, the y value rises to 2 and stays constant till x=5. Here, it rises to 3 and stays constant till x=8. Here, it dips down to -2 and stays constant till x=9. Here it rises to 0 and stays constant. Figure b shows the graph of a blue wave with sharp corners. The y value is 0 at x=0. At x=3, the y value rises to 2 and stays constant till x=7. Here it dips to -1 and stays constant till x=9. Here it rises to 0 and stays constan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3889" b="-3889"/>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187710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69</a:t>
            </a:r>
          </a:p>
        </p:txBody>
      </p:sp>
      <p:pic>
        <p:nvPicPr>
          <p:cNvPr id="2" name="Picture Placeholder 1" descr="Figure shows two strings attached between two poles. A wave propagates from left to right in the top string with velocity v subscript w1. A wave propagates from right to left in the bottom string with velocity v subscript w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614" r="-1861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88742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72</a:t>
            </a:r>
          </a:p>
        </p:txBody>
      </p:sp>
      <p:pic>
        <p:nvPicPr>
          <p:cNvPr id="2" name="Picture Placeholder 1" descr="Two transverse waves are shown on a graph. The first one is labeled y1 parentheses x, t. Its y value varies from -3 m to 3 m. It has crests at x equal to 5 m and 15 m. The second wave is labeled y2 parentheses x, t. Its y value varies from -2 to 2. It has crests at x equal to 3 m, 9 m and 15 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42" r="-3142"/>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7241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16.3</a:t>
            </a:r>
          </a:p>
        </p:txBody>
      </p:sp>
      <p:pic>
        <p:nvPicPr>
          <p:cNvPr id="2" name="Picture Placeholder 1" descr="Figure shows a wave with the equilibrium position marked with a horizontal line. The vertical distance from the line to the crest of the wave is labeled x and that from the line to the trough is labeled minus x. There is a bird shown bobbing up and down in the wave. The vertical distance that the bird travels is labeled 2x. The horizontal distance between two consecutive crests is labeled lambda. A vector pointing right is labeled v subscript w."/>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8439" r="-8439"/>
          <a:stretch>
            <a:fillRect/>
          </a:stretch>
        </p:blipFill>
        <p:spPr/>
      </p:pic>
      <p:sp>
        <p:nvSpPr>
          <p:cNvPr id="7" name="Text Placeholder 6"/>
          <p:cNvSpPr>
            <a:spLocks noGrp="1"/>
          </p:cNvSpPr>
          <p:nvPr>
            <p:ph type="body" sz="quarter" idx="14"/>
          </p:nvPr>
        </p:nvSpPr>
        <p:spPr/>
        <p:txBody>
          <a:bodyPr>
            <a:normAutofit fontScale="85000" lnSpcReduction="10000"/>
          </a:bodyPr>
          <a:lstStyle/>
          <a:p>
            <a:r>
              <a:rPr lang="en-US" sz="1600" dirty="0"/>
              <a:t>An idealized surface water wave passes under a seagull that bobs up and down in simple harmonic motion. The wave has a wavelength </a:t>
            </a:r>
            <a:r>
              <a:rPr lang="en-US" sz="1600" i="1" dirty="0">
                <a:latin typeface="Cambria Math"/>
                <a:cs typeface="Cambria Math"/>
              </a:rPr>
              <a:t>λ</a:t>
            </a:r>
            <a:r>
              <a:rPr lang="en-US" sz="1600" dirty="0"/>
              <a:t> , which is the distance between adjacent identical parts of the wave. The amplitude A of the wave is the maximum displacement of the wave from the equilibrium position, which is indicated by the dotted line. In this example, the medium moves up and down, whereas the disturbance of the surface propagates parallel to the surface at a speed </a:t>
            </a:r>
            <a:r>
              <a:rPr lang="en-US" sz="1600" i="1" dirty="0"/>
              <a:t>v</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72659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104</a:t>
            </a:r>
          </a:p>
        </p:txBody>
      </p:sp>
      <p:pic>
        <p:nvPicPr>
          <p:cNvPr id="2" name="Picture Placeholder 1" descr="A string vibrator is shown on the left of the figure. A string is attached to its right. This goes over a pulley and down the side of the table. A hanging mass m is suspended from it. The pulley is frictionless. The distance between the pulley and the string vibrator is L. It is labeled mu equal to dm by dx equal to constan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063" r="-24063"/>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310093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106</a:t>
            </a:r>
          </a:p>
        </p:txBody>
      </p:sp>
      <p:pic>
        <p:nvPicPr>
          <p:cNvPr id="2" name="Picture Placeholder 1" descr="Figure shows a horizontal rod of length L = 2 m supported at the centre by a po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974" r="-36974"/>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25609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118</a:t>
            </a:r>
          </a:p>
        </p:txBody>
      </p:sp>
      <p:pic>
        <p:nvPicPr>
          <p:cNvPr id="2" name="Picture Placeholder 1" descr="Figure shows two transverse waves on a graph whose y values vary from -3 m to 3 m. One wave is shown as a dotted line and is marked t = 0 seconds. It has crests at x approximately equal to 0.25 m and 1.25 m. The other wave is shown as a solid line and is marked t=2 seconds. It has crests at x approximately equal to 0.85 seconds and 1.85 second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7591" r="-7591"/>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12076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139</a:t>
            </a:r>
          </a:p>
        </p:txBody>
      </p:sp>
      <p:pic>
        <p:nvPicPr>
          <p:cNvPr id="2" name="Picture Placeholder 1" descr="Figure shows a slope of 45 degrees going up and right. A mass of 20 kg rests on it. This is supported by a string, which goes over a pulley at the top of the slope. A mass m hangs from it on the other side. A wave is shown in the strin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2573" r="-62573"/>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925202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146</a:t>
            </a:r>
          </a:p>
        </p:txBody>
      </p:sp>
      <p:pic>
        <p:nvPicPr>
          <p:cNvPr id="2" name="Picture Placeholder 1" descr="A string is supported at both ends. The left support is lower than the right support. A mass of 5 kg is suspended from its center. The section of string from the left support to the center is horizontal and is labeled A. The section of string from the right support to the centre is labeled B. It makes an angle of 35 degrees with the horizontal. Arrows labeled F subscript A and F subscript B originate from the center of the string and point along the string towards the left support and the right support respectivel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7256" r="-57256"/>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538878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386301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16.4</a:t>
            </a:r>
          </a:p>
        </p:txBody>
      </p:sp>
      <p:pic>
        <p:nvPicPr>
          <p:cNvPr id="2" name="Picture Placeholder 1" descr="Figure a, labeled transverse wave, shows a person holding one end of a long, horizontally placed spring and moving it up and down. The spring forms a wave which propagates away from the person. This is labeled transverse wave. The vertical distance between the crest of the wave and the equilibrium position of the spring is labeled A. Figure b, labeled longitudinal wave, shows the person moving the spring to and fro horizontally. The spring is compressed and elongated alternately. This is labeled longitudinal wave. The horizontal distance from the middle of one compression to the middle of one rarefaction is labeled 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57422" b="-57422"/>
          <a:stretch>
            <a:fillRect/>
          </a:stretch>
        </p:blipFill>
        <p:spPr/>
      </p:pic>
      <p:sp>
        <p:nvSpPr>
          <p:cNvPr id="7" name="Text Placeholder 6"/>
          <p:cNvSpPr>
            <a:spLocks noGrp="1"/>
          </p:cNvSpPr>
          <p:nvPr>
            <p:ph type="body" sz="quarter" idx="14"/>
          </p:nvPr>
        </p:nvSpPr>
        <p:spPr/>
        <p:txBody>
          <a:bodyPr>
            <a:normAutofit fontScale="92500"/>
          </a:bodyPr>
          <a:lstStyle/>
          <a:p>
            <a:pPr marL="342900" indent="-342900">
              <a:buAutoNum type="alphaLcParenBoth"/>
            </a:pPr>
            <a:r>
              <a:rPr lang="en-US" sz="1600" dirty="0"/>
              <a:t>In a transverse wave, the medium oscillates perpendicular to the wave velocity. Here, the spring moves vertically up and down, while the wave propagates horizontally to the right.</a:t>
            </a:r>
          </a:p>
          <a:p>
            <a:pPr marL="342900" indent="-342900">
              <a:buAutoNum type="alphaLcParenBoth"/>
            </a:pPr>
            <a:r>
              <a:rPr lang="en-US" sz="1600" dirty="0"/>
              <a:t>In a longitudinal wave, the medium oscillates parallel to the propagation of the wave. In this case, the spring oscillates back and forth, while the wave propagates to the right.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531657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16.5</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a:xfrm>
                <a:off x="457200" y="5059828"/>
                <a:ext cx="8062912" cy="1307518"/>
              </a:xfrm>
            </p:spPr>
            <p:txBody>
              <a:bodyPr>
                <a:noAutofit/>
              </a:bodyPr>
              <a:lstStyle/>
              <a:p>
                <a:r>
                  <a:rPr lang="en-US" sz="1150" dirty="0">
                    <a:solidFill>
                      <a:srgbClr val="6CB255"/>
                    </a:solidFill>
                  </a:rPr>
                  <a:t>(a) </a:t>
                </a:r>
                <a:r>
                  <a:rPr lang="en-US" sz="1150" dirty="0"/>
                  <a:t>This is a simple, graphical representation of a section of the stretched spring shown in </a:t>
                </a:r>
                <a:r>
                  <a:rPr lang="en-US" sz="1150" b="1" dirty="0">
                    <a:solidFill>
                      <a:srgbClr val="6CB255"/>
                    </a:solidFill>
                  </a:rPr>
                  <a:t>Figure 16.4 </a:t>
                </a:r>
                <a:r>
                  <a:rPr lang="en-US" sz="1150" dirty="0">
                    <a:solidFill>
                      <a:srgbClr val="6CB255"/>
                    </a:solidFill>
                  </a:rPr>
                  <a:t>(b)</a:t>
                </a:r>
                <a:r>
                  <a:rPr lang="en-US" sz="1150" dirty="0"/>
                  <a:t>, representing the spring’s equilibrium position before any waves are induced on the spring. A point on the spring is marked by a blue dot. </a:t>
                </a:r>
                <a:r>
                  <a:rPr lang="en-US" sz="1150" dirty="0">
                    <a:solidFill>
                      <a:srgbClr val="6CB255"/>
                    </a:solidFill>
                  </a:rPr>
                  <a:t>(b–g)</a:t>
                </a:r>
                <a:r>
                  <a:rPr lang="en-US" sz="1150" dirty="0"/>
                  <a:t> Longitudinal waves are created by oscillating the end of the spring (not shown) back and forth along the </a:t>
                </a:r>
                <a:r>
                  <a:rPr lang="en-US" sz="1150" i="1" dirty="0"/>
                  <a:t>x</a:t>
                </a:r>
                <a:r>
                  <a:rPr lang="en-US" sz="1150" dirty="0"/>
                  <a:t>-axis. The longitudinal wave, with a wavelength </a:t>
                </a:r>
                <a14:m>
                  <m:oMath xmlns:m="http://schemas.openxmlformats.org/officeDocument/2006/math">
                    <m:r>
                      <a:rPr lang="en-US" sz="1150" i="1" dirty="0" smtClean="0">
                        <a:latin typeface="Cambria Math"/>
                        <a:cs typeface="Cambria Math"/>
                      </a:rPr>
                      <m:t>𝜆</m:t>
                    </m:r>
                  </m:oMath>
                </a14:m>
                <a:r>
                  <a:rPr lang="en-US" sz="1150" dirty="0"/>
                  <a:t> , moves along the spring in the </a:t>
                </a:r>
                <a:r>
                  <a:rPr lang="en-US" sz="1150" dirty="0">
                    <a:latin typeface="Cambria Math"/>
                    <a:cs typeface="Cambria Math"/>
                  </a:rPr>
                  <a:t>+</a:t>
                </a:r>
                <a:r>
                  <a:rPr lang="en-US" sz="1150" i="1" dirty="0"/>
                  <a:t>x</a:t>
                </a:r>
                <a:r>
                  <a:rPr lang="en-US" sz="1150" dirty="0"/>
                  <a:t>-direction with a wave speed </a:t>
                </a:r>
                <a:r>
                  <a:rPr lang="en-US" sz="1150" i="1" dirty="0"/>
                  <a:t>v</a:t>
                </a:r>
                <a:r>
                  <a:rPr lang="en-US" sz="1150" i="1" dirty="0">
                    <a:latin typeface="Cambria Math"/>
                    <a:cs typeface="Cambria Math"/>
                  </a:rPr>
                  <a:t>.</a:t>
                </a:r>
                <a:r>
                  <a:rPr lang="en-US" sz="1150" dirty="0"/>
                  <a:t> For convenience, the wavelength is measured in </a:t>
                </a:r>
                <a:r>
                  <a:rPr lang="en-US" sz="1150" dirty="0">
                    <a:solidFill>
                      <a:srgbClr val="6CB255"/>
                    </a:solidFill>
                  </a:rPr>
                  <a:t>(d)</a:t>
                </a:r>
                <a:r>
                  <a:rPr lang="en-US" sz="1150" dirty="0"/>
                  <a:t>. Note that the point on the spring that was marked with the blue dot moves back and forth a distance </a:t>
                </a:r>
                <a:r>
                  <a:rPr lang="en-US" sz="1150" i="1" dirty="0"/>
                  <a:t>A</a:t>
                </a:r>
                <a:r>
                  <a:rPr lang="en-US" sz="1150" dirty="0"/>
                  <a:t> from the equilibrium position, oscillating around the equilibrium position of the point.</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xfrm>
                <a:off x="457200" y="5059828"/>
                <a:ext cx="8062912" cy="1307518"/>
              </a:xfrm>
              <a:blipFill rotWithShape="1">
                <a:blip r:embed="rId2"/>
                <a:stretch>
                  <a:fillRect t="-465"/>
                </a:stretch>
              </a:blipFill>
            </p:spPr>
            <p:txBody>
              <a:bodyPr/>
              <a:lstStyle/>
              <a:p>
                <a:r>
                  <a:rPr lang="en-US">
                    <a:noFill/>
                  </a:rPr>
                  <a:t> </a:t>
                </a:r>
              </a:p>
            </p:txBody>
          </p:sp>
        </mc:Fallback>
      </mc:AlternateContent>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Figures a through g show different stages of a longitudinal wave passing through a spring. A blue dot marks a point on the spring. This moves from left to right as the wave propagates towards the right. In figure b at time t=0, the dot is to the right of the equilibrium position. In figure d, at time t equal to half T, the dot is to the left of the equilibrium position. In figure f, at time t=T, the dot is again to the right. The distance between the equilibrium position and the extreme left or right position of the dot is the same and is labeled A. The distance between two identical parts of the wave is labeled lambda."/>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749852" y="974605"/>
            <a:ext cx="5464988" cy="408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93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16.6</a:t>
            </a:r>
          </a:p>
        </p:txBody>
      </p:sp>
      <p:pic>
        <p:nvPicPr>
          <p:cNvPr id="2" name="Picture Placeholder 1" descr="Figure shows two transverse waves whose y values vary from -6 cm to 6 cm. One wave, marked t=0 seconds is shown as a dotted line. It has crests at x equal to 2, 10 and 18 cm. The other wave, marked t=3 seconds is shown as a solid line. It has crests at x equal to 0, 8 and 16 c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58" b="-158"/>
          <a:stretch>
            <a:fillRect/>
          </a:stretch>
        </p:blipFill>
        <p:spPr/>
      </p:pic>
      <p:sp>
        <p:nvSpPr>
          <p:cNvPr id="7" name="Text Placeholder 6"/>
          <p:cNvSpPr>
            <a:spLocks noGrp="1"/>
          </p:cNvSpPr>
          <p:nvPr>
            <p:ph type="body" sz="quarter" idx="14"/>
          </p:nvPr>
        </p:nvSpPr>
        <p:spPr/>
        <p:txBody>
          <a:bodyPr>
            <a:normAutofit/>
          </a:bodyPr>
          <a:lstStyle/>
          <a:p>
            <a:r>
              <a:rPr lang="en-US" sz="1600" dirty="0"/>
              <a:t>A transverse wave shown at two instants of time.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5493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16.7</a:t>
            </a:r>
          </a:p>
        </p:txBody>
      </p:sp>
      <p:sp>
        <p:nvSpPr>
          <p:cNvPr id="7" name="Text Placeholder 6"/>
          <p:cNvSpPr>
            <a:spLocks noGrp="1"/>
          </p:cNvSpPr>
          <p:nvPr>
            <p:ph type="body" sz="quarter" idx="14"/>
          </p:nvPr>
        </p:nvSpPr>
        <p:spPr/>
        <p:txBody>
          <a:bodyPr>
            <a:normAutofit/>
          </a:bodyPr>
          <a:lstStyle/>
          <a:p>
            <a:r>
              <a:rPr lang="en-US" sz="1600" dirty="0"/>
              <a:t>Characteristics of the wave marked on a graph of its displacement.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1026" name="Picture 2" descr="Figure shows two transverse waves whose y values vary from -6 cm to 6 cm. One wave, marked t=0 seconds is shown as a dotted line. It has crests at x equal to 2, 10 and 18 cm. The other wave, marked t=3 seconds is shown as a solid line. It has crests at x equal to 0, 8 and 16 cm. The horizontal distance between two consecutive crests is labeled wavelength. This is from x=2 cm to x=10 cm. The vertical distance from the equilibrium position to the crest is labeled amplitude. This is from y=0 cm to y=6 cm. A red arrow is labeled distance travelled. This is from x=2 cm to x=8 c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65697" y="1308099"/>
            <a:ext cx="7168369" cy="3120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2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16.8</a:t>
            </a:r>
          </a:p>
        </p:txBody>
      </p:sp>
      <p:pic>
        <p:nvPicPr>
          <p:cNvPr id="2" name="Picture Placeholder 1" descr="Figure a shows a pulse wave, a wave with a single crest at time t=0. The distance between the start and end of the wave is labeled lambda. The crest is at y=0. The vertical distance of the crest from the origin is labeled A. The wave propagates towards the right with velocity v. Figure b shows the same wave at time t=t subscript 1. The pulse has moved towards the right. The horizontal distance of the crest from the y axis is labeled delta x equal to v delta 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398" r="-32398"/>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The pulse at time </a:t>
                </a:r>
                <a:r>
                  <a:rPr lang="en-US" sz="1600" i="1" dirty="0"/>
                  <a:t>t</a:t>
                </a:r>
                <a:r>
                  <a:rPr lang="en-US" sz="1600" dirty="0">
                    <a:latin typeface="Cambria Math"/>
                    <a:cs typeface="Cambria Math"/>
                  </a:rPr>
                  <a:t> =</a:t>
                </a:r>
                <a:r>
                  <a:rPr lang="en-US" sz="1600" dirty="0"/>
                  <a:t> 0 is centered on </a:t>
                </a:r>
                <a:r>
                  <a:rPr lang="en-US" sz="1600" i="1" dirty="0"/>
                  <a:t>x</a:t>
                </a:r>
                <a:r>
                  <a:rPr lang="en-US" sz="1600" dirty="0">
                    <a:latin typeface="Cambria Math"/>
                    <a:cs typeface="Cambria Math"/>
                  </a:rPr>
                  <a:t> =</a:t>
                </a:r>
                <a:r>
                  <a:rPr lang="en-US" sz="1600" dirty="0"/>
                  <a:t> 0 with amplitude </a:t>
                </a:r>
                <a:r>
                  <a:rPr lang="en-US" sz="1600" i="1" dirty="0"/>
                  <a:t>A</a:t>
                </a:r>
                <a:r>
                  <a:rPr lang="en-US" sz="1600" dirty="0"/>
                  <a:t>. The pulse moves as a pattern with a constant shape, with a constant maximum value </a:t>
                </a:r>
                <a:r>
                  <a:rPr lang="en-US" sz="1600" i="1" dirty="0"/>
                  <a:t>A</a:t>
                </a:r>
                <a:r>
                  <a:rPr lang="en-US" sz="1600" dirty="0"/>
                  <a:t>. The velocity is constant and the pulse moves a distance </a:t>
                </a:r>
                <a14:m>
                  <m:oMath xmlns:m="http://schemas.openxmlformats.org/officeDocument/2006/math">
                    <m:r>
                      <m:rPr>
                        <m:sty m:val="p"/>
                      </m:rPr>
                      <a:rPr lang="en-US" sz="1600" b="0" i="0" dirty="0" smtClean="0">
                        <a:latin typeface="Cambria Math"/>
                        <a:cs typeface="Cambria Math"/>
                      </a:rPr>
                      <m:t>Δ</m:t>
                    </m:r>
                  </m:oMath>
                </a14:m>
                <a:r>
                  <a:rPr lang="en-US" sz="1600" i="1" dirty="0" err="1"/>
                  <a:t>x</a:t>
                </a:r>
                <a:r>
                  <a:rPr lang="en-US" sz="1600" dirty="0">
                    <a:latin typeface="Cambria Math"/>
                    <a:cs typeface="Cambria Math"/>
                  </a:rPr>
                  <a:t> = </a:t>
                </a:r>
                <a:r>
                  <a:rPr lang="en-US" sz="1600" i="1" dirty="0" err="1"/>
                  <a:t>v</a:t>
                </a:r>
                <a14:m>
                  <m:oMath xmlns:m="http://schemas.openxmlformats.org/officeDocument/2006/math">
                    <m:r>
                      <m:rPr>
                        <m:sty m:val="p"/>
                      </m:rPr>
                      <a:rPr lang="en-US" sz="1600" b="0" i="1" dirty="0">
                        <a:latin typeface="Cambria Math"/>
                        <a:cs typeface="Cambria Math"/>
                      </a:rPr>
                      <m:t>Δ</m:t>
                    </m:r>
                  </m:oMath>
                </a14:m>
                <a:r>
                  <a:rPr lang="en-US" sz="1600" i="1" dirty="0"/>
                  <a:t> t</a:t>
                </a:r>
                <a:r>
                  <a:rPr lang="en-US" sz="1600" dirty="0"/>
                  <a:t> in a time </a:t>
                </a:r>
                <a14:m>
                  <m:oMath xmlns:m="http://schemas.openxmlformats.org/officeDocument/2006/math">
                    <m:r>
                      <m:rPr>
                        <m:sty m:val="p"/>
                      </m:rPr>
                      <a:rPr lang="en-US" sz="1600" b="0" i="1" dirty="0">
                        <a:latin typeface="Cambria Math"/>
                        <a:cs typeface="Cambria Math"/>
                      </a:rPr>
                      <m:t>Δ</m:t>
                    </m:r>
                  </m:oMath>
                </a14:m>
                <a:r>
                  <a:rPr lang="en-US" sz="1600" i="1" dirty="0" err="1"/>
                  <a:t>t</a:t>
                </a:r>
                <a:r>
                  <a:rPr lang="en-US" sz="1600" dirty="0"/>
                  <a:t>. The distance traveled is measured with any convenient point on the pulse. In this figure, the crest is used.</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2094" r="-831"/>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581015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416</TotalTime>
  <Words>2316</Words>
  <Application>Microsoft Office PowerPoint</Application>
  <PresentationFormat>On-screen Show (4:3)</PresentationFormat>
  <Paragraphs>89</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Essential</vt:lpstr>
      <vt:lpstr>PowerPoint Presentation</vt:lpstr>
      <vt:lpstr>Figure 16.1</vt:lpstr>
      <vt:lpstr>Figure 16.2</vt:lpstr>
      <vt:lpstr>Figure 16.3</vt:lpstr>
      <vt:lpstr>Figure 16.4</vt:lpstr>
      <vt:lpstr>Figure 16.5</vt:lpstr>
      <vt:lpstr>Figure 16.6</vt:lpstr>
      <vt:lpstr>Figure 16.7</vt:lpstr>
      <vt:lpstr>Figure 16.8</vt:lpstr>
      <vt:lpstr>Figure 16.9</vt:lpstr>
      <vt:lpstr>Figure 16.10</vt:lpstr>
      <vt:lpstr>Figure 16.11</vt:lpstr>
      <vt:lpstr>Figure 16.12</vt:lpstr>
      <vt:lpstr>Figure 16.13</vt:lpstr>
      <vt:lpstr>Figure 16.14</vt:lpstr>
      <vt:lpstr>Figure 16.15</vt:lpstr>
      <vt:lpstr>Figure 16.16</vt:lpstr>
      <vt:lpstr>Figure 16.17</vt:lpstr>
      <vt:lpstr>Figure 16.18</vt:lpstr>
      <vt:lpstr>Figure 16.19</vt:lpstr>
      <vt:lpstr>Figure 16.20</vt:lpstr>
      <vt:lpstr>Figure 16.21</vt:lpstr>
      <vt:lpstr>Figure 16.22</vt:lpstr>
      <vt:lpstr>Figure 16.23</vt:lpstr>
      <vt:lpstr>Figure 16.24</vt:lpstr>
      <vt:lpstr>Figure 16.25</vt:lpstr>
      <vt:lpstr>Figure 16.26</vt:lpstr>
      <vt:lpstr>Figure 16.27</vt:lpstr>
      <vt:lpstr>Figure 16.28</vt:lpstr>
      <vt:lpstr>Figure 16.29</vt:lpstr>
      <vt:lpstr>Figure 16.30</vt:lpstr>
      <vt:lpstr>Figure 16.31</vt:lpstr>
      <vt:lpstr>Example 16.7</vt:lpstr>
      <vt:lpstr>Figure 16.32</vt:lpstr>
      <vt:lpstr>Figure 16.33</vt:lpstr>
      <vt:lpstr>Exercise 16</vt:lpstr>
      <vt:lpstr>Exercise 27</vt:lpstr>
      <vt:lpstr>Exercise 69</vt:lpstr>
      <vt:lpstr>Exercise 72</vt:lpstr>
      <vt:lpstr>Exercise 104</vt:lpstr>
      <vt:lpstr>Exercise 106</vt:lpstr>
      <vt:lpstr>Exercise 118</vt:lpstr>
      <vt:lpstr>Exercise 139</vt:lpstr>
      <vt:lpstr>Exercise 146</vt:lpstr>
      <vt:lpstr>PowerPoint Presentation</vt:lpstr>
    </vt:vector>
  </TitlesOfParts>
  <Company>WNI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68</cp:revision>
  <dcterms:created xsi:type="dcterms:W3CDTF">2012-06-04T02:13:36Z</dcterms:created>
  <dcterms:modified xsi:type="dcterms:W3CDTF">2019-10-01T19:30:19Z</dcterms:modified>
</cp:coreProperties>
</file>