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55"/>
  </p:handoutMasterIdLst>
  <p:sldIdLst>
    <p:sldId id="256" r:id="rId2"/>
    <p:sldId id="277" r:id="rId3"/>
    <p:sldId id="280" r:id="rId4"/>
    <p:sldId id="281" r:id="rId5"/>
    <p:sldId id="282" r:id="rId6"/>
    <p:sldId id="283" r:id="rId7"/>
    <p:sldId id="285" r:id="rId8"/>
    <p:sldId id="286" r:id="rId9"/>
    <p:sldId id="287" r:id="rId10"/>
    <p:sldId id="288" r:id="rId11"/>
    <p:sldId id="290" r:id="rId12"/>
    <p:sldId id="289" r:id="rId13"/>
    <p:sldId id="284" r:id="rId14"/>
    <p:sldId id="291" r:id="rId15"/>
    <p:sldId id="292" r:id="rId16"/>
    <p:sldId id="293" r:id="rId17"/>
    <p:sldId id="294" r:id="rId18"/>
    <p:sldId id="278" r:id="rId19"/>
    <p:sldId id="295" r:id="rId20"/>
    <p:sldId id="296" r:id="rId21"/>
    <p:sldId id="304" r:id="rId22"/>
    <p:sldId id="297" r:id="rId23"/>
    <p:sldId id="298" r:id="rId24"/>
    <p:sldId id="299" r:id="rId25"/>
    <p:sldId id="300" r:id="rId26"/>
    <p:sldId id="301" r:id="rId27"/>
    <p:sldId id="302" r:id="rId28"/>
    <p:sldId id="305" r:id="rId29"/>
    <p:sldId id="311" r:id="rId30"/>
    <p:sldId id="307" r:id="rId31"/>
    <p:sldId id="308" r:id="rId32"/>
    <p:sldId id="309" r:id="rId33"/>
    <p:sldId id="310" r:id="rId34"/>
    <p:sldId id="312" r:id="rId35"/>
    <p:sldId id="313" r:id="rId36"/>
    <p:sldId id="314" r:id="rId37"/>
    <p:sldId id="315" r:id="rId38"/>
    <p:sldId id="316" r:id="rId39"/>
    <p:sldId id="317" r:id="rId40"/>
    <p:sldId id="318" r:id="rId41"/>
    <p:sldId id="319" r:id="rId42"/>
    <p:sldId id="273" r:id="rId43"/>
    <p:sldId id="320" r:id="rId44"/>
    <p:sldId id="321" r:id="rId45"/>
    <p:sldId id="324" r:id="rId46"/>
    <p:sldId id="322" r:id="rId47"/>
    <p:sldId id="325" r:id="rId48"/>
    <p:sldId id="326" r:id="rId49"/>
    <p:sldId id="323" r:id="rId50"/>
    <p:sldId id="327" r:id="rId51"/>
    <p:sldId id="328" r:id="rId52"/>
    <p:sldId id="329" r:id="rId53"/>
    <p:sldId id="27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63" autoAdjust="0"/>
    <p:restoredTop sz="94592" autoAdjust="0"/>
  </p:normalViewPr>
  <p:slideViewPr>
    <p:cSldViewPr snapToGrid="0" snapToObjects="1">
      <p:cViewPr varScale="1">
        <p:scale>
          <a:sx n="88" d="100"/>
          <a:sy n="88" d="100"/>
        </p:scale>
        <p:origin x="2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9/11/2020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September 11,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September 11,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September 11,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September 11,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September 11,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9.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0.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4.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17 SOUND</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17.9</a:t>
            </a:r>
          </a:p>
        </p:txBody>
      </p:sp>
      <p:pic>
        <p:nvPicPr>
          <p:cNvPr id="2" name="Picture Placeholder 1" descr="Picture is a schematic drawing of a sound wave moving through a volume of fluid with the sides of dimensions dx, dy, and dz. The pressure is different on the opposite sid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324" r="-30324"/>
          <a:stretch>
            <a:fillRect/>
          </a:stretch>
        </p:blipFill>
        <p:spPr/>
      </p:pic>
      <p:sp>
        <p:nvSpPr>
          <p:cNvPr id="7" name="Text Placeholder 6"/>
          <p:cNvSpPr>
            <a:spLocks noGrp="1"/>
          </p:cNvSpPr>
          <p:nvPr>
            <p:ph type="body" sz="quarter" idx="14"/>
          </p:nvPr>
        </p:nvSpPr>
        <p:spPr/>
        <p:txBody>
          <a:bodyPr>
            <a:normAutofit/>
          </a:bodyPr>
          <a:lstStyle/>
          <a:p>
            <a:r>
              <a:rPr lang="en-US" sz="1600" dirty="0"/>
              <a:t>A sound wave moves through a volume of fluid. The force on each face can be found by the pressure times the area.</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9423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17.10</a:t>
            </a:r>
          </a:p>
        </p:txBody>
      </p:sp>
      <p:pic>
        <p:nvPicPr>
          <p:cNvPr id="2" name="Picture Placeholder 1" descr="Picture is a schematic drawing of a speaker system emanating sound waves. The lower-frequency sounds are emitted by the bottom large speaker; the higher-frequency sounds are emitted by the top small speak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045" b="-11045"/>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Because they travel at the same speed in a given medium, low-frequency sounds must have a greater wavelength than high-frequency sounds. Here, the lower-frequency sounds are emitted by the large speaker, called a woofer, whereas the higher-frequency sounds are emitted by the small speaker, called a tweeter.</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6568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17.11</a:t>
            </a:r>
          </a:p>
        </p:txBody>
      </p:sp>
      <p:pic>
        <p:nvPicPr>
          <p:cNvPr id="2" name="Picture Placeholder 1" descr="Picture is a drawing of P and S waves that travel from a source. Shadow regions, where S-waves are absent, is also indicated. There is color coded labeling for Crust, Mantle, Liquid outer core, and Solid inner co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575" r="-16575"/>
          <a:stretch>
            <a:fillRect/>
          </a:stretch>
        </p:blipFill>
        <p:spPr/>
      </p:pic>
      <p:sp>
        <p:nvSpPr>
          <p:cNvPr id="7" name="Text Placeholder 6"/>
          <p:cNvSpPr>
            <a:spLocks noGrp="1"/>
          </p:cNvSpPr>
          <p:nvPr>
            <p:ph type="body" sz="quarter" idx="14"/>
          </p:nvPr>
        </p:nvSpPr>
        <p:spPr/>
        <p:txBody>
          <a:bodyPr>
            <a:normAutofit/>
          </a:bodyPr>
          <a:lstStyle/>
          <a:p>
            <a:r>
              <a:rPr lang="en-US" sz="1500" dirty="0"/>
              <a:t>Earthquakes produce both longitudinal waves (P-waves) and transverse waves (S-waves), and these travel at different speeds. Both waves travel at different speeds in the different regions of Earth, but in general, P-waves travel faster than S-waves. S-waves cannot be supported by the liquid core, producing shadow regions.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87633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17.12</a:t>
            </a:r>
          </a:p>
        </p:txBody>
      </p:sp>
      <p:pic>
        <p:nvPicPr>
          <p:cNvPr id="2" name="Picture Placeholder 1" descr="Photograph shows a roadway crowded with cars and motorcycles in Delhi."/>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505" r="-36505"/>
          <a:stretch>
            <a:fillRect/>
          </a:stretch>
        </p:blipFill>
        <p:spPr/>
      </p:pic>
      <p:sp>
        <p:nvSpPr>
          <p:cNvPr id="7" name="Text Placeholder 6"/>
          <p:cNvSpPr>
            <a:spLocks noGrp="1"/>
          </p:cNvSpPr>
          <p:nvPr>
            <p:ph type="body" sz="quarter" idx="14"/>
          </p:nvPr>
        </p:nvSpPr>
        <p:spPr/>
        <p:txBody>
          <a:bodyPr>
            <a:normAutofit/>
          </a:bodyPr>
          <a:lstStyle/>
          <a:p>
            <a:r>
              <a:rPr lang="en-US" sz="1600" dirty="0"/>
              <a:t>Noise on crowded roadways, like this one in Delhi, makes it hard to hear others unless they shout. (credit: “Lingaraj G J”/Flickr)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8004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17.13</a:t>
            </a:r>
          </a:p>
        </p:txBody>
      </p:sp>
      <p:pic>
        <p:nvPicPr>
          <p:cNvPr id="2" name="Picture Placeholder 1" descr="Picture is a drawing of a parcel of a medium initially undisturbed and then influenced by a sound wave. A sound wave moves through the medium at time t, and the parcel is displaced and expands in the displacement 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4457" r="-44457"/>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300" dirty="0"/>
                  <a:t>An undisturbed parcel of a medium with a volume </a:t>
                </a:r>
                <a:r>
                  <a:rPr lang="en-US" sz="1300" i="1" dirty="0"/>
                  <a:t>V</a:t>
                </a:r>
                <a:r>
                  <a:rPr lang="en-US" sz="1300" dirty="0"/>
                  <a:t> </a:t>
                </a:r>
                <a:r>
                  <a:rPr lang="en-US" sz="1300" dirty="0">
                    <a:latin typeface="Cambria Math"/>
                    <a:cs typeface="Cambria Math"/>
                  </a:rPr>
                  <a:t>=</a:t>
                </a:r>
                <a:r>
                  <a:rPr lang="en-US" sz="1300" dirty="0"/>
                  <a:t> </a:t>
                </a:r>
                <a:r>
                  <a:rPr lang="en-US" sz="1300" i="1" dirty="0"/>
                  <a:t>A</a:t>
                </a:r>
                <a14:m>
                  <m:oMath xmlns:m="http://schemas.openxmlformats.org/officeDocument/2006/math">
                    <m:r>
                      <m:rPr>
                        <m:sty m:val="p"/>
                      </m:rPr>
                      <a:rPr lang="en-US" sz="1300" i="0" dirty="0" smtClean="0">
                        <a:latin typeface="Cambria Math"/>
                        <a:cs typeface="Cambria Math"/>
                      </a:rPr>
                      <m:t>Δ</m:t>
                    </m:r>
                  </m:oMath>
                </a14:m>
                <a:r>
                  <a:rPr lang="en-US" sz="1300" i="1" dirty="0"/>
                  <a:t>x</a:t>
                </a:r>
                <a:r>
                  <a:rPr lang="en-US" sz="1300" dirty="0"/>
                  <a:t> shown in blue. A sound wave moves through the medium at time </a:t>
                </a:r>
                <a:r>
                  <a:rPr lang="en-US" sz="1300" i="1" dirty="0"/>
                  <a:t>t</a:t>
                </a:r>
                <a:r>
                  <a:rPr lang="en-US" sz="1300" dirty="0"/>
                  <a:t>, and the parcel is displaced and expands, as shown by dotted lines. The change in volume is </a:t>
                </a:r>
                <a14:m>
                  <m:oMath xmlns:m="http://schemas.openxmlformats.org/officeDocument/2006/math">
                    <m:r>
                      <m:rPr>
                        <m:sty m:val="p"/>
                      </m:rPr>
                      <a:rPr lang="en-US" sz="1300" dirty="0">
                        <a:latin typeface="Cambria Math"/>
                      </a:rPr>
                      <m:t>Δ</m:t>
                    </m:r>
                  </m:oMath>
                </a14:m>
                <a:r>
                  <a:rPr lang="en-US" sz="1300" i="1" dirty="0"/>
                  <a:t>V</a:t>
                </a:r>
                <a:r>
                  <a:rPr lang="en-US" sz="1300" dirty="0"/>
                  <a:t> </a:t>
                </a:r>
                <a:r>
                  <a:rPr lang="en-US" sz="1300" dirty="0">
                    <a:latin typeface="Cambria Math"/>
                    <a:cs typeface="Cambria Math"/>
                  </a:rPr>
                  <a:t>=</a:t>
                </a:r>
                <a:r>
                  <a:rPr lang="en-US" sz="1300" dirty="0"/>
                  <a:t> </a:t>
                </a:r>
                <a:r>
                  <a:rPr lang="en-US" sz="1300" i="1" dirty="0"/>
                  <a:t>A</a:t>
                </a:r>
                <a14:m>
                  <m:oMath xmlns:m="http://schemas.openxmlformats.org/officeDocument/2006/math">
                    <m:r>
                      <m:rPr>
                        <m:sty m:val="p"/>
                      </m:rPr>
                      <a:rPr lang="en-US" sz="1300" i="0" dirty="0" smtClean="0">
                        <a:latin typeface="Cambria Math"/>
                      </a:rPr>
                      <m:t>Δ</m:t>
                    </m:r>
                  </m:oMath>
                </a14:m>
                <a:r>
                  <a:rPr lang="en-US" sz="1300" i="1" dirty="0"/>
                  <a:t>s</a:t>
                </a:r>
                <a:r>
                  <a:rPr lang="en-US" sz="1300" dirty="0"/>
                  <a:t> </a:t>
                </a:r>
                <a:r>
                  <a:rPr lang="en-US" sz="1300" dirty="0">
                    <a:latin typeface="Cambria Math"/>
                    <a:cs typeface="Cambria Math"/>
                  </a:rPr>
                  <a:t>=</a:t>
                </a:r>
                <a:r>
                  <a:rPr lang="en-US" sz="1300" dirty="0"/>
                  <a:t> </a:t>
                </a:r>
                <a:r>
                  <a:rPr lang="en-US" sz="1300" i="1" dirty="0"/>
                  <a:t>A</a:t>
                </a:r>
                <a:r>
                  <a:rPr lang="en-US" sz="1300" dirty="0"/>
                  <a:t>(</a:t>
                </a:r>
                <a:r>
                  <a:rPr lang="en-US" sz="1300" i="1" dirty="0"/>
                  <a:t>s</a:t>
                </a:r>
                <a:r>
                  <a:rPr lang="en-US" sz="1300" baseline="-25000" dirty="0"/>
                  <a:t>2</a:t>
                </a:r>
                <a:r>
                  <a:rPr lang="en-US" sz="1300" dirty="0"/>
                  <a:t> </a:t>
                </a:r>
                <a:r>
                  <a:rPr lang="en-US" sz="1300" dirty="0">
                    <a:latin typeface="Cambria Math"/>
                    <a:cs typeface="Cambria Math"/>
                  </a:rPr>
                  <a:t>−</a:t>
                </a:r>
                <a:r>
                  <a:rPr lang="en-US" sz="1300" dirty="0"/>
                  <a:t> </a:t>
                </a:r>
                <a:r>
                  <a:rPr lang="en-US" sz="1300" i="1" dirty="0"/>
                  <a:t>s</a:t>
                </a:r>
                <a:r>
                  <a:rPr lang="en-US" sz="1300" baseline="-25000" dirty="0"/>
                  <a:t>1</a:t>
                </a:r>
                <a:r>
                  <a:rPr lang="en-US" sz="1300" dirty="0"/>
                  <a:t>) , where </a:t>
                </a:r>
                <a:r>
                  <a:rPr lang="en-US" sz="1300" i="1" dirty="0"/>
                  <a:t>s</a:t>
                </a:r>
                <a:r>
                  <a:rPr lang="en-US" sz="1300" baseline="-25000" dirty="0"/>
                  <a:t>1</a:t>
                </a:r>
                <a:r>
                  <a:rPr lang="en-US" sz="1300" dirty="0"/>
                  <a:t> is the displacement of the leading edge of the parcel and </a:t>
                </a:r>
                <a:r>
                  <a:rPr lang="en-US" sz="1300" i="1" dirty="0"/>
                  <a:t>s</a:t>
                </a:r>
                <a:r>
                  <a:rPr lang="en-US" sz="1300" baseline="-25000" dirty="0"/>
                  <a:t>2</a:t>
                </a:r>
                <a:r>
                  <a:rPr lang="en-US" sz="1300" dirty="0"/>
                  <a:t> is the displacement of the trailing edge of the parcel. In the figure, </a:t>
                </a:r>
                <a:r>
                  <a:rPr lang="en-US" sz="1300" i="1" dirty="0"/>
                  <a:t>s</a:t>
                </a:r>
                <a:r>
                  <a:rPr lang="en-US" sz="1300" baseline="-25000" dirty="0"/>
                  <a:t>2</a:t>
                </a:r>
                <a:r>
                  <a:rPr lang="en-US" sz="1300" dirty="0"/>
                  <a:t> </a:t>
                </a:r>
                <a:r>
                  <a:rPr lang="en-US" sz="1300" dirty="0">
                    <a:latin typeface="Cambria Math"/>
                    <a:cs typeface="Cambria Math"/>
                  </a:rPr>
                  <a:t>&gt;</a:t>
                </a:r>
                <a:r>
                  <a:rPr lang="en-US" sz="1300" dirty="0"/>
                  <a:t> </a:t>
                </a:r>
                <a:r>
                  <a:rPr lang="en-US" sz="1300" i="1" dirty="0"/>
                  <a:t>s</a:t>
                </a:r>
                <a:r>
                  <a:rPr lang="en-US" sz="1300" baseline="-25000" dirty="0"/>
                  <a:t>1</a:t>
                </a:r>
                <a:r>
                  <a:rPr lang="en-US" sz="1300" dirty="0"/>
                  <a:t> and the parcel expands, but the parcel can either expand or compress (</a:t>
                </a:r>
                <a:r>
                  <a:rPr lang="en-US" sz="1300" i="1" dirty="0"/>
                  <a:t>s</a:t>
                </a:r>
                <a:r>
                  <a:rPr lang="en-US" sz="1300" baseline="-25000" dirty="0"/>
                  <a:t>2</a:t>
                </a:r>
                <a:r>
                  <a:rPr lang="en-US" sz="1300" dirty="0"/>
                  <a:t> </a:t>
                </a:r>
                <a:r>
                  <a:rPr lang="en-US" sz="1300" dirty="0">
                    <a:latin typeface="Cambria Math"/>
                    <a:cs typeface="Cambria Math"/>
                  </a:rPr>
                  <a:t>&lt;</a:t>
                </a:r>
                <a:r>
                  <a:rPr lang="en-US" sz="1300" dirty="0"/>
                  <a:t> </a:t>
                </a:r>
                <a:r>
                  <a:rPr lang="en-US" sz="1300" i="1" dirty="0"/>
                  <a:t>s</a:t>
                </a:r>
                <a:r>
                  <a:rPr lang="en-US" sz="1300" baseline="-25000" dirty="0"/>
                  <a:t>1</a:t>
                </a:r>
                <a:r>
                  <a:rPr lang="en-US" sz="1300" dirty="0"/>
                  <a:t>) , depending on which part of the sound wave (compression or rarefaction) is moving through the parcel.</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76" t="-524" r="-529" b="-14660"/>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3017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17.14</a:t>
            </a:r>
          </a:p>
        </p:txBody>
      </p:sp>
      <p:pic>
        <p:nvPicPr>
          <p:cNvPr id="2" name="Picture Placeholder 1" descr="Picture is a drawing of an ear. It shows the ear canal finishing with the eardrum. Hammer connected to the anvil is in the in the contact with the eardrum. Behind the eardrum is the hammer and the anvil. The anvil is connected to the stirrup which is attached to the oval window. Cochlea, cochlear nerve and vestibular nerve are in contact with the stirru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3273" r="-23273"/>
          <a:stretch>
            <a:fillRect/>
          </a:stretch>
        </p:blipFill>
        <p:spPr/>
      </p:pic>
      <p:sp>
        <p:nvSpPr>
          <p:cNvPr id="7" name="Text Placeholder 6"/>
          <p:cNvSpPr>
            <a:spLocks noGrp="1"/>
          </p:cNvSpPr>
          <p:nvPr>
            <p:ph type="body" sz="quarter" idx="14"/>
          </p:nvPr>
        </p:nvSpPr>
        <p:spPr/>
        <p:txBody>
          <a:bodyPr>
            <a:normAutofit/>
          </a:bodyPr>
          <a:lstStyle/>
          <a:p>
            <a:r>
              <a:rPr lang="en-US" sz="1600" dirty="0"/>
              <a:t>The anatomy of the human ear.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5065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17.15</a:t>
            </a:r>
          </a:p>
        </p:txBody>
      </p:sp>
      <p:pic>
        <p:nvPicPr>
          <p:cNvPr id="2" name="Picture Placeholder 1" descr="The graph is the plot of sound level in decibels versus frequency in Herz. Data for 0, 10, 20, 30, 40, 50, 60, 70, 80, 90, 100, 110, and 120 phons is plotted. Data is plotted as curved lines stacked one a top of oth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476" r="-32476"/>
          <a:stretch>
            <a:fillRect/>
          </a:stretch>
        </p:blipFill>
        <p:spPr/>
      </p:pic>
      <p:sp>
        <p:nvSpPr>
          <p:cNvPr id="7" name="Text Placeholder 6"/>
          <p:cNvSpPr>
            <a:spLocks noGrp="1"/>
          </p:cNvSpPr>
          <p:nvPr>
            <p:ph type="body" sz="quarter" idx="14"/>
          </p:nvPr>
        </p:nvSpPr>
        <p:spPr/>
        <p:txBody>
          <a:bodyPr>
            <a:normAutofit/>
          </a:bodyPr>
          <a:lstStyle/>
          <a:p>
            <a:r>
              <a:rPr lang="en-US" sz="1600" dirty="0"/>
              <a:t>The relationship of loudness in </a:t>
            </a:r>
            <a:r>
              <a:rPr lang="en-US" sz="1600" dirty="0" err="1"/>
              <a:t>phons</a:t>
            </a:r>
            <a:r>
              <a:rPr lang="en-US" sz="1600" dirty="0"/>
              <a:t> to intensity level (in decibels) and intensity (in watts per meter squared) for persons with normal hearing. The curved lines are equal-loudness curves—all sounds on a given curve are perceived as equally loud. </a:t>
            </a:r>
            <a:r>
              <a:rPr lang="en-US" sz="1600" dirty="0" err="1"/>
              <a:t>Phons</a:t>
            </a:r>
            <a:r>
              <a:rPr lang="en-US" sz="1600" dirty="0"/>
              <a:t> and decibels are defined to be the same at 1000 Hz.</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119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17.16</a:t>
            </a:r>
          </a:p>
        </p:txBody>
      </p:sp>
      <p:pic>
        <p:nvPicPr>
          <p:cNvPr id="2" name="Picture Placeholder 1" descr="A drawing of two speakers that act as sources of the same frequency sound waves. Points of high-intensity sound which result from two crests (compression) or two troughs (rarefaction) overlapping are shown. In addition, points of constructive interference are indicat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274" r="-20274"/>
          <a:stretch>
            <a:fillRect/>
          </a:stretch>
        </p:blipFill>
        <p:spPr/>
      </p:pic>
      <p:sp>
        <p:nvSpPr>
          <p:cNvPr id="7" name="Text Placeholder 6"/>
          <p:cNvSpPr>
            <a:spLocks noGrp="1"/>
          </p:cNvSpPr>
          <p:nvPr>
            <p:ph type="body" sz="quarter" idx="14"/>
          </p:nvPr>
        </p:nvSpPr>
        <p:spPr/>
        <p:txBody>
          <a:bodyPr>
            <a:noAutofit/>
          </a:bodyPr>
          <a:lstStyle/>
          <a:p>
            <a:r>
              <a:rPr lang="en-US" sz="1200" dirty="0"/>
              <a:t>When sound waves are produced by a speaker, they travel at the speed of sound and move out as spherical waves. Here, two speakers produce the same steady tone (frequency). The result is points of high-intensity sound (highlighted), which result from two crests (compression) or two troughs (rarefaction) overlapping. Destructive interference results from a crest and trough overlapping. The points where there is constructive interference in the figure occur because the two waves are in phase at those points. Points of destructive interference (</a:t>
            </a:r>
            <a:r>
              <a:rPr lang="en-US" sz="1200" b="1" dirty="0">
                <a:solidFill>
                  <a:srgbClr val="6CB255"/>
                </a:solidFill>
              </a:rPr>
              <a:t>Figure 17.17</a:t>
            </a:r>
            <a:r>
              <a:rPr lang="en-US" sz="1200" dirty="0"/>
              <a:t>) are the result of the two waves being out of phase.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7798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17.17</a:t>
            </a:r>
          </a:p>
        </p:txBody>
      </p:sp>
      <p:pic>
        <p:nvPicPr>
          <p:cNvPr id="2" name="Picture Placeholder 1" descr="Top picture is a drawing of two speakers being driven by a single signal generator. The sound waves produced by the speakers are in phase and are of a single frequency. The constructive interference is marked by the red and blue dots, the destructive interference is marked by black dots. Figure A corresponds to the situation when difference in the path lengths is one wavelength, resulting in total constructive interference and a resulting amplitude equal to twice the original amplitud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508" r="-5508"/>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300" dirty="0">
                <a:solidFill>
                  <a:schemeClr val="tx1"/>
                </a:solidFill>
              </a:rPr>
              <a:t>Two speakers being driven by a single signal generator. The sound waves produced by the speakers are in phase and are of a single frequency. The sound waves interfere with each other. When two crests or two troughs coincide, there is constructive interference, marked by the red and blue dots. When a trough and a crest coincide, destructive interference occurs, marked by black dots. The phase difference is due to the path lengths traveled by the individual waves. Two identical waves travel two different path lengths to a point </a:t>
            </a:r>
            <a:r>
              <a:rPr lang="en-US" sz="1300" i="1" dirty="0">
                <a:solidFill>
                  <a:schemeClr val="tx1"/>
                </a:solidFill>
              </a:rPr>
              <a:t>P</a:t>
            </a:r>
            <a:r>
              <a:rPr lang="en-US" sz="1300" dirty="0">
                <a:solidFill>
                  <a:schemeClr val="tx1"/>
                </a:solidFill>
              </a:rPr>
              <a:t>.</a:t>
            </a:r>
          </a:p>
          <a:p>
            <a:pPr marL="342900" indent="-342900">
              <a:buAutoNum type="alphaLcParenBoth"/>
            </a:pPr>
            <a:r>
              <a:rPr lang="en-US" sz="1300" dirty="0">
                <a:solidFill>
                  <a:schemeClr val="tx1"/>
                </a:solidFill>
              </a:rPr>
              <a:t>The difference in the path lengths is one wavelength, resulting in total constructive interference and a resulting amplitude equal to twice the original amplitude.</a:t>
            </a:r>
          </a:p>
          <a:p>
            <a:pPr marL="342900" indent="-342900">
              <a:buAutoNum type="alphaLcParenBoth"/>
            </a:pPr>
            <a:r>
              <a:rPr lang="en-US" sz="1300" dirty="0">
                <a:solidFill>
                  <a:schemeClr val="tx1"/>
                </a:solidFill>
              </a:rPr>
              <a:t>The difference in the path lengths is less than one wavelength but greater than one half a wavelength, resulting in an amplitude greater than zero and less than twice the original amplitude.</a:t>
            </a:r>
          </a:p>
          <a:p>
            <a:pPr marL="342900" indent="-342900">
              <a:buAutoNum type="alphaLcParenBoth"/>
            </a:pPr>
            <a:r>
              <a:rPr lang="en-US" sz="1300" dirty="0">
                <a:solidFill>
                  <a:schemeClr val="tx1"/>
                </a:solidFill>
              </a:rPr>
              <a:t>The difference in the path lengths is one half of a wavelength, resulting in total destructive interference and a resulting amplitude of zero.</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17.5.1</a:t>
            </a:r>
          </a:p>
        </p:txBody>
      </p:sp>
      <p:pic>
        <p:nvPicPr>
          <p:cNvPr id="2" name="Picture Placeholder 1" descr="Picture is a drawing of two speakers placed 5 meters apart that are driven by a single signal generator. The sound waves produced by the speakers meet at the point that is 6 meters away from the top speaker and 2 meters below it. The distance from the top speaker to the point is r1; the distance from the bottom speaker to the point is r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9658" r="-19658"/>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7364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17.1</a:t>
            </a:r>
          </a:p>
        </p:txBody>
      </p:sp>
      <p:pic>
        <p:nvPicPr>
          <p:cNvPr id="2" name="Picture Placeholder 1" descr="Picture shows a photograph of a flying bat with widespread wing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Autofit/>
          </a:bodyPr>
          <a:lstStyle/>
          <a:p>
            <a:r>
              <a:rPr lang="en-US" sz="1250" dirty="0"/>
              <a:t>Hearing is an important human sense that can detect frequencies of sound, ranging between 20 Hz and 20 kHz. However, other species have very different ranges of hearing. Bats, for example, emit clicks in ultrasound, using frequencies beyond 20 kHz. They can detect nearby insects by hearing the echo of these ultrasonic clicks. Ultrasound is important in several human applications, including probing the interior structures of human bodies, Earth, and the Sun. Ultrasound is also useful in industry for nondestructive testing. (credit: modification of work by Angell Williams)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17.5.2</a:t>
            </a:r>
          </a:p>
        </p:txBody>
      </p:sp>
      <p:pic>
        <p:nvPicPr>
          <p:cNvPr id="2" name="Picture Placeholder 1" descr="Picture shows a triangle with two sides of r1 and 2. The height of a triangle is 6 meters. The altitude to the base of the triangle splits base into two parts that are 2 meters and 3 meters lo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8143" r="-2814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7870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17.18</a:t>
            </a:r>
          </a:p>
        </p:txBody>
      </p:sp>
      <p:pic>
        <p:nvPicPr>
          <p:cNvPr id="2" name="Picture Placeholder 1" descr="Top picture is a drawing of the headphone that consists of a speaker surrounded by the noise cancellation circuitry and a microphone next to it. Bottom picture shows a sinusoidal wave of the incoming noise that destructively overlaps with the second sound wave resulting in silenc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394" b="-8394"/>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Headphones designed to cancel noise with destructive interference create a sound wave exactly opposite to the incoming sound. These headphones can be more effective than the simple passive attenuation used in most ear protection. Such headphones were used on the record-setting, around-the-world nonstop flight of the </a:t>
            </a:r>
            <a:r>
              <a:rPr lang="en-US" sz="1600" i="1" dirty="0">
                <a:solidFill>
                  <a:srgbClr val="000000"/>
                </a:solidFill>
              </a:rPr>
              <a:t>Voyager</a:t>
            </a:r>
            <a:r>
              <a:rPr lang="en-US" sz="1600" dirty="0">
                <a:solidFill>
                  <a:srgbClr val="000000"/>
                </a:solidFill>
              </a:rPr>
              <a:t> aircraft in 1986 to protect the pilots’ hearing from engine noise.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11501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17.19</a:t>
            </a:r>
          </a:p>
        </p:txBody>
      </p:sp>
      <p:pic>
        <p:nvPicPr>
          <p:cNvPr id="2" name="Picture Placeholder 1" descr="Picture shows the resonance of air in a tube closed at one end. There is maximum displacement at the closed end and no displacement at the open end. Resonance is caused by a tuning fork placed next to the tub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857" r="-20857"/>
          <a:stretch>
            <a:fillRect/>
          </a:stretch>
        </p:blipFill>
        <p:spPr/>
      </p:pic>
      <p:sp>
        <p:nvSpPr>
          <p:cNvPr id="7" name="Text Placeholder 6"/>
          <p:cNvSpPr>
            <a:spLocks noGrp="1"/>
          </p:cNvSpPr>
          <p:nvPr>
            <p:ph type="body" sz="quarter" idx="14"/>
          </p:nvPr>
        </p:nvSpPr>
        <p:spPr/>
        <p:txBody>
          <a:bodyPr>
            <a:normAutofit/>
          </a:bodyPr>
          <a:lstStyle/>
          <a:p>
            <a:r>
              <a:rPr lang="en-US" sz="1600" dirty="0"/>
              <a:t>Resonance of air in a tube closed at one end, caused by a tuning fork that vibrates at the lowest frequency that can produce resonance (the fundamental frequency). A node exists at the closed end and an antinode at the open end.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04807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17.20</a:t>
            </a:r>
          </a:p>
        </p:txBody>
      </p:sp>
      <p:pic>
        <p:nvPicPr>
          <p:cNvPr id="2" name="Picture Placeholder 1" descr="Picture is a diagram of the standing wave that is created in the tube by a vibration introduced near its closed end. The standing wave has three-fourths of its wavelength in the tub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785" r="-13785"/>
          <a:stretch>
            <a:fillRect/>
          </a:stretch>
        </p:blipFill>
        <p:spPr/>
      </p:pic>
      <p:sp>
        <p:nvSpPr>
          <p:cNvPr id="7" name="Text Placeholder 6"/>
          <p:cNvSpPr>
            <a:spLocks noGrp="1"/>
          </p:cNvSpPr>
          <p:nvPr>
            <p:ph type="body" sz="quarter" idx="14"/>
          </p:nvPr>
        </p:nvSpPr>
        <p:spPr/>
        <p:txBody>
          <a:bodyPr>
            <a:normAutofit/>
          </a:bodyPr>
          <a:lstStyle/>
          <a:p>
            <a:r>
              <a:rPr lang="en-US" sz="1600" dirty="0"/>
              <a:t>The same standing wave is created in the tube by a vibration introduced near its closed end.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0650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17.21</a:t>
            </a:r>
          </a:p>
        </p:txBody>
      </p:sp>
      <p:pic>
        <p:nvPicPr>
          <p:cNvPr id="2" name="Picture Placeholder 1" descr="Picture is a diagram of the resonance for a tube closed at one end. The standing wave has maximum air displacement at the open end and none at the closed end. The standing wave has three-fourths of its wavelength in the tub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856" r="-385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Another resonance for a tube closed at one end. This standing wave has maximum air displacement at the open end and none at the closed end. The wavelength is shorter, with three-fourths </a:t>
                </a:r>
                <a14:m>
                  <m:oMath xmlns:m="http://schemas.openxmlformats.org/officeDocument/2006/math">
                    <m:r>
                      <a:rPr lang="en-US" sz="1600" i="1" dirty="0" smtClean="0">
                        <a:latin typeface="Cambria Math"/>
                        <a:cs typeface="Cambria Math"/>
                      </a:rPr>
                      <m:t>𝜆</m:t>
                    </m:r>
                  </m:oMath>
                </a14:m>
                <a:r>
                  <a:rPr lang="en-US" sz="1600" dirty="0">
                    <a:latin typeface="Cambria Math"/>
                    <a:cs typeface="Cambria Math"/>
                  </a:rPr>
                  <a:t>′</a:t>
                </a:r>
                <a:r>
                  <a:rPr lang="en-US" sz="1600" dirty="0"/>
                  <a:t> equaling the length of the tube, so that </a:t>
                </a:r>
                <a14:m>
                  <m:oMath xmlns:m="http://schemas.openxmlformats.org/officeDocument/2006/math">
                    <m:r>
                      <a:rPr lang="en-US" sz="1600" i="1" dirty="0">
                        <a:latin typeface="Cambria Math"/>
                        <a:cs typeface="Cambria Math"/>
                      </a:rPr>
                      <m:t>𝜆</m:t>
                    </m:r>
                  </m:oMath>
                </a14:m>
                <a:r>
                  <a:rPr lang="en-US" sz="1600" dirty="0">
                    <a:latin typeface="Cambria Math"/>
                    <a:cs typeface="Cambria Math"/>
                  </a:rPr>
                  <a:t>′</a:t>
                </a:r>
                <a:r>
                  <a:rPr lang="en-US" sz="1600" dirty="0"/>
                  <a:t> </a:t>
                </a:r>
                <a:r>
                  <a:rPr lang="en-US" sz="1600" dirty="0">
                    <a:latin typeface="Cambria Math"/>
                    <a:cs typeface="Cambria Math"/>
                  </a:rPr>
                  <a:t>=</a:t>
                </a:r>
                <a:r>
                  <a:rPr lang="en-US" sz="1600" dirty="0"/>
                  <a:t> 4</a:t>
                </a:r>
                <a:r>
                  <a:rPr lang="en-US" sz="1600" i="1" dirty="0"/>
                  <a:t>L</a:t>
                </a:r>
                <a:r>
                  <a:rPr lang="en-US" sz="1600" dirty="0"/>
                  <a:t>/3 . This higher-frequency vibration is the first overtone.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4188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17.22</a:t>
            </a:r>
          </a:p>
        </p:txBody>
      </p:sp>
      <p:sp>
        <p:nvSpPr>
          <p:cNvPr id="7" name="Text Placeholder 6"/>
          <p:cNvSpPr>
            <a:spLocks noGrp="1"/>
          </p:cNvSpPr>
          <p:nvPr>
            <p:ph type="body" sz="quarter" idx="14"/>
          </p:nvPr>
        </p:nvSpPr>
        <p:spPr/>
        <p:txBody>
          <a:bodyPr>
            <a:normAutofit/>
          </a:bodyPr>
          <a:lstStyle/>
          <a:p>
            <a:r>
              <a:rPr lang="en-US" sz="1600" dirty="0"/>
              <a:t>The fundamental and three lowest overtones for a tube closed at one end. All have maximum air displacements at the open end and none at the closed end.</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3" descr="Picture is a diagram of the fundamental and three lowest overtones for a tube closed at one end. Fundamental has one-fourth of its wavelength in a tube. First overtone has three-fourth of its wavelength in a tube, second overtone has five-fourth of its wavelength in a tube, third overtone has seven-fourth of its wavelength in a tube. All have maximum air displacements at the open end and none at the closed end."/>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2097" y="1651000"/>
            <a:ext cx="7833118" cy="2126488"/>
          </a:xfrm>
          <a:prstGeom prst="rect">
            <a:avLst/>
          </a:prstGeom>
        </p:spPr>
      </p:pic>
    </p:spTree>
    <p:extLst>
      <p:ext uri="{BB962C8B-B14F-4D97-AF65-F5344CB8AC3E}">
        <p14:creationId xmlns:p14="http://schemas.microsoft.com/office/powerpoint/2010/main" val="272879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17.23</a:t>
            </a:r>
          </a:p>
        </p:txBody>
      </p:sp>
      <p:pic>
        <p:nvPicPr>
          <p:cNvPr id="2" name="Picture Placeholder 1" descr="Picture is a diagram of the fundamental and three lowest overtones for a tube closed at one end. Fundamental has half of its wavelength in a tube. First overtone has one of its wavelength in a tube, second overtone has one and a half of its wavelength in a tube, third overtone has two of its wavelength in a tube. All have maximum air displacements at both ends of a tub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2414" b="-42414"/>
          <a:stretch>
            <a:fillRect/>
          </a:stretch>
        </p:blipFill>
        <p:spPr/>
      </p:pic>
      <p:sp>
        <p:nvSpPr>
          <p:cNvPr id="7" name="Text Placeholder 6"/>
          <p:cNvSpPr>
            <a:spLocks noGrp="1"/>
          </p:cNvSpPr>
          <p:nvPr>
            <p:ph type="body" sz="quarter" idx="14"/>
          </p:nvPr>
        </p:nvSpPr>
        <p:spPr/>
        <p:txBody>
          <a:bodyPr>
            <a:normAutofit/>
          </a:bodyPr>
          <a:lstStyle/>
          <a:p>
            <a:r>
              <a:rPr lang="en-US" sz="1600" dirty="0"/>
              <a:t>The resonant frequencies of a tube open at both ends, including the fundamental and the first three overtones. In all cases, the maximum air displacements occur at both ends of the tube, giving it different natural frequencies than a tube closed at one end.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3518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17.24</a:t>
            </a:r>
          </a:p>
        </p:txBody>
      </p:sp>
      <p:pic>
        <p:nvPicPr>
          <p:cNvPr id="2" name="Picture Placeholder 1" descr="Picture is a diagram of the fundamental and three lowest overtones for a tube closed at one end. Fundamental has half of its wavelength in a tube. First overtone has one of its wavelength in a tube, second overtone has one and a half of its wavelength in a tube, third overtone has two of its wavelength in a tube. All have maximum air displacements at both ends of a tub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728" r="-35728"/>
          <a:stretch>
            <a:fillRect/>
          </a:stretch>
        </p:blipFill>
        <p:spPr/>
      </p:pic>
      <p:sp>
        <p:nvSpPr>
          <p:cNvPr id="7" name="Text Placeholder 6"/>
          <p:cNvSpPr>
            <a:spLocks noGrp="1"/>
          </p:cNvSpPr>
          <p:nvPr>
            <p:ph type="body" sz="quarter" idx="14"/>
          </p:nvPr>
        </p:nvSpPr>
        <p:spPr/>
        <p:txBody>
          <a:bodyPr>
            <a:normAutofit/>
          </a:bodyPr>
          <a:lstStyle/>
          <a:p>
            <a:r>
              <a:rPr lang="en-US" sz="1600" dirty="0"/>
              <a:t>Some musical instruments can be modeled as a pipe open at both ends.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84896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17.25</a:t>
            </a:r>
          </a:p>
        </p:txBody>
      </p:sp>
      <p:pic>
        <p:nvPicPr>
          <p:cNvPr id="2" name="Picture Placeholder 1" descr="Picture is a diagram of the fundamental and three lowest overtones for a tube closed at one end. Fundamental has quarter of its wavelength in a tube. First overtone has three-quarters of its wavelength in a tube, second overtone has five fourths of its wavelength in a tube, third overtone has seven fourths of its wavelength in a tube. All have maximum air displacements one end and none at the closed e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728" r="-35728"/>
          <a:stretch>
            <a:fillRect/>
          </a:stretch>
        </p:blipFill>
        <p:spPr/>
      </p:pic>
      <p:sp>
        <p:nvSpPr>
          <p:cNvPr id="7" name="Text Placeholder 6"/>
          <p:cNvSpPr>
            <a:spLocks noGrp="1"/>
          </p:cNvSpPr>
          <p:nvPr>
            <p:ph type="body" sz="quarter" idx="14"/>
          </p:nvPr>
        </p:nvSpPr>
        <p:spPr/>
        <p:txBody>
          <a:bodyPr>
            <a:normAutofit/>
          </a:bodyPr>
          <a:lstStyle/>
          <a:p>
            <a:r>
              <a:rPr lang="en-US" sz="1600" dirty="0"/>
              <a:t>Some musical instruments can be modeled as a pipe closed at one end.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63485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17.26</a:t>
            </a:r>
          </a:p>
        </p:txBody>
      </p:sp>
      <p:pic>
        <p:nvPicPr>
          <p:cNvPr id="2" name="Picture Placeholder 1" descr="Picture is a schematic diagram of the mouth and a throat system. Air travels from trachea to the larynx, pharynx, and mouth. Vocal cord is located between larynx and pharynx. Epiglottis is located above pharynx. Tongue is located in the mouth. Soft palate tops the mouth. Hard palate separates mouth from the nasal cavit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3203" b="-13203"/>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throat and mouth form an air column closed at one end that resonates in response to vibrations in the voice box. The spectrum of overtones and their intensities vary with mouth shaping and tongue position to form different sounds. The voice box can be replaced with a mechanical vibrator, and understandable speech is still possible. Variations in basic shapes make different voices recognizable.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7817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a:t>
            </a:r>
          </a:p>
        </p:txBody>
      </p:sp>
      <p:pic>
        <p:nvPicPr>
          <p:cNvPr id="2" name="Picture Placeholder 1" descr="Picture shows a photograph of a wine glass shattering into many little piec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705" r="-41705"/>
          <a:stretch>
            <a:fillRect/>
          </a:stretch>
        </p:blipFill>
        <p:spPr/>
      </p:pic>
      <p:sp>
        <p:nvSpPr>
          <p:cNvPr id="7" name="Text Placeholder 6"/>
          <p:cNvSpPr>
            <a:spLocks noGrp="1"/>
          </p:cNvSpPr>
          <p:nvPr>
            <p:ph type="body" sz="quarter" idx="14"/>
          </p:nvPr>
        </p:nvSpPr>
        <p:spPr/>
        <p:txBody>
          <a:bodyPr>
            <a:normAutofit/>
          </a:bodyPr>
          <a:lstStyle/>
          <a:p>
            <a:r>
              <a:rPr lang="en-US" sz="1600" dirty="0"/>
              <a:t>This glass has been shattered by a high-intensity sound wave of the same frequency as the resonant frequency of the glass. (credit: “||read||”/Flickr)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33632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17.27</a:t>
            </a:r>
          </a:p>
        </p:txBody>
      </p:sp>
      <p:pic>
        <p:nvPicPr>
          <p:cNvPr id="2" name="Picture Placeholder 1" descr="Picture A is a close up photograph of violin. Picture B is a photograph of a person playing the guita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340" b="-11340"/>
          <a:stretch>
            <a:fillRect/>
          </a:stretch>
        </p:blipFill>
        <p:spPr/>
      </p:pic>
      <p:sp>
        <p:nvSpPr>
          <p:cNvPr id="7" name="Text Placeholder 6"/>
          <p:cNvSpPr>
            <a:spLocks noGrp="1"/>
          </p:cNvSpPr>
          <p:nvPr>
            <p:ph type="body" sz="quarter" idx="14"/>
          </p:nvPr>
        </p:nvSpPr>
        <p:spPr/>
        <p:txBody>
          <a:bodyPr>
            <a:normAutofit fontScale="92500"/>
          </a:bodyPr>
          <a:lstStyle/>
          <a:p>
            <a:r>
              <a:rPr lang="en-US" sz="1600" dirty="0"/>
              <a:t>String instruments such as </a:t>
            </a:r>
            <a:r>
              <a:rPr lang="en-US" sz="1600" dirty="0">
                <a:solidFill>
                  <a:srgbClr val="6CB255"/>
                </a:solidFill>
              </a:rPr>
              <a:t>(a)</a:t>
            </a:r>
            <a:r>
              <a:rPr lang="en-US" sz="1600" dirty="0"/>
              <a:t> violins and </a:t>
            </a:r>
            <a:r>
              <a:rPr lang="en-US" sz="1600" dirty="0">
                <a:solidFill>
                  <a:srgbClr val="6CB255"/>
                </a:solidFill>
              </a:rPr>
              <a:t>(b)</a:t>
            </a:r>
            <a:r>
              <a:rPr lang="en-US" sz="1600" dirty="0"/>
              <a:t> guitars use resonance in their sounding boxes to amplify and enrich the sound created by their vibrating strings. The bridge and supports couple the string vibrations to the sounding boxes and air within. (credit a: modification of work by Feliciano Guimares; credit b: modification of work by Steve Snodgrass)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842667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17.28</a:t>
            </a:r>
          </a:p>
        </p:txBody>
      </p:sp>
      <p:pic>
        <p:nvPicPr>
          <p:cNvPr id="2" name="Picture Placeholder 1" descr="Photograph of two musicians playing on a marimb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2177" r="-42177"/>
          <a:stretch>
            <a:fillRect/>
          </a:stretch>
        </p:blipFill>
        <p:spPr/>
      </p:pic>
      <p:sp>
        <p:nvSpPr>
          <p:cNvPr id="7" name="Text Placeholder 6"/>
          <p:cNvSpPr>
            <a:spLocks noGrp="1"/>
          </p:cNvSpPr>
          <p:nvPr>
            <p:ph type="body" sz="quarter" idx="14"/>
          </p:nvPr>
        </p:nvSpPr>
        <p:spPr/>
        <p:txBody>
          <a:bodyPr>
            <a:normAutofit/>
          </a:bodyPr>
          <a:lstStyle/>
          <a:p>
            <a:r>
              <a:rPr lang="en-US" sz="1600" dirty="0"/>
              <a:t>Resonance has been used in musical instruments since prehistoric times. This marimba uses gourds as resonance chambers to amplify its sound. (credit: “APC Events”/Flickr)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69762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17.29</a:t>
            </a:r>
          </a:p>
        </p:txBody>
      </p:sp>
      <p:pic>
        <p:nvPicPr>
          <p:cNvPr id="2" name="Picture Placeholder 1" descr="Graphs plot displacement in centimeters versus time in seconds. Top graph shows two sound waves. Bottom graph shows interference wave with the constructive (double intensity) and destructive (zero intensity) regions indicat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9974" r="-29974"/>
          <a:stretch>
            <a:fillRect/>
          </a:stretch>
        </p:blipFill>
        <p:spPr/>
      </p:pic>
      <p:sp>
        <p:nvSpPr>
          <p:cNvPr id="7" name="Text Placeholder 6"/>
          <p:cNvSpPr>
            <a:spLocks noGrp="1"/>
          </p:cNvSpPr>
          <p:nvPr>
            <p:ph type="body" sz="quarter" idx="14"/>
          </p:nvPr>
        </p:nvSpPr>
        <p:spPr/>
        <p:txBody>
          <a:bodyPr>
            <a:normAutofit/>
          </a:bodyPr>
          <a:lstStyle/>
          <a:p>
            <a:r>
              <a:rPr lang="en-US" sz="1600" dirty="0"/>
              <a:t>Beats produced by the constructive and destructive interference of two sound waves that differ in frequency.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84565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17.30</a:t>
            </a:r>
          </a:p>
        </p:txBody>
      </p:sp>
      <p:pic>
        <p:nvPicPr>
          <p:cNvPr id="2" name="Picture Placeholder 1" descr="Picture A is a drawing of a parked car that is a source of sound-waves and two non-moving people who act as observers. Picture A is a drawing of a moving car that is a source of sound-waves and two non-moving people who act as observers. Picture C is a drawing of a moving car that is a source of sound-waves and two moving people who act as observ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6953" b="-26953"/>
          <a:stretch>
            <a:fillRect/>
          </a:stretch>
        </p:blipFill>
        <p:spPr/>
      </p:pic>
      <p:sp>
        <p:nvSpPr>
          <p:cNvPr id="7" name="Text Placeholder 6"/>
          <p:cNvSpPr>
            <a:spLocks noGrp="1"/>
          </p:cNvSpPr>
          <p:nvPr>
            <p:ph type="body" sz="quarter" idx="14"/>
          </p:nvPr>
        </p:nvSpPr>
        <p:spPr/>
        <p:txBody>
          <a:bodyPr>
            <a:noAutofit/>
          </a:bodyPr>
          <a:lstStyle/>
          <a:p>
            <a:r>
              <a:rPr lang="en-US" sz="1100" dirty="0"/>
              <a:t>Sounds emitted by a source spread out in spherical waves. </a:t>
            </a:r>
            <a:r>
              <a:rPr lang="en-US" sz="1100" dirty="0">
                <a:solidFill>
                  <a:srgbClr val="6CB255"/>
                </a:solidFill>
              </a:rPr>
              <a:t>(a)</a:t>
            </a:r>
            <a:r>
              <a:rPr lang="en-US" sz="1100" dirty="0"/>
              <a:t> When the source, observers, and air are stationary, the wavelength and frequency are the same in all directions and to all observers. </a:t>
            </a:r>
            <a:r>
              <a:rPr lang="en-US" sz="1100" dirty="0">
                <a:solidFill>
                  <a:srgbClr val="6CB255"/>
                </a:solidFill>
              </a:rPr>
              <a:t>(b) </a:t>
            </a:r>
            <a:r>
              <a:rPr lang="en-US" sz="1100" dirty="0"/>
              <a:t>Sounds emitted by a source moving to the right spread out from the points at which they were emitted. The wavelength is reduced, and consequently, the frequency is increased in the direction of motion, so that the observer on the right hears a higher-pitched sound. The opposite is true for the observer on the left, where the wavelength is increased and the frequency is reduced. </a:t>
            </a:r>
            <a:r>
              <a:rPr lang="en-US" sz="1100" dirty="0">
                <a:solidFill>
                  <a:srgbClr val="6CB255"/>
                </a:solidFill>
              </a:rPr>
              <a:t>(c)</a:t>
            </a:r>
            <a:r>
              <a:rPr lang="en-US" sz="1100" dirty="0"/>
              <a:t> The same effect is produced when the observers move relative to the source. Motion toward the source increases frequency as the observer on the right passes through more wave crests than she would if stationary. Motion away from the source decreases frequency as the observer on the left passes through fewer wave crests than he would if stationary.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19675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17.31</a:t>
            </a:r>
          </a:p>
        </p:txBody>
      </p:sp>
      <p:pic>
        <p:nvPicPr>
          <p:cNvPr id="2" name="Picture Placeholder 1" descr="Picture is a drawing of a stationary source that sends out sound waves at a constant frequency, with a constant wavelength at the speed of sound. Two stationary observers at the opposite sides of the source record wav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893" r="-1389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stationary source sends out sound waves at a constant frequency </a:t>
                </a:r>
                <a:r>
                  <a:rPr lang="en-US" sz="1600" i="1" dirty="0"/>
                  <a:t>f</a:t>
                </a:r>
                <a:r>
                  <a:rPr lang="en-US" sz="1600" i="1" baseline="-25000" dirty="0"/>
                  <a:t>s</a:t>
                </a:r>
                <a:r>
                  <a:rPr lang="en-US" sz="1600" b="1" dirty="0"/>
                  <a:t>, </a:t>
                </a:r>
                <a:r>
                  <a:rPr lang="en-US" sz="1600" dirty="0"/>
                  <a:t>with a constant wavelength </a:t>
                </a:r>
                <a14:m>
                  <m:oMath xmlns:m="http://schemas.openxmlformats.org/officeDocument/2006/math">
                    <m:r>
                      <a:rPr lang="en-US" sz="1600" i="1" dirty="0">
                        <a:latin typeface="Cambria Math"/>
                        <a:cs typeface="Cambria Math"/>
                      </a:rPr>
                      <m:t>𝜆</m:t>
                    </m:r>
                  </m:oMath>
                </a14:m>
                <a:r>
                  <a:rPr lang="en-US" sz="1600" baseline="-25000" dirty="0"/>
                  <a:t>s</a:t>
                </a:r>
                <a:r>
                  <a:rPr lang="en-US" sz="1600" b="1" dirty="0"/>
                  <a:t>, </a:t>
                </a:r>
                <a:r>
                  <a:rPr lang="en-US" sz="1600" dirty="0"/>
                  <a:t>at the speed of sound </a:t>
                </a:r>
                <a:r>
                  <a:rPr lang="en-US" sz="1600" i="1" dirty="0"/>
                  <a:t>v</a:t>
                </a:r>
                <a:r>
                  <a:rPr lang="en-US" sz="1600" dirty="0"/>
                  <a:t>. Two stationary observers </a:t>
                </a:r>
                <a:r>
                  <a:rPr lang="en-US" sz="1600" i="1" dirty="0"/>
                  <a:t>X</a:t>
                </a:r>
                <a:r>
                  <a:rPr lang="en-US" sz="1600" b="1" dirty="0"/>
                  <a:t> </a:t>
                </a:r>
                <a:r>
                  <a:rPr lang="en-US" sz="1600" dirty="0"/>
                  <a:t>and </a:t>
                </a:r>
                <a:r>
                  <a:rPr lang="en-US" sz="1600" i="1" dirty="0"/>
                  <a:t>Y</a:t>
                </a:r>
                <a:r>
                  <a:rPr lang="en-US" sz="1600" dirty="0"/>
                  <a:t>, on either side of the source, observe a frequency </a:t>
                </a:r>
                <a:r>
                  <a:rPr lang="en-US" sz="1600" i="1" dirty="0"/>
                  <a:t>f</a:t>
                </a:r>
                <a:r>
                  <a:rPr lang="en-US" sz="1600" baseline="-25000" dirty="0"/>
                  <a:t>o</a:t>
                </a:r>
                <a:r>
                  <a:rPr lang="en-US" sz="1600" b="1" dirty="0"/>
                  <a:t> </a:t>
                </a:r>
                <a:r>
                  <a:rPr lang="en-US" sz="1600" dirty="0">
                    <a:latin typeface="Cambria Math"/>
                    <a:cs typeface="Cambria Math"/>
                  </a:rPr>
                  <a:t>=</a:t>
                </a:r>
                <a:r>
                  <a:rPr lang="en-US" sz="1600" b="1" dirty="0"/>
                  <a:t> </a:t>
                </a:r>
                <a:r>
                  <a:rPr lang="en-US" sz="1600" i="1" dirty="0"/>
                  <a:t>f</a:t>
                </a:r>
                <a:r>
                  <a:rPr lang="en-US" sz="1600" i="1" baseline="-25000" dirty="0"/>
                  <a:t>s</a:t>
                </a:r>
                <a:r>
                  <a:rPr lang="en-US" sz="1600" b="1" dirty="0"/>
                  <a:t> </a:t>
                </a:r>
                <a:r>
                  <a:rPr lang="en-US" sz="1600" dirty="0"/>
                  <a:t>, with a wavelength </a:t>
                </a:r>
                <a14:m>
                  <m:oMath xmlns:m="http://schemas.openxmlformats.org/officeDocument/2006/math">
                    <m:r>
                      <a:rPr lang="en-US" sz="1600" i="1" dirty="0">
                        <a:latin typeface="Cambria Math"/>
                        <a:cs typeface="Cambria Math"/>
                      </a:rPr>
                      <m:t>𝜆</m:t>
                    </m:r>
                  </m:oMath>
                </a14:m>
                <a:r>
                  <a:rPr lang="en-US" sz="1600" baseline="-25000" dirty="0"/>
                  <a:t>o</a:t>
                </a:r>
                <a:r>
                  <a:rPr lang="en-US" sz="1600" b="1" dirty="0"/>
                  <a:t> </a:t>
                </a:r>
                <a:r>
                  <a:rPr lang="en-US" sz="1600" dirty="0">
                    <a:latin typeface="Cambria Math"/>
                    <a:cs typeface="Cambria Math"/>
                  </a:rPr>
                  <a:t>=</a:t>
                </a:r>
                <a:r>
                  <a:rPr lang="en-US" sz="1600" b="1" dirty="0"/>
                  <a:t> </a:t>
                </a:r>
                <a14:m>
                  <m:oMath xmlns:m="http://schemas.openxmlformats.org/officeDocument/2006/math">
                    <m:r>
                      <a:rPr lang="en-US" sz="1600" i="1" dirty="0">
                        <a:latin typeface="Cambria Math"/>
                        <a:cs typeface="Cambria Math"/>
                      </a:rPr>
                      <m:t>𝜆</m:t>
                    </m:r>
                  </m:oMath>
                </a14:m>
                <a:r>
                  <a:rPr lang="en-US" sz="1600" i="1" baseline="-25000" dirty="0"/>
                  <a:t>s</a:t>
                </a:r>
                <a:r>
                  <a:rPr lang="en-US" sz="1600" b="1" dirty="0"/>
                  <a:t>.</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03865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17.32</a:t>
            </a:r>
          </a:p>
        </p:txBody>
      </p:sp>
      <p:pic>
        <p:nvPicPr>
          <p:cNvPr id="2" name="Picture Placeholder 1" descr="Picture is a drawing of a source that moves at a constant speed away from the stationary observer and sends out sound wav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3225" b="-23225"/>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250" dirty="0"/>
                  <a:t>A source moving at a constant speed </a:t>
                </a:r>
                <a:r>
                  <a:rPr lang="en-US" sz="1250" i="1" dirty="0"/>
                  <a:t>v</a:t>
                </a:r>
                <a:r>
                  <a:rPr lang="en-US" sz="1250" baseline="-25000" dirty="0"/>
                  <a:t>s</a:t>
                </a:r>
                <a:r>
                  <a:rPr lang="en-US" sz="1250" dirty="0"/>
                  <a:t> away from an observer </a:t>
                </a:r>
                <a:r>
                  <a:rPr lang="en-US" sz="1250" i="1" dirty="0"/>
                  <a:t>X</a:t>
                </a:r>
                <a:r>
                  <a:rPr lang="en-US" sz="1250" dirty="0"/>
                  <a:t>. The moving source sends out sound waves at a constant frequency </a:t>
                </a:r>
                <a:r>
                  <a:rPr lang="en-US" sz="1250" i="1" dirty="0"/>
                  <a:t>f</a:t>
                </a:r>
                <a:r>
                  <a:rPr lang="en-US" sz="1250" baseline="-25000" dirty="0"/>
                  <a:t>s</a:t>
                </a:r>
                <a:r>
                  <a:rPr lang="en-US" sz="1250" dirty="0"/>
                  <a:t>, with a constant wavelength </a:t>
                </a:r>
                <a14:m>
                  <m:oMath xmlns:m="http://schemas.openxmlformats.org/officeDocument/2006/math">
                    <m:r>
                      <a:rPr lang="en-US" sz="1400" i="1" dirty="0">
                        <a:latin typeface="Cambria Math"/>
                        <a:cs typeface="Cambria Math"/>
                      </a:rPr>
                      <m:t>𝜆</m:t>
                    </m:r>
                  </m:oMath>
                </a14:m>
                <a:r>
                  <a:rPr lang="en-US" sz="1250" baseline="-25000" dirty="0"/>
                  <a:t>s</a:t>
                </a:r>
                <a:r>
                  <a:rPr lang="en-US" sz="1250" dirty="0"/>
                  <a:t>, at the speed of sound </a:t>
                </a:r>
                <a:r>
                  <a:rPr lang="en-US" sz="1250" i="1" dirty="0"/>
                  <a:t>v</a:t>
                </a:r>
                <a:r>
                  <a:rPr lang="en-US" sz="1250" dirty="0"/>
                  <a:t>. Snapshots of the source at an interval of </a:t>
                </a:r>
                <a:r>
                  <a:rPr lang="en-US" sz="1250" i="1" dirty="0"/>
                  <a:t>T</a:t>
                </a:r>
                <a:r>
                  <a:rPr lang="en-US" sz="1250" baseline="-25000" dirty="0"/>
                  <a:t>s</a:t>
                </a:r>
                <a:r>
                  <a:rPr lang="en-US" sz="1250" dirty="0"/>
                  <a:t> are shown as the source moves away from the stationary observer </a:t>
                </a:r>
                <a:r>
                  <a:rPr lang="en-US" sz="1250" i="1" dirty="0"/>
                  <a:t>X</a:t>
                </a:r>
                <a:r>
                  <a:rPr lang="en-US" sz="1250" dirty="0"/>
                  <a:t>. The solid lines represent the position of the sound waves after four periods from the initial time. The dotted lines are used to show the positions of the waves at each time period. The observer hears a wavelength of </a:t>
                </a:r>
                <a14:m>
                  <m:oMath xmlns:m="http://schemas.openxmlformats.org/officeDocument/2006/math">
                    <m:r>
                      <a:rPr lang="en-US" sz="1400" i="1" dirty="0">
                        <a:latin typeface="Cambria Math"/>
                        <a:cs typeface="Cambria Math"/>
                      </a:rPr>
                      <m:t>𝜆</m:t>
                    </m:r>
                  </m:oMath>
                </a14:m>
                <a:r>
                  <a:rPr lang="en-US" sz="1250" baseline="-25000" dirty="0"/>
                  <a:t>o</a:t>
                </a:r>
                <a:r>
                  <a:rPr lang="en-US" sz="1250" dirty="0"/>
                  <a:t> </a:t>
                </a:r>
                <a:r>
                  <a:rPr lang="en-US" sz="1250" dirty="0">
                    <a:latin typeface="Cambria Math"/>
                    <a:cs typeface="Cambria Math"/>
                  </a:rPr>
                  <a:t>=</a:t>
                </a:r>
                <a:r>
                  <a:rPr lang="en-US" sz="1250" dirty="0"/>
                  <a:t> </a:t>
                </a:r>
                <a14:m>
                  <m:oMath xmlns:m="http://schemas.openxmlformats.org/officeDocument/2006/math">
                    <m:r>
                      <a:rPr lang="en-US" sz="1400" i="1" dirty="0">
                        <a:latin typeface="Cambria Math"/>
                        <a:cs typeface="Cambria Math"/>
                      </a:rPr>
                      <m:t>𝜆</m:t>
                    </m:r>
                  </m:oMath>
                </a14:m>
                <a:r>
                  <a:rPr lang="en-US" sz="1250" baseline="-25000" dirty="0"/>
                  <a:t>s</a:t>
                </a:r>
                <a:r>
                  <a:rPr lang="en-US" sz="1250" dirty="0"/>
                  <a:t> </a:t>
                </a:r>
                <a:r>
                  <a:rPr lang="en-US" sz="1250" dirty="0">
                    <a:latin typeface="Cambria Math" panose="02040503050406030204" pitchFamily="18" charset="0"/>
                    <a:ea typeface="Cambria Math" panose="02040503050406030204" pitchFamily="18" charset="0"/>
                  </a:rPr>
                  <a:t>+</a:t>
                </a:r>
                <a:r>
                  <a:rPr lang="en-US" sz="1250" dirty="0"/>
                  <a:t> </a:t>
                </a:r>
                <a14:m>
                  <m:oMath xmlns:m="http://schemas.openxmlformats.org/officeDocument/2006/math">
                    <m:r>
                      <m:rPr>
                        <m:sty m:val="p"/>
                      </m:rPr>
                      <a:rPr lang="en-US" sz="1250" b="0" i="0" dirty="0" smtClean="0">
                        <a:latin typeface="Cambria Math"/>
                        <a:cs typeface="Cambria Math"/>
                      </a:rPr>
                      <m:t>Δ</m:t>
                    </m:r>
                  </m:oMath>
                </a14:m>
                <a:r>
                  <a:rPr lang="en-US" sz="1250" i="1" dirty="0"/>
                  <a:t>x</a:t>
                </a:r>
                <a:r>
                  <a:rPr lang="en-US" sz="1250" b="1" dirty="0"/>
                  <a:t> </a:t>
                </a:r>
                <a:r>
                  <a:rPr lang="en-US" sz="1250" dirty="0">
                    <a:latin typeface="Cambria Math"/>
                    <a:cs typeface="Cambria Math"/>
                  </a:rPr>
                  <a:t>=</a:t>
                </a:r>
                <a:r>
                  <a:rPr lang="en-US" sz="1250" dirty="0"/>
                  <a:t> </a:t>
                </a:r>
                <a14:m>
                  <m:oMath xmlns:m="http://schemas.openxmlformats.org/officeDocument/2006/math">
                    <m:r>
                      <a:rPr lang="en-US" sz="1400" i="1" dirty="0">
                        <a:latin typeface="Cambria Math"/>
                        <a:cs typeface="Cambria Math"/>
                      </a:rPr>
                      <m:t>𝜆</m:t>
                    </m:r>
                  </m:oMath>
                </a14:m>
                <a:r>
                  <a:rPr lang="en-US" sz="1250" baseline="-25000" dirty="0"/>
                  <a:t>s</a:t>
                </a:r>
                <a:r>
                  <a:rPr lang="en-US" sz="1250" dirty="0"/>
                  <a:t> </a:t>
                </a:r>
                <a:r>
                  <a:rPr lang="en-US" sz="1250" dirty="0">
                    <a:latin typeface="Cambria Math" panose="02040503050406030204" pitchFamily="18" charset="0"/>
                    <a:ea typeface="Cambria Math" panose="02040503050406030204" pitchFamily="18" charset="0"/>
                  </a:rPr>
                  <a:t>+</a:t>
                </a:r>
                <a:r>
                  <a:rPr lang="en-US" sz="1250" dirty="0"/>
                  <a:t> </a:t>
                </a:r>
                <a:r>
                  <a:rPr lang="en-US" sz="1250" i="1" dirty="0"/>
                  <a:t>v</a:t>
                </a:r>
                <a:r>
                  <a:rPr lang="en-US" sz="1250" baseline="-25000" dirty="0"/>
                  <a:t>s</a:t>
                </a:r>
                <a:r>
                  <a:rPr lang="en-US" sz="1250" i="1" dirty="0"/>
                  <a:t>T</a:t>
                </a:r>
                <a:r>
                  <a:rPr lang="en-US" sz="1250" baseline="-25000" dirty="0"/>
                  <a:t>s</a:t>
                </a:r>
                <a:r>
                  <a:rPr lang="en-US" sz="125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81091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17.33</a:t>
            </a:r>
          </a:p>
        </p:txBody>
      </p:sp>
      <p:pic>
        <p:nvPicPr>
          <p:cNvPr id="2" name="Picture Placeholder 1" descr="Picture is a drawing of a stationary source that emits a sound waves with a constant frequency, with a constant wavelength moving at the speed of sound. Observer X moves toward the source with a constant spe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3551" r="-63551"/>
          <a:stretch>
            <a:fillRect/>
          </a:stretch>
        </p:blipFill>
        <p:spPr/>
      </p:pic>
      <mc:AlternateContent xmlns:mc="http://schemas.openxmlformats.org/markup-compatibility/2006">
        <mc:Choice xmlns:a14="http://schemas.microsoft.com/office/drawing/2010/main" Requires="a14">
          <p:sp>
            <p:nvSpPr>
              <p:cNvPr id="7" name="Text Placeholder 6"/>
              <p:cNvSpPr>
                <a:spLocks noGrp="1"/>
              </p:cNvSpPr>
              <p:nvPr>
                <p:ph type="body" sz="quarter" idx="14"/>
              </p:nvPr>
            </p:nvSpPr>
            <p:spPr/>
            <p:txBody>
              <a:bodyPr>
                <a:normAutofit fontScale="92500" lnSpcReduction="10000"/>
              </a:bodyPr>
              <a:lstStyle/>
              <a:p>
                <a:r>
                  <a:rPr lang="en-US" sz="1600" dirty="0"/>
                  <a:t>A stationary source emits a sound wave with a constant frequency </a:t>
                </a:r>
                <a:r>
                  <a:rPr lang="en-US" sz="1600" i="1" dirty="0"/>
                  <a:t>f</a:t>
                </a:r>
                <a:r>
                  <a:rPr lang="en-US" sz="1600" baseline="-25000" dirty="0"/>
                  <a:t>s</a:t>
                </a:r>
                <a:r>
                  <a:rPr lang="en-US" sz="1600" dirty="0"/>
                  <a:t>, with a constant wavelength </a:t>
                </a:r>
                <a14:m>
                  <m:oMath xmlns:m="http://schemas.openxmlformats.org/officeDocument/2006/math">
                    <m:r>
                      <a:rPr lang="en-US" sz="1600" i="1" dirty="0" smtClean="0">
                        <a:latin typeface="Cambria Math"/>
                        <a:cs typeface="Cambria Math"/>
                      </a:rPr>
                      <m:t>𝜆</m:t>
                    </m:r>
                  </m:oMath>
                </a14:m>
                <a:r>
                  <a:rPr lang="en-US" sz="1600" baseline="-25000" dirty="0"/>
                  <a:t>s</a:t>
                </a:r>
                <a:r>
                  <a:rPr lang="en-US" sz="1600" dirty="0"/>
                  <a:t> moving at the speed of sound </a:t>
                </a:r>
                <a:r>
                  <a:rPr lang="en-US" sz="1600" i="1" dirty="0"/>
                  <a:t>v</a:t>
                </a:r>
                <a:r>
                  <a:rPr lang="en-US" sz="1600" dirty="0"/>
                  <a:t>. Observer </a:t>
                </a:r>
                <a:r>
                  <a:rPr lang="en-US" sz="1600" i="1" dirty="0"/>
                  <a:t>X</a:t>
                </a:r>
                <a:r>
                  <a:rPr lang="en-US" sz="1600" b="1" dirty="0"/>
                  <a:t> </a:t>
                </a:r>
                <a:r>
                  <a:rPr lang="en-US" sz="1600" dirty="0"/>
                  <a:t>moves toward the source with a constant speed </a:t>
                </a:r>
                <a:r>
                  <a:rPr lang="en-US" sz="1600" i="1" dirty="0"/>
                  <a:t>v</a:t>
                </a:r>
                <a:r>
                  <a:rPr lang="en-US" sz="1600" baseline="-25000" dirty="0"/>
                  <a:t>o</a:t>
                </a:r>
                <a:r>
                  <a:rPr lang="en-US" sz="1600" dirty="0"/>
                  <a:t>, and the figure shows the initial and final position of observer </a:t>
                </a:r>
                <a:r>
                  <a:rPr lang="en-US" sz="1600" i="1" dirty="0"/>
                  <a:t>X</a:t>
                </a:r>
                <a:r>
                  <a:rPr lang="en-US" sz="1600" dirty="0"/>
                  <a:t>. Observer </a:t>
                </a:r>
                <a:r>
                  <a:rPr lang="en-US" sz="1600" i="1" dirty="0"/>
                  <a:t>X</a:t>
                </a:r>
                <a:r>
                  <a:rPr lang="en-US" sz="1600" b="1" dirty="0"/>
                  <a:t> </a:t>
                </a:r>
                <a:r>
                  <a:rPr lang="en-US" sz="1600" dirty="0"/>
                  <a:t>observes a frequency higher than the source frequency. The </a:t>
                </a:r>
                <a:r>
                  <a:rPr lang="en-US" sz="1600" dirty="0" smtClean="0"/>
                  <a:t>dotted </a:t>
                </a:r>
                <a:r>
                  <a:rPr lang="en-US" sz="1600" dirty="0"/>
                  <a:t>lines show the position of the waves at </a:t>
                </a:r>
                <a:r>
                  <a:rPr lang="en-US" sz="1600" i="1" dirty="0"/>
                  <a:t>t</a:t>
                </a:r>
                <a:r>
                  <a:rPr lang="en-US" sz="1600" b="1" dirty="0"/>
                  <a:t> </a:t>
                </a:r>
                <a:r>
                  <a:rPr lang="en-US" sz="1600" dirty="0">
                    <a:latin typeface="Cambria Math"/>
                    <a:cs typeface="Cambria Math"/>
                  </a:rPr>
                  <a:t>=</a:t>
                </a:r>
                <a:r>
                  <a:rPr lang="en-US" sz="1600" dirty="0"/>
                  <a:t> 0. The </a:t>
                </a:r>
                <a:r>
                  <a:rPr lang="en-US" sz="1600" dirty="0" smtClean="0"/>
                  <a:t>solid </a:t>
                </a:r>
                <a:r>
                  <a:rPr lang="en-US" sz="1600" dirty="0"/>
                  <a:t>lines show the position of the waves at </a:t>
                </a:r>
                <a:r>
                  <a:rPr lang="en-US" sz="1600" i="1" dirty="0"/>
                  <a:t>t</a:t>
                </a:r>
                <a:r>
                  <a:rPr lang="en-US" sz="1600" b="1" dirty="0"/>
                  <a:t> </a:t>
                </a:r>
                <a:r>
                  <a:rPr lang="en-US" sz="1600" dirty="0">
                    <a:latin typeface="Cambria Math"/>
                    <a:cs typeface="Cambria Math"/>
                  </a:rPr>
                  <a:t>=</a:t>
                </a:r>
                <a:r>
                  <a:rPr lang="en-US" sz="1600" dirty="0"/>
                  <a:t> </a:t>
                </a:r>
                <a:r>
                  <a:rPr lang="en-US" sz="1600" i="1" dirty="0"/>
                  <a:t>T</a:t>
                </a:r>
                <a:r>
                  <a:rPr lang="en-US" sz="1600" baseline="-25000" dirty="0"/>
                  <a:t>o</a:t>
                </a:r>
                <a:r>
                  <a:rPr lang="en-US" sz="1600" dirty="0"/>
                  <a:t>.</a:t>
                </a:r>
              </a:p>
            </p:txBody>
          </p:sp>
        </mc:Choice>
        <mc:Fallback>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0">
                <a:blip r:embed="rId3"/>
                <a:stretch>
                  <a:fillRect l="-302" t="-3141" r="-151" b="-2094"/>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7033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17.34</a:t>
            </a:r>
          </a:p>
        </p:txBody>
      </p:sp>
      <p:pic>
        <p:nvPicPr>
          <p:cNvPr id="2" name="Picture Placeholder 1" descr="Picture is a drawing of a stationary source that emits sound waves with a constant frequency, with a constant wavelength moving at the speed of sound. Observer X moves away from the source with a constant spe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5717" r="-75717"/>
          <a:stretch>
            <a:fillRect/>
          </a:stretch>
        </p:blipFill>
        <p:spPr/>
      </p:pic>
      <mc:AlternateContent xmlns:mc="http://schemas.openxmlformats.org/markup-compatibility/2006">
        <mc:Choice xmlns:a14="http://schemas.microsoft.com/office/drawing/2010/main" Requires="a14">
          <p:sp>
            <p:nvSpPr>
              <p:cNvPr id="7" name="Text Placeholder 6"/>
              <p:cNvSpPr>
                <a:spLocks noGrp="1"/>
              </p:cNvSpPr>
              <p:nvPr>
                <p:ph type="body" sz="quarter" idx="14"/>
              </p:nvPr>
            </p:nvSpPr>
            <p:spPr/>
            <p:txBody>
              <a:bodyPr>
                <a:normAutofit fontScale="92500" lnSpcReduction="10000"/>
              </a:bodyPr>
              <a:lstStyle/>
              <a:p>
                <a:r>
                  <a:rPr lang="en-US" sz="1600" dirty="0"/>
                  <a:t>A stationary source emits a sound wave with a constant frequency </a:t>
                </a:r>
                <a:r>
                  <a:rPr lang="en-US" sz="1600" i="1" dirty="0"/>
                  <a:t>f</a:t>
                </a:r>
                <a:r>
                  <a:rPr lang="en-US" sz="1600" baseline="-25000" dirty="0"/>
                  <a:t>s</a:t>
                </a:r>
                <a:r>
                  <a:rPr lang="en-US" sz="1600" dirty="0"/>
                  <a:t>, with a constant wavelength </a:t>
                </a:r>
                <a14:m>
                  <m:oMath xmlns:m="http://schemas.openxmlformats.org/officeDocument/2006/math">
                    <m:r>
                      <a:rPr lang="en-US" sz="1600" i="1" dirty="0" smtClean="0">
                        <a:latin typeface="Cambria Math"/>
                        <a:cs typeface="Cambria Math"/>
                      </a:rPr>
                      <m:t>𝜆</m:t>
                    </m:r>
                  </m:oMath>
                </a14:m>
                <a:r>
                  <a:rPr lang="en-US" sz="1600" baseline="-25000" dirty="0"/>
                  <a:t>s</a:t>
                </a:r>
                <a:r>
                  <a:rPr lang="en-US" sz="1600" dirty="0"/>
                  <a:t> moving at the speed of sound </a:t>
                </a:r>
                <a:r>
                  <a:rPr lang="en-US" sz="1600" i="1" dirty="0"/>
                  <a:t>v</a:t>
                </a:r>
                <a:r>
                  <a:rPr lang="en-US" sz="1600" dirty="0"/>
                  <a:t>. Observer </a:t>
                </a:r>
                <a:r>
                  <a:rPr lang="en-US" sz="1600" i="1" dirty="0"/>
                  <a:t>Y</a:t>
                </a:r>
                <a:r>
                  <a:rPr lang="en-US" sz="1600" b="1" dirty="0"/>
                  <a:t> </a:t>
                </a:r>
                <a:r>
                  <a:rPr lang="en-US" sz="1600" dirty="0"/>
                  <a:t>moves away from the source with a constant speed </a:t>
                </a:r>
                <a:r>
                  <a:rPr lang="en-US" sz="1600" i="1" dirty="0"/>
                  <a:t>v</a:t>
                </a:r>
                <a:r>
                  <a:rPr lang="en-US" sz="1600" baseline="-25000" dirty="0"/>
                  <a:t>o</a:t>
                </a:r>
                <a:r>
                  <a:rPr lang="en-US" sz="1600" dirty="0"/>
                  <a:t>, and the figure shows initial and final position of the observer </a:t>
                </a:r>
                <a:r>
                  <a:rPr lang="en-US" sz="1600" i="1" dirty="0"/>
                  <a:t>Y</a:t>
                </a:r>
                <a:r>
                  <a:rPr lang="en-US" sz="1600" dirty="0"/>
                  <a:t>. Observer </a:t>
                </a:r>
                <a:r>
                  <a:rPr lang="en-US" sz="1600" i="1" dirty="0"/>
                  <a:t>Y</a:t>
                </a:r>
                <a:r>
                  <a:rPr lang="en-US" sz="1600" b="1" dirty="0"/>
                  <a:t> </a:t>
                </a:r>
                <a:r>
                  <a:rPr lang="en-US" sz="1600" dirty="0"/>
                  <a:t>observes a frequency lower than the source frequency. The </a:t>
                </a:r>
                <a:r>
                  <a:rPr lang="en-US" sz="1600" dirty="0" smtClean="0"/>
                  <a:t>dotted </a:t>
                </a:r>
                <a:r>
                  <a:rPr lang="en-US" sz="1600" dirty="0"/>
                  <a:t>lines show the position of the waves at </a:t>
                </a:r>
                <a:r>
                  <a:rPr lang="en-US" sz="1600" i="1" dirty="0"/>
                  <a:t>t</a:t>
                </a:r>
                <a:r>
                  <a:rPr lang="en-US" sz="1600" b="1" dirty="0"/>
                  <a:t> </a:t>
                </a:r>
                <a:r>
                  <a:rPr lang="en-US" sz="1600" dirty="0">
                    <a:latin typeface="Cambria Math"/>
                    <a:cs typeface="Cambria Math"/>
                  </a:rPr>
                  <a:t>=</a:t>
                </a:r>
                <a:r>
                  <a:rPr lang="en-US" sz="1600" dirty="0"/>
                  <a:t> 0. The </a:t>
                </a:r>
                <a:r>
                  <a:rPr lang="en-US" sz="1600" dirty="0" smtClean="0"/>
                  <a:t>solid </a:t>
                </a:r>
                <a:r>
                  <a:rPr lang="en-US" sz="1600" dirty="0"/>
                  <a:t>lines show the position of the waves at </a:t>
                </a:r>
                <a:r>
                  <a:rPr lang="en-US" sz="1600" i="1" dirty="0"/>
                  <a:t>t</a:t>
                </a:r>
                <a:r>
                  <a:rPr lang="en-US" sz="1600" b="1" dirty="0"/>
                  <a:t> </a:t>
                </a:r>
                <a:r>
                  <a:rPr lang="en-US" sz="1600" dirty="0">
                    <a:latin typeface="Cambria Math"/>
                    <a:cs typeface="Cambria Math"/>
                  </a:rPr>
                  <a:t>=</a:t>
                </a:r>
                <a:r>
                  <a:rPr lang="en-US" sz="1600" dirty="0"/>
                  <a:t> </a:t>
                </a:r>
                <a:r>
                  <a:rPr lang="en-US" sz="1600" i="1" dirty="0"/>
                  <a:t>T</a:t>
                </a:r>
                <a:r>
                  <a:rPr lang="en-US" sz="1600" baseline="-25000" dirty="0"/>
                  <a:t>o</a:t>
                </a:r>
                <a:r>
                  <a:rPr lang="en-US" sz="1600" dirty="0"/>
                  <a:t>.</a:t>
                </a:r>
              </a:p>
            </p:txBody>
          </p:sp>
        </mc:Choice>
        <mc:Fallback>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0">
                <a:blip r:embed="rId3"/>
                <a:stretch>
                  <a:fillRect l="-302" t="-3141" r="-756" b="-2094"/>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46232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17.35</a:t>
            </a:r>
          </a:p>
        </p:txBody>
      </p:sp>
      <p:pic>
        <p:nvPicPr>
          <p:cNvPr id="2" name="Picture Placeholder 1" descr="Picture is a drawing of a source that moves towards the stationary observer and sends out sound waves. The source in B is moving faster than the source in A. The source in C moves at the speed of sound, each successive wave interfere with the previous one and the observer observes them all at the same insta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465" b="-11465"/>
          <a:stretch>
            <a:fillRect/>
          </a:stretch>
        </p:blipFill>
        <p:spPr/>
      </p:pic>
      <p:sp>
        <p:nvSpPr>
          <p:cNvPr id="7" name="Text Placeholder 6"/>
          <p:cNvSpPr>
            <a:spLocks noGrp="1"/>
          </p:cNvSpPr>
          <p:nvPr>
            <p:ph type="body" sz="quarter" idx="14"/>
          </p:nvPr>
        </p:nvSpPr>
        <p:spPr/>
        <p:txBody>
          <a:bodyPr>
            <a:noAutofit/>
          </a:bodyPr>
          <a:lstStyle/>
          <a:p>
            <a:r>
              <a:rPr lang="en-US" sz="1300" dirty="0"/>
              <a:t>Because of the Doppler shift, as a moving source approaches a stationary observer, the observed frequency is higher than the source frequency. The faster the source is moving, the higher the observed frequency. In this figure, the source in </a:t>
            </a:r>
            <a:r>
              <a:rPr lang="en-US" sz="1300" dirty="0">
                <a:solidFill>
                  <a:srgbClr val="6CB255"/>
                </a:solidFill>
              </a:rPr>
              <a:t>(b) </a:t>
            </a:r>
            <a:r>
              <a:rPr lang="en-US" sz="1300" dirty="0"/>
              <a:t>is moving faster than the source in </a:t>
            </a:r>
            <a:r>
              <a:rPr lang="en-US" sz="1300" dirty="0">
                <a:solidFill>
                  <a:srgbClr val="6CB255"/>
                </a:solidFill>
              </a:rPr>
              <a:t>(a)</a:t>
            </a:r>
            <a:r>
              <a:rPr lang="en-US" sz="1300" dirty="0"/>
              <a:t>. Shown are four time steps, the first three shown as dotted lines. </a:t>
            </a:r>
            <a:r>
              <a:rPr lang="en-US" sz="1300" dirty="0">
                <a:solidFill>
                  <a:srgbClr val="6CB255"/>
                </a:solidFill>
              </a:rPr>
              <a:t>(c) </a:t>
            </a:r>
            <a:r>
              <a:rPr lang="en-US" sz="1300" dirty="0"/>
              <a:t>If a source moves at the speed of sound, each successive wave interfere with the previous one and the observer observes them all at the same instant.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33548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17.36</a:t>
            </a:r>
          </a:p>
        </p:txBody>
      </p:sp>
      <p:pic>
        <p:nvPicPr>
          <p:cNvPr id="2" name="Picture Placeholder 1" descr="Picture is a drawing of a source that moves towards the stationary observer with the speed faster than the speed of sound and sends out sound waves. Sound waves spread spherically from the point where they are emitted, but the source moves ahead of each wave. Constructive interference along the lines creates a shock wav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1648" r="-21648"/>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600" dirty="0"/>
                  <a:t>Sound waves from a source that moves faster than the speed of sound spread spherically from the point where they are emitted, but the source moves ahead of each wave. Constructive interference along the lines shown (actually a cone in three dimensions) creates a shock wave called a sonic boom. The faster the speed of the source, the smaller the angle </a:t>
                </a:r>
                <a14:m>
                  <m:oMath xmlns:m="http://schemas.openxmlformats.org/officeDocument/2006/math">
                    <m:r>
                      <a:rPr lang="en-US" sz="1600" i="1" dirty="0" smtClean="0">
                        <a:latin typeface="Cambria Math"/>
                        <a:cs typeface="Cambria Math"/>
                      </a:rPr>
                      <m:t>𝜃</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b="-19372"/>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4239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a:t>
            </a:r>
          </a:p>
        </p:txBody>
      </p:sp>
      <p:pic>
        <p:nvPicPr>
          <p:cNvPr id="2" name="Picture Placeholder 1" descr="Figure A is a graph that shows the gauge pressure of the air versus the distance from the speaker. The gauge pressure is modeled with a sine function, where the crests of the function line up with the compressions and the troughs line up with the rarefactions. Figure B is the displacement of the air molecules versus the position. The displacement is modeled with a cosine function, where the zeroes are for the molecules in their equilibrium position and are centered at the compressions and rarefacti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65" r="-1165"/>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850" dirty="0"/>
              <a:t>A vibrating cone of a speaker, moving in the positive </a:t>
            </a:r>
            <a:r>
              <a:rPr lang="en-US" sz="850" i="1" dirty="0"/>
              <a:t>x</a:t>
            </a:r>
            <a:r>
              <a:rPr lang="en-US" sz="850" dirty="0"/>
              <a:t>-direction, compresses the air in front of it and expands the air behind it. As the speaker oscillates, it creates another compression and rarefaction as those on the right move away from the speaker. After many vibrations, a series of compressions and rarefactions moves out from the speaker as a sound wave. The red graph shows the gauge pressure of the air versus the distance from the speaker. Pressures vary only slightly from atmospheric pressure for ordinary sounds. Note that gauge pressure is modeled with a sine function, where the crests of the function line up with the compressions and the troughs line up with the rarefactions.</a:t>
            </a:r>
          </a:p>
          <a:p>
            <a:pPr marL="228600" indent="-228600">
              <a:buAutoNum type="alphaLcParenBoth"/>
            </a:pPr>
            <a:r>
              <a:rPr lang="en-US" sz="850" dirty="0"/>
              <a:t>Sound waves can also be modeled using the displacement of the air molecules. The blue graph shows the displacement of the air molecules versus the position from the speaker and is modeled with a cosine function. Notice that the displacement is zero for the molecules in their equilibrium position and are centered at the compressions and rarefactions. Compressions are formed when molecules on either side of the equilibrium molecules are displaced toward the equilibrium position. Rarefactions are formed when the molecules are displaced away from the equilibrium position.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71161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17.37</a:t>
            </a:r>
          </a:p>
        </p:txBody>
      </p:sp>
      <p:pic>
        <p:nvPicPr>
          <p:cNvPr id="2" name="Picture Placeholder 1" descr="Picture is a drawing of observers located below moving aircraft. Observer experiences two sonic booms created by the nose and tail of an aircra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7304" r="-57304"/>
          <a:stretch>
            <a:fillRect/>
          </a:stretch>
        </p:blipFill>
        <p:spPr/>
      </p:pic>
      <p:sp>
        <p:nvSpPr>
          <p:cNvPr id="7" name="Text Placeholder 6"/>
          <p:cNvSpPr>
            <a:spLocks noGrp="1"/>
          </p:cNvSpPr>
          <p:nvPr>
            <p:ph type="body" sz="quarter" idx="14"/>
          </p:nvPr>
        </p:nvSpPr>
        <p:spPr/>
        <p:txBody>
          <a:bodyPr>
            <a:normAutofit/>
          </a:bodyPr>
          <a:lstStyle/>
          <a:p>
            <a:r>
              <a:rPr lang="en-US" sz="1600" dirty="0"/>
              <a:t>Two sonic booms experienced by observers, created by the nose and tail of an aircraft as the shock wave sweeps along the ground, are observed on the ground after the plane has passed by.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08565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17.38</a:t>
            </a:r>
          </a:p>
        </p:txBody>
      </p:sp>
      <p:pic>
        <p:nvPicPr>
          <p:cNvPr id="2" name="Picture Placeholder 1" descr="A photograph of a duck swimming in water and creating a bow wak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384" r="-26384"/>
          <a:stretch>
            <a:fillRect/>
          </a:stretch>
        </p:blipFill>
        <p:spPr/>
      </p:pic>
      <p:sp>
        <p:nvSpPr>
          <p:cNvPr id="7" name="Text Placeholder 6"/>
          <p:cNvSpPr>
            <a:spLocks noGrp="1"/>
          </p:cNvSpPr>
          <p:nvPr>
            <p:ph type="body" sz="quarter" idx="14"/>
          </p:nvPr>
        </p:nvSpPr>
        <p:spPr/>
        <p:txBody>
          <a:bodyPr>
            <a:normAutofit/>
          </a:bodyPr>
          <a:lstStyle/>
          <a:p>
            <a:r>
              <a:rPr lang="en-US" sz="1600" dirty="0"/>
              <a:t>Bow wake created by a duck. Constructive interference produces the rather structured wake, whereas relatively little wave action occurs inside the wake, where interference is mostly destructive. (credit: Horia Varlan)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25363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17.39</a:t>
            </a:r>
          </a:p>
        </p:txBody>
      </p:sp>
      <p:pic>
        <p:nvPicPr>
          <p:cNvPr id="2" name="Picture Placeholder 1" descr="Picture is a photograph of the blue glow in a reactor pool.&#10;&#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52" b="-1352"/>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blue glow in this research reactor pool is Cerenkov radiation caused by subatomic particles traveling faster than the speed of light in water. (credit: U.S. Nuclear Regulatory Commission)</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23</a:t>
            </a:r>
          </a:p>
        </p:txBody>
      </p:sp>
      <p:pic>
        <p:nvPicPr>
          <p:cNvPr id="2" name="Picture Placeholder 1" descr="Picture is a drawing of a moving source that emits a sound wave with a constant frequency, with a constant wavelength moving at the speed of sound. Source moves from the stationary observer 2 to the stationary observer 1 and passes next to the stationary observer 3 on its wa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114" b="-1511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59501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24</a:t>
            </a:r>
          </a:p>
        </p:txBody>
      </p:sp>
      <p:pic>
        <p:nvPicPr>
          <p:cNvPr id="2" name="Picture Placeholder 1" descr="Picture is a drawing of a stationary source that emits a sound wave with a constant frequency, with a constant wavelength moving at the speed of sound. Observer one is moving to the source with the speed v1, Observer 3 is moving to the point located in a close proximity of the source with the same speed. Observer 2 located on the side opposite to the observer 1 moves to the source with the speed v2 that is twice of v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70" r="-177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57432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41</a:t>
            </a:r>
          </a:p>
        </p:txBody>
      </p:sp>
      <p:pic>
        <p:nvPicPr>
          <p:cNvPr id="2" name="Picture Placeholder 1" descr="Figure is a graph that shows a compression wave. The wave consists of two sinusoidal functions. The function shown with a blue color has maxima at 5, 11 and minima in 2, 8, 14. The function shown with red color has maxima at 2, 8, 14 and minima in 5,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0" r="-67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88388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53</a:t>
            </a:r>
          </a:p>
        </p:txBody>
      </p:sp>
      <p:pic>
        <p:nvPicPr>
          <p:cNvPr id="2" name="Picture Placeholder 1" descr="Picture is a drawing of an I beam. The central rod is 10 cm long and 2.5 cm thick. Two parallel rods, 5 cm wide and 2.5 cm thick, are connected to the opposite sides of the center ro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634" r="-30634"/>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77857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55</a:t>
            </a:r>
          </a:p>
        </p:txBody>
      </p:sp>
      <p:pic>
        <p:nvPicPr>
          <p:cNvPr id="2" name="Picture Placeholder 1" descr="Picture is a drawing of a triangle formed by the source of fireworks and two observers. Distance between two observers is delta x. Line of sight from the first observer to the source of fireworks is delta x1. Line of sight from the second observer to the source of fireworks is delta x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5614" r="-4561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91536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96</a:t>
            </a:r>
          </a:p>
        </p:txBody>
      </p:sp>
      <p:pic>
        <p:nvPicPr>
          <p:cNvPr id="2" name="Picture Placeholder 1" descr="Picture is a diagram of the wave in the 60 centimeter long tube. There are two wavelengths in a tube. The maximum air displacements are at the ends of the tub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833" b="-1583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34323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130</a:t>
            </a:r>
          </a:p>
        </p:txBody>
      </p:sp>
      <p:pic>
        <p:nvPicPr>
          <p:cNvPr id="2" name="Picture Placeholder 1" descr="Picture shows a tuning fork placed above the opening of the tube filled with the water. Water is removed from the tube for the distance 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2940" r="-62940"/>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4803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17.4</a:t>
            </a:r>
          </a:p>
        </p:txBody>
      </p:sp>
      <p:pic>
        <p:nvPicPr>
          <p:cNvPr id="2" name="Picture Placeholder 1" descr="Picture shows a photograph of colorful fireworks illuminating night sk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505" r="-36505"/>
          <a:stretch>
            <a:fillRect/>
          </a:stretch>
        </p:blipFill>
        <p:spPr/>
      </p:pic>
      <p:sp>
        <p:nvSpPr>
          <p:cNvPr id="7" name="Text Placeholder 6"/>
          <p:cNvSpPr>
            <a:spLocks noGrp="1"/>
          </p:cNvSpPr>
          <p:nvPr>
            <p:ph type="body" sz="quarter" idx="14"/>
          </p:nvPr>
        </p:nvSpPr>
        <p:spPr/>
        <p:txBody>
          <a:bodyPr>
            <a:normAutofit/>
          </a:bodyPr>
          <a:lstStyle/>
          <a:p>
            <a:r>
              <a:rPr lang="en-US" sz="1600" dirty="0"/>
              <a:t>When a firework shell explodes, we perceive the light energy before the sound energy because sound travels more slowly than light does.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87362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131</a:t>
            </a:r>
          </a:p>
        </p:txBody>
      </p:sp>
      <p:pic>
        <p:nvPicPr>
          <p:cNvPr id="2" name="Picture Placeholder 1" descr="Picture shows a string vibrator connected to a frictionless pulley with a hanging mass of m. The distance of the string connecting the vibrator to the pulley is 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063" r="-2406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05575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140</a:t>
            </a:r>
          </a:p>
        </p:txBody>
      </p:sp>
      <p:pic>
        <p:nvPicPr>
          <p:cNvPr id="2" name="Picture Placeholder 1" descr="Figure shows the gauge pressure in Pascals plotted against time in seconds. The line has short wavelengths that go above and below the x axis between negative 2 and positive 2 pascal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48" r="-1548"/>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644975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141</a:t>
            </a:r>
          </a:p>
        </p:txBody>
      </p:sp>
      <p:pic>
        <p:nvPicPr>
          <p:cNvPr id="2" name="Picture Placeholder 1" descr="Picture shows a triangle with two sides of r1 and 2. The height of a triangle is 6 meters. The altitude to the base of the triangle splits the base into two parts that are 2 meters and 3 meters long. Picture is a drawing of two speakers placed at a distance d apart. The sound waves produced by the speakers meet at the point r1 from the top speaker and r2 from the bottom one. R is the distance from the point located equidistantly between the speakers to the to point where there the waves meet. Line R forms angle theta with the line perpendicular to the line connecting two speak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271" r="-22271"/>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55166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386301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17.5</a:t>
            </a:r>
          </a:p>
        </p:txBody>
      </p:sp>
      <p:pic>
        <p:nvPicPr>
          <p:cNvPr id="2" name="Picture Placeholder 1" descr="Picture is a schematic drawing of a tuning fork emanating sound wav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271" r="-727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sound wave emanates from a source, such as a tuning fork, vibrating at a frequency </a:t>
                </a:r>
                <a:r>
                  <a:rPr lang="en-US" sz="1600" i="1" dirty="0"/>
                  <a:t>f</a:t>
                </a:r>
                <a:r>
                  <a:rPr lang="en-US" sz="1600" dirty="0"/>
                  <a:t>. It propagates at speed </a:t>
                </a:r>
                <a:r>
                  <a:rPr lang="en-US" sz="1600" i="1" dirty="0"/>
                  <a:t>v</a:t>
                </a:r>
                <a:r>
                  <a:rPr lang="en-US" sz="1600" b="1" dirty="0"/>
                  <a:t> </a:t>
                </a:r>
                <a:r>
                  <a:rPr lang="en-US" sz="1600" dirty="0"/>
                  <a:t>and has a wavelength </a:t>
                </a:r>
                <a14:m>
                  <m:oMath xmlns:m="http://schemas.openxmlformats.org/officeDocument/2006/math">
                    <m:r>
                      <a:rPr lang="en-US" sz="1600" i="1" dirty="0" smtClean="0">
                        <a:latin typeface="Cambria Math"/>
                        <a:cs typeface="Cambria Math"/>
                      </a:rPr>
                      <m:t>𝜆</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7677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17.6</a:t>
            </a:r>
          </a:p>
        </p:txBody>
      </p:sp>
      <p:pic>
        <p:nvPicPr>
          <p:cNvPr id="2" name="Picture Placeholder 1" descr="Picture is a drawing of a flying bat that emits sound waves. Waves are reflected from the flying insect and are returned to the ba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093" r="-32093"/>
          <a:stretch>
            <a:fillRect/>
          </a:stretch>
        </p:blipFill>
        <p:spPr/>
      </p:pic>
      <p:sp>
        <p:nvSpPr>
          <p:cNvPr id="7" name="Text Placeholder 6"/>
          <p:cNvSpPr>
            <a:spLocks noGrp="1"/>
          </p:cNvSpPr>
          <p:nvPr>
            <p:ph type="body" sz="quarter" idx="14"/>
          </p:nvPr>
        </p:nvSpPr>
        <p:spPr/>
        <p:txBody>
          <a:bodyPr>
            <a:normAutofit/>
          </a:bodyPr>
          <a:lstStyle/>
          <a:p>
            <a:r>
              <a:rPr lang="en-US" sz="1600" dirty="0"/>
              <a:t>A bat uses sound echoes to find its way about and to catch prey. The time for the echo to return is directly proportional to the distance.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724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17.7</a:t>
            </a:r>
          </a:p>
        </p:txBody>
      </p:sp>
      <p:pic>
        <p:nvPicPr>
          <p:cNvPr id="2" name="Picture Placeholder 1" descr="Picture is a schematic drawing of a mass flowing through with the speed v for the distance x through the cylinder with the cross-sectional area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96" b="-149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mass of a fluid in a volume is equal to the density times the volume, </a:t>
                </a:r>
                <a:r>
                  <a:rPr lang="en-US" sz="1600" i="1" dirty="0">
                    <a:latin typeface="Arial"/>
                    <a:cs typeface="Arial"/>
                  </a:rPr>
                  <a:t>m</a:t>
                </a:r>
                <a:r>
                  <a:rPr lang="en-US" sz="1600" dirty="0">
                    <a:latin typeface="Cambria Math"/>
                    <a:cs typeface="Cambria Math"/>
                  </a:rPr>
                  <a:t> = </a:t>
                </a:r>
                <a14:m>
                  <m:oMath xmlns:m="http://schemas.openxmlformats.org/officeDocument/2006/math">
                    <m:r>
                      <a:rPr lang="en-US" sz="1600" i="1" dirty="0" smtClean="0">
                        <a:latin typeface="Cambria Math"/>
                        <a:cs typeface="Cambria Math"/>
                      </a:rPr>
                      <m:t>𝜌</m:t>
                    </m:r>
                  </m:oMath>
                </a14:m>
                <a:r>
                  <a:rPr lang="en-US" sz="1600" i="1" dirty="0">
                    <a:latin typeface="Arial"/>
                    <a:cs typeface="Arial"/>
                  </a:rPr>
                  <a:t>V</a:t>
                </a:r>
                <a:r>
                  <a:rPr lang="en-US" sz="1600" dirty="0">
                    <a:latin typeface="Cambria Math"/>
                    <a:cs typeface="Cambria Math"/>
                  </a:rPr>
                  <a:t> = </a:t>
                </a:r>
                <a14:m>
                  <m:oMath xmlns:m="http://schemas.openxmlformats.org/officeDocument/2006/math">
                    <m:r>
                      <a:rPr lang="en-US" sz="1600" i="1" dirty="0">
                        <a:latin typeface="Cambria Math"/>
                        <a:cs typeface="Cambria Math"/>
                      </a:rPr>
                      <m:t>𝜌</m:t>
                    </m:r>
                  </m:oMath>
                </a14:m>
                <a:r>
                  <a:rPr lang="en-US" sz="1600" i="1" dirty="0">
                    <a:latin typeface="Arial"/>
                    <a:cs typeface="Arial"/>
                  </a:rPr>
                  <a:t>Ax</a:t>
                </a:r>
                <a:r>
                  <a:rPr lang="en-US" sz="1600" dirty="0"/>
                  <a:t>. The mass flow rate is the time derivative of the mass.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2094" r="-756"/>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4366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17.8</a:t>
            </a:r>
          </a:p>
        </p:txBody>
      </p:sp>
      <p:pic>
        <p:nvPicPr>
          <p:cNvPr id="2" name="Picture Placeholder 1" descr="Picture is a schematic drawing of a sound wave moving through a volume of fluid. The density, temperature, and velocity of the fluid change from one side to the oth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159" b="-8159"/>
          <a:stretch>
            <a:fillRect/>
          </a:stretch>
        </p:blipFill>
        <p:spPr/>
      </p:pic>
      <p:sp>
        <p:nvSpPr>
          <p:cNvPr id="7" name="Text Placeholder 6"/>
          <p:cNvSpPr>
            <a:spLocks noGrp="1"/>
          </p:cNvSpPr>
          <p:nvPr>
            <p:ph type="body" sz="quarter" idx="14"/>
          </p:nvPr>
        </p:nvSpPr>
        <p:spPr/>
        <p:txBody>
          <a:bodyPr>
            <a:normAutofit/>
          </a:bodyPr>
          <a:lstStyle/>
          <a:p>
            <a:r>
              <a:rPr lang="en-US" sz="1600" dirty="0"/>
              <a:t>A sound wave moves through a volume of fluid. The density, temperature, and velocity of the fluid change from one side to the other.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68676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397</TotalTime>
  <Words>2604</Words>
  <Application>Microsoft Office PowerPoint</Application>
  <PresentationFormat>On-screen Show (4:3)</PresentationFormat>
  <Paragraphs>99</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Arial Black</vt:lpstr>
      <vt:lpstr>Calibri</vt:lpstr>
      <vt:lpstr>Cambria Math</vt:lpstr>
      <vt:lpstr>Essential</vt:lpstr>
      <vt:lpstr>PowerPoint Presentation</vt:lpstr>
      <vt:lpstr>Figure 17.1</vt:lpstr>
      <vt:lpstr>Figure 17.2</vt:lpstr>
      <vt:lpstr>Figure 17.3</vt:lpstr>
      <vt:lpstr>Figure 17.4</vt:lpstr>
      <vt:lpstr>Figure 17.5</vt:lpstr>
      <vt:lpstr>Figure 17.6</vt:lpstr>
      <vt:lpstr>Figure 17.7</vt:lpstr>
      <vt:lpstr>Figure 17.8</vt:lpstr>
      <vt:lpstr>Figure 17.9</vt:lpstr>
      <vt:lpstr>Figure 17.10</vt:lpstr>
      <vt:lpstr>Figure 17.11</vt:lpstr>
      <vt:lpstr>Figure 17.12</vt:lpstr>
      <vt:lpstr>Figure 17.13</vt:lpstr>
      <vt:lpstr>Figure 17.14</vt:lpstr>
      <vt:lpstr>Figure 17.15</vt:lpstr>
      <vt:lpstr>Figure 17.16</vt:lpstr>
      <vt:lpstr>Figure 17.17</vt:lpstr>
      <vt:lpstr>Example 17.5.1</vt:lpstr>
      <vt:lpstr>Example 17.5.2</vt:lpstr>
      <vt:lpstr>Figure 17.18</vt:lpstr>
      <vt:lpstr>Figure 17.19</vt:lpstr>
      <vt:lpstr>Figure 17.20</vt:lpstr>
      <vt:lpstr>Figure 17.21</vt:lpstr>
      <vt:lpstr>Figure 17.22</vt:lpstr>
      <vt:lpstr>Figure 17.23</vt:lpstr>
      <vt:lpstr>Figure 17.24</vt:lpstr>
      <vt:lpstr>Figure 17.25</vt:lpstr>
      <vt:lpstr>Figure 17.26</vt:lpstr>
      <vt:lpstr>Figure 17.27</vt:lpstr>
      <vt:lpstr>Figure 17.28</vt:lpstr>
      <vt:lpstr>Figure 17.29</vt:lpstr>
      <vt:lpstr>Figure 17.30</vt:lpstr>
      <vt:lpstr>Figure 17.31</vt:lpstr>
      <vt:lpstr>Figure 17.32</vt:lpstr>
      <vt:lpstr>Figure 17.33</vt:lpstr>
      <vt:lpstr>Figure 17.34</vt:lpstr>
      <vt:lpstr>Figure 17.35</vt:lpstr>
      <vt:lpstr>Figure 17.36</vt:lpstr>
      <vt:lpstr>Figure 17.37</vt:lpstr>
      <vt:lpstr>Figure 17.38</vt:lpstr>
      <vt:lpstr>Figure 17.39</vt:lpstr>
      <vt:lpstr>Exercise 23</vt:lpstr>
      <vt:lpstr>Exercise 24</vt:lpstr>
      <vt:lpstr>Exercise 41</vt:lpstr>
      <vt:lpstr>Exercise 53</vt:lpstr>
      <vt:lpstr>Exercise 55</vt:lpstr>
      <vt:lpstr>Exercise 96</vt:lpstr>
      <vt:lpstr>Exercise 130</vt:lpstr>
      <vt:lpstr>Exercise 131</vt:lpstr>
      <vt:lpstr>Exercise 140</vt:lpstr>
      <vt:lpstr>Exercise 141</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58</cp:revision>
  <dcterms:created xsi:type="dcterms:W3CDTF">2012-06-04T02:13:36Z</dcterms:created>
  <dcterms:modified xsi:type="dcterms:W3CDTF">2020-09-11T19:06:13Z</dcterms:modified>
</cp:coreProperties>
</file>