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41"/>
  </p:handoutMasterIdLst>
  <p:sldIdLst>
    <p:sldId id="256" r:id="rId2"/>
    <p:sldId id="277" r:id="rId3"/>
    <p:sldId id="280" r:id="rId4"/>
    <p:sldId id="281" r:id="rId5"/>
    <p:sldId id="282" r:id="rId6"/>
    <p:sldId id="283" r:id="rId7"/>
    <p:sldId id="273" r:id="rId8"/>
    <p:sldId id="284" r:id="rId9"/>
    <p:sldId id="286" r:id="rId10"/>
    <p:sldId id="288" r:id="rId11"/>
    <p:sldId id="287" r:id="rId12"/>
    <p:sldId id="289" r:id="rId13"/>
    <p:sldId id="291" r:id="rId14"/>
    <p:sldId id="294" r:id="rId15"/>
    <p:sldId id="295" r:id="rId16"/>
    <p:sldId id="296" r:id="rId17"/>
    <p:sldId id="330" r:id="rId18"/>
    <p:sldId id="297" r:id="rId19"/>
    <p:sldId id="298" r:id="rId20"/>
    <p:sldId id="299" r:id="rId21"/>
    <p:sldId id="285" r:id="rId22"/>
    <p:sldId id="293" r:id="rId23"/>
    <p:sldId id="321" r:id="rId24"/>
    <p:sldId id="302" r:id="rId25"/>
    <p:sldId id="322" r:id="rId26"/>
    <p:sldId id="323" r:id="rId27"/>
    <p:sldId id="300" r:id="rId28"/>
    <p:sldId id="324" r:id="rId29"/>
    <p:sldId id="325" r:id="rId30"/>
    <p:sldId id="326" r:id="rId31"/>
    <p:sldId id="301" r:id="rId32"/>
    <p:sldId id="327" r:id="rId33"/>
    <p:sldId id="328" r:id="rId34"/>
    <p:sldId id="305" r:id="rId35"/>
    <p:sldId id="303" r:id="rId36"/>
    <p:sldId id="329" r:id="rId37"/>
    <p:sldId id="306" r:id="rId38"/>
    <p:sldId id="308" r:id="rId39"/>
    <p:sldId id="27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74" autoAdjust="0"/>
  </p:normalViewPr>
  <p:slideViewPr>
    <p:cSldViewPr snapToGrid="0" snapToObjects="1">
      <p:cViewPr varScale="1">
        <p:scale>
          <a:sx n="72" d="100"/>
          <a:sy n="72" d="100"/>
        </p:scale>
        <p:origin x="60"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 TEMPERATURE AND HEAT</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1.9</a:t>
            </a:r>
          </a:p>
        </p:txBody>
      </p:sp>
      <p:pic>
        <p:nvPicPr>
          <p:cNvPr id="2" name="Picture Placeholder 1" descr="Figure a shows a soda can at temperature T1 and an ice cube, some distance away at temperature T2. T1 is greater than T2. Figure b shows the can and cube in contact with each other. Both are at temperature T prim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4438" b="-24438"/>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300" dirty="0"/>
              <a:t>Here, the soft drink has a higher temperature than the ice, so they are not in thermal equilibrium.</a:t>
            </a:r>
          </a:p>
          <a:p>
            <a:pPr marL="342900" indent="-342900">
              <a:buAutoNum type="alphaLcParenBoth"/>
            </a:pPr>
            <a:r>
              <a:rPr lang="en-US" sz="1300" dirty="0"/>
              <a:t>When the soft drink and ice are allowed to interact, heat is transferred from the drink to the ice due to the difference in temperatures until they reach the same temperature, </a:t>
            </a:r>
            <a:r>
              <a:rPr lang="en-US" sz="1300" i="1" dirty="0"/>
              <a:t>T</a:t>
            </a:r>
            <a:r>
              <a:rPr lang="en-US" sz="1300" dirty="0"/>
              <a:t>′, achieving equilibrium. In fact, since the soft drink and ice are both in contact with the surrounding air and the bench, the ultimate equilibrium temperature will be the same as that of the surroundings.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4181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1.10</a:t>
            </a:r>
          </a:p>
        </p:txBody>
      </p:sp>
      <p:pic>
        <p:nvPicPr>
          <p:cNvPr id="3" name="Picture Placeholder 2" descr="An insulated cylindrical container is filled with known volume water. A vertical rod is immersed in it. This has paddles which would stir the water if the rod were rotated. The top portion of the rod is outside the water. A string is tied around it, both ends of which go over pulleys and support weights on either side. A lever at the top is used to rotate the rod. A thermometer is kept in the water. The distance from the cente of the weight and the pully to the base of the container is labeled measured height of desc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4212" r="-5421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Joule’s experiment established the equivalence of heat and work. As the masses descended, they caused the paddles to do work, </a:t>
                </a:r>
                <a:r>
                  <a:rPr lang="en-US" sz="1600" i="1" dirty="0"/>
                  <a:t>W</a:t>
                </a:r>
                <a:r>
                  <a:rPr lang="en-US" sz="1600" dirty="0"/>
                  <a:t> </a:t>
                </a:r>
                <a:r>
                  <a:rPr lang="en-US" sz="1600" dirty="0">
                    <a:latin typeface="Cambria Math"/>
                    <a:cs typeface="Cambria Math"/>
                  </a:rPr>
                  <a:t>=</a:t>
                </a:r>
                <a:r>
                  <a:rPr lang="en-US" sz="1600" i="1" dirty="0"/>
                  <a:t> mgh</a:t>
                </a:r>
                <a:r>
                  <a:rPr lang="en-US" sz="1600" dirty="0"/>
                  <a:t>, on the water. The result was a temperature increase, </a:t>
                </a:r>
                <a14:m>
                  <m:oMath xmlns:m="http://schemas.openxmlformats.org/officeDocument/2006/math">
                    <m:r>
                      <m:rPr>
                        <m:sty m:val="p"/>
                      </m:rPr>
                      <a:rPr lang="en-US" sz="1600" i="0" dirty="0" smtClean="0">
                        <a:latin typeface="Cambria Math"/>
                        <a:cs typeface="Cambria Math"/>
                      </a:rPr>
                      <m:t>Δ</m:t>
                    </m:r>
                  </m:oMath>
                </a14:m>
                <a:r>
                  <a:rPr lang="en-US" sz="1600" i="1" dirty="0"/>
                  <a:t>T</a:t>
                </a:r>
                <a:r>
                  <a:rPr lang="en-US" sz="1600" dirty="0"/>
                  <a:t>, measured by the thermometer. Joule found that </a:t>
                </a:r>
                <a14:m>
                  <m:oMath xmlns:m="http://schemas.openxmlformats.org/officeDocument/2006/math">
                    <m:r>
                      <m:rPr>
                        <m:sty m:val="p"/>
                      </m:rPr>
                      <a:rPr lang="en-US" sz="1600" i="0" dirty="0" smtClean="0">
                        <a:latin typeface="Cambria Math"/>
                        <a:cs typeface="Cambria Math"/>
                      </a:rPr>
                      <m:t>Δ</m:t>
                    </m:r>
                  </m:oMath>
                </a14:m>
                <a:r>
                  <a:rPr lang="en-US" sz="1600" i="1" dirty="0"/>
                  <a:t>T</a:t>
                </a:r>
                <a:r>
                  <a:rPr lang="en-US" sz="1600" dirty="0"/>
                  <a:t> was proportional to </a:t>
                </a:r>
                <a:r>
                  <a:rPr lang="en-US" sz="1600" i="1" dirty="0"/>
                  <a:t>W</a:t>
                </a:r>
                <a:r>
                  <a:rPr lang="en-US" sz="1600" dirty="0"/>
                  <a:t> and thus determined the mechanical equivalent of heat.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3098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a:t>
            </a:r>
          </a:p>
        </p:txBody>
      </p:sp>
      <p:pic>
        <p:nvPicPr>
          <p:cNvPr id="2" name="Picture Placeholder 1" descr="Figure shows a truck on a road. There is smoke near its tir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71" b="-871"/>
          <a:stretch>
            <a:fillRect/>
          </a:stretch>
        </p:blipFill>
        <p:spPr/>
      </p:pic>
      <p:sp>
        <p:nvSpPr>
          <p:cNvPr id="7" name="Text Placeholder 6"/>
          <p:cNvSpPr>
            <a:spLocks noGrp="1"/>
          </p:cNvSpPr>
          <p:nvPr>
            <p:ph type="body" sz="quarter" idx="14"/>
          </p:nvPr>
        </p:nvSpPr>
        <p:spPr/>
        <p:txBody>
          <a:bodyPr>
            <a:normAutofit/>
          </a:bodyPr>
          <a:lstStyle/>
          <a:p>
            <a:r>
              <a:rPr lang="en-US" sz="1600" dirty="0"/>
              <a:t>The smoking brakes on a braking truck are visible evidence of the mechanical equivalent of heat.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1298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a:t>
            </a:r>
          </a:p>
        </p:txBody>
      </p:sp>
      <p:pic>
        <p:nvPicPr>
          <p:cNvPr id="2" name="Picture Placeholder 1" descr="Graph of pressure P in atmosphere versus temperature T in degree Celsius for water. The curve starts with going up and right to a point labeled triple point. This is at 0.006 atm and 0.01 degree C. From here, the curve diverges into two branches. One goes up and left and is almost vertical. The other goes up and right. On the branch going up and right is a point at 1 atm and 100 degrees C. Further up on the same branch is a point labeled critical point. This is at 218 atm and 374 degrees C. The area to the left of the left branch is labeled solid. The area between two branches is labeled liquid. The area to the right of the right branch is labeled vapour. The curve to the lower left of the triple point is labeled sublimation, the branch to the upper left of the triple point is labeled melting, and the branch to the upper right of the triple point is labeled boilin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413" r="-60413"/>
          <a:stretch>
            <a:fillRect/>
          </a:stretch>
        </p:blipFill>
        <p:spPr/>
      </p:pic>
      <p:sp>
        <p:nvSpPr>
          <p:cNvPr id="7" name="Text Placeholder 6"/>
          <p:cNvSpPr>
            <a:spLocks noGrp="1"/>
          </p:cNvSpPr>
          <p:nvPr>
            <p:ph type="body" sz="quarter" idx="14"/>
          </p:nvPr>
        </p:nvSpPr>
        <p:spPr/>
        <p:txBody>
          <a:bodyPr>
            <a:noAutofit/>
          </a:bodyPr>
          <a:lstStyle/>
          <a:p>
            <a:r>
              <a:rPr lang="en-US" sz="1350" dirty="0"/>
              <a:t>The phase diagram (</a:t>
            </a:r>
            <a:r>
              <a:rPr lang="en-US" sz="1350" i="1" dirty="0"/>
              <a:t>pT</a:t>
            </a:r>
            <a:r>
              <a:rPr lang="en-US" sz="1350" dirty="0"/>
              <a:t> graph) for water shows solid (s), liquid (l), and vapor (v) phases. At temperatures and pressure above those of the critical point, there is no distinction between liquid and vapor. Note that the axes are nonlinear and the graph is not to scale. This graph is simplified—it omits several exotic phases of ice at higher pressures. The phase diagram of water is unusual because the melting-point curve has a negative slope, showing that you can melt ice by </a:t>
            </a:r>
            <a:r>
              <a:rPr lang="en-US" sz="1350" i="1" dirty="0"/>
              <a:t>increasing</a:t>
            </a:r>
            <a:r>
              <a:rPr lang="en-US" sz="1350" dirty="0"/>
              <a:t> the pressure.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4688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1.13</a:t>
            </a:r>
          </a:p>
        </p:txBody>
      </p:sp>
      <p:sp>
        <p:nvSpPr>
          <p:cNvPr id="7" name="Text Placeholder 6"/>
          <p:cNvSpPr>
            <a:spLocks noGrp="1"/>
          </p:cNvSpPr>
          <p:nvPr>
            <p:ph type="body" sz="quarter" idx="14"/>
          </p:nvPr>
        </p:nvSpPr>
        <p:spPr/>
        <p:txBody>
          <a:bodyPr>
            <a:noAutofit/>
          </a:bodyPr>
          <a:lstStyle/>
          <a:p>
            <a:r>
              <a:rPr lang="en-US" sz="1200" dirty="0"/>
              <a:t>Direct transitions between solid and vapor are common, sometimes useful, and even beautiful.</a:t>
            </a:r>
          </a:p>
          <a:p>
            <a:pPr marL="342900" indent="-342900">
              <a:buAutoNum type="alphaLcParenBoth"/>
            </a:pPr>
            <a:r>
              <a:rPr lang="en-US" sz="1200" dirty="0"/>
              <a:t>Dry ice sublimes directly to carbon dioxide gas. The visible “smoke” consists of water droplets that condensed in the air cooled by the dry ice.</a:t>
            </a:r>
          </a:p>
          <a:p>
            <a:pPr marL="342900" indent="-342900">
              <a:buAutoNum type="alphaLcParenBoth"/>
            </a:pPr>
            <a:r>
              <a:rPr lang="en-US" sz="1200" dirty="0"/>
              <a:t>Frost forms patterns on a very cold window, an example of a solid formed directly from a vapor. (credit a: modification of work by Windell Oskay; credit b: modification of work by Liz West)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hotograph a shows ice in a glass turning into white coloured gas. Photograph b shows a frost covered window."/>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5110" b="-5110"/>
          <a:stretch/>
        </p:blipFill>
        <p:spPr/>
      </p:pic>
    </p:spTree>
    <p:extLst>
      <p:ext uri="{BB962C8B-B14F-4D97-AF65-F5344CB8AC3E}">
        <p14:creationId xmlns:p14="http://schemas.microsoft.com/office/powerpoint/2010/main" val="98441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1.14</a:t>
            </a:r>
          </a:p>
        </p:txBody>
      </p:sp>
      <p:sp>
        <p:nvSpPr>
          <p:cNvPr id="7" name="Text Placeholder 6"/>
          <p:cNvSpPr>
            <a:spLocks noGrp="1"/>
          </p:cNvSpPr>
          <p:nvPr>
            <p:ph type="body" sz="quarter" idx="14"/>
          </p:nvPr>
        </p:nvSpPr>
        <p:spPr/>
        <p:txBody>
          <a:bodyPr>
            <a:noAutofit/>
          </a:bodyPr>
          <a:lstStyle/>
          <a:p>
            <a:r>
              <a:rPr lang="en-US" sz="1000" dirty="0"/>
              <a:t>Equilibrium between liquid and gas at two different boiling points inside a closed container.</a:t>
            </a:r>
          </a:p>
          <a:p>
            <a:pPr marL="228600" indent="-228600">
              <a:buAutoNum type="alphaLcParenBoth"/>
            </a:pPr>
            <a:r>
              <a:rPr lang="en-US" sz="1000" dirty="0"/>
              <a:t>The rates of boiling and condensation are equal at this combination of temperature and pressure, so the liquid and gas phases are in equilibrium.</a:t>
            </a:r>
          </a:p>
          <a:p>
            <a:pPr marL="228600" indent="-228600">
              <a:buAutoNum type="alphaLcParenBoth"/>
            </a:pPr>
            <a:r>
              <a:rPr lang="en-US" sz="1000" dirty="0"/>
              <a:t>At a higher temperature, the boiling rate is faster, that is, the rate at which molecules leave the liquid and enter the gas is faster. This increases the number of molecules in the gas, which increases the gas pressure, which in turn increases the rate at which gas molecules condense and enter the  liquid. The pressure stops increasing when it reaches the point where the boiling rate and the condensation rate are equal. The gas and liquid are in equilibrium again at this higher temperature and pressure.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a shows a tank of water that is half filled. An arrow going up from the water is labeled vaporization. An arrow going down from the air within the tank to the water is labeled condensation. A pressure gauge and thermometer are attached to the tank. Figure b shows the same setup. The pressure and temperature in figure b are higher than those in figure a. The arrows indicating vaporization and condensation are also longer than those in figure a."/>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5425" r="-25425"/>
          <a:stretch/>
        </p:blipFill>
        <p:spPr/>
      </p:pic>
    </p:spTree>
    <p:extLst>
      <p:ext uri="{BB962C8B-B14F-4D97-AF65-F5344CB8AC3E}">
        <p14:creationId xmlns:p14="http://schemas.microsoft.com/office/powerpoint/2010/main" val="379876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1.15</a:t>
            </a:r>
          </a:p>
        </p:txBody>
      </p:sp>
      <p:sp>
        <p:nvSpPr>
          <p:cNvPr id="7" name="Text Placeholder 6"/>
          <p:cNvSpPr>
            <a:spLocks noGrp="1"/>
          </p:cNvSpPr>
          <p:nvPr>
            <p:ph type="body" sz="quarter" idx="14"/>
          </p:nvPr>
        </p:nvSpPr>
        <p:spPr/>
        <p:txBody>
          <a:bodyPr>
            <a:noAutofit/>
          </a:bodyPr>
          <a:lstStyle/>
          <a:p>
            <a:r>
              <a:rPr lang="en-US" sz="1600" dirty="0"/>
              <a:t>Temperature versus heat. The system is constructed so that no vapor evaporates while ice warms to become liquid water, and so that, when vaporization occurs, the vapor remains in the system. The long stretches of constant temperatures at 0 </a:t>
            </a:r>
            <a:r>
              <a:rPr lang="en-US" sz="1600" dirty="0">
                <a:latin typeface="Cambria Math"/>
                <a:cs typeface="Cambria Math"/>
              </a:rPr>
              <a:t>°</a:t>
            </a:r>
            <a:r>
              <a:rPr lang="en-US" sz="1600" dirty="0"/>
              <a:t>C and 100 </a:t>
            </a:r>
            <a:r>
              <a:rPr lang="en-US" sz="1600" dirty="0">
                <a:latin typeface="Cambria Math"/>
                <a:cs typeface="Cambria Math"/>
              </a:rPr>
              <a:t>°</a:t>
            </a:r>
            <a:r>
              <a:rPr lang="en-US" sz="1600" dirty="0"/>
              <a:t>C reflect the large amounts of heat needed to cause melting and vaporization, respectively.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graph of temperature T in degree C versus heat delta Q by m in kilojoule per kg. The curve goes up and right in a straight line to a point at 0 degree C and a heat value just above zero. The line is labeled ice. From this point, a horizontal line stretches to another point with heat value just under 0.5. The line is labeled ice plus water. From this point, a line goes up and right to a point at 100 degree Celsius and a heat value just under 1. The line is labeled water. From this point, a line goes horizontally to a point with heat value of about 3. This is labeled water plus steam. From this point, a line labeled steam goes up and right."/>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9497" r="-19497"/>
          <a:stretch/>
        </p:blipFill>
        <p:spPr/>
      </p:pic>
    </p:spTree>
    <p:extLst>
      <p:ext uri="{BB962C8B-B14F-4D97-AF65-F5344CB8AC3E}">
        <p14:creationId xmlns:p14="http://schemas.microsoft.com/office/powerpoint/2010/main" val="204320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1.16</a:t>
            </a:r>
          </a:p>
        </p:txBody>
      </p:sp>
      <p:pic>
        <p:nvPicPr>
          <p:cNvPr id="2" name="Picture Placeholder 1" descr="Photograph of condensation on a glass filled with iced te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Condensation forms on this glass of iced tea because the temperature of the nearby air is reduced. The air cannot hold as much water as it did at room temperature, so water condenses. Energy is released when the water condenses, speeding the melting of the ice in the glass. (credit: Jenny Downing)</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5268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1.17</a:t>
            </a:r>
          </a:p>
        </p:txBody>
      </p:sp>
      <p:sp>
        <p:nvSpPr>
          <p:cNvPr id="7" name="Text Placeholder 6"/>
          <p:cNvSpPr>
            <a:spLocks noGrp="1"/>
          </p:cNvSpPr>
          <p:nvPr>
            <p:ph type="body" sz="quarter" idx="14"/>
          </p:nvPr>
        </p:nvSpPr>
        <p:spPr/>
        <p:txBody>
          <a:bodyPr>
            <a:normAutofit/>
          </a:bodyPr>
          <a:lstStyle/>
          <a:p>
            <a:r>
              <a:rPr lang="en-US" sz="1600" dirty="0"/>
              <a:t>The ice on these trees released large amounts of energy when it froze, helping to prevent the temperature of the trees from dropping below 0 </a:t>
            </a:r>
            <a:r>
              <a:rPr lang="en-US" sz="1600" dirty="0">
                <a:latin typeface="Cambria Math"/>
                <a:cs typeface="Cambria Math"/>
              </a:rPr>
              <a:t>°</a:t>
            </a:r>
            <a:r>
              <a:rPr lang="en-US" sz="1600" dirty="0"/>
              <a:t>C . Water is intentionally sprayed on orchards to help prevent hard frosts. (credit: Hermann Hammer)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Photograph of streaks of ice hanging from branches of tree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7182" r="-27182"/>
          <a:stretch/>
        </p:blipFill>
        <p:spPr/>
      </p:pic>
    </p:spTree>
    <p:extLst>
      <p:ext uri="{BB962C8B-B14F-4D97-AF65-F5344CB8AC3E}">
        <p14:creationId xmlns:p14="http://schemas.microsoft.com/office/powerpoint/2010/main" val="95588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1.18</a:t>
            </a:r>
          </a:p>
        </p:txBody>
      </p:sp>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Energy is required to partially overcome the attractive forces (modeled as springs) between molecules in a solid to form a liquid. That same energy must be removed from the liquid for freezing to take place.</a:t>
            </a:r>
          </a:p>
          <a:p>
            <a:pPr marL="228600" indent="-228600">
              <a:buAutoNum type="alphaLcParenBoth"/>
            </a:pPr>
            <a:r>
              <a:rPr lang="en-US" sz="1200" dirty="0"/>
              <a:t> Molecules become separated by large distances when going from liquid to vapor, requiring significant energy to completely overcome molecular attraction. The same energy must be removed from the vapor for condensation to take place.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a shows conversion from solid to liquid. In the solid substance, molecules are seen as small circles arranged in a grid. They are connected to one another through springs, forming a lattice structure. Each molecule has a small arrow originating from it. These arrows point in different directions. The length of the arrow forms the radius of a circle labeled limits of motion. In the liquid, the molecules are further apart from each other than in the solid. Arrows from the molecules indicate that they move in any direction. An arrow from the solid to the liquid is labeled energy input, melt. An arrow from the liquid to the solid is labeled energy output, freeze. Figure b shows the liquid and gas, where the molecules are even further apart than the liquid. In the gas, too, they move in any direction. An arrow from the liquid to the gas is labeled energy input evaporate. An arrow from gas to liquid is labeled energy output, condens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8279" b="-8279"/>
          <a:stretch/>
        </p:blipFill>
        <p:spPr/>
      </p:pic>
    </p:spTree>
    <p:extLst>
      <p:ext uri="{BB962C8B-B14F-4D97-AF65-F5344CB8AC3E}">
        <p14:creationId xmlns:p14="http://schemas.microsoft.com/office/powerpoint/2010/main" val="301675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a:t>
            </a:r>
          </a:p>
        </p:txBody>
      </p:sp>
      <p:pic>
        <p:nvPicPr>
          <p:cNvPr id="2" name="Picture Placeholder 1" descr="Photograph of people sitting around a campfire in the sn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These snowshoers on Mount Hood in Oregon are enjoying the heat flow and light caused by high temperature. All three mechanisms of heat transfer are relevant to this picture. The heat flowing out of the fire also turns the solid snow to liquid water and vapor. (credit: “Mt. Hood Territory”/Flickr)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1.19</a:t>
            </a:r>
          </a:p>
        </p:txBody>
      </p:sp>
      <p:sp>
        <p:nvSpPr>
          <p:cNvPr id="7" name="Text Placeholder 6"/>
          <p:cNvSpPr>
            <a:spLocks noGrp="1"/>
          </p:cNvSpPr>
          <p:nvPr>
            <p:ph type="body" sz="quarter" idx="14"/>
          </p:nvPr>
        </p:nvSpPr>
        <p:spPr>
          <a:xfrm>
            <a:off x="457200" y="4976504"/>
            <a:ext cx="8062912" cy="1166382"/>
          </a:xfrm>
        </p:spPr>
        <p:txBody>
          <a:bodyPr>
            <a:noAutofit/>
          </a:bodyPr>
          <a:lstStyle/>
          <a:p>
            <a:r>
              <a:rPr lang="en-US" sz="1600" dirty="0"/>
              <a:t>In a fireplace, heat transfer occurs by all three methods: conduction, convection, and radiation. Radiation is responsible for most of the heat transferred into the room. Heat transfer also occurs through conduction into the room, but much slower. Heat transfer by convection also occurs through cold air entering the room around windows and hot air leaving the room by rising up the chimney.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2" descr="Figure shows a room with a fireplace. Hot air rises through the chimney. This is labeled convection. Heat going into the room from the fireplace is labeled radiation. Arrows show air circulation within the room. This is labeled convection. There is cold air outside the room. There is convection around doors and windows. The fire heats the floor of the room through conduction."/>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49212" y="974605"/>
            <a:ext cx="4078887" cy="3822622"/>
          </a:xfrm>
          <a:prstGeom prst="rect">
            <a:avLst/>
          </a:prstGeom>
        </p:spPr>
      </p:pic>
    </p:spTree>
    <p:extLst>
      <p:ext uri="{BB962C8B-B14F-4D97-AF65-F5344CB8AC3E}">
        <p14:creationId xmlns:p14="http://schemas.microsoft.com/office/powerpoint/2010/main" val="263580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1.20</a:t>
            </a:r>
          </a:p>
        </p:txBody>
      </p:sp>
      <p:pic>
        <p:nvPicPr>
          <p:cNvPr id="2" name="Picture Placeholder 1" descr="Photograph of insulation on door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7903" r="-7903"/>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Insulation is used to limit the conduction of heat from the inside to the outside (in winter) and from the outside to the inside (in summer). (credit: Giles Douglas)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2720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a:t>
            </a:r>
          </a:p>
        </p:txBody>
      </p:sp>
      <p:pic>
        <p:nvPicPr>
          <p:cNvPr id="2" name="Picture Placeholder 1" descr="Figure shows the cross section of a surface as a vertical line. To the left is an area at higher temperature, to the right is an area with lower temperature. A molecule strikes the surface from the left and bounces off. This has high energy before collision compared to after. Another molecule to the right of the surface strikes it. This has low energy before collision compared to afte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48375" r="-48375"/>
          <a:stretch/>
        </p:blipFill>
        <p:spPr/>
      </p:pic>
      <p:sp>
        <p:nvSpPr>
          <p:cNvPr id="7" name="Text Placeholder 6"/>
          <p:cNvSpPr>
            <a:spLocks noGrp="1"/>
          </p:cNvSpPr>
          <p:nvPr>
            <p:ph type="body" sz="quarter" idx="14"/>
          </p:nvPr>
        </p:nvSpPr>
        <p:spPr/>
        <p:txBody>
          <a:bodyPr>
            <a:noAutofit/>
          </a:bodyPr>
          <a:lstStyle/>
          <a:p>
            <a:r>
              <a:rPr lang="en-US" sz="1300" dirty="0"/>
              <a:t>Molecules in two bodies at different temperatures have different average kinetic energies. Collisions occurring at the contact surface tend to transfer energy from high-temperature regions to low-temperature regions. In this illustration, a molecule in the lower-temperature region (right side) has low energy before collision, but its energy increases after colliding with a high-energy molecule at the contact surface. In contrast, a molecule in the higher-temperature region (left side) has high energy before collision, but its energy decreases after colliding with a low-energy molecule at the contact surface.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68098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a:t>
            </a:r>
          </a:p>
        </p:txBody>
      </p:sp>
      <p:sp>
        <p:nvSpPr>
          <p:cNvPr id="7" name="Text Placeholder 6"/>
          <p:cNvSpPr>
            <a:spLocks noGrp="1"/>
          </p:cNvSpPr>
          <p:nvPr>
            <p:ph type="body" sz="quarter" idx="14"/>
          </p:nvPr>
        </p:nvSpPr>
        <p:spPr/>
        <p:txBody>
          <a:bodyPr>
            <a:normAutofit/>
          </a:bodyPr>
          <a:lstStyle/>
          <a:p>
            <a:r>
              <a:rPr lang="en-US" sz="1600" dirty="0"/>
              <a:t>Heat conduction occurs through any material, represented here by a rectangular bar, whether window glass or walrus blubber.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rectangular bar of material with thermal conductivity k and cross sectional area A. It is in contact with a block at high temperature Th to the left and with a block at low temperature Tc to the righ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22" r="-4822"/>
          <a:stretch/>
        </p:blipFill>
        <p:spPr/>
      </p:pic>
    </p:spTree>
    <p:extLst>
      <p:ext uri="{BB962C8B-B14F-4D97-AF65-F5344CB8AC3E}">
        <p14:creationId xmlns:p14="http://schemas.microsoft.com/office/powerpoint/2010/main" val="2110260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1.23</a:t>
            </a:r>
          </a:p>
        </p:txBody>
      </p:sp>
      <p:pic>
        <p:nvPicPr>
          <p:cNvPr id="2" name="Picture Placeholder 1" descr="Photograph of a person handling a fiberglass batt."/>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6718" b="-6718"/>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fiberglass batt is used for insulation of walls and ceilings to prevent heat transfer between the inside of the building and the outside environment. (credit: Tracey Nicholls)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80123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1.24</a:t>
            </a:r>
          </a:p>
        </p:txBody>
      </p:sp>
      <p:sp>
        <p:nvSpPr>
          <p:cNvPr id="7" name="Text Placeholder 6"/>
          <p:cNvSpPr>
            <a:spLocks noGrp="1"/>
          </p:cNvSpPr>
          <p:nvPr>
            <p:ph type="body" sz="quarter" idx="14"/>
          </p:nvPr>
        </p:nvSpPr>
        <p:spPr/>
        <p:txBody>
          <a:bodyPr>
            <a:noAutofit/>
          </a:bodyPr>
          <a:lstStyle/>
          <a:p>
            <a:r>
              <a:rPr lang="en-US" sz="1600" dirty="0"/>
              <a:t>Air heated by a so-called gravity furnace expands and rises, forming a convective loop that transfers energy to other parts of the room. As the air is cooled at the ceiling and outside walls, it contracts, eventually becoming denser than room air and sinking to the floor. A properly designed heating system using natural convection, like this one, can heat a home quite efficiently.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room heated by a gravity furnace. Hot air rises from the furnace and travels along the ceiling to the right. Air cooled by room travels down from the ceiling and back to the furnac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7861" r="-47861"/>
          <a:stretch/>
        </p:blipFill>
        <p:spPr/>
      </p:pic>
    </p:spTree>
    <p:extLst>
      <p:ext uri="{BB962C8B-B14F-4D97-AF65-F5344CB8AC3E}">
        <p14:creationId xmlns:p14="http://schemas.microsoft.com/office/powerpoint/2010/main" val="35813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1.25</a:t>
            </a:r>
          </a:p>
        </p:txBody>
      </p:sp>
      <p:sp>
        <p:nvSpPr>
          <p:cNvPr id="7" name="Text Placeholder 6"/>
          <p:cNvSpPr>
            <a:spLocks noGrp="1"/>
          </p:cNvSpPr>
          <p:nvPr>
            <p:ph type="body" sz="quarter" idx="14"/>
          </p:nvPr>
        </p:nvSpPr>
        <p:spPr/>
        <p:txBody>
          <a:bodyPr>
            <a:noAutofit/>
          </a:bodyPr>
          <a:lstStyle/>
          <a:p>
            <a:r>
              <a:rPr lang="en-US" sz="1600" dirty="0"/>
              <a:t>Natural convection plays an important role in heat transfer inside this pot of water. Once conducted to the inside, heat transfer to other parts of the pot is mostly by convection. The hotter water expands, decreases in density, and rises to transfer heat to other regions of the water, while colder water sinks to the bottom. This process keeps repeating.</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pot of water being heated. Hot water rises and cold water sinks, resulting in circular motion of water within the po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697" r="-38697"/>
          <a:stretch/>
        </p:blipFill>
        <p:spPr>
          <a:xfrm>
            <a:off x="457199" y="1122386"/>
            <a:ext cx="8062913" cy="3500071"/>
          </a:xfrm>
        </p:spPr>
      </p:pic>
    </p:spTree>
    <p:extLst>
      <p:ext uri="{BB962C8B-B14F-4D97-AF65-F5344CB8AC3E}">
        <p14:creationId xmlns:p14="http://schemas.microsoft.com/office/powerpoint/2010/main" val="68267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1.26</a:t>
            </a:r>
          </a:p>
        </p:txBody>
      </p:sp>
      <p:pic>
        <p:nvPicPr>
          <p:cNvPr id="2" name="Picture Placeholder 1" descr="Figure shows part of a warm body covered with a layer of fur. The air outside is cold. There are circular arrows in the fur labeled convection loop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7778" b="-7778"/>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Fur is filled with air, breaking it up into many small pockets. Convection is very slow here, because the loops are so small. The low conductivity of air makes fur a very good lightweight insulator.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51135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1.27</a:t>
            </a:r>
          </a:p>
        </p:txBody>
      </p:sp>
      <p:sp>
        <p:nvSpPr>
          <p:cNvPr id="7" name="Text Placeholder 6"/>
          <p:cNvSpPr>
            <a:spLocks noGrp="1"/>
          </p:cNvSpPr>
          <p:nvPr>
            <p:ph type="body" sz="quarter" idx="14"/>
          </p:nvPr>
        </p:nvSpPr>
        <p:spPr/>
        <p:txBody>
          <a:bodyPr>
            <a:noAutofit/>
          </a:bodyPr>
          <a:lstStyle/>
          <a:p>
            <a:r>
              <a:rPr lang="en-US" sz="1600" dirty="0"/>
              <a:t>Cumulus clouds are caused by water vapor that rises because of convection. The rise of clouds is driven by a positive feedback mechanism. (credit: “Amada44”/Wikimedia Commons)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hotograph of a cumulus clou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394" r="-26394"/>
          <a:stretch/>
        </p:blipFill>
        <p:spPr/>
      </p:pic>
    </p:spTree>
    <p:extLst>
      <p:ext uri="{BB962C8B-B14F-4D97-AF65-F5344CB8AC3E}">
        <p14:creationId xmlns:p14="http://schemas.microsoft.com/office/powerpoint/2010/main" val="2857031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Figure 1.28</a:t>
            </a:r>
            <a:endParaRPr lang="en-US" dirty="0"/>
          </a:p>
        </p:txBody>
      </p:sp>
      <p:sp>
        <p:nvSpPr>
          <p:cNvPr id="7" name="Text Placeholder 6"/>
          <p:cNvSpPr>
            <a:spLocks noGrp="1"/>
          </p:cNvSpPr>
          <p:nvPr>
            <p:ph type="body" sz="quarter" idx="14"/>
          </p:nvPr>
        </p:nvSpPr>
        <p:spPr/>
        <p:txBody>
          <a:bodyPr>
            <a:noAutofit/>
          </a:bodyPr>
          <a:lstStyle/>
          <a:p>
            <a:r>
              <a:rPr lang="en-US" sz="1500" dirty="0"/>
              <a:t>Most of the heat transfer from this fire to the observers occurs through infrared radiation. The visible light, although dramatic, transfers relatively little thermal energy. Convection transfers energy away from the observers as hot air rises, while conduction is negligibly slow here. Skin is very sensitive to infrared radiation, so you can sense the presence of a fire without looking at it directly. (credit: Daniel O’Neil)</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Photograph of fir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4266" r="-24266"/>
          <a:stretch/>
        </p:blipFill>
        <p:spPr/>
      </p:pic>
    </p:spTree>
    <p:extLst>
      <p:ext uri="{BB962C8B-B14F-4D97-AF65-F5344CB8AC3E}">
        <p14:creationId xmlns:p14="http://schemas.microsoft.com/office/powerpoint/2010/main" val="207423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a:t>
            </a:r>
          </a:p>
        </p:txBody>
      </p:sp>
      <p:pic>
        <p:nvPicPr>
          <p:cNvPr id="2" name="Picture Placeholder 1" descr="The figure on the left shows two boxes labeled B and C in contact with each other. A thermometer A is attached to box B. The figure on the right shows the same boxes, with the thermometer attached to box C. In both cases, the temperature reading on the thermometer is the sam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6497" b="-16497"/>
          <a:stretch>
            <a:fillRect/>
          </a:stretch>
        </p:blipFill>
        <p:spPr/>
      </p:pic>
      <p:sp>
        <p:nvSpPr>
          <p:cNvPr id="7" name="Text Placeholder 6"/>
          <p:cNvSpPr>
            <a:spLocks noGrp="1"/>
          </p:cNvSpPr>
          <p:nvPr>
            <p:ph type="body" sz="quarter" idx="14"/>
          </p:nvPr>
        </p:nvSpPr>
        <p:spPr/>
        <p:txBody>
          <a:bodyPr>
            <a:normAutofit/>
          </a:bodyPr>
          <a:lstStyle/>
          <a:p>
            <a:r>
              <a:rPr lang="en-US" sz="1600" dirty="0"/>
              <a:t>If thermometer </a:t>
            </a:r>
            <a:r>
              <a:rPr lang="en-US" sz="1600" i="1" dirty="0"/>
              <a:t>A</a:t>
            </a:r>
            <a:r>
              <a:rPr lang="en-US" sz="1600" dirty="0"/>
              <a:t> is in thermal equilibrium with object </a:t>
            </a:r>
            <a:r>
              <a:rPr lang="en-US" sz="1600" i="1" dirty="0"/>
              <a:t>B</a:t>
            </a:r>
            <a:r>
              <a:rPr lang="en-US" sz="1600" dirty="0"/>
              <a:t>, and </a:t>
            </a:r>
            <a:r>
              <a:rPr lang="en-US" sz="1600" i="1" dirty="0"/>
              <a:t>B </a:t>
            </a:r>
            <a:r>
              <a:rPr lang="en-US" sz="1600" dirty="0"/>
              <a:t>is in thermal equilibrium with </a:t>
            </a:r>
            <a:r>
              <a:rPr lang="en-US" sz="1600" i="1" dirty="0"/>
              <a:t>C</a:t>
            </a:r>
            <a:r>
              <a:rPr lang="en-US" sz="1600" dirty="0"/>
              <a:t>, then </a:t>
            </a:r>
            <a:r>
              <a:rPr lang="en-US" sz="1600" i="1" dirty="0"/>
              <a:t>A</a:t>
            </a:r>
            <a:r>
              <a:rPr lang="en-US" sz="1600" dirty="0"/>
              <a:t> is in thermal equilibrium with </a:t>
            </a:r>
            <a:r>
              <a:rPr lang="en-US" sz="1600" i="1" dirty="0"/>
              <a:t>C</a:t>
            </a:r>
            <a:r>
              <a:rPr lang="en-US" sz="1600" dirty="0"/>
              <a:t>. Therefore, the reading on </a:t>
            </a:r>
            <a:r>
              <a:rPr lang="en-US" sz="1600" i="1" dirty="0"/>
              <a:t>A</a:t>
            </a:r>
            <a:r>
              <a:rPr lang="en-US" sz="1600" dirty="0"/>
              <a:t> stays the same when </a:t>
            </a:r>
            <a:r>
              <a:rPr lang="en-US" sz="1600" i="1" dirty="0"/>
              <a:t>A</a:t>
            </a:r>
            <a:r>
              <a:rPr lang="en-US" sz="1600" dirty="0"/>
              <a:t> is moved over to make contact with </a:t>
            </a:r>
            <a:r>
              <a:rPr lang="en-US" sz="1600" i="1" dirty="0"/>
              <a:t>C</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68598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1.29</a:t>
            </a:r>
          </a:p>
        </p:txBody>
      </p:sp>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A graph of the spectrum of electromagnetic waves emitted from an ideal radiator at three different temperatures. The intensity or rate of radiation emission increases dramatically with temperature, and the spectrum shifts down in wavelength toward the visible and ultraviolet parts of the spectrum. The shaded portion denotes the visible part of the spectrum. It is apparent that the shift toward the ultraviolet with temperature makes the visible appearance shift from red to white to blue as temperature increases. </a:t>
            </a:r>
          </a:p>
          <a:p>
            <a:pPr marL="228600" indent="-228600">
              <a:buAutoNum type="alphaLcParenBoth"/>
            </a:pPr>
            <a:r>
              <a:rPr lang="en-US" sz="1200" dirty="0"/>
              <a:t>Note the variations in color corresponding to variations in flame temperature.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a shows a graph of EM radiation intensity versus lambda in nm. There are three separate curves on the graph. These are labeled 6000 K or white hot, 4000 K and 3000 K or red hot. All rise, peak and taper down, with the first having the highest intensity and the last one, the lowest. The first curve peaks near the range of visible light, the second and third ones, just after. Figure b shows a flame. It is blue near the bottom, whitish in the middle and orangish at the top."/>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4798" r="-24798"/>
          <a:stretch/>
        </p:blipFill>
        <p:spPr/>
      </p:pic>
    </p:spTree>
    <p:extLst>
      <p:ext uri="{BB962C8B-B14F-4D97-AF65-F5344CB8AC3E}">
        <p14:creationId xmlns:p14="http://schemas.microsoft.com/office/powerpoint/2010/main" val="2316397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1.30</a:t>
            </a:r>
          </a:p>
        </p:txBody>
      </p:sp>
      <p:pic>
        <p:nvPicPr>
          <p:cNvPr id="2" name="Picture Placeholder 1" descr="Figure on the left shows ice melting on a light coloured pavement. Figure on the right shows ice melting on a darker pavement. Here the ice has melted mor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7919" r="-7919"/>
          <a:stretch/>
        </p:blipFill>
        <p:spPr/>
      </p:pic>
      <p:sp>
        <p:nvSpPr>
          <p:cNvPr id="7" name="Text Placeholder 6"/>
          <p:cNvSpPr>
            <a:spLocks noGrp="1"/>
          </p:cNvSpPr>
          <p:nvPr>
            <p:ph type="body" sz="quarter" idx="14"/>
          </p:nvPr>
        </p:nvSpPr>
        <p:spPr/>
        <p:txBody>
          <a:bodyPr>
            <a:normAutofit/>
          </a:bodyPr>
          <a:lstStyle/>
          <a:p>
            <a:r>
              <a:rPr lang="en-US" sz="1600" dirty="0"/>
              <a:t>The darker pavement is hotter than the lighter pavement (much more of the ice on the right has melted), although both have been in the sunlight for the same time. The thermal conductivities of the pavements are the same.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63465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a:t>
            </a:r>
          </a:p>
        </p:txBody>
      </p:sp>
      <p:sp>
        <p:nvSpPr>
          <p:cNvPr id="7" name="Text Placeholder 6"/>
          <p:cNvSpPr>
            <a:spLocks noGrp="1"/>
          </p:cNvSpPr>
          <p:nvPr>
            <p:ph type="body" sz="quarter" idx="14"/>
          </p:nvPr>
        </p:nvSpPr>
        <p:spPr/>
        <p:txBody>
          <a:bodyPr>
            <a:normAutofit/>
          </a:bodyPr>
          <a:lstStyle/>
          <a:p>
            <a:r>
              <a:rPr lang="en-US" sz="1400" dirty="0"/>
              <a:t>A black object is a good absorber and a good radiator, whereas a white, clear, or silver object is a poor absorber and a poor radiator.</a:t>
            </a:r>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four boxes. The first two are black and the other two are silver coated. The first box is labeled absorb. Incident radiant energy is absorbed and a small part of it is reflected. The second box is labeled radiate. Most energy is emitted and a small part of it is retained. The third box is labeled absorb. Most incident radiant anergy is reflected. A small part is absorbed. The last box is labeled radiate. Most incident energy is retained. A small part of it is emitted."/>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19260" b="-19260"/>
          <a:stretch/>
        </p:blipFill>
        <p:spPr/>
      </p:pic>
    </p:spTree>
    <p:extLst>
      <p:ext uri="{BB962C8B-B14F-4D97-AF65-F5344CB8AC3E}">
        <p14:creationId xmlns:p14="http://schemas.microsoft.com/office/powerpoint/2010/main" val="3033924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a:t>
            </a:r>
          </a:p>
        </p:txBody>
      </p:sp>
      <p:sp>
        <p:nvSpPr>
          <p:cNvPr id="7" name="Text Placeholder 6"/>
          <p:cNvSpPr>
            <a:spLocks noGrp="1"/>
          </p:cNvSpPr>
          <p:nvPr>
            <p:ph type="body" sz="quarter" idx="14"/>
          </p:nvPr>
        </p:nvSpPr>
        <p:spPr/>
        <p:txBody>
          <a:bodyPr>
            <a:normAutofit/>
          </a:bodyPr>
          <a:lstStyle/>
          <a:p>
            <a:r>
              <a:rPr lang="en-US" sz="1400" dirty="0"/>
              <a:t>A thermograph of part of a building shows temperature variations, indicating where heat transfer to the outside is most severe. Windows are a major region of heat transfer to the outside of homes. (credit: US Army)</a:t>
            </a:r>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photograph of a building overlaid by its thermograph. The thermograph shows different areas of the building in different colours. The windows are yellow with red frame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35143" r="-35143"/>
          <a:stretch/>
        </p:blipFill>
        <p:spPr/>
      </p:pic>
    </p:spTree>
    <p:extLst>
      <p:ext uri="{BB962C8B-B14F-4D97-AF65-F5344CB8AC3E}">
        <p14:creationId xmlns:p14="http://schemas.microsoft.com/office/powerpoint/2010/main" val="3472160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1.33</a:t>
            </a:r>
          </a:p>
        </p:txBody>
      </p:sp>
      <p:pic>
        <p:nvPicPr>
          <p:cNvPr id="2" name="Picture Placeholder 1" descr="Figure shows UV, IR and visible light from the sun striking the earth through its atmosphere. Of these, only IR is reflected."/>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24518" b="-24518"/>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greenhouse effect is the name given to the increase of Earth’s temperature due to absorption of radiation in the atmosphere. The atmosphere is transparent to incoming visible radiation and most of the Sun’s infrared. The Earth absorbs that energy and re-emits it. Since Earth’s temperature is much lower than the Sun’s, it re-emits the energy at much longer wavelengths, in the infrared. The atmosphere absorbs much of that infrared radiation and radiates about half of the energy back down, keeping Earth warmer than it would otherwise be. The amount of trapping depends on concentrations of trace gases such as carbon dioxide, and an increase in the concentration of these gases increases Earth’s surface temperature.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80123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16</a:t>
            </a:r>
          </a:p>
        </p:txBody>
      </p:sp>
      <p:pic>
        <p:nvPicPr>
          <p:cNvPr id="2" name="Picture Placeholder 1" descr="Figure shows a graph of pressure in atmosphere versus temperature in degrees Celsius for carbon dioxide. The curve goes up and right to reach the triple point, which is at 5.11 atmosphere and minus 56.6 degrees Celsius. From here, the curve branches. One branch goes up almost vertically, the other goes up and right to the critical point. This is at 73 atmosphere and 31 degrees Celsius. The area left of the vertical branch is solid, the area between two branches is liquid and that to the right of the right branch is vapo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12883" b="-12883"/>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51135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30</a:t>
            </a:r>
          </a:p>
        </p:txBody>
      </p:sp>
      <p:pic>
        <p:nvPicPr>
          <p:cNvPr id="2" name="Picture Placeholder 1" descr="Figure shows the cross section of a thermos. Glass walls with silvered surfaces form the inner container. It is suspended within the outer container with springs and rubber supports. There is a layer of air and a layer of vacuum between the two containers. the inner container is filled with hot or cold liquid."/>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489450" y="1364364"/>
            <a:ext cx="4030663" cy="4743634"/>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14961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32</a:t>
            </a:r>
          </a:p>
        </p:txBody>
      </p:sp>
      <p:pic>
        <p:nvPicPr>
          <p:cNvPr id="2" name="Picture Placeholder 1" descr="Photograph of men wearing loose white clothing."/>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5004" b="-5004"/>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51135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120</a:t>
            </a:r>
          </a:p>
        </p:txBody>
      </p:sp>
      <p:pic>
        <p:nvPicPr>
          <p:cNvPr id="2" name="Picture Placeholder 1" descr="Figure shows a flask filled with water with a layer of ice at the top. The top surface of ice is at minus 18 degrees Celsius. The bottom surface of the ice and the water are at 0 degrees Celsiu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544" r="-3544"/>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801232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a:t>
            </a:r>
          </a:p>
        </p:txBody>
      </p:sp>
      <p:pic>
        <p:nvPicPr>
          <p:cNvPr id="2" name="Picture Placeholder 1" descr="Figure a is a photograph of an alcohol in glass thermometer. Figure b shows a strip with six squares. Each square is labeled with a temperature in degree Celsius from 35 to 40 and the corresponding temperature in degree Farhenheit. It has the words forehead temperature indicator. Figure c is the photograph of a person holding a pyrometer close to a ventilation system outle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4738" r="-24738"/>
          <a:stretch>
            <a:fillRect/>
          </a:stretch>
        </p:blipFill>
        <p:spPr/>
      </p:pic>
      <p:sp>
        <p:nvSpPr>
          <p:cNvPr id="7" name="Text Placeholder 6"/>
          <p:cNvSpPr>
            <a:spLocks noGrp="1"/>
          </p:cNvSpPr>
          <p:nvPr>
            <p:ph type="body" sz="quarter" idx="14"/>
          </p:nvPr>
        </p:nvSpPr>
        <p:spPr/>
        <p:txBody>
          <a:bodyPr>
            <a:noAutofit/>
          </a:bodyPr>
          <a:lstStyle/>
          <a:p>
            <a:r>
              <a:rPr lang="en-US" sz="880" dirty="0"/>
              <a:t>Because many physical properties depend on temperature, the variety of thermometers is remarkable. </a:t>
            </a:r>
            <a:r>
              <a:rPr lang="en-US" sz="880" dirty="0">
                <a:solidFill>
                  <a:srgbClr val="6CB255"/>
                </a:solidFill>
              </a:rPr>
              <a:t>(a)</a:t>
            </a:r>
            <a:r>
              <a:rPr lang="en-US" sz="880" dirty="0"/>
              <a:t> In this common type of thermometer, the alcohol, containing a red dye, expands more rapidly than the glass encasing it. When the thermometer’s temperature increases, the liquid from the bulb is forced into the narrow tube, producing a large change in the length of the column for a small change in temperature. </a:t>
            </a:r>
            <a:r>
              <a:rPr lang="en-US" sz="880" dirty="0">
                <a:solidFill>
                  <a:srgbClr val="6CB255"/>
                </a:solidFill>
              </a:rPr>
              <a:t>(b) </a:t>
            </a:r>
            <a:r>
              <a:rPr lang="en-US" sz="880" dirty="0"/>
              <a:t>Each of the six squares on this plastic (liquid crystal) thermometer contains a film of a different heat-sensitive liquid crystal material. Below 95 °F , all six squares are black. When the plastic thermometer is exposed to a temperature of 95 °F , the first liquid crystal square changes color. When the temperature reaches above 96.8 °F , the second liquid crystal square also changes color, and so forth. </a:t>
            </a:r>
            <a:r>
              <a:rPr lang="en-US" sz="880" dirty="0">
                <a:solidFill>
                  <a:srgbClr val="6CB255"/>
                </a:solidFill>
              </a:rPr>
              <a:t>(c) </a:t>
            </a:r>
            <a:r>
              <a:rPr lang="en-US" sz="880" dirty="0"/>
              <a:t>A firefighter uses a pyrometer to check the temperature of an aircraft carrier’s ventilation system. The pyrometer measures infrared radiation (whose emission varies with temperature) from the vent and quickly produces a temperature readout. Infrared thermometers are also frequently used to measure body temperature by gently placing them in the ear canal. Such thermometers are more accurate than the alcohol thermometers placed under the tongue or in the armpit. (credit b: modification of work by Tess Watson; credit c: modification of work by Lamel J. Hinton)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6905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a:t>
            </a:r>
          </a:p>
        </p:txBody>
      </p:sp>
      <p:pic>
        <p:nvPicPr>
          <p:cNvPr id="2" name="Picture Placeholder 1" descr="Figure shows Farhenheit, Celsius and Kelvin scales. In that order, the scales have these values: absolute zero is minus 459, minus 273.15 and 0, freezing point of water is 32, 0 and 273.15, normal body temperature is 98.6, 37 and 310.15, boiling point of water is 212, 100 and 373.15. Zero degree F is minus 17.8 degree C and 255.25 degree K. The relative sizes of the scales are shown on the right. A difference of 9 degrees F is equivalent to 5 degrees C and 5 degrees K."/>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596" b="-3596"/>
          <a:stretch>
            <a:fillRect/>
          </a:stretch>
        </p:blipFill>
        <p:spPr/>
      </p:pic>
      <p:sp>
        <p:nvSpPr>
          <p:cNvPr id="7" name="Text Placeholder 6"/>
          <p:cNvSpPr>
            <a:spLocks noGrp="1"/>
          </p:cNvSpPr>
          <p:nvPr>
            <p:ph type="body" sz="quarter" idx="14"/>
          </p:nvPr>
        </p:nvSpPr>
        <p:spPr/>
        <p:txBody>
          <a:bodyPr>
            <a:normAutofit/>
          </a:bodyPr>
          <a:lstStyle/>
          <a:p>
            <a:r>
              <a:rPr lang="en-US" sz="1600" dirty="0"/>
              <a:t>Relationships between the Fahrenheit, Celsius, and Kelvin temperature scales are shown. The relative sizes of the scales are also shown.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9454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a:t>
            </a:r>
          </a:p>
        </p:txBody>
      </p:sp>
      <p:pic>
        <p:nvPicPr>
          <p:cNvPr id="2" name="Picture Placeholder 1" descr="Photograph a shows an expansion joint as a small gap on a road. Photograph b shows Auckland Harbour Brid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996" r="-5996"/>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a:t>
            </a:r>
            <a:r>
              <a:rPr lang="en-US" sz="1600" dirty="0"/>
              <a:t> Thermal expansion joints like these in the </a:t>
            </a:r>
            <a:r>
              <a:rPr lang="en-US" sz="1600" dirty="0">
                <a:solidFill>
                  <a:srgbClr val="6CB255"/>
                </a:solidFill>
              </a:rPr>
              <a:t>(b)</a:t>
            </a:r>
            <a:r>
              <a:rPr lang="en-US" sz="1600" dirty="0"/>
              <a:t> Auckland Harbour Bridge in New Zealand allow bridges to change length without buckling. (credit: “ŠJů”/Wikimedia Commons)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5780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1.6</a:t>
            </a:r>
          </a:p>
        </p:txBody>
      </p:sp>
      <p:pic>
        <p:nvPicPr>
          <p:cNvPr id="2" name="Picture Placeholder 1" descr="Figure a shows two vertical strips attached to each other. It is labeled T0. Figure b shows the same two strips bent towards the right. It is labeled T greater than T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56" r="-185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curvature of a bimetallic strip depends on temperature.</a:t>
            </a:r>
          </a:p>
          <a:p>
            <a:pPr marL="342900" indent="-342900">
              <a:buAutoNum type="alphaLcParenBoth"/>
            </a:pPr>
            <a:r>
              <a:rPr lang="en-US" sz="1600" dirty="0">
                <a:solidFill>
                  <a:schemeClr val="tx1"/>
                </a:solidFill>
              </a:rPr>
              <a:t>The strip is straight at the starting temperature, where its two components have the same length. </a:t>
            </a:r>
          </a:p>
          <a:p>
            <a:pPr marL="342900" indent="-342900">
              <a:buAutoNum type="alphaLcParenBoth"/>
            </a:pPr>
            <a:r>
              <a:rPr lang="en-US" sz="1600" dirty="0">
                <a:solidFill>
                  <a:srgbClr val="6CB255"/>
                </a:solidFill>
              </a:rPr>
              <a:t> </a:t>
            </a:r>
            <a:r>
              <a:rPr lang="en-US" sz="1600" dirty="0">
                <a:solidFill>
                  <a:schemeClr val="tx1"/>
                </a:solidFill>
              </a:rPr>
              <a:t>At a higher temperature, this strip bends to the right, because the metal on the left has expanded more than the metal on the right. At a lower temperature, the strip would bend to the left.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a:t>
            </a:r>
          </a:p>
        </p:txBody>
      </p:sp>
      <p:pic>
        <p:nvPicPr>
          <p:cNvPr id="2" name="Picture Placeholder 1" descr="Figure shows a circle inside a square. The circle is outlined by another, slightly bigger circle. The bigger circle is a dashed outline. Similarly, the square is outlined by a bigger, dashed square. Figure b is similar to figure a except that the inner circle is cut out of the square. Figure c is a cuboid surrounded by a bigger, dashed cuboi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584" b="-13584"/>
          <a:stretch>
            <a:fillRect/>
          </a:stretch>
        </p:blipFill>
        <p:spPr/>
      </p:pic>
      <p:sp>
        <p:nvSpPr>
          <p:cNvPr id="7" name="Text Placeholder 6"/>
          <p:cNvSpPr>
            <a:spLocks noGrp="1"/>
          </p:cNvSpPr>
          <p:nvPr>
            <p:ph type="body" sz="quarter" idx="14"/>
          </p:nvPr>
        </p:nvSpPr>
        <p:spPr/>
        <p:txBody>
          <a:bodyPr>
            <a:noAutofit/>
          </a:bodyPr>
          <a:lstStyle/>
          <a:p>
            <a:r>
              <a:rPr lang="en-US" sz="1000" dirty="0"/>
              <a:t>In general, objects expand in all directions as temperature increases. In these drawings, the original boundaries of the objects are shown with solid lines, and the expanded boundaries with dashed lines.</a:t>
            </a:r>
          </a:p>
          <a:p>
            <a:pPr marL="228600" indent="-228600">
              <a:buAutoNum type="alphaLcParenBoth"/>
            </a:pPr>
            <a:r>
              <a:rPr lang="en-US" sz="1000" dirty="0"/>
              <a:t>Area increases because both length and width increase. The area of a circular plug also increases.</a:t>
            </a:r>
          </a:p>
          <a:p>
            <a:pPr marL="228600" indent="-228600">
              <a:buAutoNum type="alphaLcParenBoth"/>
            </a:pPr>
            <a:r>
              <a:rPr lang="en-US" sz="1000" dirty="0"/>
              <a:t>If the plug is removed, the hole it leaves becomes larger with increasing temperature, just as if the expanding plug were still in place.</a:t>
            </a:r>
          </a:p>
          <a:p>
            <a:pPr marL="228600" indent="-228600">
              <a:buAutoNum type="alphaLcParenBoth"/>
            </a:pPr>
            <a:r>
              <a:rPr lang="en-US" sz="1000" dirty="0"/>
              <a:t>Volume also increases, because all three dimensions increase.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7511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1.8</a:t>
            </a:r>
          </a:p>
        </p:txBody>
      </p:sp>
      <p:pic>
        <p:nvPicPr>
          <p:cNvPr id="2" name="Picture Placeholder 1" descr="Figure shows a graph of density of fresh water in grams per cubic centimeter versus temperature in degree Celsius. The graph starts at 0.99985 at 0 degrees and rises to a maximum y value of just under 1 at 4 degrees Celsius. It then curves down to 0.99950 at 12 degrees Celsi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526" r="-17526"/>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This curve shows the density of water as a function of temperature. Note that the thermal expansion at low temperatures is very small. The maximum density at 4 </a:t>
            </a:r>
            <a:r>
              <a:rPr lang="en-US" sz="1600" dirty="0">
                <a:latin typeface="Cambria Math"/>
                <a:cs typeface="Cambria Math"/>
              </a:rPr>
              <a:t>°</a:t>
            </a:r>
            <a:r>
              <a:rPr lang="en-US" sz="1600" dirty="0"/>
              <a:t>C is only 0.0075% greater than the density at 2 </a:t>
            </a:r>
            <a:r>
              <a:rPr lang="en-US" sz="1600" dirty="0">
                <a:latin typeface="Cambria Math"/>
                <a:cs typeface="Cambria Math"/>
              </a:rPr>
              <a:t>°</a:t>
            </a:r>
            <a:r>
              <a:rPr lang="en-US" sz="1600" dirty="0"/>
              <a:t>C, and 0.012% greater than that at 0 </a:t>
            </a:r>
            <a:r>
              <a:rPr lang="en-US" sz="1600" dirty="0">
                <a:latin typeface="Cambria Math"/>
                <a:cs typeface="Cambria Math"/>
              </a:rPr>
              <a:t>°</a:t>
            </a:r>
            <a:r>
              <a:rPr lang="en-US" sz="1600" dirty="0"/>
              <a:t>C. The decrease of density below 4 </a:t>
            </a:r>
            <a:r>
              <a:rPr lang="en-US" sz="1600" dirty="0">
                <a:latin typeface="Cambria Math"/>
                <a:cs typeface="Cambria Math"/>
              </a:rPr>
              <a:t>°</a:t>
            </a:r>
            <a:r>
              <a:rPr lang="en-US" sz="1600" dirty="0"/>
              <a:t>C occurs because the liquid water approachs the solid crystal form of ice, which contains more empty space than the liquid.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72942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406</TotalTime>
  <Words>2429</Words>
  <Application>Microsoft Office PowerPoint</Application>
  <PresentationFormat>On-screen Show (4:3)</PresentationFormat>
  <Paragraphs>87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Black</vt:lpstr>
      <vt:lpstr>Calibri</vt:lpstr>
      <vt:lpstr>Cambria Math</vt:lpstr>
      <vt:lpstr>Essential</vt:lpstr>
      <vt:lpstr>PowerPoint Presentation</vt:lpstr>
      <vt:lpstr>Figure 1.1</vt:lpstr>
      <vt:lpstr>Figure 1.2</vt:lpstr>
      <vt:lpstr>Figure 1.3</vt:lpstr>
      <vt:lpstr>Figure 1.4</vt:lpstr>
      <vt:lpstr>Figure 1.5</vt:lpstr>
      <vt:lpstr>Figure 1.6</vt:lpstr>
      <vt:lpstr>Figure 1.7</vt:lpstr>
      <vt:lpstr>Figure 1.8</vt:lpstr>
      <vt:lpstr>Figure 1.9</vt:lpstr>
      <vt:lpstr>Figure 1.10</vt:lpstr>
      <vt:lpstr>Figure 1.11</vt:lpstr>
      <vt:lpstr>Figure 1.12</vt:lpstr>
      <vt:lpstr>Figure 1.13</vt:lpstr>
      <vt:lpstr>Figure 1.14</vt:lpstr>
      <vt:lpstr>Figure 1.15</vt:lpstr>
      <vt:lpstr>Figure 1.16</vt:lpstr>
      <vt:lpstr>Figure 1.17</vt:lpstr>
      <vt:lpstr>Figure 1.18</vt:lpstr>
      <vt:lpstr>Figure 1.19</vt:lpstr>
      <vt:lpstr>Figure 1.20</vt:lpstr>
      <vt:lpstr>Figure 1.21</vt:lpstr>
      <vt:lpstr>Figure 1.22</vt:lpstr>
      <vt:lpstr>Figure 1.23</vt:lpstr>
      <vt:lpstr>Figure 1.24</vt:lpstr>
      <vt:lpstr>Figure 1.25</vt:lpstr>
      <vt:lpstr>Figure 1.26</vt:lpstr>
      <vt:lpstr>Figure 1.27</vt:lpstr>
      <vt:lpstr>Figure 1.28</vt:lpstr>
      <vt:lpstr>Figure 1.29</vt:lpstr>
      <vt:lpstr>Figure 1.30</vt:lpstr>
      <vt:lpstr>Figure 1.31</vt:lpstr>
      <vt:lpstr>Figure 1.32</vt:lpstr>
      <vt:lpstr>Figure 1.33</vt:lpstr>
      <vt:lpstr>Exercise 16</vt:lpstr>
      <vt:lpstr>Exercise 30</vt:lpstr>
      <vt:lpstr>Exercise 32</vt:lpstr>
      <vt:lpstr>Exercise 120</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55</cp:revision>
  <dcterms:created xsi:type="dcterms:W3CDTF">2012-06-04T02:13:36Z</dcterms:created>
  <dcterms:modified xsi:type="dcterms:W3CDTF">2021-01-12T19:08:01Z</dcterms:modified>
</cp:coreProperties>
</file>