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2" r:id="rId1"/>
  </p:sldMasterIdLst>
  <p:handoutMasterIdLst>
    <p:handoutMasterId r:id="rId21"/>
  </p:handoutMasterIdLst>
  <p:sldIdLst>
    <p:sldId id="256" r:id="rId2"/>
    <p:sldId id="293" r:id="rId3"/>
    <p:sldId id="315" r:id="rId4"/>
    <p:sldId id="316" r:id="rId5"/>
    <p:sldId id="317" r:id="rId6"/>
    <p:sldId id="318" r:id="rId7"/>
    <p:sldId id="319" r:id="rId8"/>
    <p:sldId id="320" r:id="rId9"/>
    <p:sldId id="321" r:id="rId10"/>
    <p:sldId id="285" r:id="rId11"/>
    <p:sldId id="292" r:id="rId12"/>
    <p:sldId id="322" r:id="rId13"/>
    <p:sldId id="294" r:id="rId14"/>
    <p:sldId id="295" r:id="rId15"/>
    <p:sldId id="323" r:id="rId16"/>
    <p:sldId id="327" r:id="rId17"/>
    <p:sldId id="325" r:id="rId18"/>
    <p:sldId id="326" r:id="rId19"/>
    <p:sldId id="2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510"/>
    <a:srgbClr val="6CB255"/>
    <a:srgbClr val="A4EC1A"/>
    <a:srgbClr val="E5D419"/>
    <a:srgbClr val="212F6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94574" autoAdjust="0"/>
  </p:normalViewPr>
  <p:slideViewPr>
    <p:cSldViewPr snapToGrid="0" snapToObjects="1">
      <p:cViewPr varScale="1">
        <p:scale>
          <a:sx n="105" d="100"/>
          <a:sy n="105" d="100"/>
        </p:scale>
        <p:origin x="8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8D041A-73BB-E643-A8C7-50D88C2F22F5}" type="datetimeFigureOut">
              <a:rPr lang="en-US" smtClean="0"/>
              <a:t>10/30/2020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36EFEC5-3018-A548-B247-453C6EC1EC1A}" type="slidenum">
              <a:rPr lang="en-US" smtClean="0"/>
              <a:t>‹#›</a:t>
            </a:fld>
            <a:endParaRPr lang="en-US"/>
          </a:p>
        </p:txBody>
      </p:sp>
    </p:spTree>
    <p:extLst>
      <p:ext uri="{BB962C8B-B14F-4D97-AF65-F5344CB8AC3E}">
        <p14:creationId xmlns:p14="http://schemas.microsoft.com/office/powerpoint/2010/main" val="13300572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1326"/>
            <a:ext cx="8062912" cy="659535"/>
          </a:xfrm>
        </p:spPr>
        <p:txBody>
          <a:bodyPr/>
          <a:lstStyle/>
          <a:p>
            <a:r>
              <a:rPr lang="en-US" dirty="0"/>
              <a:t>Click to edit</a:t>
            </a:r>
          </a:p>
        </p:txBody>
      </p:sp>
      <p:sp>
        <p:nvSpPr>
          <p:cNvPr id="5" name="Date Placeholder 4"/>
          <p:cNvSpPr>
            <a:spLocks noGrp="1"/>
          </p:cNvSpPr>
          <p:nvPr>
            <p:ph type="dt" sz="half" idx="10"/>
          </p:nvPr>
        </p:nvSpPr>
        <p:spPr/>
        <p:txBody>
          <a:bodyPr/>
          <a:lstStyle/>
          <a:p>
            <a:fld id="{79B19C71-EC74-44AF-B27E-FC7DC3C3A61D}" type="datetime4">
              <a:rPr lang="en-US" smtClean="0"/>
              <a:pPr/>
              <a:t>October 30,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Picture Placeholder 8"/>
          <p:cNvSpPr>
            <a:spLocks noGrp="1"/>
          </p:cNvSpPr>
          <p:nvPr>
            <p:ph type="pic" sz="quarter" idx="13"/>
          </p:nvPr>
        </p:nvSpPr>
        <p:spPr>
          <a:xfrm>
            <a:off x="457199" y="1107618"/>
            <a:ext cx="4031619" cy="4607689"/>
          </a:xfrm>
        </p:spPr>
        <p:txBody>
          <a:bodyPr/>
          <a:lstStyle/>
          <a:p>
            <a:endParaRPr lang="en-US" dirty="0"/>
          </a:p>
        </p:txBody>
      </p:sp>
      <p:sp>
        <p:nvSpPr>
          <p:cNvPr id="11" name="Text Placeholder 10"/>
          <p:cNvSpPr>
            <a:spLocks noGrp="1"/>
          </p:cNvSpPr>
          <p:nvPr>
            <p:ph type="body" sz="quarter" idx="14"/>
          </p:nvPr>
        </p:nvSpPr>
        <p:spPr>
          <a:xfrm>
            <a:off x="4606925" y="1107618"/>
            <a:ext cx="3913188" cy="4607382"/>
          </a:xfrm>
        </p:spPr>
        <p:txBody>
          <a:bodyPr/>
          <a:lstStyle>
            <a:lvl1pPr>
              <a:buClr>
                <a:srgbClr val="6CB255"/>
              </a:buClr>
              <a:defRPr>
                <a:solidFill>
                  <a:srgbClr val="212F62"/>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333F43-3E86-47E4-BFBB-2476D384E1C6}" type="datetime4">
              <a:rPr lang="en-US" smtClean="0"/>
              <a:pPr/>
              <a:t>October 30, 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8DF745-7D3F-47F4-83A3-874385CFAA69}" type="slidenum">
              <a:rPr lang="en-US" smtClean="0"/>
              <a:pPr/>
              <a:t>‹#›</a:t>
            </a:fld>
            <a:endParaRPr lang="en-US"/>
          </a:p>
        </p:txBody>
      </p:sp>
      <p:sp>
        <p:nvSpPr>
          <p:cNvPr id="7" name="Title 1"/>
          <p:cNvSpPr>
            <a:spLocks noGrp="1"/>
          </p:cNvSpPr>
          <p:nvPr>
            <p:ph type="title"/>
          </p:nvPr>
        </p:nvSpPr>
        <p:spPr>
          <a:xfrm>
            <a:off x="457200" y="241326"/>
            <a:ext cx="8062912" cy="659535"/>
          </a:xfrm>
        </p:spPr>
        <p:txBody>
          <a:bodyPr/>
          <a:lstStyle/>
          <a:p>
            <a:r>
              <a:rPr lang="en-US" dirty="0"/>
              <a:t>Click to edit</a:t>
            </a:r>
          </a:p>
        </p:txBody>
      </p:sp>
      <p:sp>
        <p:nvSpPr>
          <p:cNvPr id="8" name="Picture Placeholder 8"/>
          <p:cNvSpPr>
            <a:spLocks noGrp="1"/>
          </p:cNvSpPr>
          <p:nvPr>
            <p:ph type="pic" sz="quarter" idx="13"/>
          </p:nvPr>
        </p:nvSpPr>
        <p:spPr>
          <a:xfrm>
            <a:off x="457199" y="1122386"/>
            <a:ext cx="8062913" cy="3500071"/>
          </a:xfrm>
        </p:spPr>
        <p:txBody>
          <a:bodyPr/>
          <a:lstStyle/>
          <a:p>
            <a:endParaRPr lang="en-US" dirty="0"/>
          </a:p>
        </p:txBody>
      </p:sp>
      <p:sp>
        <p:nvSpPr>
          <p:cNvPr id="9" name="Text Placeholder 10"/>
          <p:cNvSpPr>
            <a:spLocks noGrp="1"/>
          </p:cNvSpPr>
          <p:nvPr>
            <p:ph type="body" sz="quarter" idx="14"/>
          </p:nvPr>
        </p:nvSpPr>
        <p:spPr>
          <a:xfrm>
            <a:off x="457200" y="4843982"/>
            <a:ext cx="8062912" cy="1166382"/>
          </a:xfrm>
        </p:spPr>
        <p:txBody>
          <a:bodyPr/>
          <a:lstStyle>
            <a:lvl1pPr>
              <a:buClr>
                <a:srgbClr val="6CB255"/>
              </a:buClr>
              <a:defRPr>
                <a:solidFill>
                  <a:srgbClr val="000000"/>
                </a:solidFill>
              </a:defRPr>
            </a:lvl1pPr>
            <a:lvl2pPr marL="731520" indent="-457200">
              <a:buClr>
                <a:srgbClr val="6CB255"/>
              </a:buClr>
              <a:buFont typeface="+mj-lt"/>
              <a:buAutoNum type="alphaLcParenR"/>
              <a:defRPr>
                <a:solidFill>
                  <a:schemeClr val="tx1"/>
                </a:solidFill>
              </a:defRPr>
            </a:lvl2pPr>
            <a:lvl3pPr marL="1257300" indent="-342900">
              <a:buClr>
                <a:srgbClr val="6CB255"/>
              </a:buClr>
              <a:buFont typeface="+mj-lt"/>
              <a:buAutoNum type="alphaLcParenR"/>
              <a:defRPr>
                <a:solidFill>
                  <a:schemeClr val="tx1"/>
                </a:solidFill>
              </a:defRPr>
            </a:lvl3pPr>
            <a:lvl4pPr marL="1714500" indent="-342900">
              <a:buClr>
                <a:srgbClr val="6CB255"/>
              </a:buClr>
              <a:buFont typeface="+mj-lt"/>
              <a:buAutoNum type="alphaLcParenR"/>
              <a:defRPr>
                <a:solidFill>
                  <a:schemeClr val="tx1"/>
                </a:solidFill>
              </a:defRPr>
            </a:lvl4pPr>
            <a:lvl5pPr marL="2171700" indent="-342900">
              <a:buClr>
                <a:srgbClr val="6CB255"/>
              </a:buClr>
              <a:buFont typeface="+mj-lt"/>
              <a:buAutoNum type="alphaLcParen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marL="788670" indent="-514350">
              <a:buFont typeface="+mj-lt"/>
              <a:buAutoNum type="alphaLcParenR"/>
              <a:defRPr sz="2800"/>
            </a:lvl2pPr>
            <a:lvl3pPr marL="1371600" indent="-457200">
              <a:buFont typeface="+mj-lt"/>
              <a:buAutoNum type="alphaLcParenR"/>
              <a:defRPr sz="2400"/>
            </a:lvl3pPr>
            <a:lvl4pPr marL="1828800" indent="-457200">
              <a:buFont typeface="+mj-lt"/>
              <a:buAutoNum type="alphaLcParenR"/>
              <a:defRPr sz="2000"/>
            </a:lvl4pPr>
            <a:lvl5pPr marL="2286000" indent="-457200">
              <a:buFont typeface="+mj-lt"/>
              <a:buAutoNum type="alphaLcParen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EAD5615-7F4F-4584-84D5-CC95918C321F}" type="datetime4">
              <a:rPr lang="en-US" smtClean="0"/>
              <a:pPr/>
              <a:t>October 30, 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8DF745-7D3F-47F4-83A3-874385CFAA69}" type="slidenum">
              <a:rPr lang="en-US" smtClean="0"/>
              <a:pPr/>
              <a:t>‹#›</a:t>
            </a:fld>
            <a:endParaRPr lang="en-US"/>
          </a:p>
        </p:txBody>
      </p:sp>
      <p:sp>
        <p:nvSpPr>
          <p:cNvPr id="9" name="Title 1"/>
          <p:cNvSpPr>
            <a:spLocks noGrp="1"/>
          </p:cNvSpPr>
          <p:nvPr>
            <p:ph type="title"/>
          </p:nvPr>
        </p:nvSpPr>
        <p:spPr>
          <a:xfrm>
            <a:off x="457200" y="241326"/>
            <a:ext cx="8062912" cy="659535"/>
          </a:xfrm>
        </p:spPr>
        <p:txBody>
          <a:bodyPr/>
          <a:lstStyle/>
          <a:p>
            <a:r>
              <a:rPr lang="en-US" dirty="0"/>
              <a:t>Click to edit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1DEABC-D766-4322-8E78-B830FAE35C72}" type="datetime4">
              <a:rPr lang="en-US" smtClean="0"/>
              <a:pPr/>
              <a:t>October 30, 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Title 1"/>
          <p:cNvSpPr txBox="1">
            <a:spLocks/>
          </p:cNvSpPr>
          <p:nvPr userDrawn="1"/>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sz="3500" dirty="0"/>
              <a:t>College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 Chapter Title</a:t>
            </a:r>
          </a:p>
          <a:p>
            <a:pPr algn="ctr"/>
            <a:r>
              <a:rPr lang="en-US" sz="1600" cap="none" dirty="0">
                <a:solidFill>
                  <a:schemeClr val="tx1"/>
                </a:solidFill>
                <a:latin typeface="+mn-lt"/>
              </a:rPr>
              <a:t>PowerPoint Image Slideshow</a:t>
            </a:r>
          </a:p>
        </p:txBody>
      </p:sp>
      <p:pic>
        <p:nvPicPr>
          <p:cNvPr id="9" name="Picture 8" descr="medium_covers_Page_2.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62758" y="2517424"/>
            <a:ext cx="2010682" cy="2603836"/>
          </a:xfrm>
          <a:prstGeom prst="rect">
            <a:avLst/>
          </a:prstGeom>
          <a:effectLst>
            <a:reflection blurRad="6350" stA="52000" endA="300" endPos="35000" dir="5400000" sy="-100000" algn="bl" rotWithShape="0"/>
          </a:effectLst>
          <a:scene3d>
            <a:camera prst="obliqueTopLeft"/>
            <a:lightRig rig="threePt" dir="t"/>
          </a:scene3d>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7D0EFEE-2756-4A20-BF2A-63F0A94F99AC}" type="datetime4">
              <a:rPr lang="en-US" smtClean="0"/>
              <a:pPr/>
              <a:t>October 30, 2020</a:t>
            </a:fld>
            <a:endParaRPr lang="en-US" dirty="0"/>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044814" y="683895"/>
            <a:ext cx="1315721" cy="365125"/>
          </a:xfrm>
          <a:prstGeom prst="rect">
            <a:avLst/>
          </a:prstGeom>
        </p:spPr>
        <p:txBody>
          <a:bodyPr vert="horz" lIns="91440" tIns="45720" rIns="91440" bIns="45720" rtlCol="0" anchor="ctr"/>
          <a:lstStyle>
            <a:lvl1pPr algn="r">
              <a:defRPr sz="2400" b="1">
                <a:solidFill>
                  <a:srgbClr val="FFFFFF"/>
                </a:solidFill>
              </a:defRPr>
            </a:lvl1pPr>
          </a:lstStyle>
          <a:p>
            <a:fld id="{F38DF745-7D3F-47F4-83A3-874385CFAA69}"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916" r:id="rId1"/>
    <p:sldLayoutId id="2147483914" r:id="rId2"/>
    <p:sldLayoutId id="2147483920" r:id="rId3"/>
    <p:sldLayoutId id="2147483913" r:id="rId4"/>
  </p:sldLayoutIdLst>
  <p:hf sldNum="0" hdr="0" ftr="0" dt="0"/>
  <p:txStyles>
    <p:titleStyle>
      <a:lvl1pPr algn="l" defTabSz="914400" rtl="0" eaLnBrk="1" latinLnBrk="0" hangingPunct="1">
        <a:spcBef>
          <a:spcPct val="0"/>
        </a:spcBef>
        <a:buNone/>
        <a:defRPr sz="2400" kern="1200" cap="all" spc="-60" baseline="0">
          <a:solidFill>
            <a:srgbClr val="6CB255"/>
          </a:solidFill>
          <a:latin typeface="+mj-lt"/>
          <a:ea typeface="+mj-ea"/>
          <a:cs typeface="+mj-cs"/>
        </a:defRPr>
      </a:lvl1pPr>
    </p:titleStyle>
    <p:bodyStyle>
      <a:lvl1pPr marL="0" indent="0" algn="l" defTabSz="914400" rtl="0" eaLnBrk="1" latinLnBrk="0" hangingPunct="1">
        <a:spcBef>
          <a:spcPct val="20000"/>
        </a:spcBef>
        <a:spcAft>
          <a:spcPts val="600"/>
        </a:spcAft>
        <a:buClr>
          <a:srgbClr val="6CB255"/>
        </a:buClr>
        <a:buFont typeface="Arial" pitchFamily="34" charset="0"/>
        <a:buNone/>
        <a:defRPr sz="2000" b="0" kern="1200">
          <a:solidFill>
            <a:schemeClr val="tx1"/>
          </a:solidFill>
          <a:latin typeface="+mn-lt"/>
          <a:ea typeface="+mn-ea"/>
          <a:cs typeface="+mn-cs"/>
        </a:defRPr>
      </a:lvl1pPr>
      <a:lvl2pPr marL="457200" indent="-182880" algn="l" defTabSz="914400" rtl="0" eaLnBrk="1" latinLnBrk="0" hangingPunct="1">
        <a:spcBef>
          <a:spcPct val="20000"/>
        </a:spcBef>
        <a:buClr>
          <a:srgbClr val="6CB255"/>
        </a:buClr>
        <a:buFont typeface="Arial" pitchFamily="34" charset="0"/>
        <a:buChar char="•"/>
        <a:defRPr sz="2000" kern="1200">
          <a:solidFill>
            <a:srgbClr val="000000"/>
          </a:solidFill>
          <a:latin typeface="+mn-lt"/>
          <a:ea typeface="+mn-ea"/>
          <a:cs typeface="+mn-cs"/>
        </a:defRPr>
      </a:lvl2pPr>
      <a:lvl3pPr marL="11430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3pPr>
      <a:lvl4pPr marL="1600200" indent="-228600" algn="l" defTabSz="914400" rtl="0" eaLnBrk="1" latinLnBrk="0" hangingPunct="1">
        <a:spcBef>
          <a:spcPct val="20000"/>
        </a:spcBef>
        <a:buClr>
          <a:srgbClr val="6CB255"/>
        </a:buClr>
        <a:buFont typeface="Arial" pitchFamily="34" charset="0"/>
        <a:buChar char="•"/>
        <a:defRPr sz="1800" kern="1200">
          <a:solidFill>
            <a:srgbClr val="000000"/>
          </a:solidFill>
          <a:latin typeface="+mn-lt"/>
          <a:ea typeface="+mn-ea"/>
          <a:cs typeface="+mn-cs"/>
        </a:defRPr>
      </a:lvl4pPr>
      <a:lvl5pPr marL="2057400" indent="-228600" algn="l" defTabSz="914400" rtl="0" eaLnBrk="1" latinLnBrk="0" hangingPunct="1">
        <a:spcBef>
          <a:spcPct val="20000"/>
        </a:spcBef>
        <a:buClr>
          <a:srgbClr val="6CB255"/>
        </a:buClr>
        <a:buFont typeface="Arial" pitchFamily="34" charset="0"/>
        <a:buChar char="•"/>
        <a:defRPr sz="1800" kern="1200" baseline="0">
          <a:solidFill>
            <a:srgbClr val="000000"/>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p:cNvSpPr txBox="1">
            <a:spLocks/>
          </p:cNvSpPr>
          <p:nvPr/>
        </p:nvSpPr>
        <p:spPr>
          <a:xfrm>
            <a:off x="0" y="789677"/>
            <a:ext cx="9144000" cy="709154"/>
          </a:xfrm>
          <a:prstGeom prst="rect">
            <a:avLst/>
          </a:prstGeom>
        </p:spPr>
        <p:txBody>
          <a:bodyPr/>
          <a:lstStyle>
            <a:lvl1pPr algn="l" defTabSz="914400" rtl="0" eaLnBrk="1" latinLnBrk="0" hangingPunct="1">
              <a:spcBef>
                <a:spcPct val="0"/>
              </a:spcBef>
              <a:buNone/>
              <a:defRPr sz="3600" kern="1200" cap="all" spc="-60" baseline="0">
                <a:solidFill>
                  <a:srgbClr val="6CB255"/>
                </a:solidFill>
                <a:latin typeface="+mj-lt"/>
                <a:ea typeface="+mj-ea"/>
                <a:cs typeface="+mj-cs"/>
              </a:defRPr>
            </a:lvl1pPr>
          </a:lstStyle>
          <a:p>
            <a:pPr algn="ctr"/>
            <a:r>
              <a:rPr lang="en-US" dirty="0"/>
              <a:t>University Physics</a:t>
            </a:r>
          </a:p>
          <a:p>
            <a:pPr algn="ctr"/>
            <a:endParaRPr lang="en-US" sz="1800" cap="none" dirty="0">
              <a:solidFill>
                <a:schemeClr val="accent3">
                  <a:lumMod val="20000"/>
                  <a:lumOff val="80000"/>
                </a:schemeClr>
              </a:solidFill>
              <a:latin typeface="+mn-lt"/>
            </a:endParaRPr>
          </a:p>
          <a:p>
            <a:pPr algn="ctr"/>
            <a:r>
              <a:rPr lang="en-US" sz="2000" b="1" cap="none" dirty="0">
                <a:solidFill>
                  <a:srgbClr val="212F62"/>
                </a:solidFill>
                <a:latin typeface="+mn-lt"/>
              </a:rPr>
              <a:t>Chapter 2 THE KINETIC THEORY OF GASES</a:t>
            </a:r>
          </a:p>
          <a:p>
            <a:pPr algn="ctr"/>
            <a:r>
              <a:rPr lang="en-US" sz="1600" cap="none" dirty="0">
                <a:solidFill>
                  <a:schemeClr val="tx1"/>
                </a:solidFill>
                <a:latin typeface="+mn-lt"/>
              </a:rPr>
              <a:t>PowerPoint Image Slideshow</a:t>
            </a:r>
          </a:p>
        </p:txBody>
      </p:sp>
      <p:pic>
        <p:nvPicPr>
          <p:cNvPr id="3" name="Picture 2"/>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317311" y="5533644"/>
            <a:ext cx="1507110" cy="1024363"/>
          </a:xfrm>
          <a:prstGeom prst="rect">
            <a:avLst/>
          </a:prstGeom>
        </p:spPr>
      </p:pic>
      <p:pic>
        <p:nvPicPr>
          <p:cNvPr id="4" name="Picture 3"/>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562758" y="2518312"/>
            <a:ext cx="2010681" cy="2602059"/>
          </a:xfrm>
          <a:prstGeom prst="rect">
            <a:avLst/>
          </a:prstGeom>
          <a:effectLst>
            <a:reflection blurRad="6350" stA="52000" endA="300" endPos="35000" dir="5400000" sy="-100000" algn="bl" rotWithShape="0"/>
          </a:effectLst>
          <a:scene3d>
            <a:camera prst="obliqueTopLeft"/>
            <a:lightRig rig="threePt" dir="t"/>
          </a:scene3d>
        </p:spPr>
      </p:pic>
    </p:spTree>
    <p:extLst>
      <p:ext uri="{BB962C8B-B14F-4D97-AF65-F5344CB8AC3E}">
        <p14:creationId xmlns:p14="http://schemas.microsoft.com/office/powerpoint/2010/main" val="1322443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2.9</a:t>
            </a:r>
          </a:p>
        </p:txBody>
      </p:sp>
      <p:pic>
        <p:nvPicPr>
          <p:cNvPr id="2" name="Picture Placeholder 1" descr="The figure is an illustration of a molecule hitting a wall. The molecule approaches the wall with velocity vector v, which is at some unspecified angle to the wall, and moves away from it with velocity vector v prime, at some unspecified angle. A force vector F points directly into the wall."/>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11790" r="-11790"/>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600" dirty="0">
                <a:solidFill>
                  <a:schemeClr val="tx1"/>
                </a:solidFill>
              </a:rPr>
              <a:t>When a molecule collides with a rigid wall, the component of its momentum perpendicular to the wall is reversed. A force is thus exerted on the wall, creating pressure.</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027207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pPr algn="r"/>
            <a:r>
              <a:rPr lang="en-US" sz="2400" dirty="0">
                <a:solidFill>
                  <a:srgbClr val="6CB255"/>
                </a:solidFill>
              </a:rPr>
              <a:t>Figure 2.10</a:t>
            </a:r>
          </a:p>
        </p:txBody>
      </p:sp>
      <p:pic>
        <p:nvPicPr>
          <p:cNvPr id="2" name="Picture Placeholder 1" descr="The figure is an illustration of a molecule hitting a wall of a box of depth l. The molecule approaches the wall with a velocity vector that has component v x perpendicular to and toward the wall and v y parallel to the wall, then and moves away from it with a velocity vector that has component v prime x perpendicular to and away from the wall and v prime y parallel to the wall."/>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3679" r="-3679"/>
          <a:stretch/>
        </p:blipFill>
        <p:spPr>
          <a:xfrm>
            <a:off x="4489450" y="1108075"/>
            <a:ext cx="4030663" cy="5256213"/>
          </a:xfrm>
        </p:spPr>
      </p:pic>
      <p:sp>
        <p:nvSpPr>
          <p:cNvPr id="14" name="Text Placeholder 13"/>
          <p:cNvSpPr>
            <a:spLocks noGrp="1"/>
          </p:cNvSpPr>
          <p:nvPr>
            <p:ph type="body" sz="quarter" idx="14"/>
          </p:nvPr>
        </p:nvSpPr>
        <p:spPr>
          <a:xfrm>
            <a:off x="457200" y="1107617"/>
            <a:ext cx="3913188" cy="5256973"/>
          </a:xfrm>
        </p:spPr>
        <p:txBody>
          <a:bodyPr>
            <a:noAutofit/>
          </a:bodyPr>
          <a:lstStyle/>
          <a:p>
            <a:r>
              <a:rPr lang="en-US" sz="1600" dirty="0">
                <a:solidFill>
                  <a:srgbClr val="000000"/>
                </a:solidFill>
              </a:rPr>
              <a:t>Gas in a box exerts an outward pressure on its walls. A molecule colliding with a rigid wall has its velocity and momentum in the </a:t>
            </a:r>
            <a:r>
              <a:rPr lang="en-US" sz="1600" i="1" dirty="0">
                <a:solidFill>
                  <a:srgbClr val="000000"/>
                </a:solidFill>
              </a:rPr>
              <a:t>x</a:t>
            </a:r>
            <a:r>
              <a:rPr lang="en-US" sz="1600" dirty="0">
                <a:solidFill>
                  <a:srgbClr val="000000"/>
                </a:solidFill>
              </a:rPr>
              <a:t>-direction reversed. This direction is perpendicular to the wall. The components of its velocity momentum in the </a:t>
            </a:r>
            <a:r>
              <a:rPr lang="en-US" sz="1600" i="1" dirty="0">
                <a:solidFill>
                  <a:srgbClr val="000000"/>
                </a:solidFill>
              </a:rPr>
              <a:t>y</a:t>
            </a:r>
            <a:r>
              <a:rPr lang="en-US" sz="1600" dirty="0">
                <a:solidFill>
                  <a:srgbClr val="000000"/>
                </a:solidFill>
              </a:rPr>
              <a:t>- and </a:t>
            </a:r>
            <a:r>
              <a:rPr lang="en-US" sz="1600" i="1" dirty="0">
                <a:solidFill>
                  <a:srgbClr val="000000"/>
                </a:solidFill>
              </a:rPr>
              <a:t>z</a:t>
            </a:r>
            <a:r>
              <a:rPr lang="en-US" sz="1600" dirty="0">
                <a:solidFill>
                  <a:srgbClr val="000000"/>
                </a:solidFill>
              </a:rPr>
              <a:t>-directions are not changed, which means there is no force parallel to the wall.</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80695" y="259755"/>
            <a:ext cx="1051734" cy="714850"/>
          </a:xfrm>
          <a:prstGeom prst="rect">
            <a:avLst/>
          </a:prstGeom>
        </p:spPr>
      </p:pic>
    </p:spTree>
    <p:extLst>
      <p:ext uri="{BB962C8B-B14F-4D97-AF65-F5344CB8AC3E}">
        <p14:creationId xmlns:p14="http://schemas.microsoft.com/office/powerpoint/2010/main" val="3714704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2.11</a:t>
            </a:r>
          </a:p>
        </p:txBody>
      </p:sp>
      <p:sp>
        <p:nvSpPr>
          <p:cNvPr id="7" name="Text Placeholder 6"/>
          <p:cNvSpPr>
            <a:spLocks noGrp="1"/>
          </p:cNvSpPr>
          <p:nvPr>
            <p:ph type="body" sz="quarter" idx="14"/>
          </p:nvPr>
        </p:nvSpPr>
        <p:spPr/>
        <p:txBody>
          <a:bodyPr>
            <a:noAutofit/>
          </a:bodyPr>
          <a:lstStyle/>
          <a:p>
            <a:pPr marL="342900" indent="-342900">
              <a:buAutoNum type="alphaLcParenBoth"/>
            </a:pPr>
            <a:r>
              <a:rPr lang="en-US" sz="1500" dirty="0"/>
              <a:t>In an ordinary gas, so many molecules move so fast that they collide billions of times every second.</a:t>
            </a:r>
          </a:p>
          <a:p>
            <a:pPr marL="342900" indent="-342900">
              <a:buAutoNum type="alphaLcParenBoth"/>
            </a:pPr>
            <a:r>
              <a:rPr lang="en-US" sz="1500" dirty="0"/>
              <a:t>Individual molecules do not move very far in a small amount of time, but disturbances like sound waves are transmitted at speeds related to the molecular speeds.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In part a of the figure, circles represent molecules distributed in a gas. An arrow at each circle represents the molecule’s velocity vector. The locations of the molecules and their velocity magnitudes and directions are all randomly distributed. In part b of the figure, an arc represents the wave front of a sound wave in the gas. The velocities of molecules near the arc are oriented roughly perpendicular to the arc, and therefore parallel to the propagation direction of the wave."/>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24175" r="-24175"/>
          <a:stretch/>
        </p:blipFill>
        <p:spPr/>
      </p:pic>
    </p:spTree>
    <p:extLst>
      <p:ext uri="{BB962C8B-B14F-4D97-AF65-F5344CB8AC3E}">
        <p14:creationId xmlns:p14="http://schemas.microsoft.com/office/powerpoint/2010/main" val="336985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en-US" sz="2400" dirty="0">
                <a:solidFill>
                  <a:srgbClr val="6CB255"/>
                </a:solidFill>
              </a:rPr>
              <a:t>Figure 2.12</a:t>
            </a:r>
          </a:p>
        </p:txBody>
      </p:sp>
      <p:pic>
        <p:nvPicPr>
          <p:cNvPr id="2" name="Picture Placeholder 1" descr="A photograph of an astronaut driving the lunar rover on the moon. The image and the shadow of the rover are very sharp. The sky is dark."/>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t="-15043" b="-15043"/>
          <a:stretch/>
        </p:blipFill>
        <p:spPr>
          <a:xfrm>
            <a:off x="457200" y="1108075"/>
            <a:ext cx="4032250" cy="5256213"/>
          </a:xfrm>
        </p:spPr>
      </p:pic>
      <p:sp>
        <p:nvSpPr>
          <p:cNvPr id="14" name="Text Placeholder 13"/>
          <p:cNvSpPr>
            <a:spLocks noGrp="1"/>
          </p:cNvSpPr>
          <p:nvPr>
            <p:ph type="body" sz="quarter" idx="14"/>
          </p:nvPr>
        </p:nvSpPr>
        <p:spPr>
          <a:xfrm>
            <a:off x="4606925" y="1107617"/>
            <a:ext cx="3913188" cy="5256973"/>
          </a:xfrm>
        </p:spPr>
        <p:txBody>
          <a:bodyPr>
            <a:noAutofit/>
          </a:bodyPr>
          <a:lstStyle/>
          <a:p>
            <a:r>
              <a:rPr lang="en-US" sz="1500" dirty="0">
                <a:solidFill>
                  <a:srgbClr val="000000"/>
                </a:solidFill>
              </a:rPr>
              <a:t>This photograph of Apollo 17 Commander Eugene Cernan driving the lunar rover on the Moon in 1972 looks as though it was taken at night with a large spotlight. In fact, the light is coming from the Sun. Because the acceleration due to gravity on the Moon is so low (about 1/6 that of Earth), the Moon’s escape velocity is much smaller. As a result, gas molecules escape very easily from the Moon, leaving it with virtually no atmosphere. Even during the daytime, the sky is black because there is no gas to scatter sunlight. (credit: Harrison H. Schmitt/NASA)</a:t>
            </a:r>
          </a:p>
        </p:txBody>
      </p:sp>
      <p:pic>
        <p:nvPicPr>
          <p:cNvPr id="11" name="Picture 10"/>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13156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2.13</a:t>
            </a:r>
          </a:p>
        </p:txBody>
      </p:sp>
      <p:pic>
        <p:nvPicPr>
          <p:cNvPr id="2" name="Picture Placeholder 1" descr="A graph of the molar heat capacity C V in joules per mole Kelvin as a function of temperature in Kelvin. The horizontal scale is logarithmic and extends from 10 to 10,000. The vertical scale is linear and extends from 10 to 30. The graph shows three steps. The first extends from about 20 K to 50 K at a constant value of about 12.5 Joules per Mole Kelvin. This step is labeled three halves R. The graph rises gradually to another step that extends from about 300 K to about 500 K at a constant value of about 20 Joules per Mole Kelvin. This step is labeled five halves R. The graph again rises gradually and flattens to start a third step at around 3000 K at a constant value of just under 30 Joules per Mole Kelvin. This step is labeled seven halves R."/>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16437" r="-16437"/>
          <a:stretch/>
        </p:blipFill>
        <p:spPr/>
      </p:pic>
      <p:sp>
        <p:nvSpPr>
          <p:cNvPr id="7" name="Text Placeholder 6"/>
          <p:cNvSpPr>
            <a:spLocks noGrp="1"/>
          </p:cNvSpPr>
          <p:nvPr>
            <p:ph type="body" sz="quarter" idx="14"/>
          </p:nvPr>
        </p:nvSpPr>
        <p:spPr/>
        <p:txBody>
          <a:bodyPr>
            <a:normAutofit fontScale="92500"/>
          </a:bodyPr>
          <a:lstStyle/>
          <a:p>
            <a:r>
              <a:rPr lang="en-US" sz="1600" dirty="0"/>
              <a:t>The molar heat capacity of hydrogen as a function of temperature (on a logarithmic scale). The three “steps” or “plateaus” show different numbers of degrees of freedom that the typical energies of molecules must achieve to activate. Translational kinetic energy corresponds to three degrees of freedom, rotational to another two, and vibrational to yet another two.</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85185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2.14</a:t>
            </a:r>
          </a:p>
        </p:txBody>
      </p:sp>
      <p:sp>
        <p:nvSpPr>
          <p:cNvPr id="7" name="Text Placeholder 6"/>
          <p:cNvSpPr>
            <a:spLocks noGrp="1"/>
          </p:cNvSpPr>
          <p:nvPr>
            <p:ph type="body" sz="quarter" idx="14"/>
          </p:nvPr>
        </p:nvSpPr>
        <p:spPr/>
        <p:txBody>
          <a:bodyPr>
            <a:normAutofit/>
          </a:bodyPr>
          <a:lstStyle/>
          <a:p>
            <a:r>
              <a:rPr lang="en-US" sz="1600" dirty="0"/>
              <a:t>In a simple model of a solid element, each atom is attached to others by six springs, two for each possible motion: </a:t>
            </a:r>
            <a:r>
              <a:rPr lang="en-US" sz="1600" i="1" dirty="0"/>
              <a:t>x</a:t>
            </a:r>
            <a:r>
              <a:rPr lang="en-US" sz="1600" dirty="0"/>
              <a:t>, </a:t>
            </a:r>
            <a:r>
              <a:rPr lang="en-US" sz="1600" i="1" dirty="0"/>
              <a:t>y</a:t>
            </a:r>
            <a:r>
              <a:rPr lang="en-US" sz="1600" dirty="0"/>
              <a:t>, and </a:t>
            </a:r>
            <a:r>
              <a:rPr lang="en-US" sz="1600" i="1" dirty="0"/>
              <a:t>z</a:t>
            </a:r>
            <a:r>
              <a:rPr lang="en-US" sz="1600" dirty="0"/>
              <a:t>. Each of the three motions corresponds to two degrees of freedom, one for kinetic energy and one for potential energy. Thus </a:t>
            </a:r>
            <a:r>
              <a:rPr lang="en-US" sz="1600" i="1" dirty="0"/>
              <a:t>d </a:t>
            </a:r>
            <a:r>
              <a:rPr lang="en-US" sz="1600" dirty="0">
                <a:latin typeface="Cambria Math"/>
                <a:cs typeface="Cambria Math"/>
              </a:rPr>
              <a:t>=</a:t>
            </a:r>
            <a:r>
              <a:rPr lang="en-US" sz="1600" dirty="0"/>
              <a:t> 6.</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e figure is an illustration of a model of a solid. Seven atoms, one at the center and one on either side, above, below, in front and behind it, are represented as small spheres. The center atom is connected to each of the others by a spring, labeled as ideal springs. The neighboring atoms have additional springs to connect them to their nearest neighbors, which are not included in the drawing."/>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56157" r="-56157"/>
          <a:stretch/>
        </p:blipFill>
        <p:spPr/>
      </p:pic>
    </p:spTree>
    <p:extLst>
      <p:ext uri="{BB962C8B-B14F-4D97-AF65-F5344CB8AC3E}">
        <p14:creationId xmlns:p14="http://schemas.microsoft.com/office/powerpoint/2010/main" val="2034508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2.15</a:t>
            </a:r>
          </a:p>
        </p:txBody>
      </p:sp>
      <p:pic>
        <p:nvPicPr>
          <p:cNvPr id="2" name="Picture Placeholder 1" descr="The figure is a graph of probability versus velocity v in meters per second of oxygen gas at 300 kelvin. The graph has a peak probability at a velocity V p of just under 400 meters per second and a root-mean-square probability at a velocity v r m s of about 500 meters per second. The probability is zero at the origin and tends to zero at infinity. The graph is not symmetric, but rather steeper on the left than on the right of the peak."/>
          <p:cNvPicPr>
            <a:picLocks noGrp="1" noChangeAspect="1"/>
          </p:cNvPicPr>
          <p:nvPr>
            <p:ph type="pic" sz="quarter" idx="13"/>
          </p:nvPr>
        </p:nvPicPr>
        <p:blipFill>
          <a:blip r:embed="rId2" cstate="email">
            <a:extLst>
              <a:ext uri="{28A0092B-C50C-407E-A947-70E740481C1C}">
                <a14:useLocalDpi xmlns:a14="http://schemas.microsoft.com/office/drawing/2010/main" val="0"/>
              </a:ext>
            </a:extLst>
          </a:blip>
          <a:srcRect l="-32138" r="-32138"/>
          <a:stretch>
            <a:fillRect/>
          </a:stretch>
        </p:blipFill>
        <p:spPr/>
      </p:pic>
      <p:sp>
        <p:nvSpPr>
          <p:cNvPr id="7" name="Text Placeholder 6"/>
          <p:cNvSpPr>
            <a:spLocks noGrp="1"/>
          </p:cNvSpPr>
          <p:nvPr>
            <p:ph type="body" sz="quarter" idx="14"/>
          </p:nvPr>
        </p:nvSpPr>
        <p:spPr/>
        <p:txBody>
          <a:bodyPr>
            <a:normAutofit/>
          </a:bodyPr>
          <a:lstStyle/>
          <a:p>
            <a:r>
              <a:rPr lang="en-US" sz="1600" dirty="0"/>
              <a:t>The Maxwell-Boltzmann distribution of molecular speeds in an ideal gas. The most likely speed </a:t>
            </a:r>
            <a:r>
              <a:rPr lang="en-US" sz="1600" i="1" dirty="0"/>
              <a:t>v</a:t>
            </a:r>
            <a:r>
              <a:rPr lang="en-US" sz="1600" baseline="-25000" dirty="0"/>
              <a:t>p</a:t>
            </a:r>
            <a:r>
              <a:rPr lang="en-US" sz="1600" dirty="0"/>
              <a:t> is less than the rms speed </a:t>
            </a:r>
            <a:r>
              <a:rPr lang="en-US" sz="1600" i="1" dirty="0"/>
              <a:t>v</a:t>
            </a:r>
            <a:r>
              <a:rPr lang="en-US" sz="1600" baseline="-25000" dirty="0"/>
              <a:t>rms</a:t>
            </a:r>
            <a:r>
              <a:rPr lang="en-US" sz="1600" dirty="0"/>
              <a:t>. Although very high speeds are possible, only a tiny fraction of the molecules have speeds that are an order of magnitude greater than </a:t>
            </a:r>
            <a:r>
              <a:rPr lang="en-US" sz="1600" i="1" dirty="0"/>
              <a:t>v</a:t>
            </a:r>
            <a:r>
              <a:rPr lang="en-US" sz="1600" baseline="-25000" dirty="0"/>
              <a:t>rms</a:t>
            </a:r>
            <a:r>
              <a:rPr lang="en-US" sz="1600" dirty="0"/>
              <a:t>.</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1217715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2.16</a:t>
            </a:r>
          </a:p>
        </p:txBody>
      </p:sp>
      <p:sp>
        <p:nvSpPr>
          <p:cNvPr id="7" name="Text Placeholder 6"/>
          <p:cNvSpPr>
            <a:spLocks noGrp="1"/>
          </p:cNvSpPr>
          <p:nvPr>
            <p:ph type="body" sz="quarter" idx="14"/>
          </p:nvPr>
        </p:nvSpPr>
        <p:spPr/>
        <p:txBody>
          <a:bodyPr>
            <a:normAutofit/>
          </a:bodyPr>
          <a:lstStyle/>
          <a:p>
            <a:r>
              <a:rPr lang="en-US" sz="1600" dirty="0"/>
              <a:t>The Maxwell-Boltzmann distribution is shifted to higher speeds and broadened at higher temperatures.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wo distributions of probability versus velocity v in meters per second at two different temperatures, T one and T two, are plotted on the same graph. Temperature two is greater than Temperature one. The distribution for T two has a broader peak with a maximum at a higher velocity and lower probability than the distribution for Temperature one."/>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44573" r="-44573"/>
          <a:stretch/>
        </p:blipFill>
        <p:spPr/>
      </p:pic>
    </p:spTree>
    <p:extLst>
      <p:ext uri="{BB962C8B-B14F-4D97-AF65-F5344CB8AC3E}">
        <p14:creationId xmlns:p14="http://schemas.microsoft.com/office/powerpoint/2010/main" val="3545665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Exercise 69</a:t>
            </a:r>
          </a:p>
        </p:txBody>
      </p:sp>
      <p:sp>
        <p:nvSpPr>
          <p:cNvPr id="7" name="Text Placeholder 6"/>
          <p:cNvSpPr>
            <a:spLocks noGrp="1"/>
          </p:cNvSpPr>
          <p:nvPr>
            <p:ph type="body" sz="quarter" idx="14"/>
          </p:nvPr>
        </p:nvSpPr>
        <p:spPr/>
        <p:txBody>
          <a:bodyPr>
            <a:normAutofit/>
          </a:bodyPr>
          <a:lstStyle/>
          <a:p>
            <a:endParaRPr lang="en-US" sz="1600" dirty="0"/>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e figure is a plot of f of v in seconds per meter as a function of v in meters per second. The horizontal scale is 0 to 1200 seconds per meter, with major grid lines every 0.0005 and with minor grid lines every 0.0001. The vertical scale is 0 to 0.0025 meters per second, with major grid lines every 200 and with minor grid lines every 20. The function peaks at v equal to about 350 with a value of f of about 0.00235. Additional values of the function over the full range shown are as follows, in ordered pairs of v and f: 0, 0; 100, 0.0005; 200, 0.0015; 300, 0.0022; 400, 0.0023; 500, 0.00152; 600, 0.001; 700, 0.0005; 800, 0.0002; 900, 0.0001; 1000 and higher, 0. From 600 to 800, the function has approximate coordinates of: 600, 0.001; 620, 0.0009; 640, 0.0008; 660, 0.0007; 680, 0.0007; 700, 0.0005; 720, 0.0004; 740, 0.00035; 760, 0.0003; 780, 0.00023; 800, 0.0002."/>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20540" r="-20540"/>
          <a:stretch/>
        </p:blipFill>
        <p:spPr/>
      </p:pic>
    </p:spTree>
    <p:extLst>
      <p:ext uri="{BB962C8B-B14F-4D97-AF65-F5344CB8AC3E}">
        <p14:creationId xmlns:p14="http://schemas.microsoft.com/office/powerpoint/2010/main" val="3616961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L:\Clients\Connexions\01_CNX_ Admin\00_OSC_Project_Resources\14_OSC_Production\PowerPoints\OSX-Stacked-TM-CMYK-300dp1-2016.jp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9" y="237744"/>
            <a:ext cx="1049775" cy="713232"/>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p:txBody>
          <a:bodyPr>
            <a:normAutofit/>
          </a:bodyPr>
          <a:lstStyle/>
          <a:p>
            <a:pPr algn="r"/>
            <a:endParaRPr lang="en-US" sz="2400" dirty="0">
              <a:solidFill>
                <a:srgbClr val="6CB255"/>
              </a:solidFill>
            </a:endParaRPr>
          </a:p>
        </p:txBody>
      </p:sp>
      <p:sp>
        <p:nvSpPr>
          <p:cNvPr id="14" name="Text Placeholder 13"/>
          <p:cNvSpPr>
            <a:spLocks noGrp="1"/>
          </p:cNvSpPr>
          <p:nvPr>
            <p:ph type="body" sz="quarter" idx="14"/>
          </p:nvPr>
        </p:nvSpPr>
        <p:spPr>
          <a:xfrm>
            <a:off x="457200" y="1107617"/>
            <a:ext cx="8062912" cy="5256973"/>
          </a:xfrm>
        </p:spPr>
        <p:txBody>
          <a:bodyPr anchor="ctr">
            <a:noAutofit/>
          </a:bodyPr>
          <a:lstStyle/>
          <a:p>
            <a:r>
              <a:rPr lang="en-US"/>
              <a:t>This OpenStax ancillary resource is © Rice University under a CC-BY 4.0 International license; it may be reproduced or modified but must be attributed to OpenStax, Rice University and any changes must be noted.</a:t>
            </a:r>
          </a:p>
          <a:p>
            <a:endParaRPr lang="en-US" sz="1600" dirty="0"/>
          </a:p>
        </p:txBody>
      </p:sp>
    </p:spTree>
    <p:extLst>
      <p:ext uri="{BB962C8B-B14F-4D97-AF65-F5344CB8AC3E}">
        <p14:creationId xmlns:p14="http://schemas.microsoft.com/office/powerpoint/2010/main" val="3863019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2.1</a:t>
            </a:r>
          </a:p>
        </p:txBody>
      </p:sp>
      <p:pic>
        <p:nvPicPr>
          <p:cNvPr id="2" name="Picture Placeholder 1" descr="A photograph of an erupting volcano. A giant plume of gas and dust can be seen being ejected from it."/>
          <p:cNvPicPr>
            <a:picLocks noGrp="1" noChangeAspect="1"/>
          </p:cNvPicPr>
          <p:nvPr>
            <p:ph type="pic" sz="quarter" idx="13"/>
          </p:nvPr>
        </p:nvPicPr>
        <p:blipFill rotWithShape="1">
          <a:blip r:embed="rId2" cstate="email">
            <a:extLst>
              <a:ext uri="{28A0092B-C50C-407E-A947-70E740481C1C}">
                <a14:useLocalDpi xmlns:a14="http://schemas.microsoft.com/office/drawing/2010/main" val="0"/>
              </a:ext>
            </a:extLst>
          </a:blip>
          <a:srcRect l="-3043" r="-3043"/>
          <a:stretch/>
        </p:blipFill>
        <p:spPr/>
      </p:pic>
      <p:sp>
        <p:nvSpPr>
          <p:cNvPr id="7" name="Text Placeholder 6"/>
          <p:cNvSpPr>
            <a:spLocks noGrp="1"/>
          </p:cNvSpPr>
          <p:nvPr>
            <p:ph type="body" sz="quarter" idx="14"/>
          </p:nvPr>
        </p:nvSpPr>
        <p:spPr/>
        <p:txBody>
          <a:bodyPr>
            <a:noAutofit/>
          </a:bodyPr>
          <a:lstStyle/>
          <a:p>
            <a:r>
              <a:rPr lang="en-US" sz="1400" dirty="0"/>
              <a:t>A volcanic eruption releases tons of gas and dust into the atmosphere. Most of the gas is water vapor, but several other gases are common, including greenhouse gases such as carbon dioxide and acidic pollutants such as sulfur dioxide. However, the emission of volcanic gas is not all bad: Many geologists believe that in the earliest stages of Earth’s formation, volcanic emissions formed the early atmosphere. (credit: modification of work by “Boaworm”/Wikimedia Commons)</a:t>
            </a:r>
          </a:p>
        </p:txBody>
      </p:sp>
      <p:pic>
        <p:nvPicPr>
          <p:cNvPr id="8" name="Picture 7"/>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spTree>
    <p:extLst>
      <p:ext uri="{BB962C8B-B14F-4D97-AF65-F5344CB8AC3E}">
        <p14:creationId xmlns:p14="http://schemas.microsoft.com/office/powerpoint/2010/main" val="3468098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2.2</a:t>
            </a:r>
          </a:p>
        </p:txBody>
      </p:sp>
      <p:sp>
        <p:nvSpPr>
          <p:cNvPr id="7" name="Text Placeholder 6"/>
          <p:cNvSpPr>
            <a:spLocks noGrp="1"/>
          </p:cNvSpPr>
          <p:nvPr>
            <p:ph type="body" sz="quarter" idx="14"/>
          </p:nvPr>
        </p:nvSpPr>
        <p:spPr/>
        <p:txBody>
          <a:bodyPr>
            <a:normAutofit/>
          </a:bodyPr>
          <a:lstStyle/>
          <a:p>
            <a:r>
              <a:rPr lang="en-US" sz="1600" dirty="0"/>
              <a:t>Atoms and molecules in a gas are typically widely separated. Because the forces between them are quite weak at these distances, the properties of a gas depend more on the number of atoms per unit volume and on temperature than on the type of atom.</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is figure illustrates the motion of atoms in a gas. The atoms are illustrated as small spheres, widely separated from each other. Their velocities are represented by arrows. The various velocity have different, random directions and have different lengths."/>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124" r="-3124"/>
          <a:stretch/>
        </p:blipFill>
        <p:spPr/>
      </p:pic>
    </p:spTree>
    <p:extLst>
      <p:ext uri="{BB962C8B-B14F-4D97-AF65-F5344CB8AC3E}">
        <p14:creationId xmlns:p14="http://schemas.microsoft.com/office/powerpoint/2010/main" val="189770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2.3</a:t>
            </a:r>
          </a:p>
        </p:txBody>
      </p:sp>
      <p:sp>
        <p:nvSpPr>
          <p:cNvPr id="7" name="Text Placeholder 6"/>
          <p:cNvSpPr>
            <a:spLocks noGrp="1"/>
          </p:cNvSpPr>
          <p:nvPr>
            <p:ph type="body" sz="quarter" idx="14"/>
          </p:nvPr>
        </p:nvSpPr>
        <p:spPr/>
        <p:txBody>
          <a:bodyPr>
            <a:noAutofit/>
          </a:bodyPr>
          <a:lstStyle/>
          <a:p>
            <a:pPr marL="342900" indent="-342900">
              <a:buAutoNum type="alphaLcParenBoth"/>
            </a:pPr>
            <a:r>
              <a:rPr lang="en-US" sz="1300" dirty="0"/>
              <a:t>When air is pumped into a deflated tire, its volume first increases without much increase in pressure.</a:t>
            </a:r>
          </a:p>
          <a:p>
            <a:pPr marL="342900" indent="-342900">
              <a:buAutoNum type="alphaLcParenBoth"/>
            </a:pPr>
            <a:r>
              <a:rPr lang="en-US" sz="1300" dirty="0"/>
              <a:t>When the tire is filled to a certain point, the tire walls resist further expansion, and the pressure increases with more air.</a:t>
            </a:r>
          </a:p>
          <a:p>
            <a:pPr marL="342900" indent="-342900">
              <a:buAutoNum type="alphaLcParenBoth"/>
            </a:pPr>
            <a:r>
              <a:rPr lang="en-US" sz="1300" dirty="0"/>
              <a:t>Once the tire is inflated, its pressure increases with temperature.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e figure has three parts, each part showing a tire connected to a pressure gauge at the start and at the end of a stage of inflating the tire, showing pressures P and P prime respectively. In part a, the tire pressure is initially zero. After some air is added, represented by an arrow labeled Add air, the pressure rises to slightly above zero. In part b, the tire pressure is initially at the half-way mark. After some air is added, represented by an arrow labeled Add air, the pressure rises to the three-fourths mark. In part c, the tire pressure is initially at the three-fourths mark. After the temperature is raised, represented by an arrow labeled Increase temperature, the pressure rises to nearly the full mark."/>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t="-40639" b="-40639"/>
          <a:stretch/>
        </p:blipFill>
        <p:spPr/>
      </p:pic>
    </p:spTree>
    <p:extLst>
      <p:ext uri="{BB962C8B-B14F-4D97-AF65-F5344CB8AC3E}">
        <p14:creationId xmlns:p14="http://schemas.microsoft.com/office/powerpoint/2010/main" val="3737842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2.4</a:t>
            </a:r>
          </a:p>
        </p:txBody>
      </p:sp>
      <p:sp>
        <p:nvSpPr>
          <p:cNvPr id="7" name="Text Placeholder 6"/>
          <p:cNvSpPr>
            <a:spLocks noGrp="1"/>
          </p:cNvSpPr>
          <p:nvPr>
            <p:ph type="body" sz="quarter" idx="14"/>
          </p:nvPr>
        </p:nvSpPr>
        <p:spPr/>
        <p:txBody>
          <a:bodyPr>
            <a:noAutofit/>
          </a:bodyPr>
          <a:lstStyle/>
          <a:p>
            <a:r>
              <a:rPr lang="en-US" sz="1300" dirty="0"/>
              <a:t>Robert Boyle and his assistant found that volume and pressure are inversely proportional. Here their data are plotted as </a:t>
            </a:r>
            <a:r>
              <a:rPr lang="en-US" sz="1300" i="1" dirty="0"/>
              <a:t>V </a:t>
            </a:r>
            <a:r>
              <a:rPr lang="en-US" sz="1300" dirty="0"/>
              <a:t>versus 1/</a:t>
            </a:r>
            <a:r>
              <a:rPr lang="en-US" sz="1300" i="1" dirty="0"/>
              <a:t>p</a:t>
            </a:r>
            <a:r>
              <a:rPr lang="en-US" sz="1300" dirty="0"/>
              <a:t>; the linearity of the graph shows the inverse proportionality. The number shown as the volume is actually the height in inches of air in a cylindrical glass tube. The actual volume was that height multiplied by the cross-sectional area of the tube, which Boyle did not publish. The data are from Boyle’s book </a:t>
            </a:r>
            <a:r>
              <a:rPr lang="en-US" sz="1300" i="1" dirty="0"/>
              <a:t>A Defence of the Doctrine Touching the Spring and Weight of the Air</a:t>
            </a:r>
            <a:r>
              <a:rPr lang="en-US" sz="1300" dirty="0"/>
              <a:t>…, p. 60.</a:t>
            </a:r>
            <a:r>
              <a:rPr lang="en-US" sz="1300" baseline="30000" dirty="0"/>
              <a:t>[1]</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is figure is a graph of the volume (in arbitrary units) on the vertical axis as a function of one over the pressure (in inverse inches of mercury) on the horizontal axis. The horizontal scale runs from 0 to 0.04. The vertical scale runs from 0 to 60. The graph shows data points that appear to lie on a straight line, starting inverse pressure of about 0.008 inverse inches of mercury and volume of about 11, and ending at an inverse pressure of just under 0.035 inverse inches of mercury and volume of just under 50. The data points are closely spaced at the lower end and get farther apart as the inverse pressure and volume increase."/>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34823" r="-34823"/>
          <a:stretch/>
        </p:blipFill>
        <p:spPr/>
      </p:pic>
    </p:spTree>
    <p:extLst>
      <p:ext uri="{BB962C8B-B14F-4D97-AF65-F5344CB8AC3E}">
        <p14:creationId xmlns:p14="http://schemas.microsoft.com/office/powerpoint/2010/main" val="2190990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2.5</a:t>
            </a:r>
          </a:p>
        </p:txBody>
      </p:sp>
      <p:sp>
        <p:nvSpPr>
          <p:cNvPr id="7" name="Text Placeholder 6"/>
          <p:cNvSpPr>
            <a:spLocks noGrp="1"/>
          </p:cNvSpPr>
          <p:nvPr>
            <p:ph type="body" sz="quarter" idx="14"/>
          </p:nvPr>
        </p:nvSpPr>
        <p:spPr/>
        <p:txBody>
          <a:bodyPr>
            <a:normAutofit/>
          </a:bodyPr>
          <a:lstStyle/>
          <a:p>
            <a:r>
              <a:rPr lang="en-US" sz="1600" dirty="0"/>
              <a:t>Experimental data showing that at constant pressure, volume is approximately proportional to temperature. The best-fit line passes approximately through the origin.</a:t>
            </a:r>
            <a:r>
              <a:rPr lang="en-US" sz="1600" baseline="30000" dirty="0"/>
              <a:t>[2]</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is figure is a graph of the volume (in arbitrary units) on the vertical axis as a function of temperature (in Kelvin) on the horizontal axis. The horizontal scale runs from 0 to 350 K and the vertical scale from 0 to 140. Nine data points are shown. The data points lie on a straight line and are evenly spaced. The data extends from 273 K and volume of 108 to 313 K and volume of 123. A line labeled Extrapolated line of best fit is drawn through the data and back to 0 K. The hits the vertical axis just above the origin."/>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36859" r="-36859"/>
          <a:stretch/>
        </p:blipFill>
        <p:spPr/>
      </p:pic>
    </p:spTree>
    <p:extLst>
      <p:ext uri="{BB962C8B-B14F-4D97-AF65-F5344CB8AC3E}">
        <p14:creationId xmlns:p14="http://schemas.microsoft.com/office/powerpoint/2010/main" val="420711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2.6</a:t>
            </a:r>
          </a:p>
        </p:txBody>
      </p:sp>
      <p:sp>
        <p:nvSpPr>
          <p:cNvPr id="7" name="Text Placeholder 6"/>
          <p:cNvSpPr>
            <a:spLocks noGrp="1"/>
          </p:cNvSpPr>
          <p:nvPr>
            <p:ph type="body" sz="quarter" idx="14"/>
          </p:nvPr>
        </p:nvSpPr>
        <p:spPr/>
        <p:txBody>
          <a:bodyPr>
            <a:normAutofit/>
          </a:bodyPr>
          <a:lstStyle/>
          <a:p>
            <a:r>
              <a:rPr lang="en-US" sz="1600" dirty="0"/>
              <a:t>How big is a mole? On a macroscopic level, Avogadro’s number of table tennis balls would cover Earth to a depth of about 40 km.</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e illustration shows relatively flat land with a solitary mountain, labeled “Mt. Everest for scale”, and blue sky well above the mountain top. A double-headed vertical arrow, labeled “table tennis balls”, stretches between the land and the sky."/>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t="-30307" b="-30307"/>
          <a:stretch/>
        </p:blipFill>
        <p:spPr/>
      </p:pic>
    </p:spTree>
    <p:extLst>
      <p:ext uri="{BB962C8B-B14F-4D97-AF65-F5344CB8AC3E}">
        <p14:creationId xmlns:p14="http://schemas.microsoft.com/office/powerpoint/2010/main" val="3197873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2.7</a:t>
            </a:r>
          </a:p>
        </p:txBody>
      </p:sp>
      <p:sp>
        <p:nvSpPr>
          <p:cNvPr id="7" name="Text Placeholder 6"/>
          <p:cNvSpPr>
            <a:spLocks noGrp="1"/>
          </p:cNvSpPr>
          <p:nvPr>
            <p:ph type="body" sz="quarter" idx="14"/>
          </p:nvPr>
        </p:nvSpPr>
        <p:spPr/>
        <p:txBody>
          <a:bodyPr>
            <a:noAutofit/>
          </a:bodyPr>
          <a:lstStyle/>
          <a:p>
            <a:r>
              <a:rPr lang="en-US" sz="1500" i="1" dirty="0"/>
              <a:t>pV </a:t>
            </a:r>
            <a:r>
              <a:rPr lang="en-US" sz="1500" dirty="0"/>
              <a:t>diagram for a Van der Waals gas at various temperatures. The red curves are calculated at temperatures above the critical temperature and the blue curves at temperatures below it. The blue curves have an oscillation in which volume (</a:t>
            </a:r>
            <a:r>
              <a:rPr lang="en-US" sz="1500" i="1" dirty="0"/>
              <a:t>V</a:t>
            </a:r>
            <a:r>
              <a:rPr lang="en-US" sz="1500" dirty="0"/>
              <a:t>) increases with increasing </a:t>
            </a:r>
            <a:r>
              <a:rPr lang="en-US" sz="1500" dirty="0" smtClean="0"/>
              <a:t>pressure (</a:t>
            </a:r>
            <a:r>
              <a:rPr lang="en-US" sz="1500" i="1" dirty="0" smtClean="0"/>
              <a:t>p</a:t>
            </a:r>
            <a:r>
              <a:rPr lang="en-US" sz="1500" dirty="0" smtClean="0"/>
              <a:t>), </a:t>
            </a:r>
            <a:r>
              <a:rPr lang="en-US" sz="1500" dirty="0"/>
              <a:t>an impossible situation, so they must be corrected as in </a:t>
            </a:r>
            <a:r>
              <a:rPr lang="en-US" sz="1500" b="1" dirty="0">
                <a:solidFill>
                  <a:srgbClr val="72A510"/>
                </a:solidFill>
              </a:rPr>
              <a:t>Figure 2.8</a:t>
            </a:r>
            <a:r>
              <a:rPr lang="en-US" sz="1500" dirty="0"/>
              <a:t>. (credit: “Eman”/Wikimedia Commons)</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3" name="Picture Placeholder 2" descr="The figure is a plot of Pressure, p, on the vertical axis as a function of volume, V, on the horizontal axis, at five different temperatures. The curves all start at high pressures for the lowest volumes and decrease. The upper two curves, in red, decrease monotonically, with gradually decreasing slope. These curves are marked as having T greater than T c. The middle curve, in purple, is marked T c. This curve decreases rapidly, has a saddle point, and then continues to decrease gradually. The lowest two curves, in blue, decrease to a narrow minimum, then increase to a broad maximum, and then decrease gradually. These curves are marked as having T less than T c. The pressure minima of the lower curves occur at volumes slightly lower than the volume at which the T c curve saddle point is found."/>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43777" r="-43777"/>
          <a:stretch/>
        </p:blipFill>
        <p:spPr/>
      </p:pic>
    </p:spTree>
    <p:extLst>
      <p:ext uri="{BB962C8B-B14F-4D97-AF65-F5344CB8AC3E}">
        <p14:creationId xmlns:p14="http://schemas.microsoft.com/office/powerpoint/2010/main" val="518748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Figure 2.8</a:t>
            </a:r>
          </a:p>
        </p:txBody>
      </p:sp>
      <p:sp>
        <p:nvSpPr>
          <p:cNvPr id="7" name="Text Placeholder 6"/>
          <p:cNvSpPr>
            <a:spLocks noGrp="1"/>
          </p:cNvSpPr>
          <p:nvPr>
            <p:ph type="body" sz="quarter" idx="14"/>
          </p:nvPr>
        </p:nvSpPr>
        <p:spPr/>
        <p:txBody>
          <a:bodyPr>
            <a:noAutofit/>
          </a:bodyPr>
          <a:lstStyle/>
          <a:p>
            <a:r>
              <a:rPr lang="en-US" sz="1200" i="1" dirty="0"/>
              <a:t>pV </a:t>
            </a:r>
            <a:r>
              <a:rPr lang="en-US" sz="1200" dirty="0"/>
              <a:t>diagrams.</a:t>
            </a:r>
          </a:p>
          <a:p>
            <a:pPr marL="342900" indent="-342900">
              <a:buAutoNum type="alphaLcParenBoth"/>
            </a:pPr>
            <a:r>
              <a:rPr lang="en-US" sz="1200" dirty="0"/>
              <a:t>Each curve (isotherm) represents the relationship between </a:t>
            </a:r>
            <a:r>
              <a:rPr lang="en-US" sz="1200" i="1" dirty="0"/>
              <a:t>p </a:t>
            </a:r>
            <a:r>
              <a:rPr lang="en-US" sz="1200" dirty="0"/>
              <a:t>and </a:t>
            </a:r>
            <a:r>
              <a:rPr lang="en-US" sz="1200" i="1" dirty="0"/>
              <a:t>V </a:t>
            </a:r>
            <a:r>
              <a:rPr lang="en-US" sz="1200" dirty="0"/>
              <a:t>at a fixed temperature; the upper curves are at higher temperatures. The lower curves are not hyperbolas because the gas is no longer an ideal gas.</a:t>
            </a:r>
          </a:p>
          <a:p>
            <a:pPr marL="342900" indent="-342900">
              <a:buAutoNum type="alphaLcParenBoth"/>
            </a:pPr>
            <a:r>
              <a:rPr lang="en-US" sz="1200" dirty="0"/>
              <a:t>An expanded portion of the </a:t>
            </a:r>
            <a:r>
              <a:rPr lang="en-US" sz="1200" i="1" dirty="0"/>
              <a:t>pV </a:t>
            </a:r>
            <a:r>
              <a:rPr lang="en-US" sz="1200" dirty="0"/>
              <a:t>diagram for low temperatures, where the phase can change from a gas to a liquid. The term “vapor” refers to the gas phase  when it exists at a temperature below the boiling temperature.</a:t>
            </a:r>
          </a:p>
        </p:txBody>
      </p:sp>
      <p:pic>
        <p:nvPicPr>
          <p:cNvPr id="8" name="Picture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7772687" y="259755"/>
            <a:ext cx="1051734" cy="714850"/>
          </a:xfrm>
          <a:prstGeom prst="rect">
            <a:avLst/>
          </a:prstGeom>
        </p:spPr>
      </p:pic>
      <p:pic>
        <p:nvPicPr>
          <p:cNvPr id="4" name="Picture Placeholder 3" descr="The figure has two plots of Pressure, p, on the vertical axis as a function of volume, V, on the horizontal axis, at several different temperatures. Figure a shows six isotherms labeled, from the bottom to top, T 1, T 2, T C, T 3, T 4 and T 5. A note on the graph tells us that these temperatures are also in increasing order. The graphs show that pressure generally decreases with increasing volume for all temperatures, except at low temperatures when pressure is constant as a function of volume during a phase change. The phase change occupies a region in the plot shaded in blue and labeled Liquid-vapor equilibrium region. Figure b is the same plot, zoomed in to show the p V diagram in and around the shaded liquid vapor region. Above the shaded region, the curves decrease monotonically. The curve that is still outside but just touches the peak of the liquid vapor region is labeled as the critical isotherm, T c. The point at which this curve meets the shaded region is labeled the critical point. The region to the left of the shaded region and at pressures lower than the pressure of the critical point is the liquid region. The region to the right of the shaded region is the vapor region. The right edge of the shaded region is the saturation curve. The region above the critical isotherm is labeled as true but not ideal gas."/>
          <p:cNvPicPr>
            <a:picLocks noGrp="1" noChangeAspect="1"/>
          </p:cNvPicPr>
          <p:nvPr>
            <p:ph type="pic" sz="quarter" idx="13"/>
          </p:nvPr>
        </p:nvPicPr>
        <p:blipFill rotWithShape="1">
          <a:blip r:embed="rId3" cstate="email">
            <a:extLst>
              <a:ext uri="{28A0092B-C50C-407E-A947-70E740481C1C}">
                <a14:useLocalDpi xmlns:a14="http://schemas.microsoft.com/office/drawing/2010/main" val="0"/>
              </a:ext>
            </a:extLst>
          </a:blip>
          <a:srcRect l="-4765" r="-4765"/>
          <a:stretch/>
        </p:blipFill>
        <p:spPr/>
      </p:pic>
    </p:spTree>
    <p:extLst>
      <p:ext uri="{BB962C8B-B14F-4D97-AF65-F5344CB8AC3E}">
        <p14:creationId xmlns:p14="http://schemas.microsoft.com/office/powerpoint/2010/main" val="4070274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317</TotalTime>
  <Words>1039</Words>
  <Application>Microsoft Office PowerPoint</Application>
  <PresentationFormat>On-screen Show (4:3)</PresentationFormat>
  <Paragraphs>43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Black</vt:lpstr>
      <vt:lpstr>Calibri</vt:lpstr>
      <vt:lpstr>Cambria Math</vt:lpstr>
      <vt:lpstr>Essential</vt:lpstr>
      <vt:lpstr>PowerPoint Presentation</vt:lpstr>
      <vt:lpstr>Figure 2.1</vt:lpstr>
      <vt:lpstr>Figure 2.2</vt:lpstr>
      <vt:lpstr>Figure 2.3</vt:lpstr>
      <vt:lpstr>Figure 2.4</vt:lpstr>
      <vt:lpstr>Figure 2.5</vt:lpstr>
      <vt:lpstr>Figure 2.6</vt:lpstr>
      <vt:lpstr>Figure 2.7</vt:lpstr>
      <vt:lpstr>Figure 2.8</vt:lpstr>
      <vt:lpstr>Figure 2.9</vt:lpstr>
      <vt:lpstr>Figure 2.10</vt:lpstr>
      <vt:lpstr>Figure 2.11</vt:lpstr>
      <vt:lpstr>Figure 2.12</vt:lpstr>
      <vt:lpstr>Figure 2.13</vt:lpstr>
      <vt:lpstr>Figure 2.14</vt:lpstr>
      <vt:lpstr>Figure 2.15</vt:lpstr>
      <vt:lpstr>Figure 2.16</vt:lpstr>
      <vt:lpstr>Exercise 69</vt:lpstr>
      <vt:lpstr>PowerPoint Presentation</vt:lpstr>
    </vt:vector>
  </TitlesOfParts>
  <Company>WNI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Physics</dc:title>
  <dc:creator>Spuddy McSpare</dc:creator>
  <cp:lastModifiedBy>Sarah Evans</cp:lastModifiedBy>
  <cp:revision>47</cp:revision>
  <dcterms:created xsi:type="dcterms:W3CDTF">2012-06-04T02:13:36Z</dcterms:created>
  <dcterms:modified xsi:type="dcterms:W3CDTF">2020-10-30T20:42:23Z</dcterms:modified>
</cp:coreProperties>
</file>