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35"/>
  </p:handoutMasterIdLst>
  <p:sldIdLst>
    <p:sldId id="256" r:id="rId2"/>
    <p:sldId id="277" r:id="rId3"/>
    <p:sldId id="304" r:id="rId4"/>
    <p:sldId id="305" r:id="rId5"/>
    <p:sldId id="306" r:id="rId6"/>
    <p:sldId id="339" r:id="rId7"/>
    <p:sldId id="308" r:id="rId8"/>
    <p:sldId id="309" r:id="rId9"/>
    <p:sldId id="310" r:id="rId10"/>
    <p:sldId id="311" r:id="rId11"/>
    <p:sldId id="273" r:id="rId12"/>
    <p:sldId id="312" r:id="rId13"/>
    <p:sldId id="313" r:id="rId14"/>
    <p:sldId id="314" r:id="rId15"/>
    <p:sldId id="278" r:id="rId16"/>
    <p:sldId id="340" r:id="rId17"/>
    <p:sldId id="281" r:id="rId18"/>
    <p:sldId id="315" r:id="rId19"/>
    <p:sldId id="341" r:id="rId20"/>
    <p:sldId id="327" r:id="rId21"/>
    <p:sldId id="328" r:id="rId22"/>
    <p:sldId id="329" r:id="rId23"/>
    <p:sldId id="330" r:id="rId24"/>
    <p:sldId id="342" r:id="rId25"/>
    <p:sldId id="331" r:id="rId26"/>
    <p:sldId id="332" r:id="rId27"/>
    <p:sldId id="333" r:id="rId28"/>
    <p:sldId id="334" r:id="rId29"/>
    <p:sldId id="335" r:id="rId30"/>
    <p:sldId id="336" r:id="rId31"/>
    <p:sldId id="337" r:id="rId32"/>
    <p:sldId id="338" r:id="rId33"/>
    <p:sldId id="279"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D419"/>
    <a:srgbClr val="6CB255"/>
    <a:srgbClr val="212F62"/>
    <a:srgbClr val="72A510"/>
    <a:srgbClr val="A4EC1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574" autoAdjust="0"/>
  </p:normalViewPr>
  <p:slideViewPr>
    <p:cSldViewPr snapToGrid="0" snapToObjects="1">
      <p:cViewPr varScale="1">
        <p:scale>
          <a:sx n="120" d="100"/>
          <a:sy n="120" d="100"/>
        </p:scale>
        <p:origin x="140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August 20,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August 20,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August 20,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August 20,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August 20,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3 THE FIRST LAW OF THERMODYNAMICS</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2"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3.9</a:t>
            </a:r>
          </a:p>
        </p:txBody>
      </p:sp>
      <p:sp>
        <p:nvSpPr>
          <p:cNvPr id="7" name="Text Placeholder 6"/>
          <p:cNvSpPr>
            <a:spLocks noGrp="1"/>
          </p:cNvSpPr>
          <p:nvPr>
            <p:ph type="body" sz="quarter" idx="14"/>
          </p:nvPr>
        </p:nvSpPr>
        <p:spPr/>
        <p:txBody>
          <a:bodyPr>
            <a:noAutofit/>
          </a:bodyPr>
          <a:lstStyle/>
          <a:p>
            <a:r>
              <a:rPr lang="en-US" sz="1500" dirty="0"/>
              <a:t>Expanding a system at a constant temperature. Removing weights on the piston leads to an imbalance of forces on the piston, which causes the piston to move up. As the piston moves up, the temperature is lowered momentarily, which causes heat to flow from the heat bath to the system. The energy to move the piston eventually comes from the heat bath.</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illustrates a large insulated container filled with fluid. This fluid is labeled as the constant T heat bath. Inside the heat bath is a smaller container filled with gas. The smaller gas container is capped by a piston that has weights on top of it. The inside of the smaller container is the system. A double headed arrow across the smaller container’s walls labeled “heat” indicates that heat can flow between the bath and the system. An upward arrow inside the system points up at the bottom of the piston and is labeled p in. A downward arrow outside the system points down at the top of the piston and is labeled p out. A second downward arrow points at the top of the piston where the weights are stacked."/>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3427" b="-3427"/>
          <a:stretch/>
        </p:blipFill>
        <p:spPr/>
      </p:pic>
    </p:spTree>
    <p:extLst>
      <p:ext uri="{BB962C8B-B14F-4D97-AF65-F5344CB8AC3E}">
        <p14:creationId xmlns:p14="http://schemas.microsoft.com/office/powerpoint/2010/main" val="159278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3.10</a:t>
            </a:r>
          </a:p>
        </p:txBody>
      </p:sp>
      <p:pic>
        <p:nvPicPr>
          <p:cNvPr id="2" name="Picture Placeholder 1" descr="The figure is a plot of pressure, p, on the vertical axis as a function of volume, V, on the horizontal axis. Two pressures, p f greater than p i, are marked on the vertical axis. Two volumes, V f greater than V i are marked on the horizontal axis. Two points, A at V i, p f, and B at the final V f, p i, are shown and are connected by a curve that is monotonically decreasing and concave up. An arrow indicates the direction on the curve is from A toward B."/>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11718" b="-11718"/>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rgbClr val="000000"/>
                </a:solidFill>
              </a:rPr>
              <a:t>An isothermal expansion from a state labeled </a:t>
            </a:r>
            <a:r>
              <a:rPr lang="en-US" sz="1600" i="1" dirty="0">
                <a:solidFill>
                  <a:srgbClr val="000000"/>
                </a:solidFill>
              </a:rPr>
              <a:t>A </a:t>
            </a:r>
            <a:r>
              <a:rPr lang="en-US" sz="1600" dirty="0">
                <a:solidFill>
                  <a:srgbClr val="000000"/>
                </a:solidFill>
              </a:rPr>
              <a:t>to another state labeled </a:t>
            </a:r>
            <a:r>
              <a:rPr lang="en-US" sz="1600" i="1" dirty="0">
                <a:solidFill>
                  <a:srgbClr val="000000"/>
                </a:solidFill>
              </a:rPr>
              <a:t>B </a:t>
            </a:r>
            <a:r>
              <a:rPr lang="en-US" sz="1600" dirty="0">
                <a:solidFill>
                  <a:srgbClr val="000000"/>
                </a:solidFill>
              </a:rPr>
              <a:t>on a </a:t>
            </a:r>
            <a:r>
              <a:rPr lang="en-US" sz="1600" i="1" dirty="0">
                <a:solidFill>
                  <a:srgbClr val="000000"/>
                </a:solidFill>
              </a:rPr>
              <a:t>pV </a:t>
            </a:r>
            <a:r>
              <a:rPr lang="en-US" sz="1600" dirty="0">
                <a:solidFill>
                  <a:srgbClr val="000000"/>
                </a:solidFill>
              </a:rPr>
              <a:t>diagram. The curve represents the relation between pressure and volume in an ideal gas at constant temperature.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285096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3.11</a:t>
            </a:r>
          </a:p>
        </p:txBody>
      </p:sp>
      <p:sp>
        <p:nvSpPr>
          <p:cNvPr id="7" name="Text Placeholder 6"/>
          <p:cNvSpPr>
            <a:spLocks noGrp="1"/>
          </p:cNvSpPr>
          <p:nvPr>
            <p:ph type="body" sz="quarter" idx="14"/>
          </p:nvPr>
        </p:nvSpPr>
        <p:spPr/>
        <p:txBody>
          <a:bodyPr>
            <a:noAutofit/>
          </a:bodyPr>
          <a:lstStyle/>
          <a:p>
            <a:r>
              <a:rPr lang="en-US" sz="1600" dirty="0"/>
              <a:t>An insulated piston with a hot, compressed gas is released. The piston moves up, the volume expands, and the pressure and temperature decrease. The internal energy goes into work. If the expansion occurs within a time frame in which negligible heat can enter the system, then the process is called adiabatic. Ideally, during an adiabatic process no heat enters or exits the system.</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igure is an illustration of a container closed by a piston. The container has double walls and bottom, with the gap filled with insulation. The region inside the container, below the piston, is labeled as the system. An upward arrow indicates that the piston moves up.&#10;&#10;"/>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8678" r="-48678"/>
          <a:stretch/>
        </p:blipFill>
        <p:spPr/>
      </p:pic>
    </p:spTree>
    <p:extLst>
      <p:ext uri="{BB962C8B-B14F-4D97-AF65-F5344CB8AC3E}">
        <p14:creationId xmlns:p14="http://schemas.microsoft.com/office/powerpoint/2010/main" val="320445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3.12</a:t>
            </a:r>
          </a:p>
        </p:txBody>
      </p:sp>
      <p:sp>
        <p:nvSpPr>
          <p:cNvPr id="7" name="Text Placeholder 6"/>
          <p:cNvSpPr>
            <a:spLocks noGrp="1"/>
          </p:cNvSpPr>
          <p:nvPr>
            <p:ph type="body" sz="quarter" idx="14"/>
          </p:nvPr>
        </p:nvSpPr>
        <p:spPr/>
        <p:txBody>
          <a:bodyPr>
            <a:normAutofit/>
          </a:bodyPr>
          <a:lstStyle/>
          <a:p>
            <a:r>
              <a:rPr lang="en-US" sz="1600" dirty="0"/>
              <a:t>Two vessels are identical except that the piston at the top of </a:t>
            </a:r>
            <a:r>
              <a:rPr lang="en-US" sz="1600" i="1" dirty="0"/>
              <a:t>A </a:t>
            </a:r>
            <a:r>
              <a:rPr lang="en-US" sz="1600" dirty="0"/>
              <a:t>is fixed, whereas that atop </a:t>
            </a:r>
            <a:r>
              <a:rPr lang="en-US" sz="1600" i="1" dirty="0"/>
              <a:t>B </a:t>
            </a:r>
            <a:r>
              <a:rPr lang="en-US" sz="1600" dirty="0"/>
              <a:t>is free to move against </a:t>
            </a:r>
            <a:r>
              <a:rPr lang="fr-FR" sz="1600" dirty="0"/>
              <a:t>a constant external pressure </a:t>
            </a:r>
            <a:r>
              <a:rPr lang="fr-FR" sz="1600" i="1" dirty="0"/>
              <a:t>p</a:t>
            </a:r>
            <a:r>
              <a:rPr lang="fr-FR" sz="1600" dirty="0"/>
              <a:t>.</a:t>
            </a:r>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6" name="Picture Placeholder 5" descr="Two containers, labeled Vessel A and Vessel B, are shown. Both are filled with gas and are capped by a piston. In vessel A, the piston is pinned in place. In vessel B, the piston is free to slide, as indicated by a double headed arrow near the piston."/>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8794" r="-28794"/>
          <a:stretch/>
        </p:blipFill>
        <p:spPr/>
      </p:pic>
    </p:spTree>
    <p:extLst>
      <p:ext uri="{BB962C8B-B14F-4D97-AF65-F5344CB8AC3E}">
        <p14:creationId xmlns:p14="http://schemas.microsoft.com/office/powerpoint/2010/main" val="2136927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3.13</a:t>
            </a:r>
          </a:p>
        </p:txBody>
      </p:sp>
      <p:sp>
        <p:nvSpPr>
          <p:cNvPr id="7" name="Text Placeholder 6"/>
          <p:cNvSpPr>
            <a:spLocks noGrp="1"/>
          </p:cNvSpPr>
          <p:nvPr>
            <p:ph type="body" sz="quarter" idx="14"/>
          </p:nvPr>
        </p:nvSpPr>
        <p:spPr/>
        <p:txBody>
          <a:bodyPr>
            <a:normAutofit/>
          </a:bodyPr>
          <a:lstStyle/>
          <a:p>
            <a:r>
              <a:rPr lang="en-US" sz="1600" dirty="0"/>
              <a:t>The gas in the left chamber expands freely into the right chamber when the membrane is punctured.</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on the left is an illustration of the initial equilibrium state of a container with a partition in the middle dividing it into two chambers. The outer walls are insulated. The chamber on the left is full of gas, indicated by blue shading and many small dots representing the gas molecules. The right chamber is empty. The figure on the right is an illustration of the final equilibrium state of the container. The partition has a hole in it. The entire container, on both sides of the partition, is full of gas, indicated by blue shading and many small dots representing the gas molecules. The dots in the second, final equilibrium state, illustration are less dense than in the first, initial state illustration."/>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t="-32632" b="-32632"/>
          <a:stretch/>
        </p:blipFill>
        <p:spPr/>
      </p:pic>
    </p:spTree>
    <p:extLst>
      <p:ext uri="{BB962C8B-B14F-4D97-AF65-F5344CB8AC3E}">
        <p14:creationId xmlns:p14="http://schemas.microsoft.com/office/powerpoint/2010/main" val="1146364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3.14</a:t>
            </a:r>
          </a:p>
        </p:txBody>
      </p:sp>
      <p:pic>
        <p:nvPicPr>
          <p:cNvPr id="2" name="Picture Placeholder 1" descr="The figure is an illustration of a container. The walls and bottom are filled with a thick layer of insulation. The chamber of the container is closed from above by a piston. Inside the chamber is a gas. There is a pile of sand on top of the piston, and a hand with tweezers is removing grains from the pile."/>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2849" b="-2849"/>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When sand is removed from the piston one grain at a time, the gas expands adiabatically and quasi-statically in the insulated vessel.</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179368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3.15</a:t>
            </a:r>
          </a:p>
        </p:txBody>
      </p:sp>
      <p:pic>
        <p:nvPicPr>
          <p:cNvPr id="2" name="Picture Placeholder 1" descr="The figure is a plot of pressure, p on the vertical axis as a function of volume, V on the horizontal axis. Two curves are plotted. Both are monotonically decreasing and concave up. One is slightly higher and has a greater curvature. This curve is labeled “isothermal.” The second curve is below the isothermal curve and has a slightly smaller curvature. This curve is labeled “adiabatic.”"/>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1595" r="-51595"/>
          <a:stretch>
            <a:fillRect/>
          </a:stretch>
        </p:blipFill>
        <p:spPr/>
      </p:pic>
      <p:sp>
        <p:nvSpPr>
          <p:cNvPr id="7" name="Text Placeholder 6"/>
          <p:cNvSpPr>
            <a:spLocks noGrp="1"/>
          </p:cNvSpPr>
          <p:nvPr>
            <p:ph type="body" sz="quarter" idx="14"/>
          </p:nvPr>
        </p:nvSpPr>
        <p:spPr/>
        <p:txBody>
          <a:bodyPr>
            <a:normAutofit/>
          </a:bodyPr>
          <a:lstStyle/>
          <a:p>
            <a:r>
              <a:rPr lang="en-US" sz="1600" dirty="0"/>
              <a:t>Quasi-static adiabatic and isothermal expansions of an ideal gas.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272228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28</a:t>
            </a:r>
          </a:p>
        </p:txBody>
      </p:sp>
      <p:pic>
        <p:nvPicPr>
          <p:cNvPr id="2" name="Picture Placeholder 1" descr="The figure is a plot of pressure, p, in atmospheres on the vertical axis as a function of volume, V, in Liters on the horizontal axis. The horizontal volume scale runs from 0 to 5.0 Liters, and the vertical pressure scale runs from 0 to 4.0 atmospheres. Four points, A, B, C, and D are labeled. Point A is at 1.0 L, 1.0 atmospheres. Point B is at 3.0 L, 1.0 atmospheres. Point C is at 3.0 L, 2.0 atmospheres. Point D is at 1.0 L, 3.0 atmospheres. A straight horizontal line connects A to B, with an arrow pointing to the right indicating the direction from A to B. A straight horizontal line connects D to C, with an arrow to the right indicating the direction from D to C. A straight vertical line connects A to D, with an arrow pointing upward indicating the direction from A to D. A straight vertical line connects C to B, with an arrow downward indicating the direction from C to B. Finally, a straight diagonal line connects D to B with an arrow pointing in the direction from D to B."/>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1346" r="-21346"/>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2178418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29</a:t>
            </a:r>
          </a:p>
        </p:txBody>
      </p:sp>
      <p:pic>
        <p:nvPicPr>
          <p:cNvPr id="2" name="Picture Placeholder 1" descr="The figure is a plot of pressure, p, in atmospheres on the vertical axis as a function of volume, V, in Liters on the horizontal axis. The horizontal volume scale runs from 0 to 5.0 Liters, and the vertical pressure scale runs from 0 to 4.0 atmospheres. Two points, R and S, are labeled. Point R is at 1.0 L, 1.0 atmospheres. Point S is at 3.0 L, 1.0 atmospheres. A semicircle goes up from R and over to S, with an arrow showing the clockwise direction on the curve. A horizontal line returns, with an arrow pointing to the left, from S to 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1346" r="-21346"/>
          <a:stretch/>
        </p:blipFill>
        <p:spPr/>
      </p:pic>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850753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Exercise 37</a:t>
            </a:r>
          </a:p>
        </p:txBody>
      </p:sp>
      <p:pic>
        <p:nvPicPr>
          <p:cNvPr id="2" name="Picture Placeholder 1" descr="Figures a through f are plots of p on the vertical as a function of V on the horizontal axis. Figure a has points 1 and 2 at the same pressure and with V 2 larger than V 1. A horizontal line with a rightward arrow goes from point 1 to point 2. Figure b has points 1 and 3 at the same volume and with p 3 larger than p 1. A vertical line with an upward arrow goes from point 1 to point 3. Figure c has points 1 and 4, where p 1 is larger than p 4 and V 1 is smaller than V 4. A diagonal line with an arrow pointing down and to the right goes from point 1 to point 4. Figure d has points 1, 3 and 5, where V 1 and V 3 are equal, and larger than V 5. P 1 is smaller than P 5 which is smaller than P 3.  A diagonal line with an arrow pointing up and to the left goes from point 1 to point 5. A second diagonal line with an arrow pointing up and to the right goes from point 5 to point 3. Figure e has points 1, 2 and 6, where p 1 and p 2 are equal, and smaller than p 6. V 1 is smaller than V 6 which is smaller than V 2.  A diagonal line with an arrow pointing up and to the right goes from point 1 to point 6. A second diagonal line with an arrow pointing down and to the right goes from point 6 to point 2. Figure f has points 1, 2 and 7, where p 1 and p 2 are equal, and larger than p 7. V 1 is smaller than V 6 which is smaller than V 2.  A diagonal line with an arrow pointing down and to the right goes from point 1 to point 7. A second diagonal line with an arrow pointing up and to the right goes from point 7 to point 2."/>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16523" r="-16523"/>
          <a:stretch>
            <a:fillRect/>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pPr marL="342900" indent="-342900">
              <a:buFontTx/>
              <a:buAutoNum type="alphaLcParenBoth"/>
            </a:pPr>
            <a:endParaRPr lang="en-US" sz="1600" dirty="0"/>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904368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3.1</a:t>
            </a:r>
          </a:p>
        </p:txBody>
      </p:sp>
      <p:pic>
        <p:nvPicPr>
          <p:cNvPr id="2" name="Picture Placeholder 1" descr="A satellite photograph of northeastern China. Clouds cover part of the view. The bottom left part of the image is obscured by smog."/>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3161" r="-3161"/>
          <a:stretch/>
        </p:blipFill>
        <p:spPr/>
      </p:pic>
      <p:sp>
        <p:nvSpPr>
          <p:cNvPr id="7" name="Text Placeholder 6"/>
          <p:cNvSpPr>
            <a:spLocks noGrp="1"/>
          </p:cNvSpPr>
          <p:nvPr>
            <p:ph type="body" sz="quarter" idx="14"/>
          </p:nvPr>
        </p:nvSpPr>
        <p:spPr/>
        <p:txBody>
          <a:bodyPr>
            <a:normAutofit/>
          </a:bodyPr>
          <a:lstStyle/>
          <a:p>
            <a:r>
              <a:rPr lang="en-US" sz="1600" dirty="0"/>
              <a:t>A weak cold front of air pushes all the smog in northeastern China into a giant smog blanket over the Yellow Sea, as captured by NASA’s Terra satellite in 2012. To understand changes in weather and climate, such as the event shown here, you need a thorough knowledge of thermodynamics. (credit: modification of work by NASA)</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39996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41</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igure is a plot of pressure, p, in atmospheres on the vertical axis as a function of volume, V, in Liters on the horizontal axis. The horizontal volume scale runs from 0 to 5.0 Liters, and the vertical pressure scale runs from 0 to 4.0 atmospheres. Four points, A, B, C, and D are labeled. Point A is at 1.0 L, 1.0 atmospheres. Point B is at 3.0 L, 1.0 atmospheres. Point C is at 3.0 L, 2.0 atmospheres. Point D is at 1.0 L, 3.0 atmospheres. A straight horizontal line connects A to B, with an arrow pointing to the right indicating the direction from A to B. A straight horizontal line connects D to C, with an arrow to the right indicating the direction from D to C. A straight vertical line connects A to D, with an arrow pointing upward indicating the direction from A to D. A straight vertical line connects C to B, with an arrow downward indicating the direction from C to B. Finally, a straight diagonal line connects D to B with an arrow pointing in the direction from D to B."/>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1346" r="-21346"/>
          <a:stretch/>
        </p:blipFill>
        <p:spPr/>
      </p:pic>
    </p:spTree>
    <p:extLst>
      <p:ext uri="{BB962C8B-B14F-4D97-AF65-F5344CB8AC3E}">
        <p14:creationId xmlns:p14="http://schemas.microsoft.com/office/powerpoint/2010/main" val="3138259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42</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is a plot of pressure, p, in Newtons per square meter on the vertical axis as a function of volume, V, in cubic meters on the horizontal axis. The horizontal volume scale runs from 0 to 3.0 cubic meters, and the vertical pressure scale is labeled at only one pressure, 1.0 times 10 to the 4 Newtons per square meter. Two points, A and B, are labeled, both at the labeled pressure of 1.0 times 10 to the 4 Newtons per square meter. Point A is at 0.15 cubic meters. Point B is at 0.3 cubic meters. A horizontal line connects A to B, with an arrow pointing to the right, from A to B."/>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2827" r="-12827"/>
          <a:stretch/>
        </p:blipFill>
        <p:spPr/>
      </p:pic>
    </p:spTree>
    <p:extLst>
      <p:ext uri="{BB962C8B-B14F-4D97-AF65-F5344CB8AC3E}">
        <p14:creationId xmlns:p14="http://schemas.microsoft.com/office/powerpoint/2010/main" val="1222448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43</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igure is a plot of pressure, p, in atmospheres on the vertical axis as a function of volume, V, in Liters on the horizontal axis. The horizontal volume scale runs from 0 to 5.0 Liters, and the vertical pressure scale runs from 0 to 4.0 atmospheres. Two points, R and S, are labeled. Point R is at 1.0 L, 1.0 atmospheres. Point S is at 3.0 L, 1.0 atmospheres. A semicircle goes up from R and over to S, with an arrow showing the clockwise direction on the curve. A horizontal line returns, with an arrow pointing to the left, from S to R.">
            <a:extLs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1346" r="-21346"/>
          <a:stretch/>
        </p:blipFill>
        <p:spPr/>
      </p:pic>
    </p:spTree>
    <p:extLst>
      <p:ext uri="{BB962C8B-B14F-4D97-AF65-F5344CB8AC3E}">
        <p14:creationId xmlns:p14="http://schemas.microsoft.com/office/powerpoint/2010/main" val="2475322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is a plot of pressure, p on the vertical axis as a function of volume, V on the horizontal axis. Four points, A, B, C, and D are shown. B is directly above A, at the same volume but with p B greater than p A. Likewise, C is directly above D, at the same volume but with p C greater than p D.   A and D are at the same pressure, with p D greater than p A. B and C are at the same pressure, with p C greater than p B. Four paths are shown. One path connects from A straight up to B. One path connects from B horizontally to the right to C. One path connects from C straight down to D. And the last path connects from A to C with a somewhat wavy curve that remains above the A D pressure and below the B C pressure.">
            <a:extLst>
              <a:ext uri="{C183D7F6-B498-43B3-948B-1728B52AA6E4}">
                <adec:decorative xmlns:adec="http://schemas.microsoft.com/office/drawing/2017/decorative" val="0"/>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1288" r="-21288"/>
          <a:stretch/>
        </p:blipFill>
        <p:spPr/>
      </p:pic>
    </p:spTree>
    <p:extLst>
      <p:ext uri="{BB962C8B-B14F-4D97-AF65-F5344CB8AC3E}">
        <p14:creationId xmlns:p14="http://schemas.microsoft.com/office/powerpoint/2010/main" val="1358270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45</a:t>
            </a:r>
          </a:p>
        </p:txBody>
      </p:sp>
      <p:pic>
        <p:nvPicPr>
          <p:cNvPr id="2" name="Picture Placeholder 1" descr="The figure is a plot of pressure, p on the vertical axis as a function of volume, V on the horizontal axis. Four points, A, B, C, and D are shown. B is directly above A, at the same volume but with p B greater than p A. Likewise, C is directly above D, at the same volume but with p C greater than p D.   A and D are at the same pressure, with p D greater than p A. B and C are at the same pressure, with p C greater than p B. Five paths are shown. Four form a rectangle with the arrows indicating traversing it in a counter clockwise direction.  One path connects from A horizontally to the right to B. The next path connects from B vertically up to C. The next path connects from C horizontally to the left to D. The next path connects from D vertically back down to A. The fifth path connects from A to C with a somewhat wavy curve that remains inside the rectangle."/>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8962" r="-38962"/>
          <a:stretch>
            <a:fillRect/>
          </a:stretch>
        </p:blipFill>
        <p:spPr/>
      </p:pic>
      <p:sp>
        <p:nvSpPr>
          <p:cNvPr id="7" name="Text Placeholder 6"/>
          <p:cNvSpPr>
            <a:spLocks noGrp="1"/>
          </p:cNvSpPr>
          <p:nvPr>
            <p:ph type="body" sz="quarter" idx="14"/>
          </p:nvPr>
        </p:nvSpPr>
        <p:spPr/>
        <p:txBody>
          <a:bodyPr>
            <a:normAutofit/>
          </a:bodyPr>
          <a:lstStyle/>
          <a:p>
            <a:pPr marL="342900" indent="-342900">
              <a:buFontTx/>
              <a:buAutoNum type="alphaLcParenBoth"/>
            </a:pPr>
            <a:endParaRPr lang="en-US" sz="1600" dirty="0"/>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465991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46</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9" name="Picture Placeholder 8" descr="The figure is an illustration of a container with a partition in the middle dividing it into two chambers.  The outer walls are insulated. The chamber on the left is full of gas, indicated by blue shading and many small dots representing the gas molecules. The right chamber is empty."/>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560" r="-4560"/>
          <a:stretch/>
        </p:blipFill>
        <p:spPr/>
      </p:pic>
    </p:spTree>
    <p:extLst>
      <p:ext uri="{BB962C8B-B14F-4D97-AF65-F5344CB8AC3E}">
        <p14:creationId xmlns:p14="http://schemas.microsoft.com/office/powerpoint/2010/main" val="786009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is an illustration of a container with a partition in the middle dividing it into two chambers.  The outer walls are insulated.The chamber on the left is labeled with an A, and is full of one gas, indicated by blue shading and many small dots representing the gas molecules. The right chamber is labeled with a B, and is full of a second gas, indicated by red shading and many small dots representing the gas molecule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322" r="-4322"/>
          <a:stretch/>
        </p:blipFill>
        <p:spPr/>
      </p:pic>
    </p:spTree>
    <p:extLst>
      <p:ext uri="{BB962C8B-B14F-4D97-AF65-F5344CB8AC3E}">
        <p14:creationId xmlns:p14="http://schemas.microsoft.com/office/powerpoint/2010/main" val="1922563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49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igure is a plot of pressure, p in atmospheres, on the vertical axis as a function of volume, V in Liters, on the horizontal axis. The horizontal volume scale runs from 0 to 12. The vertical pressure scale runs from 0 to 50. A straight line with negative slope is shown, with an arrow pointing down and to the left. The line extends from volume of 5 Liters, pressure of 50 atmospheres to volume of 12 Liters, pressure of 20 atmosphere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8334" r="-28334"/>
          <a:stretch/>
        </p:blipFill>
        <p:spPr/>
      </p:pic>
    </p:spTree>
    <p:extLst>
      <p:ext uri="{BB962C8B-B14F-4D97-AF65-F5344CB8AC3E}">
        <p14:creationId xmlns:p14="http://schemas.microsoft.com/office/powerpoint/2010/main" val="632986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is a plot of pressure, p, on the vertical axis as a function of volume, V, on the horizontal axis. Three Points, A, B, C, and D are labeled. Point A is at the smallest volume and highest pressure. Point C is at the largest volume and lowest pressure. Point B is at an intermediate pressure and volume, but above the A C line. A path from A to B, to C, and back to A is shown. The path leaves A, goes down but with decreasing slope to reach B. It leaves B and descends steeply to C. It then curves back up to A. All the curves are concave up."/>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5675" r="-45675"/>
          <a:stretch/>
        </p:blipFill>
        <p:spPr/>
      </p:pic>
    </p:spTree>
    <p:extLst>
      <p:ext uri="{BB962C8B-B14F-4D97-AF65-F5344CB8AC3E}">
        <p14:creationId xmlns:p14="http://schemas.microsoft.com/office/powerpoint/2010/main" val="28663388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58</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igure is a plot of pressure, p, in atmospheres on the vertical axis as a function of volume, V, in Liters on the horizontal axis. The horizontal volume scale runs from 0 to 7 Liters, and the vertical pressure scale runs from 0 to 5 atmospheres. Four Points, A, B, C, and D are labeled. A path goes from A up to B and across to C. Another path goes from A across to D and then up to C."/>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0683" r="-30683"/>
          <a:stretch/>
        </p:blipFill>
        <p:spPr/>
      </p:pic>
    </p:spTree>
    <p:extLst>
      <p:ext uri="{BB962C8B-B14F-4D97-AF65-F5344CB8AC3E}">
        <p14:creationId xmlns:p14="http://schemas.microsoft.com/office/powerpoint/2010/main" val="383732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3.2</a:t>
            </a:r>
          </a:p>
        </p:txBody>
      </p:sp>
      <p:sp>
        <p:nvSpPr>
          <p:cNvPr id="7" name="Text Placeholder 6"/>
          <p:cNvSpPr>
            <a:spLocks noGrp="1"/>
          </p:cNvSpPr>
          <p:nvPr>
            <p:ph type="body" sz="quarter" idx="14"/>
          </p:nvPr>
        </p:nvSpPr>
        <p:spPr/>
        <p:txBody>
          <a:bodyPr>
            <a:noAutofit/>
          </a:bodyPr>
          <a:lstStyle/>
          <a:p>
            <a:pPr marL="342900" indent="-342900">
              <a:buAutoNum type="alphaLcParenBoth"/>
            </a:pPr>
            <a:r>
              <a:rPr lang="en-US" sz="1400" dirty="0"/>
              <a:t>A system, which can include any relevant process or value, is self-contained in an area. The surroundings may also have relevant information; however, the surroundings are important to study only if the situation is an open system.</a:t>
            </a:r>
          </a:p>
          <a:p>
            <a:pPr marL="342900" indent="-342900">
              <a:buAutoNum type="alphaLcParenBoth"/>
            </a:pPr>
            <a:r>
              <a:rPr lang="en-US" sz="1400" dirty="0"/>
              <a:t>The burning gasoline in the cylinder of a car engine is an example of a thermodynamic system.</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Figure a illustrates the concept of a system. A boundary separates the system, inside the boundary, from the surroundings, outside the boundary. Figure b is a schematic illustration of an engine cylinder as an example of a specific system. The system is the gas inside the piston. The boundary consists of the cylinder body containing the gas and the piston that caps the cylinder at the top. The surroundings consist of everything outside the cylinder and above the piston."/>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4186" r="-4186"/>
          <a:stretch/>
        </p:blipFill>
        <p:spPr/>
      </p:pic>
    </p:spTree>
    <p:extLst>
      <p:ext uri="{BB962C8B-B14F-4D97-AF65-F5344CB8AC3E}">
        <p14:creationId xmlns:p14="http://schemas.microsoft.com/office/powerpoint/2010/main" val="2049966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79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is a plot of pressure, p, in atmospheres on the vertical axis as a function of volume, V, in liters on the horizontal axis. The horizontal volume scale runs from 0 to 7, and the vertical pressure scale runs from 0 to 5. Four points, A, B, C, and D, are labeled on the plot and their pressures and volumes are labeled on the axes. Point A is at volume 3 L, pressure 2 atmospheres. Point B is at volume 3 L, pressure 5 atmospheres. Point C is at volume 7 L, pressure 5 atmospheres. Point D is at volume 7 L, pressure 2 atmospheres. A path goes from A up to B and across to C. Another path goes from A across to D and then up to C."/>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0683" r="-30683"/>
          <a:stretch/>
        </p:blipFill>
        <p:spPr/>
      </p:pic>
    </p:spTree>
    <p:extLst>
      <p:ext uri="{BB962C8B-B14F-4D97-AF65-F5344CB8AC3E}">
        <p14:creationId xmlns:p14="http://schemas.microsoft.com/office/powerpoint/2010/main" val="891859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84</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igure is a plot of pressure, p, in nuits of 10 to the 6 Newtons per meter squared on the vertical axis as a function of volume, V, in 10 to the minus 3 cubic meters on the horizontal axis. The horizontal volume scale runs from 0 to 4, and the vertical pressure scale runs from 0 to about 4. Four points, A, B, C, and D, are labeled on the plot and their pressures and volumes are labeled on the axes. Point A is at volume 1.0 times 10 to the -3 cubic meters, pressure 2.6 times 10 to the 6 Newtons per meter squared. Point B is at volume 4.0 times 10 to the -3 cubic meters, pressure 2.0 times 10 to the 6 Newtons per meter squared. Point C is at volume 4.0 times 10 to the -3 cubic meters, pressure 0.6 times 10 to the 6 Newtons per meter squared. Point D is at volume 1.0 times 10 to the -3 cubic meters, pressure 1.0 times 10 to the 6 Newtons per meter squared. A straight line connects A to B, another straight line B to C, another straight line C to D, and another straight line back to A."/>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5108" r="-25108"/>
          <a:stretch/>
        </p:blipFill>
        <p:spPr/>
      </p:pic>
    </p:spTree>
    <p:extLst>
      <p:ext uri="{BB962C8B-B14F-4D97-AF65-F5344CB8AC3E}">
        <p14:creationId xmlns:p14="http://schemas.microsoft.com/office/powerpoint/2010/main" val="1518554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97</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is an illustration of a container with a partition in the middle dividing it into two chambers.  A double headed horizontal arrow above the partition indicates that it is moveable The outer walls are insulated. The chamber on the left is labeled with an A, and is full of one gas, indicated by blue shading and many small dots representing the gas molecules. The right chamber is labeled with a B, and is full of a second gas, indicated by red shading and many small dots representing the gas molecule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11867" r="-11867"/>
          <a:stretch/>
        </p:blipFill>
        <p:spPr/>
      </p:pic>
    </p:spTree>
    <p:extLst>
      <p:ext uri="{BB962C8B-B14F-4D97-AF65-F5344CB8AC3E}">
        <p14:creationId xmlns:p14="http://schemas.microsoft.com/office/powerpoint/2010/main" val="3717692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3.3</a:t>
            </a:r>
          </a:p>
        </p:txBody>
      </p:sp>
      <p:sp>
        <p:nvSpPr>
          <p:cNvPr id="7" name="Text Placeholder 6"/>
          <p:cNvSpPr>
            <a:spLocks noGrp="1"/>
          </p:cNvSpPr>
          <p:nvPr>
            <p:ph type="body" sz="quarter" idx="14"/>
          </p:nvPr>
        </p:nvSpPr>
        <p:spPr/>
        <p:txBody>
          <a:bodyPr>
            <a:noAutofit/>
          </a:bodyPr>
          <a:lstStyle/>
          <a:p>
            <a:pPr marL="342900" indent="-342900">
              <a:buAutoNum type="alphaLcParenBoth"/>
            </a:pPr>
            <a:r>
              <a:rPr lang="en-US" sz="1400" dirty="0"/>
              <a:t>This boiling tea kettle is an open thermodynamic system. It transfers heat and matter (steam) to its surroundings.</a:t>
            </a:r>
          </a:p>
          <a:p>
            <a:pPr marL="342900" indent="-342900">
              <a:buAutoNum type="alphaLcParenBoth"/>
            </a:pPr>
            <a:r>
              <a:rPr lang="en-US" sz="1400" dirty="0"/>
              <a:t>A pressure cooker is a good approximation to a closed system. A little steam escapes through the top valve to prevent explosion. (credit a: modification of work by Gina Hamilton)</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Figure a is a photograph of a tea kettle on a stove. Steam is seen coming out of the nozzle of the kettle. Figure b is a photograph of a pressure cooker on a stove."/>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17289" r="-17289"/>
          <a:stretch/>
        </p:blipFill>
        <p:spPr/>
      </p:pic>
    </p:spTree>
    <p:extLst>
      <p:ext uri="{BB962C8B-B14F-4D97-AF65-F5344CB8AC3E}">
        <p14:creationId xmlns:p14="http://schemas.microsoft.com/office/powerpoint/2010/main" val="294731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3.4</a:t>
            </a:r>
          </a:p>
        </p:txBody>
      </p:sp>
      <p:sp>
        <p:nvSpPr>
          <p:cNvPr id="7" name="Text Placeholder 6"/>
          <p:cNvSpPr>
            <a:spLocks noGrp="1"/>
          </p:cNvSpPr>
          <p:nvPr>
            <p:ph type="body" sz="quarter" idx="14"/>
          </p:nvPr>
        </p:nvSpPr>
        <p:spPr/>
        <p:txBody>
          <a:bodyPr>
            <a:normAutofit/>
          </a:bodyPr>
          <a:lstStyle/>
          <a:p>
            <a:r>
              <a:rPr lang="en-US" sz="1600" dirty="0"/>
              <a:t>The work done by a confined gas in moving a piston a distance </a:t>
            </a:r>
            <a:r>
              <a:rPr lang="en-US" sz="1600" i="1" dirty="0"/>
              <a:t>dx </a:t>
            </a:r>
            <a:r>
              <a:rPr lang="en-US" sz="1600" dirty="0"/>
              <a:t>is given by </a:t>
            </a:r>
            <a:r>
              <a:rPr lang="en-US" sz="1600" i="1" dirty="0"/>
              <a:t>dW </a:t>
            </a:r>
            <a:r>
              <a:rPr lang="en-US" sz="1600" dirty="0">
                <a:latin typeface="Cambria Math"/>
                <a:cs typeface="Cambria Math"/>
              </a:rPr>
              <a:t>=</a:t>
            </a:r>
            <a:r>
              <a:rPr lang="en-US" sz="1600" dirty="0"/>
              <a:t> </a:t>
            </a:r>
            <a:r>
              <a:rPr lang="en-US" sz="1600" i="1" dirty="0"/>
              <a:t>Fdx </a:t>
            </a:r>
            <a:r>
              <a:rPr lang="en-US" sz="1600" dirty="0">
                <a:latin typeface="Cambria Math"/>
                <a:cs typeface="Cambria Math"/>
              </a:rPr>
              <a:t>=</a:t>
            </a:r>
            <a:r>
              <a:rPr lang="en-US" sz="1600" dirty="0"/>
              <a:t> </a:t>
            </a:r>
            <a:r>
              <a:rPr lang="en-US" sz="1600" i="1" dirty="0"/>
              <a:t>pdV</a:t>
            </a:r>
            <a:r>
              <a:rPr lang="en-US" sz="1600" dirty="0"/>
              <a: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igure is an illustration of a piston with gas inside. The piston is shown in two positions, separated by a distance d x. A force F equal to p A is shown pushing the piston outward."/>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9394" r="-29394"/>
          <a:stretch/>
        </p:blipFill>
        <p:spPr/>
      </p:pic>
    </p:spTree>
    <p:extLst>
      <p:ext uri="{BB962C8B-B14F-4D97-AF65-F5344CB8AC3E}">
        <p14:creationId xmlns:p14="http://schemas.microsoft.com/office/powerpoint/2010/main" val="366988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3.5</a:t>
            </a:r>
          </a:p>
        </p:txBody>
      </p:sp>
      <p:pic>
        <p:nvPicPr>
          <p:cNvPr id="2" name="Picture Placeholder 1" descr="The figure shows a graph of p on the vertical axis as a function of V on the horizontal axis. No scale or units are given for either axis. Two points are labeled: p 1, V 1 and p 2, V 2, with V 2 larger than V 1 and p 2 smaller than p 1. A curve connects the two points and the area under the curve is shaded. The curve is concave up."/>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3187" r="-33187"/>
          <a:stretch>
            <a:fillRect/>
          </a:stretch>
        </p:blipFill>
        <p:spPr/>
      </p:pic>
      <p:sp>
        <p:nvSpPr>
          <p:cNvPr id="7" name="Text Placeholder 6"/>
          <p:cNvSpPr>
            <a:spLocks noGrp="1"/>
          </p:cNvSpPr>
          <p:nvPr>
            <p:ph type="body" sz="quarter" idx="14"/>
          </p:nvPr>
        </p:nvSpPr>
        <p:spPr/>
        <p:txBody>
          <a:bodyPr>
            <a:normAutofit/>
          </a:bodyPr>
          <a:lstStyle/>
          <a:p>
            <a:r>
              <a:rPr lang="en-US" sz="1600" dirty="0"/>
              <a:t>When a gas expands slowly from </a:t>
            </a:r>
            <a:r>
              <a:rPr lang="en-US" sz="1600" i="1" dirty="0"/>
              <a:t>V</a:t>
            </a:r>
            <a:r>
              <a:rPr lang="en-US" sz="1600" baseline="-25000" dirty="0"/>
              <a:t>1</a:t>
            </a:r>
            <a:r>
              <a:rPr lang="en-US" sz="1600" dirty="0"/>
              <a:t> to </a:t>
            </a:r>
            <a:r>
              <a:rPr lang="en-US" sz="1600" i="1" dirty="0"/>
              <a:t>V</a:t>
            </a:r>
            <a:r>
              <a:rPr lang="en-US" sz="1600" baseline="-25000" dirty="0"/>
              <a:t>2</a:t>
            </a:r>
            <a:r>
              <a:rPr lang="en-US" sz="1600" dirty="0"/>
              <a:t>, the work done by the system is represented by the shaded area under the </a:t>
            </a:r>
            <a:r>
              <a:rPr lang="en-US" sz="1600" i="1" dirty="0"/>
              <a:t>pV</a:t>
            </a:r>
            <a:r>
              <a:rPr lang="en-US" sz="1600" dirty="0"/>
              <a:t> curve.</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413615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3.6</a:t>
            </a:r>
          </a:p>
        </p:txBody>
      </p:sp>
      <p:sp>
        <p:nvSpPr>
          <p:cNvPr id="7" name="Text Placeholder 6"/>
          <p:cNvSpPr>
            <a:spLocks noGrp="1"/>
          </p:cNvSpPr>
          <p:nvPr>
            <p:ph type="body" sz="quarter" idx="14"/>
          </p:nvPr>
        </p:nvSpPr>
        <p:spPr/>
        <p:txBody>
          <a:bodyPr>
            <a:normAutofit/>
          </a:bodyPr>
          <a:lstStyle/>
          <a:p>
            <a:r>
              <a:rPr lang="en-US" sz="1600" dirty="0"/>
              <a:t>The paths </a:t>
            </a:r>
            <a:r>
              <a:rPr lang="en-US" sz="1600" i="1" dirty="0"/>
              <a:t>ABC</a:t>
            </a:r>
            <a:r>
              <a:rPr lang="en-US" sz="1600" dirty="0"/>
              <a:t>, </a:t>
            </a:r>
            <a:r>
              <a:rPr lang="en-US" sz="1600" i="1" dirty="0"/>
              <a:t>AC</a:t>
            </a:r>
            <a:r>
              <a:rPr lang="en-US" sz="1600" dirty="0"/>
              <a:t>, and </a:t>
            </a:r>
            <a:r>
              <a:rPr lang="en-US" sz="1600" i="1" dirty="0"/>
              <a:t>ADC </a:t>
            </a:r>
            <a:r>
              <a:rPr lang="en-US" sz="1600" dirty="0"/>
              <a:t>represent three different quasi-static transitions between the equilibrium states </a:t>
            </a:r>
            <a:r>
              <a:rPr lang="en-US" sz="1600" i="1" dirty="0"/>
              <a:t>A </a:t>
            </a:r>
            <a:r>
              <a:rPr lang="en-US" sz="1600" dirty="0"/>
              <a:t>and </a:t>
            </a:r>
            <a:r>
              <a:rPr lang="en-US" sz="1600" i="1" dirty="0"/>
              <a:t>C</a:t>
            </a:r>
            <a:r>
              <a:rPr lang="en-US" sz="1600" dirty="0"/>
              <a:t>.</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igure is a plot of p on the vertical axis as a function of V on the horizontal axis. Two pressures are indicated on the vertical axis, p 1 and p 2, with p 1 greater than p 2. Two volumes are indicated on the horizontal axis, V 1 and V 2, with V 1 less than V 2. Four points, A, B, C, and D are labeled. Point A is at V 1, p 1. Point B is at V 2, p 1. Point C is at V 2, p 2. Point D is at V 1, p 2. A straight horizontal line connects A to B, with an arrow pointing to the right indicating the direction from A to B. A straight vertical line connects B to C, with an arrow downward indicating the direction from B to C. A straight vertical line connects A to D, with an arrow pointing downward indicating the direction from A to D. A straight horizontal line connects D to C, with an arrow to the right indicating the direction from D to C. Finally, a curved line connects A to C with an arrow pointing in the direction from A to C."/>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55000" r="-55000"/>
          <a:stretch/>
        </p:blipFill>
        <p:spPr/>
      </p:pic>
    </p:spTree>
    <p:extLst>
      <p:ext uri="{BB962C8B-B14F-4D97-AF65-F5344CB8AC3E}">
        <p14:creationId xmlns:p14="http://schemas.microsoft.com/office/powerpoint/2010/main" val="2768190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3.7</a:t>
            </a:r>
          </a:p>
        </p:txBody>
      </p:sp>
      <p:sp>
        <p:nvSpPr>
          <p:cNvPr id="7" name="Text Placeholder 6"/>
          <p:cNvSpPr>
            <a:spLocks noGrp="1"/>
          </p:cNvSpPr>
          <p:nvPr>
            <p:ph type="body" sz="quarter" idx="14"/>
          </p:nvPr>
        </p:nvSpPr>
        <p:spPr/>
        <p:txBody>
          <a:bodyPr>
            <a:normAutofit/>
          </a:bodyPr>
          <a:lstStyle/>
          <a:p>
            <a:r>
              <a:rPr lang="en-US" sz="1600" dirty="0"/>
              <a:t>Different thermodynamic paths taken by a system in going from state </a:t>
            </a:r>
            <a:r>
              <a:rPr lang="en-US" sz="1600" i="1" dirty="0"/>
              <a:t>A </a:t>
            </a:r>
            <a:r>
              <a:rPr lang="en-US" sz="1600" dirty="0"/>
              <a:t>to state </a:t>
            </a:r>
            <a:r>
              <a:rPr lang="en-US" sz="1600" i="1" dirty="0"/>
              <a:t>B</a:t>
            </a:r>
            <a:r>
              <a:rPr lang="en-US" sz="1600" dirty="0"/>
              <a:t>. For all transitions, the change in the internal energy of the system </a:t>
            </a:r>
            <a:r>
              <a:rPr lang="en-US" sz="1600" dirty="0" err="1">
                <a:latin typeface="Cambria Math"/>
                <a:cs typeface="Cambria Math"/>
              </a:rPr>
              <a:t>Δ</a:t>
            </a:r>
            <a:r>
              <a:rPr lang="en-US" sz="1600" i="1" dirty="0" err="1"/>
              <a:t>E</a:t>
            </a:r>
            <a:r>
              <a:rPr lang="en-US" sz="1600" baseline="-25000" dirty="0" err="1"/>
              <a:t>int</a:t>
            </a:r>
            <a:r>
              <a:rPr lang="en-US" sz="1600" dirty="0"/>
              <a:t> </a:t>
            </a:r>
            <a:r>
              <a:rPr lang="en-US" sz="1600" dirty="0">
                <a:latin typeface="Cambria Math"/>
                <a:cs typeface="Cambria Math"/>
              </a:rPr>
              <a:t>=</a:t>
            </a:r>
            <a:r>
              <a:rPr lang="en-US" sz="1600" dirty="0"/>
              <a:t> </a:t>
            </a:r>
            <a:r>
              <a:rPr lang="en-US" sz="1600" i="1" dirty="0"/>
              <a:t>Q </a:t>
            </a:r>
            <a:r>
              <a:rPr lang="en-US" sz="1600" dirty="0">
                <a:latin typeface="Cambria Math"/>
                <a:cs typeface="Cambria Math"/>
              </a:rPr>
              <a:t>−</a:t>
            </a:r>
            <a:r>
              <a:rPr lang="en-US" sz="1600" dirty="0"/>
              <a:t> </a:t>
            </a:r>
            <a:r>
              <a:rPr lang="en-US" sz="1600" i="1" dirty="0"/>
              <a:t>W </a:t>
            </a:r>
            <a:r>
              <a:rPr lang="en-US" sz="1600" dirty="0"/>
              <a:t>is the same.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is a graph of p on the vertical as a function of V on the horizontal axis. Six different curves are shown, all connecting a point A on the graph to a point B. The pressure at A is larger than at B, and the volume at A is lower than at B. Curve 1 goes up and curves around to reach B from above. Curve 2 is similar to 1 but not as curved. Curve 3 is a straight line from A to B. Curve 4 wiggles a bit below the straight line of curve 3. Curve 5 bends down and around to B, reaching it from below. Curve 6 is similar to curve 5 but goes farther out."/>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7012" r="-47012"/>
          <a:stretch/>
        </p:blipFill>
        <p:spPr/>
      </p:pic>
    </p:spTree>
    <p:extLst>
      <p:ext uri="{BB962C8B-B14F-4D97-AF65-F5344CB8AC3E}">
        <p14:creationId xmlns:p14="http://schemas.microsoft.com/office/powerpoint/2010/main" val="275573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3.8</a:t>
            </a:r>
          </a:p>
        </p:txBody>
      </p:sp>
      <p:sp>
        <p:nvSpPr>
          <p:cNvPr id="7" name="Text Placeholder 6"/>
          <p:cNvSpPr>
            <a:spLocks noGrp="1"/>
          </p:cNvSpPr>
          <p:nvPr>
            <p:ph type="body" sz="quarter" idx="14"/>
          </p:nvPr>
        </p:nvSpPr>
        <p:spPr/>
        <p:txBody>
          <a:bodyPr>
            <a:noAutofit/>
          </a:bodyPr>
          <a:lstStyle/>
          <a:p>
            <a:r>
              <a:rPr lang="en-US" sz="1500" dirty="0"/>
              <a:t>Quasi-static and non-quasi-static processes between states </a:t>
            </a:r>
            <a:r>
              <a:rPr lang="en-US" sz="1500" i="1" dirty="0"/>
              <a:t>A </a:t>
            </a:r>
            <a:r>
              <a:rPr lang="en-US" sz="1500" dirty="0"/>
              <a:t>and </a:t>
            </a:r>
            <a:r>
              <a:rPr lang="en-US" sz="1500" i="1" dirty="0"/>
              <a:t>B </a:t>
            </a:r>
            <a:r>
              <a:rPr lang="en-US" sz="1500" dirty="0"/>
              <a:t>of a gas. In a quasi-static process, the path of the process between </a:t>
            </a:r>
            <a:r>
              <a:rPr lang="en-US" sz="1500" i="1" dirty="0"/>
              <a:t>A </a:t>
            </a:r>
            <a:r>
              <a:rPr lang="en-US" sz="1500" dirty="0"/>
              <a:t>and </a:t>
            </a:r>
            <a:r>
              <a:rPr lang="en-US" sz="1500" i="1" dirty="0"/>
              <a:t>B </a:t>
            </a:r>
            <a:r>
              <a:rPr lang="en-US" sz="1500" dirty="0"/>
              <a:t>can be drawn in a state diagram since all the states that the system goes through are known. In a non-quasi-static process, the states between </a:t>
            </a:r>
            <a:r>
              <a:rPr lang="en-US" sz="1500" i="1" dirty="0"/>
              <a:t>A </a:t>
            </a:r>
            <a:r>
              <a:rPr lang="en-US" sz="1500" dirty="0"/>
              <a:t>and </a:t>
            </a:r>
            <a:r>
              <a:rPr lang="en-US" sz="1500" i="1" dirty="0"/>
              <a:t>B </a:t>
            </a:r>
            <a:r>
              <a:rPr lang="en-US" sz="1500" dirty="0"/>
              <a:t>are not known, and hence no path can be drawn. It may follow the dashed line as shown in the figure or take a very different path.</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igure is a plot of pressure, p, on the vertical axis as a function of volume, V, on the horizontal axis. Two pressures, p f greater than p i, are marked on the vertical axis. Two volumes, V f greater than V i are marked on the horizontal axis. Two points, A at V i, p i, and B at the final V f, p i, are shown and are connected by a straight horizontal line with a rightward arrow from A to B. The line is labeled Quasi-static process. A dashed line goes up from A, curves to reach a maximum, and curves back down to B. This dashed line is labeled nonquasi-static proces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1871" r="-41871"/>
          <a:stretch/>
        </p:blipFill>
        <p:spPr/>
      </p:pic>
    </p:spTree>
    <p:extLst>
      <p:ext uri="{BB962C8B-B14F-4D97-AF65-F5344CB8AC3E}">
        <p14:creationId xmlns:p14="http://schemas.microsoft.com/office/powerpoint/2010/main" val="2549453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294</TotalTime>
  <Words>749</Words>
  <Application>Microsoft Macintosh PowerPoint</Application>
  <PresentationFormat>On-screen Show (4:3)</PresentationFormat>
  <Paragraphs>53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Arial Black</vt:lpstr>
      <vt:lpstr>Calibri</vt:lpstr>
      <vt:lpstr>Cambria Math</vt:lpstr>
      <vt:lpstr>Essential</vt:lpstr>
      <vt:lpstr>PowerPoint Presentation</vt:lpstr>
      <vt:lpstr>Figure 3.1</vt:lpstr>
      <vt:lpstr>Figure 3.2</vt:lpstr>
      <vt:lpstr>Figure 3.3</vt:lpstr>
      <vt:lpstr>Figure 3.4</vt:lpstr>
      <vt:lpstr>Figure 3.5</vt:lpstr>
      <vt:lpstr>Figure 3.6</vt:lpstr>
      <vt:lpstr>Figure 3.7</vt:lpstr>
      <vt:lpstr>Figure 3.8</vt:lpstr>
      <vt:lpstr>Figure 3.9</vt:lpstr>
      <vt:lpstr>Figure 3.10</vt:lpstr>
      <vt:lpstr>Figure 3.11</vt:lpstr>
      <vt:lpstr>Figure 3.12</vt:lpstr>
      <vt:lpstr>Figure 3.13</vt:lpstr>
      <vt:lpstr>Figure 3.14</vt:lpstr>
      <vt:lpstr>Figure 3.15</vt:lpstr>
      <vt:lpstr>Exercise 28</vt:lpstr>
      <vt:lpstr>Exercise 29</vt:lpstr>
      <vt:lpstr>Exercise 37</vt:lpstr>
      <vt:lpstr>Exercise 41</vt:lpstr>
      <vt:lpstr>Exercise 42</vt:lpstr>
      <vt:lpstr>Exercise 43</vt:lpstr>
      <vt:lpstr>Exercise 44</vt:lpstr>
      <vt:lpstr>Exercise 45</vt:lpstr>
      <vt:lpstr>Exercise 46</vt:lpstr>
      <vt:lpstr>Exercise 47</vt:lpstr>
      <vt:lpstr>Exercise 49</vt:lpstr>
      <vt:lpstr>Exercise 57</vt:lpstr>
      <vt:lpstr>Exercise 58</vt:lpstr>
      <vt:lpstr>Exercise 79</vt:lpstr>
      <vt:lpstr>Exercise 84</vt:lpstr>
      <vt:lpstr>Exercise 97</vt:lpstr>
      <vt:lpstr>PowerPoint Presentation</vt:lpstr>
    </vt:vector>
  </TitlesOfParts>
  <Company>WNI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Microsoft Office User</cp:lastModifiedBy>
  <cp:revision>38</cp:revision>
  <dcterms:created xsi:type="dcterms:W3CDTF">2012-06-04T02:13:36Z</dcterms:created>
  <dcterms:modified xsi:type="dcterms:W3CDTF">2019-08-20T17:12:02Z</dcterms:modified>
</cp:coreProperties>
</file>