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0"/>
  </p:handoutMasterIdLst>
  <p:sldIdLst>
    <p:sldId id="256" r:id="rId2"/>
    <p:sldId id="280" r:id="rId3"/>
    <p:sldId id="281" r:id="rId4"/>
    <p:sldId id="282" r:id="rId5"/>
    <p:sldId id="304" r:id="rId6"/>
    <p:sldId id="284" r:id="rId7"/>
    <p:sldId id="305" r:id="rId8"/>
    <p:sldId id="283" r:id="rId9"/>
    <p:sldId id="287" r:id="rId10"/>
    <p:sldId id="288" r:id="rId11"/>
    <p:sldId id="289" r:id="rId12"/>
    <p:sldId id="290" r:id="rId13"/>
    <p:sldId id="291" r:id="rId14"/>
    <p:sldId id="292" r:id="rId15"/>
    <p:sldId id="293" r:id="rId16"/>
    <p:sldId id="294" r:id="rId17"/>
    <p:sldId id="278" r:id="rId18"/>
    <p:sldId id="295" r:id="rId19"/>
    <p:sldId id="296" r:id="rId20"/>
    <p:sldId id="306" r:id="rId21"/>
    <p:sldId id="298" r:id="rId22"/>
    <p:sldId id="299" r:id="rId23"/>
    <p:sldId id="300" r:id="rId24"/>
    <p:sldId id="286" r:id="rId25"/>
    <p:sldId id="301" r:id="rId26"/>
    <p:sldId id="302" r:id="rId27"/>
    <p:sldId id="303"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34" autoAdjust="0"/>
    <p:restoredTop sz="94574" autoAdjust="0"/>
  </p:normalViewPr>
  <p:slideViewPr>
    <p:cSldViewPr snapToGrid="0" snapToObjects="1">
      <p:cViewPr varScale="1">
        <p:scale>
          <a:sx n="86" d="100"/>
          <a:sy n="86" d="100"/>
        </p:scale>
        <p:origin x="8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4 THE SECOND LAW OF THERMODYNAMICS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4.9</a:t>
            </a:r>
          </a:p>
        </p:txBody>
      </p:sp>
      <p:pic>
        <p:nvPicPr>
          <p:cNvPr id="2" name="Picture Placeholder 1" descr="The figure shows schematic of a perfect refrigerator and real heat engine. On the left there is an upward arrow Q and on the right there is a downward arrow Q plus delta Q which splits into a downward arrow Q and a right arrow W."/>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926" r="-21926"/>
          <a:stretch>
            <a:fillRect/>
          </a:stretch>
        </p:blipFill>
        <p:spPr/>
      </p:pic>
      <p:sp>
        <p:nvSpPr>
          <p:cNvPr id="7" name="Text Placeholder 6"/>
          <p:cNvSpPr>
            <a:spLocks noGrp="1"/>
          </p:cNvSpPr>
          <p:nvPr>
            <p:ph type="body" sz="quarter" idx="14"/>
          </p:nvPr>
        </p:nvSpPr>
        <p:spPr/>
        <p:txBody>
          <a:bodyPr>
            <a:normAutofit/>
          </a:bodyPr>
          <a:lstStyle/>
          <a:p>
            <a:r>
              <a:rPr lang="en-US" sz="1600" dirty="0"/>
              <a:t>Combining a perfect refrigerator and a real heat engine yields a perfect heat engine because </a:t>
            </a:r>
            <a:r>
              <a:rPr lang="en-US" sz="1600" i="1" dirty="0"/>
              <a:t>W</a:t>
            </a:r>
            <a:r>
              <a:rPr lang="en-US" sz="1600" dirty="0"/>
              <a:t> </a:t>
            </a:r>
            <a:r>
              <a:rPr lang="en-US" sz="1600" dirty="0">
                <a:latin typeface="Cambria Math"/>
                <a:cs typeface="Cambria Math"/>
              </a:rPr>
              <a:t>=</a:t>
            </a:r>
            <a:r>
              <a:rPr lang="en-US" sz="1600" dirty="0"/>
              <a:t> </a:t>
            </a:r>
            <a:r>
              <a:rPr lang="en-US" sz="1600" dirty="0">
                <a:latin typeface="Cambria Math"/>
                <a:cs typeface="Cambria Math"/>
              </a:rPr>
              <a:t>Δ</a:t>
            </a:r>
            <a:r>
              <a:rPr lang="en-US" sz="1600" i="1" dirty="0"/>
              <a:t>Q</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5606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4.10</a:t>
            </a:r>
          </a:p>
        </p:txBody>
      </p:sp>
      <p:pic>
        <p:nvPicPr>
          <p:cNvPr id="2" name="Picture Placeholder 1" descr="Part a of the figure shows uncoupled engines. On the left there is a downward arrow Q subscript h which splits into a left arrow W and a downward arrow Q subscript c. On the right there is a downward arrow Q dash subscript h which splits into a downward arrow Q dash subscript c and a right arrow W. Part b shows coupled engines. On the left there is an upward arrow Q subscript c which changes to Q subscript h after arrow W is added to it. On the right there is a downward arrow Q dash subscript h which splits into a left arrow W and a downward arrow Q dash subscript c."/>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579" b="-14579"/>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Two uncoupled engines D and E working between the same reservoirs. </a:t>
            </a:r>
          </a:p>
          <a:p>
            <a:pPr marL="342900" indent="-342900">
              <a:buAutoNum type="alphaLcParenBoth"/>
            </a:pPr>
            <a:r>
              <a:rPr lang="en-US" sz="1600" dirty="0"/>
              <a:t>The coupled engines, with D working in reverse.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296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4.11</a:t>
            </a:r>
          </a:p>
        </p:txBody>
      </p:sp>
      <p:pic>
        <p:nvPicPr>
          <p:cNvPr id="2" name="Picture Placeholder 1" descr="The figure shows four steps of Carnot cycle, namely isothermal expansion, adiabatic expansion, isothermal compression and adiabatic compress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763" r="-22763"/>
          <a:stretch>
            <a:fillRect/>
          </a:stretch>
        </p:blipFill>
        <p:spPr>
          <a:xfrm>
            <a:off x="457200" y="1122386"/>
            <a:ext cx="8062913" cy="3500071"/>
          </a:xfrm>
        </p:spPr>
      </p:pic>
      <p:sp>
        <p:nvSpPr>
          <p:cNvPr id="7" name="Text Placeholder 6"/>
          <p:cNvSpPr>
            <a:spLocks noGrp="1"/>
          </p:cNvSpPr>
          <p:nvPr>
            <p:ph type="body" sz="quarter" idx="14"/>
          </p:nvPr>
        </p:nvSpPr>
        <p:spPr/>
        <p:txBody>
          <a:bodyPr>
            <a:normAutofit/>
          </a:bodyPr>
          <a:lstStyle/>
          <a:p>
            <a:r>
              <a:rPr lang="en-US" sz="1600" dirty="0"/>
              <a:t>The four processes of the Carnot cycle. The working substance is assumed to be an ideal gas whose thermodynamic path </a:t>
            </a:r>
            <a:r>
              <a:rPr lang="en-US" sz="1600" i="1" dirty="0"/>
              <a:t>MNOP</a:t>
            </a:r>
            <a:r>
              <a:rPr lang="en-US" sz="1600" dirty="0"/>
              <a:t> is represented in </a:t>
            </a:r>
            <a:r>
              <a:rPr lang="en-US" sz="1600" b="1" dirty="0">
                <a:solidFill>
                  <a:srgbClr val="6CB255"/>
                </a:solidFill>
              </a:rPr>
              <a:t>Figure 4.12</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6682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4.12</a:t>
            </a:r>
          </a:p>
        </p:txBody>
      </p:sp>
      <p:pic>
        <p:nvPicPr>
          <p:cNvPr id="2" name="Picture Placeholder 1" descr="The first part of the figure shows a graph corresponding to four steps of Carnot cycle. The x-axis is V and y-axis is p. The second part shows a downward arrow Q subscript h at T subscript h which splits into a downward arrow Q subscript c at T subscript c and a right arrow W."/>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651" r="-24651"/>
          <a:stretch>
            <a:fillRect/>
          </a:stretch>
        </p:blipFill>
        <p:spPr/>
      </p:pic>
      <p:sp>
        <p:nvSpPr>
          <p:cNvPr id="7" name="Text Placeholder 6"/>
          <p:cNvSpPr>
            <a:spLocks noGrp="1"/>
          </p:cNvSpPr>
          <p:nvPr>
            <p:ph type="body" sz="quarter" idx="14"/>
          </p:nvPr>
        </p:nvSpPr>
        <p:spPr/>
        <p:txBody>
          <a:bodyPr>
            <a:normAutofit/>
          </a:bodyPr>
          <a:lstStyle/>
          <a:p>
            <a:r>
              <a:rPr lang="en-US" sz="1600" dirty="0"/>
              <a:t>The total work done by the gas in the Carnot cycle is shown and given by the area enclosed by the loop </a:t>
            </a:r>
            <a:r>
              <a:rPr lang="en-US" sz="1600" i="1" dirty="0"/>
              <a:t>MNOPM</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564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Figure 4.13</a:t>
            </a:r>
            <a:endParaRPr lang="en-US" dirty="0"/>
          </a:p>
        </p:txBody>
      </p:sp>
      <p:pic>
        <p:nvPicPr>
          <p:cNvPr id="2" name="Picture Placeholder 1" descr="The first part of the figure shows a graph for one cycle of the Carnot refrigerator. The x-axis is V and y-axis is p. The second part shows an upward arrow Q subscript c at T subscript c which becomes arrow Q subscript h at T subscript h after arrow W is added from the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857" r="-25857"/>
          <a:stretch>
            <a:fillRect/>
          </a:stretch>
        </p:blipFill>
        <p:spPr/>
      </p:pic>
      <p:sp>
        <p:nvSpPr>
          <p:cNvPr id="7" name="Text Placeholder 6"/>
          <p:cNvSpPr>
            <a:spLocks noGrp="1"/>
          </p:cNvSpPr>
          <p:nvPr>
            <p:ph type="body" sz="quarter" idx="14"/>
          </p:nvPr>
        </p:nvSpPr>
        <p:spPr/>
        <p:txBody>
          <a:bodyPr>
            <a:normAutofit/>
          </a:bodyPr>
          <a:lstStyle/>
          <a:p>
            <a:r>
              <a:rPr lang="en-US" sz="1600" dirty="0"/>
              <a:t>The work done on the gas in one cycle of the Carnot refrigerator is shown and given by the area enclosed by the loop </a:t>
            </a:r>
            <a:r>
              <a:rPr lang="en-US" sz="1600" i="1" dirty="0"/>
              <a:t>MPONM</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1015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4.14</a:t>
            </a:r>
          </a:p>
        </p:txBody>
      </p:sp>
      <p:sp>
        <p:nvSpPr>
          <p:cNvPr id="7" name="Text Placeholder 6"/>
          <p:cNvSpPr>
            <a:spLocks noGrp="1"/>
          </p:cNvSpPr>
          <p:nvPr>
            <p:ph type="body" sz="quarter" idx="14"/>
          </p:nvPr>
        </p:nvSpPr>
        <p:spPr/>
        <p:txBody>
          <a:bodyPr>
            <a:normAutofit/>
          </a:bodyPr>
          <a:lstStyle/>
          <a:p>
            <a:r>
              <a:rPr lang="en-US" sz="1600" dirty="0"/>
              <a:t>A photograph of a heat pump (large box) located outside a house. This heat pump is located in a warm climate area, like the southern United States, since it would be far too inefficient located in the northern half of the United States. (credit: modification of work by Peter Stevens)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photo shows a heat pump."/>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6870" r="-36870"/>
          <a:stretch/>
        </p:blipFill>
        <p:spPr/>
      </p:pic>
    </p:spTree>
    <p:extLst>
      <p:ext uri="{BB962C8B-B14F-4D97-AF65-F5344CB8AC3E}">
        <p14:creationId xmlns:p14="http://schemas.microsoft.com/office/powerpoint/2010/main" val="336290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4.15</a:t>
            </a:r>
          </a:p>
        </p:txBody>
      </p:sp>
      <p:sp>
        <p:nvSpPr>
          <p:cNvPr id="7" name="Text Placeholder 6"/>
          <p:cNvSpPr>
            <a:spLocks noGrp="1"/>
          </p:cNvSpPr>
          <p:nvPr>
            <p:ph type="body" sz="quarter" idx="14"/>
          </p:nvPr>
        </p:nvSpPr>
        <p:spPr/>
        <p:txBody>
          <a:bodyPr>
            <a:normAutofit/>
          </a:bodyPr>
          <a:lstStyle/>
          <a:p>
            <a:r>
              <a:rPr lang="en-US" sz="1600" dirty="0"/>
              <a:t>The gas expands at constant pressure as its temperature is increased in small steps through the use of a series of heat reservoirs.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shows four heat reservoirs. The first reservoir at temperature T has gas with volume V, the second reservoir at T plus delta T has gas V plus delta V, the third reservoir at T plus 2 delta T has gas V plus 2 delta V and the final reservoir at T plus n delta T has gas at V plus n delta V."/>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3025" b="-13025"/>
          <a:stretch/>
        </p:blipFill>
        <p:spPr/>
      </p:pic>
    </p:spTree>
    <p:extLst>
      <p:ext uri="{BB962C8B-B14F-4D97-AF65-F5344CB8AC3E}">
        <p14:creationId xmlns:p14="http://schemas.microsoft.com/office/powerpoint/2010/main" val="158684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4.16</a:t>
            </a:r>
          </a:p>
        </p:txBody>
      </p:sp>
      <p:pic>
        <p:nvPicPr>
          <p:cNvPr id="2" name="Picture Placeholder 1" descr="The figure shows a a pear shaped closed loop graph with x-axis V and y-axis p."/>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3148" b="-13148"/>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closed loop passing through states </a:t>
            </a:r>
            <a:r>
              <a:rPr lang="en-US" sz="1600" i="1" dirty="0">
                <a:solidFill>
                  <a:srgbClr val="000000"/>
                </a:solidFill>
              </a:rPr>
              <a:t>A </a:t>
            </a:r>
            <a:r>
              <a:rPr lang="en-US" sz="1600" dirty="0">
                <a:solidFill>
                  <a:srgbClr val="000000"/>
                </a:solidFill>
              </a:rPr>
              <a:t>and </a:t>
            </a:r>
            <a:r>
              <a:rPr lang="en-US" sz="1600" i="1" dirty="0">
                <a:solidFill>
                  <a:srgbClr val="000000"/>
                </a:solidFill>
              </a:rPr>
              <a:t>B </a:t>
            </a:r>
            <a:r>
              <a:rPr lang="en-US" sz="1600" dirty="0">
                <a:solidFill>
                  <a:srgbClr val="000000"/>
                </a:solidFill>
              </a:rPr>
              <a:t>represents a reversible cycle.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4.6</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The figure shows a graph with x-axis V in m superscript 3 and y-axis p in atm. The four points A (0.10, 26), B (0.20, 17), C (0.20, 13) and D (0.10, 26) are connected to form a closed lo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74847" y="1592889"/>
            <a:ext cx="4394859" cy="360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5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4.17</a:t>
            </a:r>
          </a:p>
        </p:txBody>
      </p:sp>
      <p:sp>
        <p:nvSpPr>
          <p:cNvPr id="7" name="Text Placeholder 6"/>
          <p:cNvSpPr>
            <a:spLocks noGrp="1"/>
          </p:cNvSpPr>
          <p:nvPr>
            <p:ph type="body" sz="quarter" idx="14"/>
          </p:nvPr>
        </p:nvSpPr>
        <p:spPr/>
        <p:txBody>
          <a:bodyPr>
            <a:normAutofit/>
          </a:bodyPr>
          <a:lstStyle/>
          <a:p>
            <a:r>
              <a:rPr lang="en-US" sz="1600" dirty="0"/>
              <a:t>The entropy of a new deck of cards goes up after the dealer shuffles them. (credit: “Rommel SK”/YouTube)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photo shows a person’s hand shuffling a deck of card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367" r="-14367"/>
          <a:stretch/>
        </p:blipFill>
        <p:spPr/>
      </p:pic>
    </p:spTree>
    <p:extLst>
      <p:ext uri="{BB962C8B-B14F-4D97-AF65-F5344CB8AC3E}">
        <p14:creationId xmlns:p14="http://schemas.microsoft.com/office/powerpoint/2010/main" val="426798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a:t>
            </a:r>
          </a:p>
        </p:txBody>
      </p:sp>
      <p:pic>
        <p:nvPicPr>
          <p:cNvPr id="2" name="Picture Placeholder 1" descr="The photo shows a xenon ion engine and a blue glow emitted from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A xenon ion engine from the Jet Propulsion Laboratory shows the faint blue glow of charged atoms emitted from the engine. The ion propulsion engine is the first nonchemical propulsion to be used as the primary means of propelling a spacecraft.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3667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4.18</a:t>
            </a:r>
          </a:p>
        </p:txBody>
      </p:sp>
      <p:pic>
        <p:nvPicPr>
          <p:cNvPr id="2" name="Picture Placeholder 1" descr="Part a of the figure shows a container which has gas of volume V subscript 1 on the left side and nothing on the right side. Part b shows a container which is completely filled with gas of volume V subscript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7078" b="-27078"/>
          <a:stretch>
            <a:fillRect/>
          </a:stretch>
        </p:blipFill>
        <p:spPr/>
      </p:pic>
      <p:sp>
        <p:nvSpPr>
          <p:cNvPr id="7" name="Text Placeholder 6"/>
          <p:cNvSpPr>
            <a:spLocks noGrp="1"/>
          </p:cNvSpPr>
          <p:nvPr>
            <p:ph type="body" sz="quarter" idx="14"/>
          </p:nvPr>
        </p:nvSpPr>
        <p:spPr/>
        <p:txBody>
          <a:bodyPr>
            <a:normAutofit/>
          </a:bodyPr>
          <a:lstStyle/>
          <a:p>
            <a:r>
              <a:rPr lang="en-US" sz="1600" dirty="0"/>
              <a:t>The adiabatic free expansion of an ideal gas from volume </a:t>
            </a:r>
            <a:r>
              <a:rPr lang="en-US" sz="1600" i="1" dirty="0"/>
              <a:t>V</a:t>
            </a:r>
            <a:r>
              <a:rPr lang="en-US" sz="1600" baseline="-25000" dirty="0"/>
              <a:t>1</a:t>
            </a:r>
            <a:r>
              <a:rPr lang="en-US" sz="1600" dirty="0"/>
              <a:t> to volume </a:t>
            </a:r>
            <a:r>
              <a:rPr lang="en-US" sz="1600" i="1" dirty="0"/>
              <a:t>V</a:t>
            </a:r>
            <a:r>
              <a:rPr lang="en-US" sz="1600" baseline="-25000" dirty="0"/>
              <a:t>2</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6304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shows a graph with x-axis S in J divided by K and y-axis T in K. The four points A (2.0, 600), B (4.0, 600), C (4.0, 300) ad D (2.0, 300) are connected to form a closed loop."/>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093" r="-48093"/>
          <a:stretch/>
        </p:blipFill>
        <p:spPr/>
      </p:pic>
    </p:spTree>
    <p:extLst>
      <p:ext uri="{BB962C8B-B14F-4D97-AF65-F5344CB8AC3E}">
        <p14:creationId xmlns:p14="http://schemas.microsoft.com/office/powerpoint/2010/main" val="198564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shows a closed loop graph with three points 1, 2 and 3. The x-axis is V and y-axis is p. The value of V at 1 and 2 is equal and the value of p at 2 and 3 is equ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542" r="-45542"/>
          <a:stretch/>
        </p:blipFill>
        <p:spPr/>
      </p:pic>
    </p:spTree>
    <p:extLst>
      <p:ext uri="{BB962C8B-B14F-4D97-AF65-F5344CB8AC3E}">
        <p14:creationId xmlns:p14="http://schemas.microsoft.com/office/powerpoint/2010/main" val="378290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shows a container which is filled with gas on the left half and is empty on the right half."/>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60" r="-4560"/>
          <a:stretch/>
        </p:blipFill>
        <p:spPr/>
      </p:pic>
    </p:spTree>
    <p:extLst>
      <p:ext uri="{BB962C8B-B14F-4D97-AF65-F5344CB8AC3E}">
        <p14:creationId xmlns:p14="http://schemas.microsoft.com/office/powerpoint/2010/main" val="2998196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88</a:t>
            </a:r>
          </a:p>
        </p:txBody>
      </p:sp>
      <p:pic>
        <p:nvPicPr>
          <p:cNvPr id="2" name="Picture Placeholder 1" descr="The figure shows a closed loop graph with four points A, B, C and D. The x-axis is V and y-axis is p. The value of V at A and D is equal and at B and C is equal."/>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0036" b="-10036"/>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263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89</a:t>
            </a:r>
          </a:p>
        </p:txBody>
      </p:sp>
      <p:pic>
        <p:nvPicPr>
          <p:cNvPr id="2" name="Picture Placeholder 1" descr="The figure shows a closed loop graph with four points A, B, C and D. The x-axis is V and y-axis is p. The value of V at A and D is equal and the value of p at B and C is equal."/>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489450" y="1807765"/>
            <a:ext cx="4030663" cy="385683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82741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shows a closed loop graph with four points 1, 2, 3 and 4. The x-axis is V and y-axis is p. The value of p at 1 and 4 is equal and at 2 and 3 is equ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8592" r="-28592"/>
          <a:stretch/>
        </p:blipFill>
        <p:spPr/>
      </p:pic>
    </p:spTree>
    <p:extLst>
      <p:ext uri="{BB962C8B-B14F-4D97-AF65-F5344CB8AC3E}">
        <p14:creationId xmlns:p14="http://schemas.microsoft.com/office/powerpoint/2010/main" val="79875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shows a closed loop graph with three points 1, 2 and 3. The x-axis is V and y-axis is p. The value of V at 1 and 2 is equal and the value of p at 2 and 3 is equ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542" r="-45542"/>
          <a:stretch/>
        </p:blipFill>
        <p:spPr/>
      </p:pic>
    </p:spTree>
    <p:extLst>
      <p:ext uri="{BB962C8B-B14F-4D97-AF65-F5344CB8AC3E}">
        <p14:creationId xmlns:p14="http://schemas.microsoft.com/office/powerpoint/2010/main" val="3589235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a:t>
            </a:r>
          </a:p>
        </p:txBody>
      </p:sp>
      <p:pic>
        <p:nvPicPr>
          <p:cNvPr id="2" name="Picture Placeholder 1" descr="Part a of the figure shows a container which has gas in the left half and vacuum in the right half. Part b shows a container which is completely filled with ga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0741" b="-20741"/>
          <a:stretch>
            <a:fillRect/>
          </a:stretch>
        </p:blipFill>
        <p:spPr/>
      </p:pic>
      <p:sp>
        <p:nvSpPr>
          <p:cNvPr id="7" name="Text Placeholder 6"/>
          <p:cNvSpPr>
            <a:spLocks noGrp="1"/>
          </p:cNvSpPr>
          <p:nvPr>
            <p:ph type="body" sz="quarter" idx="14"/>
          </p:nvPr>
        </p:nvSpPr>
        <p:spPr/>
        <p:txBody>
          <a:bodyPr>
            <a:normAutofit/>
          </a:bodyPr>
          <a:lstStyle/>
          <a:p>
            <a:r>
              <a:rPr lang="en-US" sz="1600" dirty="0"/>
              <a:t>A gas expanding from half of a container to the entire container </a:t>
            </a:r>
            <a:r>
              <a:rPr lang="en-US" sz="1600" dirty="0">
                <a:solidFill>
                  <a:srgbClr val="6CB255"/>
                </a:solidFill>
              </a:rPr>
              <a:t>(a) </a:t>
            </a:r>
            <a:r>
              <a:rPr lang="en-US" sz="1600" dirty="0"/>
              <a:t>before and </a:t>
            </a:r>
            <a:r>
              <a:rPr lang="en-US" sz="1600" dirty="0">
                <a:solidFill>
                  <a:srgbClr val="6CB255"/>
                </a:solidFill>
              </a:rPr>
              <a:t>(b) </a:t>
            </a:r>
            <a:r>
              <a:rPr lang="en-US" sz="1600" dirty="0"/>
              <a:t>after the wall in the middle is </a:t>
            </a:r>
            <a:r>
              <a:rPr lang="da-DK" sz="1600" dirty="0"/>
              <a:t>removed.</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352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a:t>
            </a:r>
          </a:p>
        </p:txBody>
      </p:sp>
      <p:pic>
        <p:nvPicPr>
          <p:cNvPr id="2" name="Picture Placeholder 1" descr="The figure shows two adjoining objects with an arrow from left object to right object. The temperature of left object is T subscript 2 and right object is T subscript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4" r="-334"/>
          <a:stretch>
            <a:fillRect/>
          </a:stretch>
        </p:blipFill>
        <p:spPr/>
      </p:pic>
      <p:sp>
        <p:nvSpPr>
          <p:cNvPr id="7" name="Text Placeholder 6"/>
          <p:cNvSpPr>
            <a:spLocks noGrp="1"/>
          </p:cNvSpPr>
          <p:nvPr>
            <p:ph type="body" sz="quarter" idx="14"/>
          </p:nvPr>
        </p:nvSpPr>
        <p:spPr/>
        <p:txBody>
          <a:bodyPr>
            <a:normAutofit/>
          </a:bodyPr>
          <a:lstStyle/>
          <a:p>
            <a:r>
              <a:rPr lang="en-US" sz="1600" dirty="0"/>
              <a:t>Spontaneous heat flow from an object at higher temperature </a:t>
            </a:r>
            <a:r>
              <a:rPr lang="en-US" sz="1600" i="1" dirty="0"/>
              <a:t>T</a:t>
            </a:r>
            <a:r>
              <a:rPr lang="en-US" sz="1600" baseline="-25000" dirty="0"/>
              <a:t>2</a:t>
            </a:r>
            <a:r>
              <a:rPr lang="en-US" sz="1600" dirty="0"/>
              <a:t> to another at lower temperature </a:t>
            </a:r>
            <a:r>
              <a:rPr lang="en-US" sz="1600" i="1" dirty="0"/>
              <a:t>T</a:t>
            </a:r>
            <a:r>
              <a:rPr lang="en-US" sz="1600" baseline="-25000" dirty="0"/>
              <a:t>1</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4590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a:t>
            </a:r>
          </a:p>
        </p:txBody>
      </p:sp>
      <p:pic>
        <p:nvPicPr>
          <p:cNvPr id="2" name="Picture Placeholder 1" descr="The figure shows schematic of an engine with a downward arrow Q subscript h at T subscript h. When this goes through the engine, the arrow splits with a downward arrow Q subscript c at T subscript c and a left arrow W."/>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007" r="-58007"/>
          <a:stretch>
            <a:fillRect/>
          </a:stretch>
        </p:blipFill>
        <p:spPr/>
      </p:pic>
      <p:sp>
        <p:nvSpPr>
          <p:cNvPr id="7" name="Text Placeholder 6"/>
          <p:cNvSpPr>
            <a:spLocks noGrp="1"/>
          </p:cNvSpPr>
          <p:nvPr>
            <p:ph type="body" sz="quarter" idx="14"/>
          </p:nvPr>
        </p:nvSpPr>
        <p:spPr/>
        <p:txBody>
          <a:bodyPr>
            <a:normAutofit/>
          </a:bodyPr>
          <a:lstStyle/>
          <a:p>
            <a:r>
              <a:rPr lang="en-US" sz="1600" dirty="0"/>
              <a:t>A schematic representation of a heat engine. Energy flows from the hot reservoir to the cold reservoir while doing work.</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9469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4.5</a:t>
            </a:r>
          </a:p>
        </p:txBody>
      </p:sp>
      <p:pic>
        <p:nvPicPr>
          <p:cNvPr id="2" name="Picture Placeholder 1" descr="The photo shows gases releasing from a power pla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915" r="-12915"/>
          <a:stretch>
            <a:fillRect/>
          </a:stretch>
        </p:blipFill>
        <p:spPr/>
      </p:pic>
      <p:sp>
        <p:nvSpPr>
          <p:cNvPr id="7" name="Text Placeholder 6"/>
          <p:cNvSpPr>
            <a:spLocks noGrp="1"/>
          </p:cNvSpPr>
          <p:nvPr>
            <p:ph type="body" sz="quarter" idx="14"/>
          </p:nvPr>
        </p:nvSpPr>
        <p:spPr/>
        <p:txBody>
          <a:bodyPr>
            <a:normAutofit/>
          </a:bodyPr>
          <a:lstStyle/>
          <a:p>
            <a:r>
              <a:rPr lang="en-US" sz="1600" dirty="0"/>
              <a:t>The heat exhausted from a nuclear power plant goes to the cooling towers, where it is released into the </a:t>
            </a:r>
            <a:r>
              <a:rPr lang="da-DK" sz="1600" dirty="0"/>
              <a:t>atmosphere.</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4632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4.6</a:t>
            </a:r>
          </a:p>
        </p:txBody>
      </p:sp>
      <p:pic>
        <p:nvPicPr>
          <p:cNvPr id="2" name="Picture Placeholder 1" descr="The figure shows schematic of a refrigerator or heat pump with an upward arrow Q subscript c at T subscript c. When this goes through the refrigerator or pump, an arrow W is added from right and the resultant upward arrow is Q subscript h at T subscript 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2795" r="-42795"/>
          <a:stretch>
            <a:fillRect/>
          </a:stretch>
        </p:blipFill>
        <p:spPr/>
      </p:pic>
      <p:sp>
        <p:nvSpPr>
          <p:cNvPr id="7" name="Text Placeholder 6"/>
          <p:cNvSpPr>
            <a:spLocks noGrp="1"/>
          </p:cNvSpPr>
          <p:nvPr>
            <p:ph type="body" sz="quarter" idx="14"/>
          </p:nvPr>
        </p:nvSpPr>
        <p:spPr/>
        <p:txBody>
          <a:bodyPr>
            <a:normAutofit/>
          </a:bodyPr>
          <a:lstStyle/>
          <a:p>
            <a:r>
              <a:rPr lang="en-US" sz="1600" dirty="0"/>
              <a:t>A schematic representation of a refrigerator (or a heat pump). The arrow next to work (</a:t>
            </a:r>
            <a:r>
              <a:rPr lang="en-US" sz="1600" i="1" dirty="0"/>
              <a:t>W</a:t>
            </a:r>
            <a:r>
              <a:rPr lang="en-US" sz="1600" dirty="0"/>
              <a:t>) indicates work being put into the system.</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3194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4.7</a:t>
            </a:r>
          </a:p>
        </p:txBody>
      </p:sp>
      <p:pic>
        <p:nvPicPr>
          <p:cNvPr id="2" name="Picture Placeholder 1" descr="The figure shows schematic diagram and working of a refrigera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416" b="-441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schematic diagram of a household refrigerator. A coolant with a boiling temperature below the freezing point of water is sent through the cycle (clockwise in this diagram). The coolant extracts heat from the refrigerator at the evaporator, causing coolant to vaporize. It is then compressed and sent through the condenser, where it exhausts heat to the outside.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6696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4.8</a:t>
            </a:r>
          </a:p>
        </p:txBody>
      </p:sp>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“perfect heat engine” converts all input heat into work.</a:t>
            </a:r>
          </a:p>
          <a:p>
            <a:pPr marL="342900" indent="-342900">
              <a:buAutoNum type="alphaLcParenBoth"/>
            </a:pPr>
            <a:r>
              <a:rPr lang="en-US" sz="1600" dirty="0">
                <a:solidFill>
                  <a:srgbClr val="6CB255"/>
                </a:solidFill>
              </a:rPr>
              <a:t> </a:t>
            </a:r>
            <a:r>
              <a:rPr lang="en-US" sz="1600" dirty="0"/>
              <a:t>A “perfect refrigerator” transports heat from a cold reservoir to a hot reservoir without work input. Neither of these devices is achievable in reality.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Placeholder 8" descr="Part a shows schematic of a perfect heat engine with a downward arrow Q at T subscript h and a right arrow W where Q equals W. Part b shows schematic of a perfect refrigerator with an upward arrow Q at T subscript c and an upward arrow Q at T subscript h."/>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174" r="-1174"/>
          <a:stretch>
            <a:fillRect/>
          </a:stretch>
        </p:blipFill>
        <p:spPr/>
      </p:pic>
    </p:spTree>
    <p:extLst>
      <p:ext uri="{BB962C8B-B14F-4D97-AF65-F5344CB8AC3E}">
        <p14:creationId xmlns:p14="http://schemas.microsoft.com/office/powerpoint/2010/main" val="683754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625</Words>
  <Application>Microsoft Office PowerPoint</Application>
  <PresentationFormat>On-screen Show (4:3)</PresentationFormat>
  <Paragraphs>51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Cambria Math</vt:lpstr>
      <vt:lpstr>Essential</vt:lpstr>
      <vt:lpstr>PowerPoint Presentation</vt:lpstr>
      <vt:lpstr>Figure 4.1</vt:lpstr>
      <vt:lpstr>Figure 4.2</vt:lpstr>
      <vt:lpstr>Figure 4.3</vt:lpstr>
      <vt:lpstr>Figure 4.4</vt:lpstr>
      <vt:lpstr>Figure 4.5</vt:lpstr>
      <vt:lpstr>Figure 4.6</vt:lpstr>
      <vt:lpstr>Figure 4.7</vt:lpstr>
      <vt:lpstr>Figure 4.8</vt:lpstr>
      <vt:lpstr>Figure 4.9</vt:lpstr>
      <vt:lpstr>Figure 4.10</vt:lpstr>
      <vt:lpstr>Figure 4.11</vt:lpstr>
      <vt:lpstr>Figure 4.12</vt:lpstr>
      <vt:lpstr>Figure 4.13</vt:lpstr>
      <vt:lpstr>Figure 4.14</vt:lpstr>
      <vt:lpstr>Figure 4.15</vt:lpstr>
      <vt:lpstr>Figure 4.16</vt:lpstr>
      <vt:lpstr>Example 4.6</vt:lpstr>
      <vt:lpstr>Figure 4.17</vt:lpstr>
      <vt:lpstr>Figure 4.18</vt:lpstr>
      <vt:lpstr>Exercise 61</vt:lpstr>
      <vt:lpstr>Exercise 63</vt:lpstr>
      <vt:lpstr>Exercise 74</vt:lpstr>
      <vt:lpstr>Exercise 88</vt:lpstr>
      <vt:lpstr>Exercise 89</vt:lpstr>
      <vt:lpstr>Exercise 90</vt:lpstr>
      <vt:lpstr>Exercise 91</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44</cp:revision>
  <dcterms:created xsi:type="dcterms:W3CDTF">2012-06-04T02:13:36Z</dcterms:created>
  <dcterms:modified xsi:type="dcterms:W3CDTF">2021-01-12T19:05:41Z</dcterms:modified>
</cp:coreProperties>
</file>