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71"/>
  </p:handoutMasterIdLst>
  <p:sldIdLst>
    <p:sldId id="256" r:id="rId2"/>
    <p:sldId id="280" r:id="rId3"/>
    <p:sldId id="344" r:id="rId4"/>
    <p:sldId id="345" r:id="rId5"/>
    <p:sldId id="283" r:id="rId6"/>
    <p:sldId id="285" r:id="rId7"/>
    <p:sldId id="287" r:id="rId8"/>
    <p:sldId id="286" r:id="rId9"/>
    <p:sldId id="288" r:id="rId10"/>
    <p:sldId id="289" r:id="rId11"/>
    <p:sldId id="290" r:id="rId12"/>
    <p:sldId id="291" r:id="rId13"/>
    <p:sldId id="292" r:id="rId14"/>
    <p:sldId id="293" r:id="rId15"/>
    <p:sldId id="346" r:id="rId16"/>
    <p:sldId id="273" r:id="rId17"/>
    <p:sldId id="277" r:id="rId18"/>
    <p:sldId id="347" r:id="rId19"/>
    <p:sldId id="296" r:id="rId20"/>
    <p:sldId id="278" r:id="rId21"/>
    <p:sldId id="297" r:id="rId22"/>
    <p:sldId id="299" r:id="rId23"/>
    <p:sldId id="300" r:id="rId24"/>
    <p:sldId id="298" r:id="rId25"/>
    <p:sldId id="301" r:id="rId26"/>
    <p:sldId id="302" r:id="rId27"/>
    <p:sldId id="306" r:id="rId28"/>
    <p:sldId id="307" r:id="rId29"/>
    <p:sldId id="308" r:id="rId30"/>
    <p:sldId id="310" r:id="rId31"/>
    <p:sldId id="315" r:id="rId32"/>
    <p:sldId id="316" r:id="rId33"/>
    <p:sldId id="343" r:id="rId34"/>
    <p:sldId id="317" r:id="rId35"/>
    <p:sldId id="318" r:id="rId36"/>
    <p:sldId id="313" r:id="rId37"/>
    <p:sldId id="309" r:id="rId38"/>
    <p:sldId id="348" r:id="rId39"/>
    <p:sldId id="319" r:id="rId40"/>
    <p:sldId id="320" r:id="rId41"/>
    <p:sldId id="321" r:id="rId42"/>
    <p:sldId id="311" r:id="rId43"/>
    <p:sldId id="322" r:id="rId44"/>
    <p:sldId id="323" r:id="rId45"/>
    <p:sldId id="324" r:id="rId46"/>
    <p:sldId id="325" r:id="rId47"/>
    <p:sldId id="326" r:id="rId48"/>
    <p:sldId id="312" r:id="rId49"/>
    <p:sldId id="303" r:id="rId50"/>
    <p:sldId id="329" r:id="rId51"/>
    <p:sldId id="314" r:id="rId52"/>
    <p:sldId id="349" r:id="rId53"/>
    <p:sldId id="327" r:id="rId54"/>
    <p:sldId id="350" r:id="rId55"/>
    <p:sldId id="351" r:id="rId56"/>
    <p:sldId id="328" r:id="rId57"/>
    <p:sldId id="352" r:id="rId58"/>
    <p:sldId id="304" r:id="rId59"/>
    <p:sldId id="305" r:id="rId60"/>
    <p:sldId id="334" r:id="rId61"/>
    <p:sldId id="353" r:id="rId62"/>
    <p:sldId id="335" r:id="rId63"/>
    <p:sldId id="336" r:id="rId64"/>
    <p:sldId id="337" r:id="rId65"/>
    <p:sldId id="340" r:id="rId66"/>
    <p:sldId id="341" r:id="rId67"/>
    <p:sldId id="342" r:id="rId68"/>
    <p:sldId id="338" r:id="rId69"/>
    <p:sldId id="279"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09" autoAdjust="0"/>
    <p:restoredTop sz="94574" autoAdjust="0"/>
  </p:normalViewPr>
  <p:slideViewPr>
    <p:cSldViewPr snapToGrid="0" snapToObjects="1">
      <p:cViewPr varScale="1">
        <p:scale>
          <a:sx n="95" d="100"/>
          <a:sy n="95" d="100"/>
        </p:scale>
        <p:origin x="90"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10/30/2020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October 30,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October 30,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October 30,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October 30,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October 30, 2020</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2.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3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2.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7.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3.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6.jp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7.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9.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2.jp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6.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9.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3.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5 ELECTRIC CHARGES AND FIELDS</a:t>
            </a: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5.9</a:t>
            </a:r>
          </a:p>
        </p:txBody>
      </p:sp>
      <p:sp>
        <p:nvSpPr>
          <p:cNvPr id="7" name="Text Placeholder 6"/>
          <p:cNvSpPr>
            <a:spLocks noGrp="1"/>
          </p:cNvSpPr>
          <p:nvPr>
            <p:ph type="body" sz="quarter" idx="14"/>
          </p:nvPr>
        </p:nvSpPr>
        <p:spPr/>
        <p:txBody>
          <a:bodyPr>
            <a:noAutofit/>
          </a:bodyPr>
          <a:lstStyle/>
          <a:p>
            <a:r>
              <a:rPr lang="en-US" sz="1500" dirty="0"/>
              <a:t>This power adapter uses metal wires and connectors to conduct electricity from the wall socket to a laptop computer. The conducting wires allow electrons to move freely through the cables, which are shielded by rubber and plastic. These materials act as insulators that don’t allow electric charge to escape outward. (credit: modification of work by “Evan-Amos”/Wikimedia Commons)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photograph of a black power charging unit that connects a laptop to an electrical outlet, allowing the laptop to be charged."/>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294" r="-1294"/>
          <a:stretch>
            <a:fillRect/>
          </a:stretch>
        </p:blipFill>
        <p:spPr/>
      </p:pic>
    </p:spTree>
    <p:extLst>
      <p:ext uri="{BB962C8B-B14F-4D97-AF65-F5344CB8AC3E}">
        <p14:creationId xmlns:p14="http://schemas.microsoft.com/office/powerpoint/2010/main" val="2326701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5.10</a:t>
            </a:r>
          </a:p>
        </p:txBody>
      </p:sp>
      <p:sp>
        <p:nvSpPr>
          <p:cNvPr id="7" name="Text Placeholder 6"/>
          <p:cNvSpPr>
            <a:spLocks noGrp="1"/>
          </p:cNvSpPr>
          <p:nvPr>
            <p:ph type="body" sz="quarter" idx="14"/>
          </p:nvPr>
        </p:nvSpPr>
        <p:spPr/>
        <p:txBody>
          <a:bodyPr>
            <a:noAutofit/>
          </a:bodyPr>
          <a:lstStyle/>
          <a:p>
            <a:r>
              <a:rPr lang="en-US" sz="1500" dirty="0"/>
              <a:t>Induced polarization. A positively charged glass rod is brought near the left side of the conducting sphere, attracting negative charge and leaving the other side of the sphere positively charged. Although the sphere is overall still electrically neutral, it now has a charge distribution, so it can exert an electric force on other nearby charges. Furthermore, the distribution is such that it will be attracted to the glass rod.</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A microscopic view of polarization is shown. A positively charged glass rod with positive signs is close to a neutral conducting sphere with a charge distribution. The negative charges on the sphere are on the side near the rod and positive charges are on the side opposite from the rod."/>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0923" r="-10923"/>
          <a:stretch>
            <a:fillRect/>
          </a:stretch>
        </p:blipFill>
        <p:spPr/>
      </p:pic>
    </p:spTree>
    <p:extLst>
      <p:ext uri="{BB962C8B-B14F-4D97-AF65-F5344CB8AC3E}">
        <p14:creationId xmlns:p14="http://schemas.microsoft.com/office/powerpoint/2010/main" val="1461705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5.11</a:t>
            </a:r>
          </a:p>
        </p:txBody>
      </p:sp>
      <p:sp>
        <p:nvSpPr>
          <p:cNvPr id="7" name="Text Placeholder 6"/>
          <p:cNvSpPr>
            <a:spLocks noGrp="1"/>
          </p:cNvSpPr>
          <p:nvPr>
            <p:ph type="body" sz="quarter" idx="14"/>
          </p:nvPr>
        </p:nvSpPr>
        <p:spPr/>
        <p:txBody>
          <a:bodyPr>
            <a:noAutofit/>
          </a:bodyPr>
          <a:lstStyle/>
          <a:p>
            <a:r>
              <a:rPr lang="en-US" sz="1000" dirty="0"/>
              <a:t>Both positive and negative objects attract a neutral object by polarizing its molecules.</a:t>
            </a:r>
          </a:p>
          <a:p>
            <a:pPr marL="228600" indent="-228600">
              <a:buAutoNum type="alphaLcParenBoth"/>
            </a:pPr>
            <a:r>
              <a:rPr lang="en-US" sz="1000" dirty="0"/>
              <a:t>A positive object brought near a neutral insulator polarizes its molecules. There is a slight shift in the distribution of the electrons orbiting the molecule, with unlike charges being brought nearer and like charges moved away. Since the electrostatic force decreases with distance, there is a net attraction.</a:t>
            </a:r>
          </a:p>
          <a:p>
            <a:pPr marL="228600" indent="-228600">
              <a:buAutoNum type="alphaLcParenBoth"/>
            </a:pPr>
            <a:r>
              <a:rPr lang="en-US" sz="1000" dirty="0"/>
              <a:t>A negative object produces the opposite polarization, but again attracts the neutral object.</a:t>
            </a:r>
          </a:p>
          <a:p>
            <a:pPr marL="228600" indent="-228600">
              <a:buAutoNum type="alphaLcParenBoth"/>
            </a:pPr>
            <a:r>
              <a:rPr lang="en-US" sz="1000" dirty="0"/>
              <a:t>The same effect occurs for a conductor; since the unlike charges are closer, there is a net attraction.</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Microscopic views of objects are shown. In part a, a positive rod with positive signs is close to an insulator. The negative ends of all the molecules of the insulator are aligned toward the rod and positive ends of all molecules shown as spheres are away from the rod. In part b, a negative rod with negative signs is close to an insulator. The positive ends of all the molecules of the insulator are aligned toward the rod and negative ends of all molecules shown as spheres are away from the rod. In part c, a rod with negative signs is close to an insulator. Only the net charges are shown in the insulator. The insulator surface closer to the rod has positive signs. The other surface has negative signs."/>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84653" b="-84653"/>
          <a:stretch>
            <a:fillRect/>
          </a:stretch>
        </p:blipFill>
        <p:spPr/>
      </p:pic>
    </p:spTree>
    <p:extLst>
      <p:ext uri="{BB962C8B-B14F-4D97-AF65-F5344CB8AC3E}">
        <p14:creationId xmlns:p14="http://schemas.microsoft.com/office/powerpoint/2010/main" val="2808144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5.12</a:t>
            </a:r>
          </a:p>
        </p:txBody>
      </p:sp>
      <p:pic>
        <p:nvPicPr>
          <p:cNvPr id="2" name="Picture Placeholder 1" descr="In part a, a pair of neutral metal spheres are in contact. In part b, a rod with positive charge is close to the surface of one of the sphere. Negative signs are shown on this surface near the rod and positive signs are shown on the farthest part of the surface of the other sphere. The charged rod causes separation of charge. In part c, the positively charged rod is near the spheres, and the spheres are not in contact. As in figure b, the outer surface of the sphere nearest the rod has negative signs and the far surface of the other sphere has positive signs. In part d, the glass rod is not shown. The charges are now on the inner surfaces of the metallic spheres. One sphere has negative signs and the other has positive signs facing each oth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7341" b="-7341"/>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Charging by induction.</a:t>
            </a:r>
          </a:p>
          <a:p>
            <a:pPr marL="342900" indent="-342900">
              <a:buAutoNum type="alphaLcParenBoth"/>
            </a:pPr>
            <a:r>
              <a:rPr lang="en-US" sz="1600" dirty="0">
                <a:solidFill>
                  <a:srgbClr val="000000"/>
                </a:solidFill>
              </a:rPr>
              <a:t>Two uncharged or neutral metal spheres are in contact with each other but insulated from the rest of the world.</a:t>
            </a:r>
          </a:p>
          <a:p>
            <a:pPr marL="342900" indent="-342900">
              <a:buAutoNum type="alphaLcParenBoth"/>
            </a:pPr>
            <a:r>
              <a:rPr lang="en-US" sz="1600" dirty="0">
                <a:solidFill>
                  <a:srgbClr val="000000"/>
                </a:solidFill>
              </a:rPr>
              <a:t>A positively charged glass rod is brought near the sphere on the left, attracting negative charge and leaving the other sphere positively charged.</a:t>
            </a:r>
          </a:p>
          <a:p>
            <a:pPr marL="342900" indent="-342900">
              <a:buAutoNum type="alphaLcParenBoth"/>
            </a:pPr>
            <a:r>
              <a:rPr lang="en-US" sz="1600" dirty="0">
                <a:solidFill>
                  <a:srgbClr val="000000"/>
                </a:solidFill>
              </a:rPr>
              <a:t>The spheres are separated before the rod is removed, thus separating negative and positive charges.</a:t>
            </a:r>
          </a:p>
          <a:p>
            <a:pPr marL="342900" indent="-342900">
              <a:buAutoNum type="alphaLcParenBoth"/>
            </a:pPr>
            <a:r>
              <a:rPr lang="en-US" sz="1600" dirty="0">
                <a:solidFill>
                  <a:srgbClr val="000000"/>
                </a:solidFill>
              </a:rPr>
              <a:t>The spheres retain net charges after the inducing rod is removed—without ever having been touched by a charged object.</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257715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5.13</a:t>
            </a:r>
          </a:p>
        </p:txBody>
      </p:sp>
      <p:pic>
        <p:nvPicPr>
          <p:cNvPr id="2" name="Picture Placeholder 1" descr="In part a, a rod with positive sign is brought near a neutral metal sphere. The surface of the sphere near the rod has negative signs and the surface far from it has positive signs. In part b, the sphere is connected to ground by a wire attached to the surface farthest from the rod. Negative charge is shown moving from the ground up to the sphere. The negative charges on the sphere near the rod are unaffected but there are fewer positive charges where the sphere is grounded. In part c, the sphere is disconnected from ground. The rod with positive sign is close to one surface of the sphere where negative charges are shown, and the other surface has no charges shown. In part d, the positive rod is absent, and the sphere has negative signs on it uniformly distributed on its surfac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809" b="-1809"/>
          <a:stretch>
            <a:fillRect/>
          </a:stretch>
        </p:blipFill>
        <p:spPr/>
      </p:pic>
      <p:sp>
        <p:nvSpPr>
          <p:cNvPr id="7" name="Text Placeholder 6"/>
          <p:cNvSpPr>
            <a:spLocks noGrp="1"/>
          </p:cNvSpPr>
          <p:nvPr>
            <p:ph type="body" sz="quarter" idx="14"/>
          </p:nvPr>
        </p:nvSpPr>
        <p:spPr/>
        <p:txBody>
          <a:bodyPr>
            <a:noAutofit/>
          </a:bodyPr>
          <a:lstStyle/>
          <a:p>
            <a:r>
              <a:rPr lang="en-US" sz="1000" dirty="0"/>
              <a:t>Charging by induction using a ground connection.</a:t>
            </a:r>
          </a:p>
          <a:p>
            <a:pPr marL="228600" indent="-228600">
              <a:buAutoNum type="alphaLcParenBoth"/>
            </a:pPr>
            <a:r>
              <a:rPr lang="en-US" sz="1000" dirty="0"/>
              <a:t>A positively charged rod is brought near a neutral metal sphere, polarizing it.</a:t>
            </a:r>
          </a:p>
          <a:p>
            <a:pPr marL="228600" indent="-228600">
              <a:buAutoNum type="alphaLcParenBoth"/>
            </a:pPr>
            <a:r>
              <a:rPr lang="en-US" sz="1000" dirty="0"/>
              <a:t>The sphere is grounded, allowing electrons to be attracted from Earth’s ample supply.</a:t>
            </a:r>
          </a:p>
          <a:p>
            <a:pPr marL="228600" indent="-228600">
              <a:buAutoNum type="alphaLcParenBoth"/>
            </a:pPr>
            <a:r>
              <a:rPr lang="en-US" sz="1000" dirty="0"/>
              <a:t>The ground connection is broken.</a:t>
            </a:r>
          </a:p>
          <a:p>
            <a:pPr marL="228600" indent="-228600">
              <a:buAutoNum type="alphaLcParenBoth"/>
            </a:pPr>
            <a:r>
              <a:rPr lang="en-US" sz="1000" dirty="0"/>
              <a:t>The positive rod is removed, leaving the sphere with an induced negative charge.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090858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5.14</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electrostatic force </a:t>
                </a:r>
                <a14:m>
                  <m:oMath xmlns:m="http://schemas.openxmlformats.org/officeDocument/2006/math">
                    <m:acc>
                      <m:accPr>
                        <m:chr m:val="⃗"/>
                        <m:ctrlPr>
                          <a:rPr lang="en-US" sz="1600" i="1" smtClean="0">
                            <a:latin typeface="Cambria Math" panose="02040503050406030204" pitchFamily="18" charset="0"/>
                          </a:rPr>
                        </m:ctrlPr>
                      </m:accPr>
                      <m:e>
                        <m:r>
                          <a:rPr lang="en-US" sz="1600" b="1" i="0" smtClean="0">
                            <a:latin typeface="Cambria Math"/>
                          </a:rPr>
                          <m:t>𝐅</m:t>
                        </m:r>
                      </m:e>
                    </m:acc>
                  </m:oMath>
                </a14:m>
                <a:r>
                  <a:rPr lang="en-US" sz="1600" dirty="0"/>
                  <a:t> between point charges </a:t>
                </a:r>
                <a:r>
                  <a:rPr lang="en-US" sz="1600" i="1" dirty="0"/>
                  <a:t>q</a:t>
                </a:r>
                <a:r>
                  <a:rPr lang="en-US" sz="1600" baseline="-25000" dirty="0"/>
                  <a:t>1</a:t>
                </a:r>
                <a:r>
                  <a:rPr lang="en-US" sz="1600" dirty="0"/>
                  <a:t> and </a:t>
                </a:r>
                <a:r>
                  <a:rPr lang="en-US" sz="1600" i="1" dirty="0"/>
                  <a:t>q</a:t>
                </a:r>
                <a:r>
                  <a:rPr lang="en-US" sz="1600" baseline="-25000" dirty="0"/>
                  <a:t>2</a:t>
                </a:r>
                <a:r>
                  <a:rPr lang="en-US" sz="1600" dirty="0"/>
                  <a:t> separated by a distance r is given by Coulomb’s law. Note that Newton’s third law (every force exerted creates an equal and opposite force) applies as usual—the force on </a:t>
                </a:r>
                <a:r>
                  <a:rPr lang="en-US" sz="1600" i="1" dirty="0"/>
                  <a:t>q</a:t>
                </a:r>
                <a:r>
                  <a:rPr lang="en-US" sz="1600" baseline="-25000" dirty="0"/>
                  <a:t>1</a:t>
                </a:r>
                <a:r>
                  <a:rPr lang="en-US" sz="1600" dirty="0"/>
                  <a:t> is equal in magnitude and opposite in direction to the force it exerts on </a:t>
                </a:r>
                <a:r>
                  <a:rPr lang="en-US" sz="1600" i="1" dirty="0"/>
                  <a:t>q</a:t>
                </a:r>
                <a:r>
                  <a:rPr lang="en-US" sz="1600" baseline="-25000" dirty="0"/>
                  <a:t>2</a:t>
                </a:r>
                <a:r>
                  <a:rPr lang="en-US" sz="1600" dirty="0"/>
                  <a:t>. </a:t>
                </a:r>
                <a:r>
                  <a:rPr lang="en-US" sz="1600" dirty="0">
                    <a:solidFill>
                      <a:srgbClr val="6CB255"/>
                    </a:solidFill>
                  </a:rPr>
                  <a:t>(a)</a:t>
                </a:r>
                <a:r>
                  <a:rPr lang="en-US" sz="1600" dirty="0"/>
                  <a:t> Like charges; </a:t>
                </a:r>
                <a:r>
                  <a:rPr lang="en-US" sz="1600" dirty="0">
                    <a:solidFill>
                      <a:srgbClr val="6CB255"/>
                    </a:solidFill>
                  </a:rPr>
                  <a:t>(b)</a:t>
                </a:r>
                <a:r>
                  <a:rPr lang="en-US" sz="1600" dirty="0"/>
                  <a:t> unlike charges.</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4188" b="-1047"/>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1026" name="Picture 2" descr="In part a, two charges q one and q two are shown separated by a distance r. Force vector arrow F one two points toward left and acts on q one. Force vector arrow F two one points toward right and acts on q two. Both forces act in opposite directions and are represented by arrows of same length. In part b, two charges q one and q two are shown at a distance r. Force vector arrow F one two points toward right and acts on q one. Force vector arrow F two one points toward left and acts on q two. Both forces act toward each other and are represented by arrows of same lengt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726" y="2135046"/>
            <a:ext cx="7641911" cy="1396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760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5.15</a:t>
            </a:r>
          </a:p>
        </p:txBody>
      </p:sp>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A schematic depiction of a hydrogen atom, showing the force on the electron. This depiction is only to enable us to calculate the force; the hydrogen atom does not really look like this. Recall </a:t>
            </a:r>
            <a:r>
              <a:rPr lang="en-US" sz="1600" b="1" dirty="0">
                <a:solidFill>
                  <a:srgbClr val="6CB255"/>
                </a:solidFill>
              </a:rPr>
              <a:t>Figure 5.7</a:t>
            </a:r>
            <a:r>
              <a:rPr lang="en-US" sz="1600" dirty="0">
                <a:solidFill>
                  <a:schemeClr val="tx1"/>
                </a:solidFill>
              </a:rPr>
              <a:t>.</a:t>
            </a:r>
          </a:p>
        </p:txBody>
      </p:sp>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1026" name="Picture 2" descr="A positive charge is shown at the center of a sphere of radius r. An electron is depicted as a particle on the sphere. The force on the electron is along the radius, toward the nucle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10" y="1219160"/>
            <a:ext cx="3638550" cy="4230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096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5.16</a:t>
            </a:r>
          </a:p>
        </p:txBody>
      </p:sp>
      <p:pic>
        <p:nvPicPr>
          <p:cNvPr id="2" name="Picture Placeholder 1" descr="Eight source charges are shown as small spheres distributed within an x y z coordinate system. The sources are labeled q sub 1, q sub 2, and so on. Sources 1, 2, 4, 7 and 8 are shaded red and sources 3, 5, and 6 are shaded blue. A test charge is also shown, shaded in green and labeled as plus Q. The r vectors from each source to the test charge Q are shown as arrows with tails at the sources and heads at the test charge. The vector from q sub 1 to the test charge is labeled as r sub 1. The vector from q sub 2 to the test charge is labeled as r sub 2, and so on for all eight vectors."/>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46334" r="-46334"/>
          <a:stretch/>
        </p:blipFill>
        <p:spPr/>
      </p:pic>
      <p:sp>
        <p:nvSpPr>
          <p:cNvPr id="7" name="Text Placeholder 6"/>
          <p:cNvSpPr>
            <a:spLocks noGrp="1"/>
          </p:cNvSpPr>
          <p:nvPr>
            <p:ph type="body" sz="quarter" idx="14"/>
          </p:nvPr>
        </p:nvSpPr>
        <p:spPr/>
        <p:txBody>
          <a:bodyPr>
            <a:normAutofit/>
          </a:bodyPr>
          <a:lstStyle/>
          <a:p>
            <a:r>
              <a:rPr lang="en-US" sz="1600" dirty="0"/>
              <a:t>The eight source charges each apply a force on the single test charge </a:t>
            </a:r>
            <a:r>
              <a:rPr lang="en-US" sz="1600" i="1" dirty="0"/>
              <a:t>Q</a:t>
            </a:r>
            <a:r>
              <a:rPr lang="en-US" sz="1600" dirty="0"/>
              <a:t>. Each force can be calculated independently of the other seven forces. This is the essence of the superposition principle.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5.17</a:t>
            </a:r>
          </a:p>
        </p:txBody>
      </p:sp>
      <p:pic>
        <p:nvPicPr>
          <p:cNvPr id="2" name="Picture Placeholder 1" descr="Three charges are shown in an x y coordinate system. Charge q sub 1 is at x=0, y=d. Charge q sub 2 is at x=2 d, y=0. Charge q sub 3 is at the origin. Force F 1 2 is exerted on charge q sub 2 and points up. Force F 2 3 is exerted on charge q sub 2 and points to the left. Force F is exerted on charge q sub 2 and points at an angle theta above the minus x directi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1259" r="-31259"/>
          <a:stretch>
            <a:fillRect/>
          </a:stretch>
        </p:blipFill>
        <p:spPr/>
      </p:pic>
      <p:sp>
        <p:nvSpPr>
          <p:cNvPr id="7" name="Text Placeholder 6"/>
          <p:cNvSpPr>
            <a:spLocks noGrp="1"/>
          </p:cNvSpPr>
          <p:nvPr>
            <p:ph type="body" sz="quarter" idx="14"/>
          </p:nvPr>
        </p:nvSpPr>
        <p:spPr/>
        <p:txBody>
          <a:bodyPr>
            <a:normAutofit/>
          </a:bodyPr>
          <a:lstStyle/>
          <a:p>
            <a:r>
              <a:rPr lang="en-US" sz="1600" dirty="0"/>
              <a:t>Source charges </a:t>
            </a:r>
            <a:r>
              <a:rPr lang="en-US" sz="1600" i="1" dirty="0"/>
              <a:t>q</a:t>
            </a:r>
            <a:r>
              <a:rPr lang="en-US" sz="1600" baseline="-25000" dirty="0"/>
              <a:t>1</a:t>
            </a:r>
            <a:r>
              <a:rPr lang="en-US" sz="1600" dirty="0"/>
              <a:t> and </a:t>
            </a:r>
            <a:r>
              <a:rPr lang="en-US" sz="1600" i="1" dirty="0"/>
              <a:t>q</a:t>
            </a:r>
            <a:r>
              <a:rPr lang="en-US" sz="1600" baseline="-25000" dirty="0"/>
              <a:t>3</a:t>
            </a:r>
            <a:r>
              <a:rPr lang="en-US" sz="1600" dirty="0"/>
              <a:t> each apply a force </a:t>
            </a:r>
            <a:r>
              <a:rPr lang="fr-FR" sz="1600" dirty="0"/>
              <a:t>on </a:t>
            </a:r>
            <a:r>
              <a:rPr lang="fr-FR" sz="1600" i="1" dirty="0"/>
              <a:t>q</a:t>
            </a:r>
            <a:r>
              <a:rPr lang="fr-FR" sz="1600" baseline="-25000" dirty="0"/>
              <a:t>2</a:t>
            </a:r>
            <a:r>
              <a:rPr lang="fr-FR" sz="1600" dirty="0"/>
              <a:t>.</a:t>
            </a: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390222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5.18</a:t>
            </a:r>
          </a:p>
        </p:txBody>
      </p:sp>
      <p:sp>
        <p:nvSpPr>
          <p:cNvPr id="7" name="Text Placeholder 6"/>
          <p:cNvSpPr>
            <a:spLocks noGrp="1"/>
          </p:cNvSpPr>
          <p:nvPr>
            <p:ph type="body" sz="quarter" idx="14"/>
          </p:nvPr>
        </p:nvSpPr>
        <p:spPr/>
        <p:txBody>
          <a:bodyPr>
            <a:normAutofit/>
          </a:bodyPr>
          <a:lstStyle/>
          <a:p>
            <a:r>
              <a:rPr lang="en-US" sz="1600" dirty="0"/>
              <a:t>Each of these eight source charges creates its own electric field at every point in space; shown here are the field vectors at an arbitrary point </a:t>
            </a:r>
            <a:r>
              <a:rPr lang="en-US" sz="1600" i="1" dirty="0"/>
              <a:t>P</a:t>
            </a:r>
            <a:r>
              <a:rPr lang="en-US" sz="1600" dirty="0"/>
              <a:t>. Like the electric force, the net electric field obeys the superposition principle.</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2050" name="Picture 2" descr="Five source charges are shown as small spheres distributed within an x y z coordinate system. The sources are labeled q sub 1, q sub 2, and so on. Sources 1, 2, and 4 are shaded red and sources 3 and 5 are shaded blue. A test point is also shown and labeled as point P. The electric field vectors due to each source is shown as an arrow at point P, pointing away from point P and labeled with the index of the associated source. Vector E 1 points away from q 1, E 2 away from q 2, and E 4 away from q 4. Vector E 3 points toward q 3 and vector E 5 toward q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10281" y="1240222"/>
            <a:ext cx="4109048" cy="3461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853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a:t>
            </a:r>
          </a:p>
        </p:txBody>
      </p:sp>
      <p:pic>
        <p:nvPicPr>
          <p:cNvPr id="2" name="Picture Placeholder 1" descr="A photograph of a cat covered with Styrofoam peanut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4790" r="-14790"/>
          <a:stretch>
            <a:fillRect/>
          </a:stretch>
        </p:blipFill>
        <p:spPr/>
      </p:pic>
      <p:sp>
        <p:nvSpPr>
          <p:cNvPr id="7" name="Text Placeholder 6"/>
          <p:cNvSpPr>
            <a:spLocks noGrp="1"/>
          </p:cNvSpPr>
          <p:nvPr>
            <p:ph type="body" sz="quarter" idx="14"/>
          </p:nvPr>
        </p:nvSpPr>
        <p:spPr/>
        <p:txBody>
          <a:bodyPr>
            <a:normAutofit/>
          </a:bodyPr>
          <a:lstStyle/>
          <a:p>
            <a:r>
              <a:rPr lang="en-US" sz="1600" dirty="0"/>
              <a:t>Electric charges exist all around us. They can cause objects to be repelled from each other or to be attracted to each other. (credit: modification of work by Sean McGrath)</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564432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5.19</a:t>
            </a:r>
          </a:p>
        </p:txBody>
      </p:sp>
      <p:pic>
        <p:nvPicPr>
          <p:cNvPr id="2" name="Picture Placeholder 1" descr="A positive charge of plus 2 e is shown at the center of a sphere of radius r. An electron is depicted as a particle on the sphere. The vector r is shown as a vector with its tail at the center and its head at the location of the electron. The electric field at the location of the electron is shown as a vector E with its tail at the electron and pointing directly away from the cente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6075" b="-6075"/>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A schematic representation of a helium atom. Again, helium physically looks nothing like this, but this sort of diagram is helpful for calculating the electric field of the nucleus.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793688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5.20</a:t>
            </a:r>
          </a:p>
        </p:txBody>
      </p:sp>
      <p:sp>
        <p:nvSpPr>
          <p:cNvPr id="7" name="Text Placeholder 6"/>
          <p:cNvSpPr>
            <a:spLocks noGrp="1"/>
          </p:cNvSpPr>
          <p:nvPr>
            <p:ph type="body" sz="quarter" idx="14"/>
          </p:nvPr>
        </p:nvSpPr>
        <p:spPr/>
        <p:txBody>
          <a:bodyPr>
            <a:normAutofit/>
          </a:bodyPr>
          <a:lstStyle/>
          <a:p>
            <a:r>
              <a:rPr lang="en-US" sz="1600" dirty="0"/>
              <a:t>Finding the field of two identical source charges at the point </a:t>
            </a:r>
            <a:r>
              <a:rPr lang="en-US" sz="1600" i="1" dirty="0"/>
              <a:t>P</a:t>
            </a:r>
            <a:r>
              <a:rPr lang="en-US" sz="1600" dirty="0"/>
              <a:t>. Due to the symmetry, the net field at </a:t>
            </a:r>
            <a:r>
              <a:rPr lang="en-US" sz="1600" i="1" dirty="0"/>
              <a:t>P </a:t>
            </a:r>
            <a:r>
              <a:rPr lang="en-US" sz="1600" dirty="0"/>
              <a:t>is entirely vertical. (Notice that this is </a:t>
            </a:r>
            <a:r>
              <a:rPr lang="en-US" sz="1600" i="1" dirty="0"/>
              <a:t>not </a:t>
            </a:r>
            <a:r>
              <a:rPr lang="en-US" sz="1600" dirty="0"/>
              <a:t>true away from the midline between the charges.)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Point P is a distance z above the midpoint between two charges separated by a horizontal distance d. The distance from each charge to point P is r, and the angle between r and the vertical is theta."/>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51196" r="-51196"/>
          <a:stretch/>
        </p:blipFill>
        <p:spPr/>
      </p:pic>
    </p:spTree>
    <p:extLst>
      <p:ext uri="{BB962C8B-B14F-4D97-AF65-F5344CB8AC3E}">
        <p14:creationId xmlns:p14="http://schemas.microsoft.com/office/powerpoint/2010/main" val="3981925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5.21</a:t>
            </a:r>
          </a:p>
        </p:txBody>
      </p:sp>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Note that the horizontal components of the electric fields from the two charges cancel each other out, while the vertical components add together.</a:t>
            </a:r>
          </a:p>
        </p:txBody>
      </p:sp>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3" descr="Point P is a distance z above the midpoint between two charges separated by a horizontal distance d. The distance from each charge to point P is r, and the angle between r and the vertical is theta. The x and y components of the electric field are shown as arrows whose tails are at point P. Four arrows are shown, as follows: E sub x r points to the left, E sub x l points to the right, E sub z l points up, and E sub z r points up."/>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 y="1313688"/>
            <a:ext cx="3999072" cy="4062984"/>
          </a:xfrm>
          <a:prstGeom prst="rect">
            <a:avLst/>
          </a:prstGeom>
        </p:spPr>
      </p:pic>
    </p:spTree>
    <p:extLst>
      <p:ext uri="{BB962C8B-B14F-4D97-AF65-F5344CB8AC3E}">
        <p14:creationId xmlns:p14="http://schemas.microsoft.com/office/powerpoint/2010/main" val="3852113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5.22</a:t>
            </a:r>
          </a:p>
        </p:txBody>
      </p:sp>
      <p:pic>
        <p:nvPicPr>
          <p:cNvPr id="2" name="Picture Placeholder 1" descr="Figure a shows a long rod with linear charge density lambda. A small segment of the rod is shaded and labeled d l. Figure b shows a surface with surface charge density sigma. A small area within the surface is shaded and labeled d A. Figure c shows a volume with volume charge density rho. A small volume within it is shaded and labeled d V. Figure d shows a surface with two regions shaded and labeled q 1 and q2. A point P is identified above (not on) the surface. A thin line indicates the distance from each of the shaded regions. The vectors E 1 and E 2 are drawn at point P and point away from the respective shaded region. E net is the vector sum of E 1 and E 2. In this case, it points up, away from the surface."/>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15034" r="-15034"/>
          <a:stretch/>
        </p:blipFill>
        <p:spPr/>
      </p:pic>
      <p:sp>
        <p:nvSpPr>
          <p:cNvPr id="7" name="Text Placeholder 6"/>
          <p:cNvSpPr>
            <a:spLocks noGrp="1"/>
          </p:cNvSpPr>
          <p:nvPr>
            <p:ph type="body" sz="quarter" idx="14"/>
          </p:nvPr>
        </p:nvSpPr>
        <p:spPr/>
        <p:txBody>
          <a:bodyPr>
            <a:normAutofit/>
          </a:bodyPr>
          <a:lstStyle/>
          <a:p>
            <a:r>
              <a:rPr lang="en-US" sz="1600" dirty="0"/>
              <a:t>The configuration of charge differential elements for a </a:t>
            </a:r>
            <a:r>
              <a:rPr lang="en-US" sz="1600" dirty="0">
                <a:solidFill>
                  <a:srgbClr val="6CB255"/>
                </a:solidFill>
              </a:rPr>
              <a:t>(a)</a:t>
            </a:r>
            <a:r>
              <a:rPr lang="en-US" sz="1600" dirty="0"/>
              <a:t> line charge, </a:t>
            </a:r>
            <a:r>
              <a:rPr lang="en-US" sz="1600" dirty="0">
                <a:solidFill>
                  <a:srgbClr val="6CB255"/>
                </a:solidFill>
              </a:rPr>
              <a:t>(b)</a:t>
            </a:r>
            <a:r>
              <a:rPr lang="en-US" sz="1600" dirty="0"/>
              <a:t> sheet of charge, and </a:t>
            </a:r>
            <a:r>
              <a:rPr lang="en-US" sz="1600" dirty="0">
                <a:solidFill>
                  <a:srgbClr val="6CB255"/>
                </a:solidFill>
              </a:rPr>
              <a:t>(c)</a:t>
            </a:r>
            <a:r>
              <a:rPr lang="en-US" sz="1600" dirty="0"/>
              <a:t> a volume of charge. Also note that </a:t>
            </a:r>
            <a:r>
              <a:rPr lang="en-US" sz="1600" dirty="0">
                <a:solidFill>
                  <a:srgbClr val="6CB255"/>
                </a:solidFill>
              </a:rPr>
              <a:t>(d)</a:t>
            </a:r>
            <a:r>
              <a:rPr lang="en-US" sz="1600" dirty="0"/>
              <a:t> some of the components of the total electric field cancel out, with the remainder resulting in a net electric field.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678938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5.23</a:t>
            </a:r>
          </a:p>
        </p:txBody>
      </p:sp>
      <p:sp>
        <p:nvSpPr>
          <p:cNvPr id="7" name="Text Placeholder 6"/>
          <p:cNvSpPr>
            <a:spLocks noGrp="1"/>
          </p:cNvSpPr>
          <p:nvPr>
            <p:ph type="body" sz="quarter" idx="14"/>
          </p:nvPr>
        </p:nvSpPr>
        <p:spPr/>
        <p:txBody>
          <a:bodyPr>
            <a:normAutofit/>
          </a:bodyPr>
          <a:lstStyle/>
          <a:p>
            <a:r>
              <a:rPr lang="en-US" sz="1600" dirty="0"/>
              <a:t>A uniformly charged segment of wire. The electric field at point </a:t>
            </a:r>
            <a:r>
              <a:rPr lang="en-US" sz="1600" i="1" dirty="0"/>
              <a:t>P </a:t>
            </a:r>
            <a:r>
              <a:rPr lang="en-US" sz="1600" dirty="0"/>
              <a:t>can be found by applying the superposition principle to symmetrically placed charge elements and integrating.</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A long, thin wire is on the x axis. The end of the wire is a distance z from the center of the wire. A small segment of the wire, a distance x to the right of the center of the wire, is shaded. Another segment, the same distance to the left of center, is also shaded. Point P is a distance z above the center of the wire, on the z axis. Point P is a distance r from each shaded region. The r vectors point from each shaded region to point P. Vectors d E 1 and d E 2 are drawn at point P. d E 1 points away from the left side shaded region and points up and right, at an angle theta to the z axis. d E 2 points away from the right side shaded region and points up and r left, making the same angle with the vertical as d E 1. The two d E vectors are equal in length."/>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3130" r="-33130"/>
          <a:stretch/>
        </p:blipFill>
        <p:spPr/>
      </p:pic>
    </p:spTree>
    <p:extLst>
      <p:ext uri="{BB962C8B-B14F-4D97-AF65-F5344CB8AC3E}">
        <p14:creationId xmlns:p14="http://schemas.microsoft.com/office/powerpoint/2010/main" val="330829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5.24</a:t>
            </a:r>
          </a:p>
        </p:txBody>
      </p:sp>
      <p:pic>
        <p:nvPicPr>
          <p:cNvPr id="2" name="Picture Placeholder 1" descr="A ring of radius R is shown in the x y plane of an x y z coordinate system. The ring is centered on the origin. A small segment of the ring is shaded. The segment is at an angle of theta from the x axis, subtends an angle of d theta, and contains a charge of d q equal to lambda R d theta. Point P is on the z axis, a distance of z above the center of the ring. The distance from the shaded segment to point P is equal to the square root of R squared plus squared."/>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924" r="-1924"/>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The system and variable for calculating the electric field due to a ring of charge.</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890432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5.25</a:t>
            </a:r>
          </a:p>
        </p:txBody>
      </p:sp>
      <p:sp>
        <p:nvSpPr>
          <p:cNvPr id="7" name="Text Placeholder 6"/>
          <p:cNvSpPr>
            <a:spLocks noGrp="1"/>
          </p:cNvSpPr>
          <p:nvPr>
            <p:ph type="body" sz="quarter" idx="14"/>
          </p:nvPr>
        </p:nvSpPr>
        <p:spPr/>
        <p:txBody>
          <a:bodyPr>
            <a:normAutofit/>
          </a:bodyPr>
          <a:lstStyle/>
          <a:p>
            <a:r>
              <a:rPr lang="en-US" sz="1600" dirty="0"/>
              <a:t>A uniformly charged disk. As in the line charge example, the field above the center of this disk can be calculated by taking advantage of the symmetry of the charge distribution.</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A disk of radius R is shown in the x y plane of an x y z coordinate system. The disk is centered on the origin. A ring, concentric with the disk, of radius r prime and width d r prime is indicated and two small segments on opposite sides of the ring are shaded and labeled as having charge d q. The test point is on the z axis, a distance of z above the center of the disk. The distance from each shaded segment to the test point is r. The electric field contributions, d E, due to the d q charges are shown as arrows in the directions of the associated r vectors. The d E vectors are at an angle of theta to the z axis."/>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44003" r="-44003"/>
          <a:stretch/>
        </p:blipFill>
        <p:spPr/>
      </p:pic>
    </p:spTree>
    <p:extLst>
      <p:ext uri="{BB962C8B-B14F-4D97-AF65-F5344CB8AC3E}">
        <p14:creationId xmlns:p14="http://schemas.microsoft.com/office/powerpoint/2010/main" val="2865845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5.26</a:t>
            </a:r>
          </a:p>
        </p:txBody>
      </p:sp>
      <p:pic>
        <p:nvPicPr>
          <p:cNvPr id="2" name="Picture Placeholder 1" descr="The figure shows two vertically oriented parallel plates A and B separated by a distance d. Plate A is positively charged and B is negatively charged. Electric field lines are parallel between the plates and curved outward at the ends of the plates. A charge q is moved from A to B. The work done W equals q times V sub A B, and the electric field intensity E equals V sub A B over d."/>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29346" r="-29346"/>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Two charged infinite planes. Note the direction of the electric field.</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47716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5.27</a:t>
            </a:r>
          </a:p>
        </p:txBody>
      </p:sp>
      <p:pic>
        <p:nvPicPr>
          <p:cNvPr id="2" name="Picture Placeholder 1" descr="The electric field is shown as arrows at test points on a grid. In figure a, the field is shown in the x y plane, with x and y measured in meters and ranging from -4 meters to 4 meters. The arrows point away from the origin, and are largest near the origin, decreasing with distance from the origin. In figure b, a three dimensional vector field is shown. The charge is at the center and, again, the arrows are largest near the origin, decreasing with distance from the origin."/>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19187" r="-19187"/>
          <a:stretch/>
        </p:blipFill>
        <p:spPr/>
      </p:pic>
      <p:sp>
        <p:nvSpPr>
          <p:cNvPr id="7" name="Text Placeholder 6"/>
          <p:cNvSpPr>
            <a:spLocks noGrp="1"/>
          </p:cNvSpPr>
          <p:nvPr>
            <p:ph type="body" sz="quarter" idx="14"/>
          </p:nvPr>
        </p:nvSpPr>
        <p:spPr/>
        <p:txBody>
          <a:bodyPr>
            <a:normAutofit/>
          </a:bodyPr>
          <a:lstStyle/>
          <a:p>
            <a:r>
              <a:rPr lang="en-US" sz="1600" dirty="0"/>
              <a:t>The electric field of a positive point charge. A large number of field vectors are shown. Like all vector arrows, the length of each vector is proportional to the magnitude of the field at each point. </a:t>
            </a:r>
            <a:r>
              <a:rPr lang="en-US" sz="1600" dirty="0">
                <a:solidFill>
                  <a:srgbClr val="6CB255"/>
                </a:solidFill>
              </a:rPr>
              <a:t>(a)</a:t>
            </a:r>
            <a:r>
              <a:rPr lang="en-US" sz="1600" dirty="0"/>
              <a:t> Field in two dimensions; </a:t>
            </a:r>
            <a:r>
              <a:rPr lang="en-US" sz="1600" dirty="0">
                <a:solidFill>
                  <a:srgbClr val="6CB255"/>
                </a:solidFill>
              </a:rPr>
              <a:t>(b)</a:t>
            </a:r>
            <a:r>
              <a:rPr lang="en-US" sz="1600" dirty="0"/>
              <a:t> field in three dimensions.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233189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5.28</a:t>
            </a:r>
          </a:p>
        </p:txBody>
      </p:sp>
      <p:pic>
        <p:nvPicPr>
          <p:cNvPr id="2" name="Picture Placeholder 1" descr="A vector plot of the electric field due to two sources. The sources are not shown. The field is represented by arrows in an x y graph. Both x and y are in meters and both scales are from -2 meters to 4 meters. Near the origin, the arrows are long and point away from it. Near the point at coordinates 2, 0 the arrows are long and point toward the point. The arrows get smaller as we move farther from those two location and point in intermediate directions."/>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t="-13783" b="-13783"/>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The vector field of a dipole. Even with just two identical charges, the vector field diagram becomes difficult to understand.</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2782398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a:t>
            </a:r>
          </a:p>
        </p:txBody>
      </p:sp>
      <p:pic>
        <p:nvPicPr>
          <p:cNvPr id="2" name="Picture Placeholder 1" descr="A photograph of a stream of water bending sideways as it is attracted to a comb."/>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8424" r="-48424"/>
          <a:stretch>
            <a:fillRect/>
          </a:stretch>
        </p:blipFill>
        <p:spPr/>
      </p:pic>
      <p:sp>
        <p:nvSpPr>
          <p:cNvPr id="7" name="Text Placeholder 6"/>
          <p:cNvSpPr>
            <a:spLocks noGrp="1"/>
          </p:cNvSpPr>
          <p:nvPr>
            <p:ph type="body" sz="quarter" idx="14"/>
          </p:nvPr>
        </p:nvSpPr>
        <p:spPr/>
        <p:txBody>
          <a:bodyPr>
            <a:normAutofit/>
          </a:bodyPr>
          <a:lstStyle/>
          <a:p>
            <a:r>
              <a:rPr lang="en-US" sz="1600" dirty="0"/>
              <a:t>An electrically charged comb attracts a stream of water from a distance. Note that the water is not touching the comb. (credit: Jane Whitney)</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86000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5.29</a:t>
            </a:r>
          </a:p>
        </p:txBody>
      </p:sp>
      <p:pic>
        <p:nvPicPr>
          <p:cNvPr id="2" name="Picture Placeholder 1" descr="In part a, electric field lines emanating from a positive charge are shown as straight arrows radiating out from the charge in all directions. In part b, a pair of charges is shown, with one positive and the other negative. The field lines are represented by curved arrows. The arrows start from the positive charge, radiating outward but curving to end at the negative charge. The outer field lines extend beyond the drawing region, but follow the same behavior as those that are within the drawing area."/>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18699" r="-18699"/>
          <a:stretch/>
        </p:blipFill>
        <p:spPr/>
      </p:pic>
      <p:sp>
        <p:nvSpPr>
          <p:cNvPr id="7" name="Text Placeholder 6"/>
          <p:cNvSpPr>
            <a:spLocks noGrp="1"/>
          </p:cNvSpPr>
          <p:nvPr>
            <p:ph type="body" sz="quarter" idx="14"/>
          </p:nvPr>
        </p:nvSpPr>
        <p:spPr/>
        <p:txBody>
          <a:bodyPr>
            <a:normAutofit lnSpcReduction="10000"/>
          </a:bodyPr>
          <a:lstStyle/>
          <a:p>
            <a:pPr marL="342900" indent="-342900">
              <a:buAutoNum type="alphaLcParenBoth"/>
            </a:pPr>
            <a:r>
              <a:rPr lang="en-US" sz="1600" dirty="0"/>
              <a:t>The electric field line diagram of a positive point charge.</a:t>
            </a:r>
          </a:p>
          <a:p>
            <a:pPr marL="342900" indent="-342900">
              <a:buAutoNum type="alphaLcParenBoth"/>
            </a:pPr>
            <a:r>
              <a:rPr lang="en-US" sz="1600" dirty="0"/>
              <a:t>The field line diagram of a dipole. In both diagrams, the magnitude of the field is indicated by the field line density. The field </a:t>
            </a:r>
            <a:r>
              <a:rPr lang="en-US" sz="1600" i="1" dirty="0"/>
              <a:t>vectors </a:t>
            </a:r>
            <a:r>
              <a:rPr lang="en-US" sz="1600" dirty="0"/>
              <a:t>(not shown here) are everywhere tangent to the field lines.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233189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5.30</a:t>
            </a:r>
          </a:p>
        </p:txBody>
      </p:sp>
      <p:pic>
        <p:nvPicPr>
          <p:cNvPr id="2" name="Picture Placeholder 1" descr="Seven electric field lines are shown, generally going from bottom left to top right. The field lines get closer together toward the top. Two square areas, perpendicular to the field lines, are shaded. All of the field lines pass through each shaded area. The area toward the top is smaller than the area toward the bottom."/>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60939" r="-60939"/>
          <a:stretch/>
        </p:blipFill>
        <p:spPr/>
      </p:pic>
      <p:sp>
        <p:nvSpPr>
          <p:cNvPr id="7" name="Text Placeholder 6"/>
          <p:cNvSpPr>
            <a:spLocks noGrp="1"/>
          </p:cNvSpPr>
          <p:nvPr>
            <p:ph type="body" sz="quarter" idx="14"/>
          </p:nvPr>
        </p:nvSpPr>
        <p:spPr/>
        <p:txBody>
          <a:bodyPr>
            <a:normAutofit/>
          </a:bodyPr>
          <a:lstStyle/>
          <a:p>
            <a:r>
              <a:rPr lang="en-US" sz="1600" dirty="0"/>
              <a:t>Electric field lines passing through imaginary areas. Since the number of lines passing through each area is the same, but the areas themselves are different, the field line density is different. This indicates different magnitudes of the electric field at these points.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25402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5.31</a:t>
            </a:r>
          </a:p>
        </p:txBody>
      </p:sp>
      <p:pic>
        <p:nvPicPr>
          <p:cNvPr id="2" name="Picture Placeholder 1" descr="Three pairs of charges and their field lines are shown. The charge on the left is positive in each case. In part a, the charge on the right is negative. The field lines are represented by curved arrows starting at the positive charge on the left, curving toward and terminating at the negative charge on the right. Between the charges, the field lines are dense. In part b, the charge on the right is positive. The field lines represented by curved arrows start at each of the positive charges and diverge outward. Between the charges, the field lines are less dense, and there is a black region midway between the charges. In part c, the charge on the right is negative. The field lines start at the positive charge. Some of the lines, those that start closest to the negative charge, curve toward the negative charge and terminate there. Lines that start further from the negative charge curve toward it but then diverge outward. There is an area with very low density of lines to the right of the pair of charges."/>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t="-7295" b="-7295"/>
          <a:stretch/>
        </p:blipFill>
        <p:spPr/>
      </p:pic>
      <p:sp>
        <p:nvSpPr>
          <p:cNvPr id="7" name="Text Placeholder 6"/>
          <p:cNvSpPr>
            <a:spLocks noGrp="1"/>
          </p:cNvSpPr>
          <p:nvPr>
            <p:ph type="body" sz="quarter" idx="14"/>
          </p:nvPr>
        </p:nvSpPr>
        <p:spPr/>
        <p:txBody>
          <a:bodyPr>
            <a:noAutofit/>
          </a:bodyPr>
          <a:lstStyle/>
          <a:p>
            <a:r>
              <a:rPr lang="en-US" sz="1200" dirty="0"/>
              <a:t>Three typical electric field diagrams.</a:t>
            </a:r>
          </a:p>
          <a:p>
            <a:pPr marL="342900" indent="-342900">
              <a:buAutoNum type="alphaLcParenBoth"/>
            </a:pPr>
            <a:r>
              <a:rPr lang="en-US" sz="1200" dirty="0"/>
              <a:t>A dipole.</a:t>
            </a:r>
          </a:p>
          <a:p>
            <a:pPr marL="342900" indent="-342900">
              <a:buAutoNum type="alphaLcParenBoth"/>
            </a:pPr>
            <a:r>
              <a:rPr lang="en-US" sz="1200" dirty="0"/>
              <a:t>Two identical charges.</a:t>
            </a:r>
          </a:p>
          <a:p>
            <a:pPr marL="342900" indent="-342900">
              <a:buAutoNum type="alphaLcParenBoth"/>
            </a:pPr>
            <a:r>
              <a:rPr lang="en-US" sz="1200" dirty="0"/>
              <a:t>Two charges with opposite signs and different magnitudes. Can you tell from the diagram which charge has the larger magnitude?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776316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5.32</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200" dirty="0"/>
                  <a:t>A dipole in an external electric field.</a:t>
                </a:r>
              </a:p>
              <a:p>
                <a:pPr marL="228600" indent="-228600">
                  <a:buAutoNum type="alphaLcParenBoth"/>
                </a:pPr>
                <a:r>
                  <a:rPr lang="en-US" sz="1200" dirty="0"/>
                  <a:t>The net force on the dipole is zero, but the net torque is not. As a result, the dipole rotates, becoming aligned with the external field.</a:t>
                </a:r>
              </a:p>
              <a:p>
                <a:pPr marL="228600" indent="-228600">
                  <a:buAutoNum type="alphaLcParenBoth"/>
                </a:pPr>
                <a:r>
                  <a:rPr lang="en-US" sz="1200" dirty="0"/>
                  <a:t>The dipole moment is a convenient way to characterize this effect. The </a:t>
                </a:r>
                <a14:m>
                  <m:oMath xmlns:m="http://schemas.openxmlformats.org/officeDocument/2006/math">
                    <m:acc>
                      <m:accPr>
                        <m:chr m:val="⃗"/>
                        <m:ctrlPr>
                          <a:rPr lang="en-US" sz="1200" i="1" smtClean="0">
                            <a:latin typeface="Cambria Math" panose="02040503050406030204" pitchFamily="18" charset="0"/>
                          </a:rPr>
                        </m:ctrlPr>
                      </m:accPr>
                      <m:e>
                        <m:r>
                          <a:rPr lang="en-US" sz="1200" b="1" i="0" smtClean="0">
                            <a:latin typeface="Cambria Math"/>
                          </a:rPr>
                          <m:t>𝐝</m:t>
                        </m:r>
                      </m:e>
                    </m:acc>
                  </m:oMath>
                </a14:m>
                <a:r>
                  <a:rPr lang="en-US" sz="1200" dirty="0"/>
                  <a:t> points in the same direction as </a:t>
                </a:r>
                <a14:m>
                  <m:oMath xmlns:m="http://schemas.openxmlformats.org/officeDocument/2006/math">
                    <m:acc>
                      <m:accPr>
                        <m:chr m:val="⃗"/>
                        <m:ctrlPr>
                          <a:rPr lang="en-US" sz="1200" i="1" smtClean="0">
                            <a:latin typeface="Cambria Math" panose="02040503050406030204" pitchFamily="18" charset="0"/>
                          </a:rPr>
                        </m:ctrlPr>
                      </m:accPr>
                      <m:e>
                        <m:r>
                          <a:rPr lang="en-US" sz="1200" b="1" i="0" smtClean="0">
                            <a:latin typeface="Cambria Math"/>
                          </a:rPr>
                          <m:t>𝐩</m:t>
                        </m:r>
                      </m:e>
                    </m:acc>
                  </m:oMath>
                </a14:m>
                <a:r>
                  <a:rPr lang="en-US" sz="1200" dirty="0"/>
                  <a:t>.</a:t>
                </a:r>
                <a:endParaRPr lang="en-US" sz="1600"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t="-524" r="-76"/>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In figure a dipole in a uniform electric field is shown along with the forces on the charges that make up the dipole. The dipole consists of a charge, minus q, and a positive charge, plus q, separated by a distance d. The line connecting the charges is at an angle to the horizontal so that the negative charge is above and to the left of the positive charge. The electric field E is horizontal and points to the right. The force on the negative charge is to the left, and is labeled as F minus. The force on the positive charge is to the right, and is labeled as F plus. Figure b shows the same diagram with the addition of the dipole moment vector, p, which points along the line connecting the charges, from the negative to the positive charge."/>
          <p:cNvPicPr>
            <a:picLocks noGrp="1" noChangeAspect="1"/>
          </p:cNvPicPr>
          <p:nvPr>
            <p:ph type="pic" sz="quarter" idx="13"/>
          </p:nvPr>
        </p:nvPicPr>
        <p:blipFill rotWithShape="1">
          <a:blip r:embed="rId4" cstate="email">
            <a:extLst>
              <a:ext uri="{28A0092B-C50C-407E-A947-70E740481C1C}">
                <a14:useLocalDpi xmlns:a14="http://schemas.microsoft.com/office/drawing/2010/main" val="0"/>
              </a:ext>
            </a:extLst>
          </a:blip>
          <a:srcRect t="-25420" b="-25420"/>
          <a:stretch/>
        </p:blipFill>
        <p:spPr/>
      </p:pic>
    </p:spTree>
    <p:extLst>
      <p:ext uri="{BB962C8B-B14F-4D97-AF65-F5344CB8AC3E}">
        <p14:creationId xmlns:p14="http://schemas.microsoft.com/office/powerpoint/2010/main" val="1042193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5.33</a:t>
            </a:r>
          </a:p>
        </p:txBody>
      </p:sp>
      <p:sp>
        <p:nvSpPr>
          <p:cNvPr id="7" name="Text Placeholder 6"/>
          <p:cNvSpPr>
            <a:spLocks noGrp="1"/>
          </p:cNvSpPr>
          <p:nvPr>
            <p:ph type="body" sz="quarter" idx="14"/>
          </p:nvPr>
        </p:nvSpPr>
        <p:spPr/>
        <p:txBody>
          <a:bodyPr>
            <a:normAutofit/>
          </a:bodyPr>
          <a:lstStyle/>
          <a:p>
            <a:r>
              <a:rPr lang="en-US" sz="1600" dirty="0"/>
              <a:t>A dipole is induced in a neutral atom by an external electric field. The induced dipole moment is aligned with the external field.</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Figure a illustrates a simplified model of a neutral atom. The nucleus is at the center of a uniform sphere negative charge. Figure b shows the atom in a horizontal, uniform electric field, E, that points to the right. The nucleus has shifted to the right a distance d, so that it is no longer at the center of the electron sphere. The result is an induced dipole moment, p, pointing to the right."/>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728" r="-1728"/>
          <a:stretch/>
        </p:blipFill>
        <p:spPr/>
      </p:pic>
    </p:spTree>
    <p:extLst>
      <p:ext uri="{BB962C8B-B14F-4D97-AF65-F5344CB8AC3E}">
        <p14:creationId xmlns:p14="http://schemas.microsoft.com/office/powerpoint/2010/main" val="1583983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5.34</a:t>
            </a:r>
          </a:p>
        </p:txBody>
      </p:sp>
      <p:sp>
        <p:nvSpPr>
          <p:cNvPr id="7" name="Text Placeholder 6"/>
          <p:cNvSpPr>
            <a:spLocks noGrp="1"/>
          </p:cNvSpPr>
          <p:nvPr>
            <p:ph type="body" sz="quarter" idx="14"/>
          </p:nvPr>
        </p:nvSpPr>
        <p:spPr/>
        <p:txBody>
          <a:bodyPr>
            <a:normAutofit/>
          </a:bodyPr>
          <a:lstStyle/>
          <a:p>
            <a:r>
              <a:rPr lang="en-US" sz="1600" dirty="0"/>
              <a:t>The net electric field is the vector sum of the field of the dipole plus the external field.</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A dipole, consisting of a negative charge on the left and a positive charge on the right is in a uniform electric field pointing to the right. The dipole moment, p, points to the right. The field lines of the net electric field are the sum of the dipole field and the uniform external field, horizontal far from the dipole and similar to the dipole field near the dipole."/>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2697" r="-22697"/>
          <a:stretch/>
        </p:blipFill>
        <p:spPr/>
      </p:pic>
    </p:spTree>
    <p:extLst>
      <p:ext uri="{BB962C8B-B14F-4D97-AF65-F5344CB8AC3E}">
        <p14:creationId xmlns:p14="http://schemas.microsoft.com/office/powerpoint/2010/main" val="905283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9</a:t>
            </a:r>
          </a:p>
        </p:txBody>
      </p:sp>
      <p:pic>
        <p:nvPicPr>
          <p:cNvPr id="2" name="Picture Placeholder 1" descr="A sphere is shown suspended by a thread from the ceiling. A negatively charged rod is brought near the sphere."/>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53963" r="-53963"/>
          <a:stretch/>
        </p:blipFill>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233189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55</a:t>
            </a:r>
          </a:p>
        </p:txBody>
      </p:sp>
      <p:pic>
        <p:nvPicPr>
          <p:cNvPr id="2" name="Picture Placeholder 1" descr="Two small balls are attached to threads which are in turn tied to the same point on the ceiling. The threads hang at an angle of 5.0 degrees to either side of the vertical. Each ball has a charge Q."/>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22891" r="-22891"/>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47716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59</a:t>
            </a:r>
          </a:p>
        </p:txBody>
      </p:sp>
      <p:pic>
        <p:nvPicPr>
          <p:cNvPr id="2" name="Picture Placeholder 1" descr="Two charges are shown, placed on a horizontal line and separated by 2.0 meters. The charge on the left is a positive 1.0 micro Coulomb charge. The charge on the right is a negative 2.0 micro Coulomb charge. Point P is 1.0 to the right of the negative charg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03210" b="-103210"/>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216353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60</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dirty="0"/>
          </a:p>
        </p:txBody>
      </p:sp>
      <p:pic>
        <p:nvPicPr>
          <p:cNvPr id="6" name="Picture Placeholder 5" descr="Charges are shown at the vertices of an equilateral triangle with sides length a. The bottom of the triangle is on the x axis of an x y coordinate system, and the bottom left vertex is at the origin. The charge at the origin is positive q. The charge at the bottom right hand corner is also positive q. The charge at the top vertex is negative two q."/>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9669" r="-49669"/>
          <a:stretch/>
        </p:blipFill>
        <p:spPr/>
      </p:pic>
    </p:spTree>
    <p:extLst>
      <p:ext uri="{BB962C8B-B14F-4D97-AF65-F5344CB8AC3E}">
        <p14:creationId xmlns:p14="http://schemas.microsoft.com/office/powerpoint/2010/main" val="328146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5.3</a:t>
            </a:r>
          </a:p>
        </p:txBody>
      </p:sp>
      <p:pic>
        <p:nvPicPr>
          <p:cNvPr id="2" name="Picture Placeholder 1" descr="A photograph of thin strips of paper stuck to a plastic comb."/>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4908" r="-14908"/>
          <a:stretch>
            <a:fillRect/>
          </a:stretch>
        </p:blipFill>
        <p:spPr/>
      </p:pic>
      <p:sp>
        <p:nvSpPr>
          <p:cNvPr id="7" name="Text Placeholder 6"/>
          <p:cNvSpPr>
            <a:spLocks noGrp="1"/>
          </p:cNvSpPr>
          <p:nvPr>
            <p:ph type="body" sz="quarter" idx="14"/>
          </p:nvPr>
        </p:nvSpPr>
        <p:spPr/>
        <p:txBody>
          <a:bodyPr>
            <a:normAutofit/>
          </a:bodyPr>
          <a:lstStyle/>
          <a:p>
            <a:r>
              <a:rPr lang="en-US" sz="1600" dirty="0"/>
              <a:t>After being used to comb hair, this comb attracts small strips of paper from a distance, without physical contact. Investigation of this behavior helped lead to the concept of the electric force.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561158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62</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dirty="0"/>
          </a:p>
        </p:txBody>
      </p:sp>
      <p:pic>
        <p:nvPicPr>
          <p:cNvPr id="4" name="Picture Placeholder 3" descr="Charges are shown at the vertices of a right triangle. The bottom of the triangle is length 4 meters, the vertical side on the left is length 3 meters, and the hypotenuse is length 5 meters. The charge at the top is q sub one and positive, the charge at the bottom left is q sub 3 and negative and the charge at the bottom right is q sub 2 and negative."/>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8943" r="-48943"/>
          <a:stretch/>
        </p:blipFill>
        <p:spPr/>
      </p:pic>
    </p:spTree>
    <p:extLst>
      <p:ext uri="{BB962C8B-B14F-4D97-AF65-F5344CB8AC3E}">
        <p14:creationId xmlns:p14="http://schemas.microsoft.com/office/powerpoint/2010/main" val="7849101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63</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dirty="0"/>
          </a:p>
        </p:txBody>
      </p:sp>
      <p:pic>
        <p:nvPicPr>
          <p:cNvPr id="6" name="Picture Placeholder 5" descr="Charges are shown at the corners of a square with sides length a. All of the charges are positive and all are magnitude q."/>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59608" r="-59608"/>
          <a:stretch/>
        </p:blipFill>
        <p:spPr/>
      </p:pic>
    </p:spTree>
    <p:extLst>
      <p:ext uri="{BB962C8B-B14F-4D97-AF65-F5344CB8AC3E}">
        <p14:creationId xmlns:p14="http://schemas.microsoft.com/office/powerpoint/2010/main" val="3788965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68</a:t>
            </a:r>
          </a:p>
        </p:txBody>
      </p:sp>
      <p:pic>
        <p:nvPicPr>
          <p:cNvPr id="2" name="Picture Placeholder 1" descr="Two small balls are attached to threads of length l which are in turn tied to the same point on the ceiling. The threads hang at an angle of theta to either side of the vertical. Each ball has a charge q and mass m."/>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2750" b="-2750"/>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27823984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83</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dirty="0"/>
          </a:p>
        </p:txBody>
      </p:sp>
      <p:pic>
        <p:nvPicPr>
          <p:cNvPr id="7" name="Picture Placeholder 6" descr="A horizontal rod of length L is shown. The rod has total charge q. Point P is a distance a to the right of the right end of the rod."/>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66009" b="-66009"/>
          <a:stretch/>
        </p:blipFill>
        <p:spPr/>
      </p:pic>
    </p:spTree>
    <p:extLst>
      <p:ext uri="{BB962C8B-B14F-4D97-AF65-F5344CB8AC3E}">
        <p14:creationId xmlns:p14="http://schemas.microsoft.com/office/powerpoint/2010/main" val="26321038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84</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dirty="0"/>
          </a:p>
        </p:txBody>
      </p:sp>
      <p:pic>
        <p:nvPicPr>
          <p:cNvPr id="4" name="Picture Placeholder 3" descr="A semicircular arc of radius r is shown. The arc has total charge q. Point P is at the center of the circle of which the arc is a part."/>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6137" r="-16137"/>
          <a:stretch/>
        </p:blipFill>
        <p:spPr/>
      </p:pic>
    </p:spTree>
    <p:extLst>
      <p:ext uri="{BB962C8B-B14F-4D97-AF65-F5344CB8AC3E}">
        <p14:creationId xmlns:p14="http://schemas.microsoft.com/office/powerpoint/2010/main" val="20878053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87</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dirty="0"/>
          </a:p>
        </p:txBody>
      </p:sp>
      <p:pic>
        <p:nvPicPr>
          <p:cNvPr id="4" name="Picture Placeholder 3" descr="A horizontal rod of length L is shown. The rod has total charge q. Point P 1 is a distance a over 2 above the midpoint of the rod, so that the horizontal distance from P 1 to each end of the rod is L over 2. Point P 2 is a distance a to the right of the right end of the rod."/>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20579" b="-20579"/>
          <a:stretch/>
        </p:blipFill>
        <p:spPr/>
      </p:pic>
    </p:spTree>
    <p:extLst>
      <p:ext uri="{BB962C8B-B14F-4D97-AF65-F5344CB8AC3E}">
        <p14:creationId xmlns:p14="http://schemas.microsoft.com/office/powerpoint/2010/main" val="1431780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90</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dirty="0"/>
          </a:p>
        </p:txBody>
      </p:sp>
      <p:pic>
        <p:nvPicPr>
          <p:cNvPr id="4" name="Picture Placeholder 3" descr="An arc that is part of a circle of radius R and with center P is shown. The arc extends from an angle theta to the left of vertical to an angle theta to the right of vertical."/>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2221" r="-32221"/>
          <a:stretch/>
        </p:blipFill>
        <p:spPr/>
      </p:pic>
    </p:spTree>
    <p:extLst>
      <p:ext uri="{BB962C8B-B14F-4D97-AF65-F5344CB8AC3E}">
        <p14:creationId xmlns:p14="http://schemas.microsoft.com/office/powerpoint/2010/main" val="25212270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94</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dirty="0"/>
          </a:p>
        </p:txBody>
      </p:sp>
      <p:pic>
        <p:nvPicPr>
          <p:cNvPr id="6" name="Picture Placeholder 5" descr="Two oppositely charged horizontal plates are parallel to each other. The upper plate is positive and the lower is negative. The plates are 12.0 centimeters long. The path of a positive proton is shown passing from left to right between the plates. It enters moving horizontally and deflects down toward the negative plate, emerging a distance d below the straight line trajectory."/>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19277" b="-19277"/>
          <a:stretch/>
        </p:blipFill>
        <p:spPr/>
      </p:pic>
    </p:spTree>
    <p:extLst>
      <p:ext uri="{BB962C8B-B14F-4D97-AF65-F5344CB8AC3E}">
        <p14:creationId xmlns:p14="http://schemas.microsoft.com/office/powerpoint/2010/main" val="18719978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95</a:t>
            </a:r>
          </a:p>
        </p:txBody>
      </p:sp>
      <p:pic>
        <p:nvPicPr>
          <p:cNvPr id="2" name="Picture Placeholder 1" descr="A small sphere is attached to the lower end of a string. The other end of the string is attached to a large vertical conducting plate that has a uniform positive charge density. The string makes an angle of theta with the vertical."/>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5819" r="-35819"/>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477162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96</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An end view of the arrangement in the problem is shown. Two rods are parallel to one another and perpendicular to the plane of the page. They are separated by a horizontal distance of a. Pint P 1 is a distance of a over 2 above the midpoint between the rods, and so also a distance of a over 2 horizontally from each rod. Point P 2 is a distance of a to the right of the rightmost rod."/>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5830" b="-5830"/>
          <a:stretch/>
        </p:blipFill>
        <p:spPr/>
      </p:pic>
    </p:spTree>
    <p:extLst>
      <p:ext uri="{BB962C8B-B14F-4D97-AF65-F5344CB8AC3E}">
        <p14:creationId xmlns:p14="http://schemas.microsoft.com/office/powerpoint/2010/main" val="1799554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5.4</a:t>
            </a:r>
          </a:p>
        </p:txBody>
      </p:sp>
      <p:sp>
        <p:nvSpPr>
          <p:cNvPr id="7" name="Text Placeholder 6"/>
          <p:cNvSpPr>
            <a:spLocks noGrp="1"/>
          </p:cNvSpPr>
          <p:nvPr>
            <p:ph type="body" sz="quarter" idx="14"/>
          </p:nvPr>
        </p:nvSpPr>
        <p:spPr/>
        <p:txBody>
          <a:bodyPr>
            <a:normAutofit/>
          </a:bodyPr>
          <a:lstStyle/>
          <a:p>
            <a:r>
              <a:rPr lang="en-US" sz="1600" dirty="0"/>
              <a:t>Borneo amber is mined in Sabah, Malaysia, from shale-sandstone-mudstone veins. When a piece of amber is rubbed with a piece of fur, the amber gains more electrons, giving it a net negative charge. At the same time, the fur, having lost electrons, becomes positively charged. (credit: “Sebakoamber”/Wikimedia Commons)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photograph of a piece of gold-colored amber from Malaysia that has been rubbed and polished to a smooth, rounded shape."/>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l="-21221" r="-21221"/>
          <a:stretch>
            <a:fillRect/>
          </a:stretch>
        </p:blipFill>
        <p:spPr/>
      </p:pic>
    </p:spTree>
    <p:extLst>
      <p:ext uri="{BB962C8B-B14F-4D97-AF65-F5344CB8AC3E}">
        <p14:creationId xmlns:p14="http://schemas.microsoft.com/office/powerpoint/2010/main" val="42491403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97</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uniform distribution of positive charges is shown on an x y coordinate system. The charges are distributed along a 90 degree arc of a circle of radius r in the first quadrant, centered on the origin. The distribution continues along the positive x and y axes from r to infinity."/>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4486" r="-44486"/>
          <a:stretch/>
        </p:blipFill>
        <p:spPr/>
      </p:pic>
    </p:spTree>
    <p:extLst>
      <p:ext uri="{BB962C8B-B14F-4D97-AF65-F5344CB8AC3E}">
        <p14:creationId xmlns:p14="http://schemas.microsoft.com/office/powerpoint/2010/main" val="42611353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98</a:t>
            </a:r>
          </a:p>
        </p:txBody>
      </p:sp>
      <p:pic>
        <p:nvPicPr>
          <p:cNvPr id="2" name="Picture Placeholder 1" descr="A positive charge is shown at a distance of 10 centimeters and moving to the right with a speed of 4.0 times 10 to the 6 meters per second, directly toward a large, positively and uniformly charged vertical plate."/>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3616" r="-13616"/>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27823984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100</a:t>
            </a:r>
          </a:p>
        </p:txBody>
      </p:sp>
      <p:pic>
        <p:nvPicPr>
          <p:cNvPr id="2" name="Picture Placeholder 1" descr="Figure a shows field lines pointing away from a positive charge. The lines are uniformly distributed around the charge. Figure b shows field lines pointing away from a negative charge. The lines are uniformly distributed around the charge. Figure c shows field lines pointing away from a positive charge. The lines are denser on the right side of the charge than on the left. Figure d shows field lines pointing toward a positive charge. The lines are uniformly distributed around the charge. Figure e shows field lines pointing toward a negative charge. The lines are uniformly distributed around the charge. Figure f shows two positive charges. Field lines start at each positive charge and point away from each. The lines are uniformly distributed at the charges and bend away from the midline. Some lines intersect each other. Figure g shows a positive 5 micro Coulomb charge and a negative micro Coulomb charge. Several field lines are shown. Long the line connecting the charges is a field line that points away from the positive charge and toward the negative one. Another field line forms an ellipse that starts at the positive charge and ends at the negative charge. Another field line also forms an ellipse that points away from the positive and ends at the negative charge but appears to envelop the charges rather than start and end at the charg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3243" r="-23243"/>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0739711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103</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our charges are shown at the corners of a square. At the top left is positive 10 nano Coulombs. At the top right is negative 10 nano Coulombs. At the bottom left is negative 10 nano Coulombs. At the bottom right is positive 10 nano Coulombs."/>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7480" r="-17480"/>
          <a:stretch/>
        </p:blipFill>
        <p:spPr/>
      </p:pic>
    </p:spTree>
    <p:extLst>
      <p:ext uri="{BB962C8B-B14F-4D97-AF65-F5344CB8AC3E}">
        <p14:creationId xmlns:p14="http://schemas.microsoft.com/office/powerpoint/2010/main" val="37486536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105</a:t>
            </a:r>
          </a:p>
        </p:txBody>
      </p:sp>
      <p:pic>
        <p:nvPicPr>
          <p:cNvPr id="2" name="Picture Placeholder 1" descr="Two charges are shown on the y axis of an x y coordinate system. Charge +Q is a distance a above the origin, and charge −Q is a distance a below the origi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5736" b="-15736"/>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40529114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107</a:t>
            </a:r>
          </a:p>
        </p:txBody>
      </p:sp>
      <p:sp>
        <p:nvSpPr>
          <p:cNvPr id="14" name="Text Placeholder 13"/>
          <p:cNvSpPr>
            <a:spLocks noGrp="1"/>
          </p:cNvSpPr>
          <p:nvPr>
            <p:ph type="body" sz="quarter" idx="14"/>
          </p:nvPr>
        </p:nvSpPr>
        <p:spPr>
          <a:xfrm>
            <a:off x="4606925"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1026" name="Picture 2" descr="A schematic representation of the outer electron cloud of a neutral water molecule is shown. Three atoms are at the vertices of a triangle. The hydrogen atom has positive q charge and the oxygen atom has minus two q charge, and the angle between the line joining each hydrogen atom with the oxygen atom is one hundred and four degrees. The cloud density is shown as being greater at the oxygen at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22" y="1107617"/>
            <a:ext cx="3684741" cy="5239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2623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109</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67499"/>
            <a:ext cx="1051734" cy="714850"/>
          </a:xfrm>
          <a:prstGeom prst="rect">
            <a:avLst/>
          </a:prstGeom>
        </p:spPr>
      </p:pic>
      <p:pic>
        <p:nvPicPr>
          <p:cNvPr id="3" name="Picture Placeholder 2" descr="The following charges are shown on an x y coordinate system: Minus 3.0 micro Coulomb on the x axis, 3.0 meters to the left of the origin. Positive 5.0 micro Coulomb at the origin. Positive 9.0 micro Coulomb on the x axis, 3.0 meters to the right of the origin. Positive 6.0 micro Coulomb on the y axis, 3.0 meters above the origin."/>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6374" r="-26374"/>
          <a:stretch/>
        </p:blipFill>
        <p:spPr/>
      </p:pic>
    </p:spTree>
    <p:extLst>
      <p:ext uri="{BB962C8B-B14F-4D97-AF65-F5344CB8AC3E}">
        <p14:creationId xmlns:p14="http://schemas.microsoft.com/office/powerpoint/2010/main" val="3710883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110</a:t>
            </a:r>
          </a:p>
        </p:txBody>
      </p:sp>
      <p:pic>
        <p:nvPicPr>
          <p:cNvPr id="2" name="Picture Placeholder 1" descr="Charges are shown at the corners of a square with sides length 1 meter. The top left charge is positive 5.0 micro Coulombs. The top right charge is positive 4.0 micro Coulombs. The bottom left charge is negative 4.0 micro Coulombs. The bottom right charge is positive 2.0 micro Coulombs. A fifth charge of positive 2.0 micro Coulombs is at the center of the squar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4244" b="-14244"/>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37124731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111</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our charges are positioned at the corners of a parallelogram. The top and bottom of the parallelogram are horizontal and are 3.0 meters long. The sides are at a thirty degree angle to the x axis. The vertical height of the parallelogram is 1.0 meter. The charges are a positive Q in the lower left corner, positive 2 Q in the lower right corner, negative 3 Q in the upper left corner, and positive q in the upper right corne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2005" b="-2005"/>
          <a:stretch/>
        </p:blipFill>
        <p:spPr/>
      </p:pic>
    </p:spTree>
    <p:extLst>
      <p:ext uri="{BB962C8B-B14F-4D97-AF65-F5344CB8AC3E}">
        <p14:creationId xmlns:p14="http://schemas.microsoft.com/office/powerpoint/2010/main" val="1908084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112</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charge Q is shown at the origin and a second charge q is shown to its right, on the x axis, moving to the right. Both are positive charges. Point x 1 is between the charges. Point x 2 is to the right of both."/>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560" r="-4560"/>
          <a:stretch/>
        </p:blipFill>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611959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5.5</a:t>
            </a:r>
          </a:p>
        </p:txBody>
      </p:sp>
      <p:sp>
        <p:nvSpPr>
          <p:cNvPr id="7" name="Text Placeholder 6"/>
          <p:cNvSpPr>
            <a:spLocks noGrp="1"/>
          </p:cNvSpPr>
          <p:nvPr>
            <p:ph type="body" sz="quarter" idx="14"/>
          </p:nvPr>
        </p:nvSpPr>
        <p:spPr/>
        <p:txBody>
          <a:bodyPr>
            <a:noAutofit/>
          </a:bodyPr>
          <a:lstStyle/>
          <a:p>
            <a:r>
              <a:rPr lang="en-US" sz="950" dirty="0"/>
              <a:t>When materials are rubbed together, charges can be separated, particularly if one material has a greater affinity for electrons than another.</a:t>
            </a:r>
          </a:p>
          <a:p>
            <a:pPr marL="228600" indent="-228600">
              <a:buAutoNum type="alphaLcParenBoth"/>
            </a:pPr>
            <a:r>
              <a:rPr lang="en-US" sz="950" dirty="0"/>
              <a:t>Both the amber and cloth are originally neutral, with equal positive and negative charges. Only a tiny fraction of the charges are involved, and only a few of them are shown here.</a:t>
            </a:r>
          </a:p>
          <a:p>
            <a:pPr marL="228600" indent="-228600">
              <a:buAutoNum type="alphaLcParenBoth"/>
            </a:pPr>
            <a:r>
              <a:rPr lang="en-US" sz="950" dirty="0"/>
              <a:t>When rubbed together, some negative charge is transferred to the amber, leaving the cloth with a net positive charge.</a:t>
            </a:r>
          </a:p>
          <a:p>
            <a:pPr marL="228600" indent="-228600">
              <a:buAutoNum type="alphaLcParenBoth"/>
            </a:pPr>
            <a:r>
              <a:rPr lang="en-US" sz="950" dirty="0"/>
              <a:t>When separated, the amber and cloth now have net charges, but the absolute value of the net positive and negative charges will be equal.</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a shows a piece of amber and a piece of cloth. The amber has two negative charges and two positive charges, while the cloth has three of each. In figure B, two arrows are shown going through the amber, and another two arrows coming out of the amber. In figure C, the amber now has two positive charges and four negative charges, while the cloth has three positive charges and only one remaining negative charge."/>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8833" b="-8833"/>
          <a:stretch>
            <a:fillRect/>
          </a:stretch>
        </p:blipFill>
        <p:spPr/>
      </p:pic>
    </p:spTree>
    <p:extLst>
      <p:ext uri="{BB962C8B-B14F-4D97-AF65-F5344CB8AC3E}">
        <p14:creationId xmlns:p14="http://schemas.microsoft.com/office/powerpoint/2010/main" val="9308997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114</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Charges are shown at the vertices of an isosceles right triangle whose sides are length a and those hypotenuse is length M. The right angle is the bottom right corner. The charge at the right angle is positive 2 q. Both of the other two charges are positive q."/>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53445" r="-53445"/>
          <a:stretch/>
        </p:blipFill>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42700964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115</a:t>
            </a:r>
          </a:p>
        </p:txBody>
      </p:sp>
      <p:pic>
        <p:nvPicPr>
          <p:cNvPr id="2" name="Picture Placeholder 1" descr="In figure a, positive charge q is on the left, negative charge q is a distance a to the right of it. Point P is a distance a to the right of the negative charge q. In figure b, positive charge q is on the left, and a positive charge q is a distance a to the right of it. Point P is below the midpoint, a distance a from each of the charges so that the two charges and point P are at the vertices of an equilateral triangle whose sides are length a. In figure c, four charges are at the corners of a square whose sides are length a. The two top corners each have positive charge q. The two bottom corners each have negative charge q. Point P is at the center of the squar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1562" r="-41562"/>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951906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116</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square with sides of length a is shown. Three charges are shown as follows: At the top left, a charge of negative 2 q. At the top right, a charge of positive q. At the lower left, a charge of positive q."/>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8617" r="-48617"/>
          <a:stretch/>
        </p:blipFill>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9810189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117</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rectangle is shown with a charge at each corner. The rectangle is 4.0 centimeters high and 6.0 centimeters wide. At the top left is a positive charge q 1. At the top right is a negative charge q 2. At the lower left is a positive charge q 3. At the lower right is a positive charge q 4. Point P is in the middle of the upper edge, 3.0 centimeters to the right of q 1 and 3.0 centimeters to the left of q 2."/>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2048" r="-32048"/>
          <a:stretch/>
        </p:blipFill>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6969319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118</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ree charges are positioned at the corners of a parallelogram. The top and bottom of the parallelogram are horizontal and are 3.0 meters long. The sides are at a thirty degree angle to the x axis. The vertical height of the parallelogram is 1.0 meter. The charges are a positive Q in the lower left corner, positive 2 Q in the lower right corner, and negative 3 Q in the upper left corne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224" r="-2224"/>
          <a:stretch/>
        </p:blipFill>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4809745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122</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n arc that is part of a circle of radius r and with center at the origin of an x y coordinate system is shown. The arc extends from an angle theta sub zero above the x axis to an angle theta sub zero below the x axis."/>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8684" r="-48684"/>
          <a:stretch/>
        </p:blipFill>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0503076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124</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rod of length l is shown. The rod lies on the horizontal axis, with its left end at the origin. A positive charge q is on the x axis, a distance a to the right of the right end of the rod."/>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383" r="-2383"/>
          <a:stretch/>
        </p:blipFill>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5250690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125</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rod of length l is shown. The rod lies on the horizontal axis, with its center at the origin, so the ends are a distance of l over 2 to the left and right of the origin. A positive charge q is on the y axis, a distance a to above the origin."/>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9550" r="-19550"/>
          <a:stretch/>
        </p:blipFill>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9761372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126</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semicircular arc that the upper half of a circle of radius R is shown. A positive charge q is at the center of the circle."/>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591" r="-7591"/>
          <a:stretch/>
        </p:blipFill>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2985242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r>
              <a:rPr lang="en-US"/>
              <a:t>This OpenStax ancillary resource is © Rice University under a CC-BY 4.0 International license; it may be reproduced or modified but must be attributed to OpenStax, Rice University and any changes must be noted.</a:t>
            </a:r>
          </a:p>
          <a:p>
            <a:endParaRPr lang="en-US" sz="1600" dirty="0"/>
          </a:p>
        </p:txBody>
      </p:sp>
    </p:spTree>
    <p:extLst>
      <p:ext uri="{BB962C8B-B14F-4D97-AF65-F5344CB8AC3E}">
        <p14:creationId xmlns:p14="http://schemas.microsoft.com/office/powerpoint/2010/main" val="386301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5.6</a:t>
            </a:r>
          </a:p>
        </p:txBody>
      </p:sp>
      <p:pic>
        <p:nvPicPr>
          <p:cNvPr id="2" name="Picture Placeholder 1" descr="This figure is an illustration of a Leyden Jar. A layer of tin foil is wrapped around the outside and the inside surfaces of a glass jar. A wire is attached to the inner foil and connected to a metal rod that extends out through a stopper at the top of the jar. The inner foil is marked as having positive charge and the outer as having negative charg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01" r="-201"/>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A Leyden jar (an early version of what is now called a capacitor) allowed experimenters to store large amounts of electric charge. Benjamin Franklin used such a jar to demonstrate that lightning behaved exactly like the electricity he got from the equipment in his laboratory.</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717358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5.7</a:t>
            </a:r>
          </a:p>
        </p:txBody>
      </p:sp>
      <p:sp>
        <p:nvSpPr>
          <p:cNvPr id="7" name="Text Placeholder 6"/>
          <p:cNvSpPr>
            <a:spLocks noGrp="1"/>
          </p:cNvSpPr>
          <p:nvPr>
            <p:ph type="body" sz="quarter" idx="14"/>
          </p:nvPr>
        </p:nvSpPr>
        <p:spPr/>
        <p:txBody>
          <a:bodyPr>
            <a:noAutofit/>
          </a:bodyPr>
          <a:lstStyle/>
          <a:p>
            <a:r>
              <a:rPr lang="en-US" sz="1300" dirty="0"/>
              <a:t>This simplified model of a hydrogen atom shows a positively charged nucleus (consisting, in the case of hydrogen, of a single proton), surrounded by an electron “cloud.” The charge of the electron cloud is equal (and opposite in sign) to the charge of the nucleus, but the electron does not have a definite location in space;  hence, its representation here is as a cloud. Normal macroscopic amounts of matter contain immense numbers of atoms and molecules, and, hence, even greater numbers of individual negative and positive charges.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n illustration of the simplified model of a hydrogen atom. The nucleus is shown as a small dark, solid sphere at he center of an electron cloud."/>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l="-38546" r="-38546"/>
          <a:stretch>
            <a:fillRect/>
          </a:stretch>
        </p:blipFill>
        <p:spPr/>
      </p:pic>
    </p:spTree>
    <p:extLst>
      <p:ext uri="{BB962C8B-B14F-4D97-AF65-F5344CB8AC3E}">
        <p14:creationId xmlns:p14="http://schemas.microsoft.com/office/powerpoint/2010/main" val="2246002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5.8</a:t>
            </a:r>
          </a:p>
        </p:txBody>
      </p:sp>
      <p:sp>
        <p:nvSpPr>
          <p:cNvPr id="7" name="Text Placeholder 6"/>
          <p:cNvSpPr>
            <a:spLocks noGrp="1"/>
          </p:cNvSpPr>
          <p:nvPr>
            <p:ph type="body" sz="quarter" idx="14"/>
          </p:nvPr>
        </p:nvSpPr>
        <p:spPr/>
        <p:txBody>
          <a:bodyPr>
            <a:normAutofit/>
          </a:bodyPr>
          <a:lstStyle/>
          <a:p>
            <a:r>
              <a:rPr lang="en-US" sz="1600" dirty="0"/>
              <a:t>The nucleus of a carbon atom is composed of six protons and six neutrons. As in hydrogen, the surrounding six electrons do not have definite locations and so can be considered to be a sort of cloud surrounding the nucleus.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An illustration of the simplified model of a carbon atom. The nucleus is shown as a cluster of small blue and red spheres. The blue spheres represent neutrons and the red ones represent protons. The nucleus is surrounded by an electron cloud, represented by a shaded blue region with six darker spots representing the six localized electrons."/>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l="-33873" r="-33873"/>
          <a:stretch>
            <a:fillRect/>
          </a:stretch>
        </p:blipFill>
        <p:spPr/>
      </p:pic>
    </p:spTree>
    <p:extLst>
      <p:ext uri="{BB962C8B-B14F-4D97-AF65-F5344CB8AC3E}">
        <p14:creationId xmlns:p14="http://schemas.microsoft.com/office/powerpoint/2010/main" val="1117882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414</TotalTime>
  <Words>1737</Words>
  <Application>Microsoft Office PowerPoint</Application>
  <PresentationFormat>On-screen Show (4:3)</PresentationFormat>
  <Paragraphs>125</Paragraphs>
  <Slides>69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Arial Black</vt:lpstr>
      <vt:lpstr>Calibri</vt:lpstr>
      <vt:lpstr>Cambria Math</vt:lpstr>
      <vt:lpstr>Essential</vt:lpstr>
      <vt:lpstr>PowerPoint Presentation</vt:lpstr>
      <vt:lpstr>Figure 5.1</vt:lpstr>
      <vt:lpstr>Figure 5.2</vt:lpstr>
      <vt:lpstr>Figure 5.3</vt:lpstr>
      <vt:lpstr>Figure 5.4</vt:lpstr>
      <vt:lpstr>Figure 5.5</vt:lpstr>
      <vt:lpstr>Figure 5.6</vt:lpstr>
      <vt:lpstr>Figure 5.7</vt:lpstr>
      <vt:lpstr>Figure 5.8</vt:lpstr>
      <vt:lpstr>Figure 5.9</vt:lpstr>
      <vt:lpstr>Figure 5.10</vt:lpstr>
      <vt:lpstr>Figure 5.11</vt:lpstr>
      <vt:lpstr>Figure 5.12</vt:lpstr>
      <vt:lpstr>Figure 5.13</vt:lpstr>
      <vt:lpstr>Figure 5.14</vt:lpstr>
      <vt:lpstr>Figure 5.15</vt:lpstr>
      <vt:lpstr>Figure 5.16</vt:lpstr>
      <vt:lpstr>Figure 5.17</vt:lpstr>
      <vt:lpstr>Figure 5.18</vt:lpstr>
      <vt:lpstr>Figure 5.19</vt:lpstr>
      <vt:lpstr>Figure 5.20</vt:lpstr>
      <vt:lpstr>Figure 5.21</vt:lpstr>
      <vt:lpstr>Figure 5.22</vt:lpstr>
      <vt:lpstr>Figure 5.23</vt:lpstr>
      <vt:lpstr>Figure 5.24</vt:lpstr>
      <vt:lpstr>Figure 5.25</vt:lpstr>
      <vt:lpstr>Figure 5.26</vt:lpstr>
      <vt:lpstr>Figure 5.27</vt:lpstr>
      <vt:lpstr>Figure 5.28</vt:lpstr>
      <vt:lpstr>Figure 5.29</vt:lpstr>
      <vt:lpstr>Figure 5.30</vt:lpstr>
      <vt:lpstr>Figure 5.31</vt:lpstr>
      <vt:lpstr>Figure 5.32</vt:lpstr>
      <vt:lpstr>Figure 5.33</vt:lpstr>
      <vt:lpstr>Figure 5.34</vt:lpstr>
      <vt:lpstr>Exercise 9</vt:lpstr>
      <vt:lpstr>Exercise 55</vt:lpstr>
      <vt:lpstr>Exercise 59</vt:lpstr>
      <vt:lpstr>Exercise 60</vt:lpstr>
      <vt:lpstr>Exercise 62</vt:lpstr>
      <vt:lpstr>Exercise 63</vt:lpstr>
      <vt:lpstr>Exercise 68</vt:lpstr>
      <vt:lpstr>Exercise 83</vt:lpstr>
      <vt:lpstr>Exercise 84</vt:lpstr>
      <vt:lpstr>Exercise 87</vt:lpstr>
      <vt:lpstr>Exercise 90</vt:lpstr>
      <vt:lpstr>Exercise 94</vt:lpstr>
      <vt:lpstr>Exercise 95</vt:lpstr>
      <vt:lpstr>Exercise 96</vt:lpstr>
      <vt:lpstr>Exercise 97</vt:lpstr>
      <vt:lpstr>Exercise 98</vt:lpstr>
      <vt:lpstr>Exercise 100</vt:lpstr>
      <vt:lpstr>Exercise 103</vt:lpstr>
      <vt:lpstr>Exercise 105</vt:lpstr>
      <vt:lpstr>Exercise 107</vt:lpstr>
      <vt:lpstr>Exercise 109</vt:lpstr>
      <vt:lpstr>Exercise 110</vt:lpstr>
      <vt:lpstr>Exercise 111</vt:lpstr>
      <vt:lpstr>Exercise 112</vt:lpstr>
      <vt:lpstr>Exercise 114</vt:lpstr>
      <vt:lpstr>Exercise 115</vt:lpstr>
      <vt:lpstr>Exercise 116</vt:lpstr>
      <vt:lpstr>Exercise 117</vt:lpstr>
      <vt:lpstr>Exercise 118</vt:lpstr>
      <vt:lpstr>Exercise 122</vt:lpstr>
      <vt:lpstr>Exercise 124</vt:lpstr>
      <vt:lpstr>Exercise 125</vt:lpstr>
      <vt:lpstr>Exercise 126</vt:lpstr>
      <vt:lpstr>PowerPoint Presentation</vt:lpstr>
    </vt:vector>
  </TitlesOfParts>
  <Company>WNI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Sarah Evans</cp:lastModifiedBy>
  <cp:revision>80</cp:revision>
  <dcterms:created xsi:type="dcterms:W3CDTF">2012-06-04T02:13:36Z</dcterms:created>
  <dcterms:modified xsi:type="dcterms:W3CDTF">2020-10-30T20:41:13Z</dcterms:modified>
</cp:coreProperties>
</file>