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71"/>
  </p:handoutMasterIdLst>
  <p:sldIdLst>
    <p:sldId id="256" r:id="rId2"/>
    <p:sldId id="277" r:id="rId3"/>
    <p:sldId id="373" r:id="rId4"/>
    <p:sldId id="374" r:id="rId5"/>
    <p:sldId id="375" r:id="rId6"/>
    <p:sldId id="376" r:id="rId7"/>
    <p:sldId id="422" r:id="rId8"/>
    <p:sldId id="378" r:id="rId9"/>
    <p:sldId id="379" r:id="rId10"/>
    <p:sldId id="423" r:id="rId11"/>
    <p:sldId id="424" r:id="rId12"/>
    <p:sldId id="273" r:id="rId13"/>
    <p:sldId id="278" r:id="rId14"/>
    <p:sldId id="281" r:id="rId15"/>
    <p:sldId id="425" r:id="rId16"/>
    <p:sldId id="383" r:id="rId17"/>
    <p:sldId id="384" r:id="rId18"/>
    <p:sldId id="385" r:id="rId19"/>
    <p:sldId id="280" r:id="rId20"/>
    <p:sldId id="386" r:id="rId21"/>
    <p:sldId id="282" r:id="rId22"/>
    <p:sldId id="284" r:id="rId23"/>
    <p:sldId id="387" r:id="rId24"/>
    <p:sldId id="388" r:id="rId25"/>
    <p:sldId id="389" r:id="rId26"/>
    <p:sldId id="390" r:id="rId27"/>
    <p:sldId id="283" r:id="rId28"/>
    <p:sldId id="391" r:id="rId29"/>
    <p:sldId id="392" r:id="rId30"/>
    <p:sldId id="285" r:id="rId31"/>
    <p:sldId id="286" r:id="rId32"/>
    <p:sldId id="288" r:id="rId33"/>
    <p:sldId id="426" r:id="rId34"/>
    <p:sldId id="427" r:id="rId35"/>
    <p:sldId id="290" r:id="rId36"/>
    <p:sldId id="393" r:id="rId37"/>
    <p:sldId id="394" r:id="rId38"/>
    <p:sldId id="395" r:id="rId39"/>
    <p:sldId id="396" r:id="rId40"/>
    <p:sldId id="397" r:id="rId41"/>
    <p:sldId id="291" r:id="rId42"/>
    <p:sldId id="428" r:id="rId43"/>
    <p:sldId id="293" r:id="rId44"/>
    <p:sldId id="421" r:id="rId45"/>
    <p:sldId id="296" r:id="rId46"/>
    <p:sldId id="404" r:id="rId47"/>
    <p:sldId id="297" r:id="rId48"/>
    <p:sldId id="299" r:id="rId49"/>
    <p:sldId id="295" r:id="rId50"/>
    <p:sldId id="401" r:id="rId51"/>
    <p:sldId id="405" r:id="rId52"/>
    <p:sldId id="406" r:id="rId53"/>
    <p:sldId id="407" r:id="rId54"/>
    <p:sldId id="298" r:id="rId55"/>
    <p:sldId id="408" r:id="rId56"/>
    <p:sldId id="409" r:id="rId57"/>
    <p:sldId id="410" r:id="rId58"/>
    <p:sldId id="411" r:id="rId59"/>
    <p:sldId id="300" r:id="rId60"/>
    <p:sldId id="412" r:id="rId61"/>
    <p:sldId id="413" r:id="rId62"/>
    <p:sldId id="414" r:id="rId63"/>
    <p:sldId id="415" r:id="rId64"/>
    <p:sldId id="416" r:id="rId65"/>
    <p:sldId id="417" r:id="rId66"/>
    <p:sldId id="418" r:id="rId67"/>
    <p:sldId id="419" r:id="rId68"/>
    <p:sldId id="398" r:id="rId69"/>
    <p:sldId id="27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255"/>
    <a:srgbClr val="E5D419"/>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574" autoAdjust="0"/>
  </p:normalViewPr>
  <p:slideViewPr>
    <p:cSldViewPr snapToGrid="0" snapToObjects="1">
      <p:cViewPr varScale="1">
        <p:scale>
          <a:sx n="79" d="100"/>
          <a:sy n="79" d="100"/>
        </p:scale>
        <p:origin x="5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5/24/2021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May 24,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May 24,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May 24,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May 24,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May 24, 2021</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4.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8.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2.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6 GAUSS’S LAW</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6.9</a:t>
            </a:r>
          </a:p>
        </p:txBody>
      </p:sp>
      <p:pic>
        <p:nvPicPr>
          <p:cNvPr id="2" name="Picture Placeholder 1" descr="A rectangular patch is shown in the xy plane. Its side along the x axis is of length a and its side along the y axis is of length b. Arrows labeled E subscript 0 originate from the plane and point in the positive z direc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3291" r="-43291"/>
          <a:stretch>
            <a:fillRect/>
          </a:stretch>
        </p:blipFill>
        <p:spPr/>
      </p:pic>
      <p:sp>
        <p:nvSpPr>
          <p:cNvPr id="7" name="Text Placeholder 6"/>
          <p:cNvSpPr>
            <a:spLocks noGrp="1"/>
          </p:cNvSpPr>
          <p:nvPr>
            <p:ph type="body" sz="quarter" idx="14"/>
          </p:nvPr>
        </p:nvSpPr>
        <p:spPr/>
        <p:txBody>
          <a:bodyPr>
            <a:normAutofit/>
          </a:bodyPr>
          <a:lstStyle/>
          <a:p>
            <a:r>
              <a:rPr lang="en-US" sz="1600" dirty="0"/>
              <a:t>Calculating the flux of </a:t>
            </a:r>
            <a:r>
              <a:rPr lang="en-US" sz="1600" i="1" dirty="0"/>
              <a:t>E</a:t>
            </a:r>
            <a:r>
              <a:rPr lang="en-US" sz="1600" baseline="-25000" dirty="0"/>
              <a:t>0</a:t>
            </a:r>
            <a:r>
              <a:rPr lang="en-US" sz="1600" dirty="0"/>
              <a:t> through a rectangular surface.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3302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6.10</a:t>
            </a:r>
          </a:p>
        </p:txBody>
      </p:sp>
      <p:pic>
        <p:nvPicPr>
          <p:cNvPr id="2" name="Picture Placeholder 1" descr="A cube ABCDKFGH is shown in the center. A diagonal plane is shown within it from KF to BC. The top surface of the cube, FGHK has a plane labeled minus q slightly above it and parallel to it. Similarly, another plane is labeled plus q is shown slightly below the bottom surface of the cube, parallel to it. Small red arrows are shown pointing upwards from the bottom plane, pointing up to the bottom surface of the cube, pointing up from the top surface of the cube and pointing up to the top plane. These are labeled vector 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2336" r="-52336"/>
          <a:stretch>
            <a:fillRect/>
          </a:stretch>
        </p:blipFill>
        <p:spPr/>
      </p:pic>
      <p:sp>
        <p:nvSpPr>
          <p:cNvPr id="7" name="Text Placeholder 6"/>
          <p:cNvSpPr>
            <a:spLocks noGrp="1"/>
          </p:cNvSpPr>
          <p:nvPr>
            <p:ph type="body" sz="quarter" idx="14"/>
          </p:nvPr>
        </p:nvSpPr>
        <p:spPr/>
        <p:txBody>
          <a:bodyPr>
            <a:normAutofit/>
          </a:bodyPr>
          <a:lstStyle/>
          <a:p>
            <a:r>
              <a:rPr lang="en-US" sz="1600" dirty="0"/>
              <a:t>Calculating the flux of </a:t>
            </a:r>
            <a:r>
              <a:rPr lang="en-US" sz="1600" i="1" dirty="0"/>
              <a:t>E</a:t>
            </a:r>
            <a:r>
              <a:rPr lang="en-US" sz="1600" baseline="-25000" dirty="0"/>
              <a:t>0</a:t>
            </a:r>
            <a:r>
              <a:rPr lang="en-US" sz="1600" dirty="0"/>
              <a:t> through a closed cubic surface.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9000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6.11</a:t>
            </a:r>
          </a:p>
        </p:txBody>
      </p:sp>
      <p:pic>
        <p:nvPicPr>
          <p:cNvPr id="2" name="Picture Placeholder 1" descr="A rectangular surface S is shown in the xz plane. Three arrows labeled n hat originate from three points on the surface and point in the positive y direction. Three longer arrows labeled vector E also originate from the same points. They make an angle of 30 degrees with n hat."/>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06" b="-106"/>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electric field produces a net electric flux through the surface </a:t>
            </a:r>
            <a:r>
              <a:rPr lang="en-US" sz="1600" i="1" dirty="0">
                <a:solidFill>
                  <a:schemeClr val="tx1"/>
                </a:solidFill>
              </a:rPr>
              <a:t>S</a:t>
            </a:r>
            <a:r>
              <a:rPr lang="en-US" sz="1600" dirty="0">
                <a:solidFill>
                  <a:schemeClr val="tx1"/>
                </a:solidFill>
              </a:rPr>
              <a: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6.12</a:t>
            </a:r>
          </a:p>
        </p:txBody>
      </p:sp>
      <p:pic>
        <p:nvPicPr>
          <p:cNvPr id="2" name="Picture Placeholder 1" descr="A rectangle labeled S is shown in the xy plane. Its side along y axis is of length a and that along the x axis measures b. A strip is marked on the rectangle, with its length parallel to x axis. Its length is b and its breadth is dy. Its area is labeled dA equal to b dy. Two arrows are shown perpendicular to S, n hat equal to k hat and vector E equal to cy squared k hat. These point in the positive z direction."/>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9526" b="-9526"/>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Since the electric field is not constant over the surface, an integration is necessary to determine the flux.</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6.13</a:t>
            </a:r>
          </a:p>
        </p:txBody>
      </p:sp>
      <p:pic>
        <p:nvPicPr>
          <p:cNvPr id="2" name="Picture Placeholder 1" descr="A sphere labeled S with radius R is shown. At its center, is a small circle with a plus sign, labeled q. A small patch on the sphere is labeled dA. Two arrows point outward from here, perpendicular to the surface of the sphere. The smaller arrow is labeled n hat equal to r hat. The longer arrow is labeled vector E."/>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8962" r="-38962"/>
          <a:stretch/>
        </p:blipFill>
        <p:spPr/>
      </p:pic>
      <p:sp>
        <p:nvSpPr>
          <p:cNvPr id="7" name="Text Placeholder 6"/>
          <p:cNvSpPr>
            <a:spLocks noGrp="1"/>
          </p:cNvSpPr>
          <p:nvPr>
            <p:ph type="body" sz="quarter" idx="14"/>
          </p:nvPr>
        </p:nvSpPr>
        <p:spPr/>
        <p:txBody>
          <a:bodyPr>
            <a:normAutofit/>
          </a:bodyPr>
          <a:lstStyle/>
          <a:p>
            <a:r>
              <a:rPr lang="en-US" sz="1600" dirty="0"/>
              <a:t>A closed spherical surface surrounding a point charge </a:t>
            </a:r>
            <a:r>
              <a:rPr lang="en-US" sz="1600" i="1" dirty="0"/>
              <a:t>q</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6986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6.14</a:t>
            </a:r>
          </a:p>
        </p:txBody>
      </p:sp>
      <p:pic>
        <p:nvPicPr>
          <p:cNvPr id="2" name="Picture Placeholder 1" descr="Figure shows three concentric circles. The smallest one at the center is labeled q, the middle one has radius R1 and the largest one has radius R2. Eight arrows radiate outward from the center in all eight direction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r>
              <a:rPr lang="en-US" sz="1600" dirty="0"/>
              <a:t>Flux through spherical surfaces of radii </a:t>
            </a:r>
            <a:r>
              <a:rPr lang="en-US" sz="1600" i="1" dirty="0"/>
              <a:t>R</a:t>
            </a:r>
            <a:r>
              <a:rPr lang="en-US" sz="1600" baseline="-25000" dirty="0"/>
              <a:t>1</a:t>
            </a:r>
            <a:r>
              <a:rPr lang="en-US" sz="1600" dirty="0"/>
              <a:t> and </a:t>
            </a:r>
            <a:r>
              <a:rPr lang="en-US" sz="1600" i="1" dirty="0"/>
              <a:t>R</a:t>
            </a:r>
            <a:r>
              <a:rPr lang="en-US" sz="1600" baseline="-25000" dirty="0"/>
              <a:t>2</a:t>
            </a:r>
            <a:r>
              <a:rPr lang="en-US" sz="1600" dirty="0"/>
              <a:t> enclosing a charge q are equal, independent of the size of the surface, since all E-field lines that pierce one surface from the inside to outside direction also pierce the other surface in the same direction.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7945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6.15</a:t>
            </a:r>
          </a:p>
        </p:txBody>
      </p:sp>
      <p:sp>
        <p:nvSpPr>
          <p:cNvPr id="7" name="Text Placeholder 6"/>
          <p:cNvSpPr>
            <a:spLocks noGrp="1"/>
          </p:cNvSpPr>
          <p:nvPr>
            <p:ph type="body" sz="quarter" idx="14"/>
          </p:nvPr>
        </p:nvSpPr>
        <p:spPr/>
        <p:txBody>
          <a:bodyPr>
            <a:noAutofit/>
          </a:bodyPr>
          <a:lstStyle/>
          <a:p>
            <a:r>
              <a:rPr lang="en-US" sz="1100" dirty="0"/>
              <a:t>Understanding the flux in terms of field lines.</a:t>
            </a:r>
          </a:p>
          <a:p>
            <a:pPr marL="228600" indent="-228600">
              <a:buAutoNum type="alphaLcParenBoth"/>
            </a:pPr>
            <a:r>
              <a:rPr lang="en-US" sz="1100" dirty="0"/>
              <a:t>The electric flux through a closed surface due to a charge outside that surface is zero.</a:t>
            </a:r>
          </a:p>
          <a:p>
            <a:pPr marL="228600" indent="-228600">
              <a:buAutoNum type="alphaLcParenBoth"/>
            </a:pPr>
            <a:r>
              <a:rPr lang="en-US" sz="1100" dirty="0"/>
              <a:t>Charges are enclosed, but because the net charge included is zero, the net flux through the closed surface is also zero.</a:t>
            </a:r>
          </a:p>
          <a:p>
            <a:pPr marL="228600" indent="-228600">
              <a:buAutoNum type="alphaLcParenBoth"/>
            </a:pPr>
            <a:r>
              <a:rPr lang="en-US" sz="1100" dirty="0"/>
              <a:t>The shape and size of the surfaces that enclose a charge does not matter because all surfaces enclosing the same charge have the same flux.</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9" name="Picture 8" descr="Figure a shows an irregular 3 dimensional shape labeled S. A small circle with a plus sign, labeled q is outside it. Three arrows labeled vector E originate from q and pass through S. The patches where the arrows pierce the surface of S are highlighted. The patch where one arrow enters the shape is labeled dA1 and the patch where the arrow emerges from the shape is labeled dA2. Figure b shows an oval with two small circles inside it. These are labeled plus and minus. Three arrow from outside the oval point to the circle labeled minus. Three arrows point from plus to minus. Three arrows point from plus to outside the oval. Figure c has an irregular shape labeled S2. Within it is a circle named S1. At its center is a small circle labeled plus. Six arrows radiate outward from here in different directions.">
            <a:extLst>
              <a:ext uri="{FF2B5EF4-FFF2-40B4-BE49-F238E27FC236}">
                <a16:creationId xmlns:a16="http://schemas.microsoft.com/office/drawing/2014/main" id="{ADD38E16-CBD9-4F4A-82CF-52C215B63BB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75352" y="1324037"/>
            <a:ext cx="5626608" cy="3096768"/>
          </a:xfrm>
          <a:prstGeom prst="rect">
            <a:avLst/>
          </a:prstGeom>
        </p:spPr>
      </p:pic>
    </p:spTree>
    <p:extLst>
      <p:ext uri="{BB962C8B-B14F-4D97-AF65-F5344CB8AC3E}">
        <p14:creationId xmlns:p14="http://schemas.microsoft.com/office/powerpoint/2010/main" val="195631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6.16</a:t>
            </a:r>
          </a:p>
        </p:txBody>
      </p:sp>
      <p:sp>
        <p:nvSpPr>
          <p:cNvPr id="7" name="Text Placeholder 6"/>
          <p:cNvSpPr>
            <a:spLocks noGrp="1"/>
          </p:cNvSpPr>
          <p:nvPr>
            <p:ph type="body" sz="quarter" idx="14"/>
          </p:nvPr>
        </p:nvSpPr>
        <p:spPr/>
        <p:txBody>
          <a:bodyPr>
            <a:noAutofit/>
          </a:bodyPr>
          <a:lstStyle/>
          <a:p>
            <a:r>
              <a:rPr lang="en-US" sz="1400" dirty="0"/>
              <a:t>The electric flux through any closed surface surrounding a point charge </a:t>
            </a:r>
            <a:r>
              <a:rPr lang="en-US" sz="1400" i="1" dirty="0"/>
              <a:t>q </a:t>
            </a:r>
            <a:r>
              <a:rPr lang="en-US" sz="1400" dirty="0"/>
              <a:t>is given by Gauss’s law.</a:t>
            </a:r>
          </a:p>
          <a:p>
            <a:pPr marL="228600" indent="-228600">
              <a:buAutoNum type="alphaLcParenBoth"/>
            </a:pPr>
            <a:r>
              <a:rPr lang="en-US" sz="1400" dirty="0"/>
              <a:t>Enclosed charge is positive.</a:t>
            </a:r>
          </a:p>
          <a:p>
            <a:pPr marL="228600" indent="-228600">
              <a:buAutoNum type="alphaLcParenBoth"/>
            </a:pPr>
            <a:r>
              <a:rPr lang="en-US" sz="1400" dirty="0"/>
              <a:t>Enclosed charge is negative.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a has an irregular shape labeled S. Within it is a circle labeled S prime. At its center is a small circle labeled plus. Six arrows radiate outward from here in different directions. Figure b has the same irregular shape S and circle S prime. At its center is a small circle labeled minus. Six arrows from different directions radiate inward to minus."/>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17708" r="-17708"/>
          <a:stretch/>
        </p:blipFill>
        <p:spPr/>
      </p:pic>
    </p:spTree>
    <p:extLst>
      <p:ext uri="{BB962C8B-B14F-4D97-AF65-F5344CB8AC3E}">
        <p14:creationId xmlns:p14="http://schemas.microsoft.com/office/powerpoint/2010/main" val="1924972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6.17</a:t>
            </a:r>
          </a:p>
        </p:txBody>
      </p:sp>
      <p:sp>
        <p:nvSpPr>
          <p:cNvPr id="7" name="Text Placeholder 6"/>
          <p:cNvSpPr>
            <a:spLocks noGrp="1"/>
          </p:cNvSpPr>
          <p:nvPr>
            <p:ph type="body" sz="quarter" idx="14"/>
          </p:nvPr>
        </p:nvSpPr>
        <p:spPr/>
        <p:txBody>
          <a:bodyPr>
            <a:normAutofit/>
          </a:bodyPr>
          <a:lstStyle/>
          <a:p>
            <a:r>
              <a:rPr lang="en-US" sz="1600" dirty="0"/>
              <a:t>The flux through the Gaussian surface shown, due to the charge distribution, is </a:t>
            </a:r>
            <a:r>
              <a:rPr lang="en-US" sz="1600" dirty="0">
                <a:latin typeface="Cambria Math"/>
                <a:cs typeface="Cambria Math"/>
              </a:rPr>
              <a:t>Φ</a:t>
            </a:r>
            <a:r>
              <a:rPr lang="en-US" sz="1600" dirty="0"/>
              <a:t> </a:t>
            </a:r>
            <a:r>
              <a:rPr lang="en-US" sz="1600" dirty="0">
                <a:latin typeface="Cambria Math"/>
                <a:cs typeface="Cambria Math"/>
              </a:rPr>
              <a:t>=</a:t>
            </a:r>
            <a:r>
              <a:rPr lang="en-US" sz="1600" dirty="0"/>
              <a:t> (q1 – q2 – q5)</a:t>
            </a:r>
            <a:r>
              <a:rPr lang="en-US" sz="1600" dirty="0">
                <a:latin typeface="Cambria Math"/>
                <a:cs typeface="Cambria Math"/>
              </a:rPr>
              <a:t>/</a:t>
            </a:r>
            <a:r>
              <a:rPr lang="en-US" sz="1600" i="1" dirty="0">
                <a:latin typeface="Cambria Math"/>
                <a:cs typeface="Cambria Math"/>
              </a:rPr>
              <a:t>ε</a:t>
            </a:r>
            <a:r>
              <a:rPr lang="en-US" sz="1600" baseline="-25000" dirty="0"/>
              <a:t>0</a:t>
            </a:r>
            <a:r>
              <a:rPr lang="en-US" sz="1600" dirty="0"/>
              <a: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n irregular shape labeled S. Within it are charges labeled positive q1 and negative q2 and q5. Outside S are charges labeled positive q3, q4, q6 and q N minus 1 and negative q7 and q N."/>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7469" r="-37469"/>
          <a:stretch/>
        </p:blipFill>
        <p:spPr/>
      </p:pic>
    </p:spTree>
    <p:extLst>
      <p:ext uri="{BB962C8B-B14F-4D97-AF65-F5344CB8AC3E}">
        <p14:creationId xmlns:p14="http://schemas.microsoft.com/office/powerpoint/2010/main" val="13475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6.18</a:t>
            </a:r>
          </a:p>
        </p:txBody>
      </p:sp>
      <p:pic>
        <p:nvPicPr>
          <p:cNvPr id="2" name="Picture Placeholder 1" descr="Figure shows a bottle that looks like an upside down flask whose neck is elongated, bent upward, twisted, taken inside the bottle and joined with its base, thus having only one surface."/>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1533" r="-11533"/>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A Klein bottle partially filled with a liquid. Could the Klein bottle be used as a Gaussian surface?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6694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6.1</a:t>
            </a:r>
          </a:p>
        </p:txBody>
      </p:sp>
      <p:pic>
        <p:nvPicPr>
          <p:cNvPr id="2" name="Picture Placeholder 1" descr="Photograph of a waterfall."/>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3161" r="-3161"/>
          <a:stretch/>
        </p:blipFill>
        <p:spPr/>
      </p:pic>
      <p:sp>
        <p:nvSpPr>
          <p:cNvPr id="7" name="Text Placeholder 6"/>
          <p:cNvSpPr>
            <a:spLocks noGrp="1"/>
          </p:cNvSpPr>
          <p:nvPr>
            <p:ph type="body" sz="quarter" idx="14"/>
          </p:nvPr>
        </p:nvSpPr>
        <p:spPr/>
        <p:txBody>
          <a:bodyPr>
            <a:normAutofit/>
          </a:bodyPr>
          <a:lstStyle/>
          <a:p>
            <a:r>
              <a:rPr lang="en-US" sz="1600" dirty="0"/>
              <a:t>This chapter introduces the concept of flux, which relates a physical quantity and the area through which it is flowing. Although we introduce this concept with the electric field, the concept may be used for many other quantities, such as fluid flow. (credit: modification of work by “Alessandro”/Flickr)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6.19</a:t>
            </a:r>
          </a:p>
        </p:txBody>
      </p:sp>
      <p:sp>
        <p:nvSpPr>
          <p:cNvPr id="7" name="Text Placeholder 6"/>
          <p:cNvSpPr>
            <a:spLocks noGrp="1"/>
          </p:cNvSpPr>
          <p:nvPr>
            <p:ph type="body" sz="quarter" idx="14"/>
          </p:nvPr>
        </p:nvSpPr>
        <p:spPr/>
        <p:txBody>
          <a:bodyPr>
            <a:normAutofit/>
          </a:bodyPr>
          <a:lstStyle/>
          <a:p>
            <a:r>
              <a:rPr lang="en-US" sz="1600" dirty="0"/>
              <a:t>Various Gaussian surfaces and charges.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s a through d show irregular shapes and figure e shows a cube. Figure a has a charge inside the shape labeled plus 2.0 mu C. Figure b has a charge inside the shape labeled minus 2.0 mu C. Figure c has a charge inside the shape labeled plus 2.0 mu C and two charges outside labeled plus 4 mu C and minus 2.0 mu C. Figure d has three charges inside the shape labeled minus 1.0 mu C, minus 4.0 mu C and plus 6.0 mu C and two charges outside the shape labeled minus 5.0 mu C and plus 4.0 mu C. Figure e has three charges inside labeled plus 4.0 mu C, plus 6.0 mu C and minus 10.0 mu C and two charges outside the cube labeled plus 5.0 mu C and 3.0 mu C."/>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28136" r="-28136"/>
          <a:stretch/>
        </p:blipFill>
        <p:spPr/>
      </p:pic>
    </p:spTree>
    <p:extLst>
      <p:ext uri="{BB962C8B-B14F-4D97-AF65-F5344CB8AC3E}">
        <p14:creationId xmlns:p14="http://schemas.microsoft.com/office/powerpoint/2010/main" val="2744213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6.20</a:t>
            </a:r>
          </a:p>
        </p:txBody>
      </p:sp>
      <p:pic>
        <p:nvPicPr>
          <p:cNvPr id="2" name="Picture Placeholder 1" descr="Figures a through d show a cuboid with one corner at the origin of the coordinate axes. In figure a, there is a charge plus 3.0 mu C on the surface parallel to the yz plane. In figure b, there is a charge minus 3.0 mu C on the surface parallel to the yz plane. In figure c, there is a charge plus 3.0 mu C on the surface parallel to the yz plane, a charge minus 3.0 mu C on the y axis outside the shape and a charge plus 6.0 mu C outside the shape. In figure d, there is a charge minus 3.0 mu C on the y axis outside the shape and charges plus 3.0 mu C and plus 6.0 mu C outside the shap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13608" b="-13608"/>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A cubical Gaussian surface with various charge distributions.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662063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6.21</a:t>
            </a:r>
          </a:p>
        </p:txBody>
      </p:sp>
      <p:pic>
        <p:nvPicPr>
          <p:cNvPr id="2" name="Picture Placeholder 1" descr="Figure a shows a uniformly colored sphere labeled rho 0. The figure is labeled spherically symmetric. Figure b shows a sphere whose top and bottom halves are differently colored. The top hemisphere is labeled rho 1 and the bottom one is labeled rho 2. The figure is labeled not spherically symmetric. Figure c shows a sphere, sectioned to show many concentric spheres of different colors within it. The figure is labeled spherically symmetric."/>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4884" b="-14884"/>
          <a:stretch/>
        </p:blipFill>
        <p:spPr/>
      </p:pic>
      <p:sp>
        <p:nvSpPr>
          <p:cNvPr id="7" name="Text Placeholder 6"/>
          <p:cNvSpPr>
            <a:spLocks noGrp="1"/>
          </p:cNvSpPr>
          <p:nvPr>
            <p:ph type="body" sz="quarter" idx="14"/>
          </p:nvPr>
        </p:nvSpPr>
        <p:spPr/>
        <p:txBody>
          <a:bodyPr>
            <a:noAutofit/>
          </a:bodyPr>
          <a:lstStyle/>
          <a:p>
            <a:r>
              <a:rPr lang="en-US" sz="1150" dirty="0"/>
              <a:t>Illustrations of spherically symmetrical and nonsymmetrical systems. Different shadings indicate different charge densities. Charges on spherically shaped objects do not necessarily mean the charges are distributed with spherical symmetry. The spherical symmetry occurs only when the charge density does not depend on the direction. In </a:t>
            </a:r>
            <a:r>
              <a:rPr lang="en-US" sz="1150" dirty="0">
                <a:solidFill>
                  <a:srgbClr val="6CB255"/>
                </a:solidFill>
              </a:rPr>
              <a:t>(a)</a:t>
            </a:r>
            <a:r>
              <a:rPr lang="en-US" sz="1150" dirty="0"/>
              <a:t>, charges are distributed uniformly in a sphere. In </a:t>
            </a:r>
            <a:r>
              <a:rPr lang="en-US" sz="1150" dirty="0">
                <a:solidFill>
                  <a:srgbClr val="6CB255"/>
                </a:solidFill>
              </a:rPr>
              <a:t>(b)</a:t>
            </a:r>
            <a:r>
              <a:rPr lang="en-US" sz="1150" dirty="0"/>
              <a:t>, the upper half of the sphere has a different charge density from the lower half; therefore, </a:t>
            </a:r>
            <a:r>
              <a:rPr lang="en-US" sz="1150" dirty="0">
                <a:solidFill>
                  <a:srgbClr val="6CB255"/>
                </a:solidFill>
              </a:rPr>
              <a:t>(b) </a:t>
            </a:r>
            <a:r>
              <a:rPr lang="en-US" sz="1150" dirty="0"/>
              <a:t>does not have spherical symmetry. In </a:t>
            </a:r>
            <a:r>
              <a:rPr lang="en-US" sz="1150" dirty="0">
                <a:solidFill>
                  <a:srgbClr val="6CB255"/>
                </a:solidFill>
              </a:rPr>
              <a:t>(c)</a:t>
            </a:r>
            <a:r>
              <a:rPr lang="en-US" sz="1150" dirty="0"/>
              <a:t>, the charges are in spherical shells of different charge densities, which means that charge density is only a function of the radial distance from the center; therefore, the system has spherical symmetry.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41095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6.22</a:t>
            </a:r>
          </a:p>
        </p:txBody>
      </p:sp>
      <p:sp>
        <p:nvSpPr>
          <p:cNvPr id="7" name="Text Placeholder 6"/>
          <p:cNvSpPr>
            <a:spLocks noGrp="1"/>
          </p:cNvSpPr>
          <p:nvPr>
            <p:ph type="body" sz="quarter" idx="14"/>
          </p:nvPr>
        </p:nvSpPr>
        <p:spPr/>
        <p:txBody>
          <a:bodyPr>
            <a:noAutofit/>
          </a:bodyPr>
          <a:lstStyle/>
          <a:p>
            <a:r>
              <a:rPr lang="en-US" sz="1500" dirty="0"/>
              <a:t>The electric field at any point of the spherical Gaussian surface for a spherically symmetrical charge distribution is parallel to the area element vector at that point, giving flux as the product of the magnitude of electric field and the value of the area. Note that the radius </a:t>
            </a:r>
            <a:r>
              <a:rPr lang="en-US" sz="1500" i="1" dirty="0"/>
              <a:t>R </a:t>
            </a:r>
            <a:r>
              <a:rPr lang="en-US" sz="1500" dirty="0"/>
              <a:t>of the charge distribution and the radius </a:t>
            </a:r>
            <a:r>
              <a:rPr lang="en-US" sz="1500" i="1" dirty="0"/>
              <a:t>r </a:t>
            </a:r>
            <a:r>
              <a:rPr lang="en-US" sz="1500" dirty="0"/>
              <a:t>of the Gaussian surface are different quantities.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a circle labeled charges with center O and radius R. A larger concentric circle shown with a dotted line is labeled Gaussian surface. An arrow labeled r marks the radius of the outer circle. An arrow labeled r hat is shown along r. A small patch where r touches the Gaussian surface is highlighted and labeled P. From here, another arrow points outward in the same direction as r. This is labeled vector E subscript P. Another arrow originates from the tip of vector E subscript P and points outward in the same direction. It is labeled delta vector A."/>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51760" r="-51760"/>
          <a:stretch/>
        </p:blipFill>
        <p:spPr/>
      </p:pic>
    </p:spTree>
    <p:extLst>
      <p:ext uri="{BB962C8B-B14F-4D97-AF65-F5344CB8AC3E}">
        <p14:creationId xmlns:p14="http://schemas.microsoft.com/office/powerpoint/2010/main" val="1875095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6.23</a:t>
            </a:r>
          </a:p>
        </p:txBody>
      </p:sp>
      <p:sp>
        <p:nvSpPr>
          <p:cNvPr id="7" name="Text Placeholder 6"/>
          <p:cNvSpPr>
            <a:spLocks noGrp="1"/>
          </p:cNvSpPr>
          <p:nvPr>
            <p:ph type="body" sz="quarter" idx="14"/>
          </p:nvPr>
        </p:nvSpPr>
        <p:spPr/>
        <p:txBody>
          <a:bodyPr>
            <a:normAutofit/>
          </a:bodyPr>
          <a:lstStyle/>
          <a:p>
            <a:r>
              <a:rPr lang="en-US" sz="1600" dirty="0"/>
              <a:t>A spherically symmetrical charge distribution and the Gaussian surface used for finding the field </a:t>
            </a:r>
            <a:r>
              <a:rPr lang="en-US" sz="1600" dirty="0">
                <a:solidFill>
                  <a:srgbClr val="6CB255"/>
                </a:solidFill>
              </a:rPr>
              <a:t>(a)</a:t>
            </a:r>
            <a:r>
              <a:rPr lang="en-US" sz="1600" dirty="0"/>
              <a:t> inside and </a:t>
            </a:r>
            <a:r>
              <a:rPr lang="en-US" sz="1600" dirty="0">
                <a:solidFill>
                  <a:srgbClr val="6CB255"/>
                </a:solidFill>
              </a:rPr>
              <a:t>(b)</a:t>
            </a:r>
            <a:r>
              <a:rPr lang="en-US" sz="1600" dirty="0"/>
              <a:t> outside the distribution.</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a shows a dotted circle S with center O and radius r, and a larger concentric circle with radius R. A small arrow points outward from S. This is labeled vector E subscript in. S is labeled Gaussian surface for vector E subscript in. Figure b shows a dotted circle S with center O and radius r, and a smaller concentric circle with radius R. A small arrow points outward from S. This is labeled vector E subscript out. S is labeled Gaussian surface for E vector subscript out."/>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2852" r="-2852"/>
          <a:stretch/>
        </p:blipFill>
        <p:spPr/>
      </p:pic>
    </p:spTree>
    <p:extLst>
      <p:ext uri="{BB962C8B-B14F-4D97-AF65-F5344CB8AC3E}">
        <p14:creationId xmlns:p14="http://schemas.microsoft.com/office/powerpoint/2010/main" val="2471720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6.24</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600" dirty="0"/>
                  <a:t>Electric field of a uniformly charged, non-conducting sphere increases inside the sphere to a maximum at the surface and then decreases as 1</a:t>
                </a:r>
                <a:r>
                  <a:rPr lang="en-US" sz="1600" dirty="0">
                    <a:latin typeface="Cambria Math" panose="02040503050406030204" pitchFamily="18" charset="0"/>
                    <a:ea typeface="Cambria Math" panose="02040503050406030204" pitchFamily="18" charset="0"/>
                  </a:rPr>
                  <a:t>/</a:t>
                </a:r>
                <a:r>
                  <a:rPr lang="en-US" sz="1600" dirty="0"/>
                  <a:t>r</a:t>
                </a:r>
                <a:r>
                  <a:rPr lang="en-US" sz="1600" baseline="30000" dirty="0"/>
                  <a:t>2</a:t>
                </a:r>
                <a:r>
                  <a:rPr lang="en-US" sz="1600" dirty="0"/>
                  <a:t>. Here, </a:t>
                </a:r>
                <a:r>
                  <a:rPr lang="en-US" sz="1600" i="1" dirty="0"/>
                  <a:t>E</a:t>
                </a:r>
                <a:r>
                  <a:rPr lang="en-US" sz="1600" i="1" baseline="-25000" dirty="0"/>
                  <a:t>R</a:t>
                </a:r>
                <a:r>
                  <a:rPr lang="en-US" sz="1600" dirty="0"/>
                  <a:t> </a:t>
                </a:r>
                <a14:m>
                  <m:oMath xmlns:m="http://schemas.openxmlformats.org/officeDocument/2006/math">
                    <m:r>
                      <a:rPr lang="en-US" sz="1600" b="0" i="1" smtClean="0">
                        <a:latin typeface="Cambria Math"/>
                      </a:rPr>
                      <m:t>= </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a:ea typeface="Cambria Math"/>
                              </a:rPr>
                              <m:t>𝜌</m:t>
                            </m:r>
                          </m:e>
                          <m:sub>
                            <m:r>
                              <a:rPr lang="en-US" sz="1600" b="0" i="1" smtClean="0">
                                <a:latin typeface="Cambria Math"/>
                              </a:rPr>
                              <m:t>0</m:t>
                            </m:r>
                          </m:sub>
                        </m:sSub>
                        <m:r>
                          <a:rPr lang="en-US" sz="1600" b="0" i="1" smtClean="0">
                            <a:latin typeface="Cambria Math"/>
                          </a:rPr>
                          <m:t>𝑅</m:t>
                        </m:r>
                      </m:num>
                      <m:den>
                        <m:sSub>
                          <m:sSubPr>
                            <m:ctrlPr>
                              <a:rPr lang="en-US" sz="1600" b="0" i="1" smtClean="0">
                                <a:latin typeface="Cambria Math" panose="02040503050406030204" pitchFamily="18" charset="0"/>
                              </a:rPr>
                            </m:ctrlPr>
                          </m:sSubPr>
                          <m:e>
                            <m:r>
                              <a:rPr lang="en-US" sz="1600" b="0" i="1" smtClean="0">
                                <a:latin typeface="Cambria Math"/>
                              </a:rPr>
                              <m:t>3</m:t>
                            </m:r>
                            <m:r>
                              <a:rPr lang="en-US" sz="1600" b="0" i="1" smtClean="0">
                                <a:latin typeface="Cambria Math"/>
                                <a:ea typeface="Cambria Math"/>
                              </a:rPr>
                              <m:t>𝜖</m:t>
                            </m:r>
                          </m:e>
                          <m:sub>
                            <m:r>
                              <a:rPr lang="en-US" sz="1600" b="0" i="1" smtClean="0">
                                <a:latin typeface="Cambria Math"/>
                              </a:rPr>
                              <m:t>0</m:t>
                            </m:r>
                          </m:sub>
                        </m:sSub>
                      </m:den>
                    </m:f>
                    <m:r>
                      <a:rPr lang="en-US" sz="1600" b="0" i="1" smtClean="0">
                        <a:latin typeface="Cambria Math"/>
                      </a:rPr>
                      <m:t> </m:t>
                    </m:r>
                  </m:oMath>
                </a14:m>
                <a:r>
                  <a:rPr lang="en-US" sz="1600" dirty="0"/>
                  <a:t>. The electric field is due to a spherical charge distribution of uniform charge density and total charge </a:t>
                </a:r>
                <a:r>
                  <a:rPr lang="en-US" sz="1600" i="1" dirty="0"/>
                  <a:t>Q </a:t>
                </a:r>
                <a:r>
                  <a:rPr lang="en-US" sz="1600" dirty="0"/>
                  <a:t>as a function of distance from the center of the distribution.</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r="-983" b="-9948"/>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a graph of E versus r. The curve rises in a straight line labeled E proportional to r, peaks and falls in a curved line labeled E proportional to 1 by r squared. The peak has an x value of R and a y value of E subscript R."/>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46185" r="-46185"/>
          <a:stretch/>
        </p:blipFill>
        <p:spPr/>
      </p:pic>
    </p:spTree>
    <p:extLst>
      <p:ext uri="{BB962C8B-B14F-4D97-AF65-F5344CB8AC3E}">
        <p14:creationId xmlns:p14="http://schemas.microsoft.com/office/powerpoint/2010/main" val="3330178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6.25</a:t>
            </a:r>
          </a:p>
        </p:txBody>
      </p:sp>
      <p:sp>
        <p:nvSpPr>
          <p:cNvPr id="7" name="Text Placeholder 6"/>
          <p:cNvSpPr>
            <a:spLocks noGrp="1"/>
          </p:cNvSpPr>
          <p:nvPr>
            <p:ph type="body" sz="quarter" idx="14"/>
          </p:nvPr>
        </p:nvSpPr>
        <p:spPr/>
        <p:txBody>
          <a:bodyPr>
            <a:normAutofit/>
          </a:bodyPr>
          <a:lstStyle/>
          <a:p>
            <a:r>
              <a:rPr lang="en-US" sz="1600" dirty="0"/>
              <a:t>Electric field vectors inside and outside a uniformly charged sphere.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three concentric circles. The smallest one is dotted and labeled r equal to R by 2. The middle one is labeled r equal to R and the largest one, also dotted, is labeled r equal to 2R. Arrows labeled vector E originate from each circle and point outward, perpendicular to the circle. The ones on the outer circle are smallest and the ones on the middle circle are the longest."/>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60351" r="-60351"/>
          <a:stretch/>
        </p:blipFill>
        <p:spPr/>
      </p:pic>
    </p:spTree>
    <p:extLst>
      <p:ext uri="{BB962C8B-B14F-4D97-AF65-F5344CB8AC3E}">
        <p14:creationId xmlns:p14="http://schemas.microsoft.com/office/powerpoint/2010/main" val="2282748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6.26</a:t>
            </a:r>
          </a:p>
        </p:txBody>
      </p:sp>
      <p:pic>
        <p:nvPicPr>
          <p:cNvPr id="2" name="Picture Placeholder 1" descr="Figure shows four concentric circles. Starting from the smallest, their radii are labeled: r prime, r prime plus d r prime, R and r. The outermost circle is dotted and labeled Gaussian surfac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9598" b="-9598"/>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500" dirty="0">
                <a:solidFill>
                  <a:schemeClr val="tx1"/>
                </a:solidFill>
              </a:rPr>
              <a:t>Spherical symmetry with non-uniform charge distribution. In this type of problem, we need four radii: </a:t>
            </a:r>
            <a:r>
              <a:rPr lang="en-US" sz="1500" i="1" dirty="0">
                <a:solidFill>
                  <a:schemeClr val="tx1"/>
                </a:solidFill>
              </a:rPr>
              <a:t>R </a:t>
            </a:r>
            <a:r>
              <a:rPr lang="en-US" sz="1500" dirty="0">
                <a:solidFill>
                  <a:schemeClr val="tx1"/>
                </a:solidFill>
              </a:rPr>
              <a:t>is the radius of the charge distribution, </a:t>
            </a:r>
            <a:r>
              <a:rPr lang="en-US" sz="1500" i="1" dirty="0">
                <a:solidFill>
                  <a:schemeClr val="tx1"/>
                </a:solidFill>
              </a:rPr>
              <a:t>r </a:t>
            </a:r>
            <a:r>
              <a:rPr lang="en-US" sz="1500" dirty="0">
                <a:solidFill>
                  <a:schemeClr val="tx1"/>
                </a:solidFill>
              </a:rPr>
              <a:t>is the radius of the Gaussian surface, </a:t>
            </a:r>
            <a:r>
              <a:rPr lang="en-US" sz="1500" i="1" dirty="0">
                <a:solidFill>
                  <a:schemeClr val="tx1"/>
                </a:solidFill>
              </a:rPr>
              <a:t>r</a:t>
            </a:r>
            <a:r>
              <a:rPr lang="en-US" sz="1500" i="1" dirty="0">
                <a:solidFill>
                  <a:schemeClr val="tx1"/>
                </a:solidFill>
                <a:latin typeface="Cambria Math"/>
                <a:cs typeface="Cambria Math"/>
              </a:rPr>
              <a:t>′</a:t>
            </a:r>
            <a:r>
              <a:rPr lang="en-US" sz="1500" dirty="0">
                <a:solidFill>
                  <a:schemeClr val="tx1"/>
                </a:solidFill>
              </a:rPr>
              <a:t>  is the inner radius of the spherical shell, and </a:t>
            </a:r>
            <a:r>
              <a:rPr lang="en-US" sz="1500" i="1" dirty="0">
                <a:solidFill>
                  <a:schemeClr val="tx1"/>
                </a:solidFill>
              </a:rPr>
              <a:t>r</a:t>
            </a:r>
            <a:r>
              <a:rPr lang="en-US" sz="1500" i="1" dirty="0">
                <a:solidFill>
                  <a:schemeClr val="tx1"/>
                </a:solidFill>
                <a:latin typeface="Cambria Math"/>
                <a:cs typeface="Cambria Math"/>
              </a:rPr>
              <a:t>′</a:t>
            </a:r>
            <a:r>
              <a:rPr lang="en-US" sz="1500" dirty="0">
                <a:solidFill>
                  <a:schemeClr val="tx1"/>
                </a:solidFill>
              </a:rPr>
              <a:t> </a:t>
            </a:r>
            <a:r>
              <a:rPr lang="en-US" sz="1500" dirty="0">
                <a:solidFill>
                  <a:schemeClr val="tx1"/>
                </a:solidFill>
                <a:latin typeface="Cambria Math"/>
                <a:cs typeface="Cambria Math"/>
              </a:rPr>
              <a:t>+</a:t>
            </a:r>
            <a:r>
              <a:rPr lang="en-US" sz="1500" dirty="0">
                <a:solidFill>
                  <a:schemeClr val="tx1"/>
                </a:solidFill>
              </a:rPr>
              <a:t> </a:t>
            </a:r>
            <a:r>
              <a:rPr lang="en-US" sz="1500" i="1" dirty="0">
                <a:solidFill>
                  <a:schemeClr val="tx1"/>
                </a:solidFill>
              </a:rPr>
              <a:t>dr</a:t>
            </a:r>
            <a:r>
              <a:rPr lang="en-US" sz="1500" i="1" dirty="0">
                <a:solidFill>
                  <a:schemeClr val="tx1"/>
                </a:solidFill>
                <a:latin typeface="Cambria Math"/>
                <a:cs typeface="Cambria Math"/>
              </a:rPr>
              <a:t>′</a:t>
            </a:r>
            <a:r>
              <a:rPr lang="en-US" sz="1500" dirty="0">
                <a:solidFill>
                  <a:schemeClr val="tx1"/>
                </a:solidFill>
              </a:rPr>
              <a:t>  is the outer radius of the spherical shell. The spherical shell is used to calculate the charge enclosed within the Gaussian surface. The range for </a:t>
            </a:r>
            <a:r>
              <a:rPr lang="en-US" sz="1500" i="1" dirty="0">
                <a:solidFill>
                  <a:schemeClr val="tx1"/>
                </a:solidFill>
              </a:rPr>
              <a:t>r</a:t>
            </a:r>
            <a:r>
              <a:rPr lang="en-US" sz="1500" i="1" dirty="0">
                <a:solidFill>
                  <a:schemeClr val="tx1"/>
                </a:solidFill>
                <a:latin typeface="Cambria Math"/>
                <a:cs typeface="Cambria Math"/>
              </a:rPr>
              <a:t>′</a:t>
            </a:r>
            <a:r>
              <a:rPr lang="en-US" sz="1500" dirty="0">
                <a:solidFill>
                  <a:schemeClr val="tx1"/>
                </a:solidFill>
              </a:rPr>
              <a:t>  is from 0 to </a:t>
            </a:r>
            <a:r>
              <a:rPr lang="en-US" sz="1500" i="1" dirty="0">
                <a:solidFill>
                  <a:schemeClr val="tx1"/>
                </a:solidFill>
              </a:rPr>
              <a:t>r </a:t>
            </a:r>
            <a:r>
              <a:rPr lang="en-US" sz="1500" dirty="0">
                <a:solidFill>
                  <a:schemeClr val="tx1"/>
                </a:solidFill>
              </a:rPr>
              <a:t>for the field at a point inside the charge distribution and from 0 to </a:t>
            </a:r>
            <a:r>
              <a:rPr lang="en-US" sz="1500" i="1" dirty="0">
                <a:solidFill>
                  <a:schemeClr val="tx1"/>
                </a:solidFill>
              </a:rPr>
              <a:t>R </a:t>
            </a:r>
            <a:r>
              <a:rPr lang="en-US" sz="1500" dirty="0">
                <a:solidFill>
                  <a:schemeClr val="tx1"/>
                </a:solidFill>
              </a:rPr>
              <a:t>for the field at a point outside the charge distribution. If </a:t>
            </a:r>
            <a:r>
              <a:rPr lang="en-US" sz="1500" i="1" dirty="0">
                <a:solidFill>
                  <a:schemeClr val="tx1"/>
                </a:solidFill>
              </a:rPr>
              <a:t>r </a:t>
            </a:r>
            <a:r>
              <a:rPr lang="en-US" sz="1500" dirty="0">
                <a:solidFill>
                  <a:schemeClr val="tx1"/>
                </a:solidFill>
                <a:latin typeface="Cambria Math"/>
                <a:cs typeface="Cambria Math"/>
              </a:rPr>
              <a:t>&gt;</a:t>
            </a:r>
            <a:r>
              <a:rPr lang="en-US" sz="1500" dirty="0">
                <a:solidFill>
                  <a:schemeClr val="tx1"/>
                </a:solidFill>
              </a:rPr>
              <a:t> </a:t>
            </a:r>
            <a:r>
              <a:rPr lang="en-US" sz="1500" i="1" dirty="0">
                <a:solidFill>
                  <a:schemeClr val="tx1"/>
                </a:solidFill>
              </a:rPr>
              <a:t>R</a:t>
            </a:r>
            <a:r>
              <a:rPr lang="en-US" sz="1500" dirty="0">
                <a:solidFill>
                  <a:schemeClr val="tx1"/>
                </a:solidFill>
              </a:rPr>
              <a:t>, then the Gaussian surface encloses more volume than the charge distribution, but the additional volume does not contribute to </a:t>
            </a:r>
            <a:r>
              <a:rPr lang="en-US" sz="1500" i="1" dirty="0">
                <a:solidFill>
                  <a:schemeClr val="tx1"/>
                </a:solidFill>
              </a:rPr>
              <a:t>q</a:t>
            </a:r>
            <a:r>
              <a:rPr lang="en-US" sz="1500" baseline="-25000" dirty="0">
                <a:solidFill>
                  <a:schemeClr val="tx1"/>
                </a:solidFill>
              </a:rPr>
              <a:t>enc</a:t>
            </a:r>
            <a:r>
              <a:rPr lang="en-US" sz="1500" dirty="0">
                <a:solidFill>
                  <a:schemeClr val="tx1"/>
                </a:solidFill>
              </a:rPr>
              <a: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92392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6.27</a:t>
            </a:r>
          </a:p>
        </p:txBody>
      </p:sp>
      <p:sp>
        <p:nvSpPr>
          <p:cNvPr id="7" name="Text Placeholder 6"/>
          <p:cNvSpPr>
            <a:spLocks noGrp="1"/>
          </p:cNvSpPr>
          <p:nvPr>
            <p:ph type="body" sz="quarter" idx="14"/>
          </p:nvPr>
        </p:nvSpPr>
        <p:spPr/>
        <p:txBody>
          <a:bodyPr>
            <a:noAutofit/>
          </a:bodyPr>
          <a:lstStyle/>
          <a:p>
            <a:r>
              <a:rPr lang="en-US" sz="1200" dirty="0"/>
              <a:t>To determine whether a given charge distribution has cylindrical symmetry, look at the cross-section of an “infinitely long” cylinder. If the charge density does not depend on the polar angle of the cross-section or along the axis, then you have cylindrical symmetry. </a:t>
            </a:r>
            <a:r>
              <a:rPr lang="en-US" sz="1200" dirty="0">
                <a:solidFill>
                  <a:srgbClr val="6CB255"/>
                </a:solidFill>
              </a:rPr>
              <a:t>(a)</a:t>
            </a:r>
            <a:r>
              <a:rPr lang="en-US" sz="1200" dirty="0"/>
              <a:t> Charge density is constant in the cylinder; </a:t>
            </a:r>
            <a:r>
              <a:rPr lang="en-US" sz="1200" dirty="0">
                <a:solidFill>
                  <a:srgbClr val="6CB255"/>
                </a:solidFill>
              </a:rPr>
              <a:t>(b)</a:t>
            </a:r>
            <a:r>
              <a:rPr lang="en-US" sz="1200" dirty="0"/>
              <a:t> upper half of the cylinder has a different charge density from the lower half; </a:t>
            </a:r>
            <a:r>
              <a:rPr lang="en-US" sz="1200" dirty="0">
                <a:solidFill>
                  <a:srgbClr val="6CB255"/>
                </a:solidFill>
              </a:rPr>
              <a:t>(c)</a:t>
            </a:r>
            <a:r>
              <a:rPr lang="en-US" sz="1200" dirty="0"/>
              <a:t> left half of the cylinder has a different charge density from the right half; </a:t>
            </a:r>
            <a:r>
              <a:rPr lang="en-US" sz="1200" dirty="0">
                <a:solidFill>
                  <a:srgbClr val="6CB255"/>
                </a:solidFill>
              </a:rPr>
              <a:t>(d)</a:t>
            </a:r>
            <a:r>
              <a:rPr lang="en-US" sz="1200" dirty="0"/>
              <a:t> charges are constant in different cylindrical rings, but the density does not depend on the polar angle. Cases </a:t>
            </a:r>
            <a:r>
              <a:rPr lang="en-US" sz="1200" dirty="0">
                <a:solidFill>
                  <a:srgbClr val="6CB255"/>
                </a:solidFill>
              </a:rPr>
              <a:t>(a)</a:t>
            </a:r>
            <a:r>
              <a:rPr lang="en-US" sz="1200" dirty="0"/>
              <a:t> and </a:t>
            </a:r>
            <a:r>
              <a:rPr lang="en-US" sz="1200" dirty="0">
                <a:solidFill>
                  <a:srgbClr val="6CB255"/>
                </a:solidFill>
              </a:rPr>
              <a:t>(d)</a:t>
            </a:r>
            <a:r>
              <a:rPr lang="en-US" sz="1200" dirty="0"/>
              <a:t> have cylindrical symmetry, whereas </a:t>
            </a:r>
            <a:r>
              <a:rPr lang="en-US" sz="1200" dirty="0">
                <a:solidFill>
                  <a:srgbClr val="6CB255"/>
                </a:solidFill>
              </a:rPr>
              <a:t>(b)</a:t>
            </a:r>
            <a:r>
              <a:rPr lang="en-US" sz="1200" dirty="0"/>
              <a:t> and </a:t>
            </a:r>
            <a:r>
              <a:rPr lang="en-US" sz="1200" dirty="0">
                <a:solidFill>
                  <a:srgbClr val="6CB255"/>
                </a:solidFill>
              </a:rPr>
              <a:t>(c)</a:t>
            </a:r>
            <a:r>
              <a:rPr lang="en-US" sz="1200" dirty="0"/>
              <a:t> do not.</a:t>
            </a:r>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s a through d show a cylinder. In figure a, labeled cylindrically symmetrical, the cylinder is uniformly colored and labeled rho zero. In figure b, labeled not cylindrically symmetrical, the top and bottom halves of the cylinder are different in color. The top is labeled rho 1 and the bottom is labeled rho 2. In figure c, labeled not cylindrically symmetrical, the left and right halves of the cylinder are different in color. The left is labeled rho 1 and the right is labeled rho 2. In figure d, many concentric sections are seen within the cylinder. The figure is labeled cylindrically symmetrical."/>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8578" r="-8578"/>
          <a:stretch/>
        </p:blipFill>
        <p:spPr/>
      </p:pic>
    </p:spTree>
    <p:extLst>
      <p:ext uri="{BB962C8B-B14F-4D97-AF65-F5344CB8AC3E}">
        <p14:creationId xmlns:p14="http://schemas.microsoft.com/office/powerpoint/2010/main" val="3963174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6.28</a:t>
            </a:r>
          </a:p>
        </p:txBody>
      </p:sp>
      <p:sp>
        <p:nvSpPr>
          <p:cNvPr id="7" name="Text Placeholder 6"/>
          <p:cNvSpPr>
            <a:spLocks noGrp="1"/>
          </p:cNvSpPr>
          <p:nvPr>
            <p:ph type="body" sz="quarter" idx="14"/>
          </p:nvPr>
        </p:nvSpPr>
        <p:spPr/>
        <p:txBody>
          <a:bodyPr>
            <a:normAutofit/>
          </a:bodyPr>
          <a:lstStyle/>
          <a:p>
            <a:r>
              <a:rPr lang="en-US" sz="1600" dirty="0"/>
              <a:t>The electric field in a cylindrically symmetrical situation depends only on the distance from the axis. The direction of the electric field is pointed away from the axis for positive charges and toward the axis for negative charges.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cylinder is shown with a dotted line. A circular portion within the cylinder, at its center is highlighted. The radius of the circle and that of the cylinder is labeled r. The point where r touches the cylinder is labeled P. An arrow labeled r hat originates from P and points outward in the same line as 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54065" r="-54065"/>
          <a:stretch/>
        </p:blipFill>
        <p:spPr/>
      </p:pic>
    </p:spTree>
    <p:extLst>
      <p:ext uri="{BB962C8B-B14F-4D97-AF65-F5344CB8AC3E}">
        <p14:creationId xmlns:p14="http://schemas.microsoft.com/office/powerpoint/2010/main" val="93012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6.2</a:t>
            </a:r>
          </a:p>
        </p:txBody>
      </p:sp>
      <p:sp>
        <p:nvSpPr>
          <p:cNvPr id="7" name="Text Placeholder 6"/>
          <p:cNvSpPr>
            <a:spLocks noGrp="1"/>
          </p:cNvSpPr>
          <p:nvPr>
            <p:ph type="body" sz="quarter" idx="14"/>
          </p:nvPr>
        </p:nvSpPr>
        <p:spPr/>
        <p:txBody>
          <a:bodyPr>
            <a:normAutofit/>
          </a:bodyPr>
          <a:lstStyle/>
          <a:p>
            <a:r>
              <a:rPr lang="en-US" sz="1600" dirty="0"/>
              <a:t>Karl Friedrich Gauss (1777–1855) was a legendary mathematician of the nineteenth century. Although his major contributions were to the field of mathematics, he also did important work in physics and astronomy.</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hotograph of Karl Friedrich Gauss."/>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65812" r="-65812"/>
          <a:stretch/>
        </p:blipFill>
        <p:spPr/>
      </p:pic>
    </p:spTree>
    <p:extLst>
      <p:ext uri="{BB962C8B-B14F-4D97-AF65-F5344CB8AC3E}">
        <p14:creationId xmlns:p14="http://schemas.microsoft.com/office/powerpoint/2010/main" val="2434002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6.29</a:t>
            </a:r>
          </a:p>
        </p:txBody>
      </p:sp>
      <p:pic>
        <p:nvPicPr>
          <p:cNvPr id="2" name="Picture Placeholder 1" descr="Figure shows a cylinder of length L. A line perpendicular to the axis connects the axis to point P on the surface of the cylinder. An arrow labeled delta vector A points outward from P in the same direction as the line. Another arrow labeled vector E subscript P originates from the tip of the first arrow and points in the same direction. A third arrow labeled delta vector A points outward from the top surface of the cylinder, perpendicular to it. An arrow labeled vector E originates from the base of the third arrow and is perpendicular to it."/>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391" b="-8391"/>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The Gaussian surface in the case of cylindrical symmetry. The electric field at a patch is either parallel or perpendicular to the normal to the patch of the Gaussian surface.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976292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6.30</a:t>
            </a:r>
          </a:p>
        </p:txBody>
      </p:sp>
      <p:pic>
        <p:nvPicPr>
          <p:cNvPr id="2" name="Picture Placeholder 1" descr="Two cylinders sharing the same axis are shown. The outer one has length L, which is smaller than the inner cylinder’s length. A line perpendicular to the axis connects the axis to point P on the surface of the outer cylinder. An arrow labeled r hat points outward from P in the same direction as the line. Another arrow labeled vector E subscript out originates from the tip of the first arrow and points in the same direction."/>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9426" b="-9426"/>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A Gaussian surface surrounding a cylindrical shell.</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3805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6.31</a:t>
            </a:r>
          </a:p>
        </p:txBody>
      </p:sp>
      <p:pic>
        <p:nvPicPr>
          <p:cNvPr id="2" name="Picture Placeholder 1" descr="Two cylinders sharing the same axis are shown. The inner one has length L, which is smaller than the outer cylinder’s length. An arrow labeled E subscript in originates from a point P on the inner cylinder and points outward, perpendicular to the axis."/>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2023" r="-22023"/>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A Gaussian surface within a cylindrical shell.</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51154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6.32</a:t>
            </a:r>
          </a:p>
        </p:txBody>
      </p:sp>
      <p:pic>
        <p:nvPicPr>
          <p:cNvPr id="2" name="Picture Placeholder 1" descr="Figure shows a plane. Points q1 and q2 are on the plane, equidistant from its center. Lines connect these points to a point P above the plane. Arrows labeled vector E1 and vector E2 originate from point P and point in directions opposite to the lines connecting P to q1 and q2 respectively. A third arrow from P bisects the angle made by the first two arrows. This is labeled vector E subscript ne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077" r="-11077"/>
          <a:stretch>
            <a:fillRect/>
          </a:stretch>
        </p:blipFill>
        <p:spPr/>
      </p:pic>
      <p:sp>
        <p:nvSpPr>
          <p:cNvPr id="7" name="Text Placeholder 6"/>
          <p:cNvSpPr>
            <a:spLocks noGrp="1"/>
          </p:cNvSpPr>
          <p:nvPr>
            <p:ph type="body" sz="quarter" idx="14"/>
          </p:nvPr>
        </p:nvSpPr>
        <p:spPr/>
        <p:txBody>
          <a:bodyPr>
            <a:normAutofit/>
          </a:bodyPr>
          <a:lstStyle/>
          <a:p>
            <a:r>
              <a:rPr lang="en-US" sz="1600" dirty="0"/>
              <a:t>The components of the electric field parallel to a plane of charges cancel out the two charges located symmetrically from the field point </a:t>
            </a:r>
            <a:r>
              <a:rPr lang="en-US" sz="1600" i="1" dirty="0"/>
              <a:t>P</a:t>
            </a:r>
            <a:r>
              <a:rPr lang="en-US" sz="1600" dirty="0"/>
              <a:t>. Therefore, the field at any point is pointed vertically from the plane of charges. For any point </a:t>
            </a:r>
            <a:r>
              <a:rPr lang="en-US" sz="1600" i="1" dirty="0"/>
              <a:t>P</a:t>
            </a:r>
            <a:r>
              <a:rPr lang="en-US" sz="1600" b="1" dirty="0"/>
              <a:t> </a:t>
            </a:r>
            <a:r>
              <a:rPr lang="en-US" sz="1600" dirty="0"/>
              <a:t>and charge </a:t>
            </a:r>
            <a:r>
              <a:rPr lang="en-US" sz="1600" i="1" dirty="0"/>
              <a:t>q</a:t>
            </a:r>
            <a:r>
              <a:rPr lang="en-US" sz="1600" baseline="-25000" dirty="0"/>
              <a:t>1</a:t>
            </a:r>
            <a:r>
              <a:rPr lang="en-US" sz="1600" b="1" dirty="0"/>
              <a:t>, </a:t>
            </a:r>
            <a:r>
              <a:rPr lang="en-US" sz="1600" dirty="0"/>
              <a:t>we can always find a </a:t>
            </a:r>
            <a:r>
              <a:rPr lang="en-US" sz="1600" i="1" dirty="0"/>
              <a:t>q</a:t>
            </a:r>
            <a:r>
              <a:rPr lang="en-US" sz="1600" baseline="-25000" dirty="0"/>
              <a:t>2</a:t>
            </a:r>
            <a:r>
              <a:rPr lang="en-US" sz="1600" b="1" dirty="0"/>
              <a:t> </a:t>
            </a:r>
            <a:r>
              <a:rPr lang="en-US" sz="1600" dirty="0"/>
              <a:t>with this effect.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92329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6.33</a:t>
            </a:r>
          </a:p>
        </p:txBody>
      </p:sp>
      <p:pic>
        <p:nvPicPr>
          <p:cNvPr id="2" name="Picture Placeholder 1" descr="Figure shows a cuboid and a plane through its center. The top and bottom surfaces of the cuboid are parallel to the plane and are labeled Slide 1 and Slide 2 respectively. An arrow labeled vector E subscript P originates from point P at the center of the top surface and points upwards, perpendicular to the surface. Another arrow labeled delta vector A also points up from the top surface. Two arrows labeled vector E and delta vector A point downward from the bottom surface. An arrow delta vector A originates from the right surface and points outward, perpendicular to the surface. Another arrow originates from its base. It is labeled vector E and points u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6978" r="-56978"/>
          <a:stretch>
            <a:fillRect/>
          </a:stretch>
        </p:blipFill>
        <p:spPr/>
      </p:pic>
      <p:sp>
        <p:nvSpPr>
          <p:cNvPr id="7" name="Text Placeholder 6"/>
          <p:cNvSpPr>
            <a:spLocks noGrp="1"/>
          </p:cNvSpPr>
          <p:nvPr>
            <p:ph type="body" sz="quarter" idx="14"/>
          </p:nvPr>
        </p:nvSpPr>
        <p:spPr/>
        <p:txBody>
          <a:bodyPr>
            <a:normAutofit/>
          </a:bodyPr>
          <a:lstStyle/>
          <a:p>
            <a:r>
              <a:rPr lang="en-US" sz="1600" dirty="0"/>
              <a:t>A thin charged sheet and the Gaussian box for finding the electric field at the field point </a:t>
            </a:r>
            <a:r>
              <a:rPr lang="en-US" sz="1600" i="1" dirty="0"/>
              <a:t>P</a:t>
            </a:r>
            <a:r>
              <a:rPr lang="en-US" sz="1600" dirty="0"/>
              <a:t>. The normal to each face of the box is from inside the box to outside. On two faces of the box, the electric fields are parallel to the area vectors, and on the other four faces, the electric fields are perpendicular to the area vectors.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92329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6.34</a:t>
            </a:r>
          </a:p>
        </p:txBody>
      </p:sp>
      <p:pic>
        <p:nvPicPr>
          <p:cNvPr id="2" name="Picture Placeholder 1" descr="Figure shows a sphere and a positive charge q some distance away from it. The side of the sphere facing q is labeled A and the opposite side is labeled B. Minus signs and plus signs are shown at the inner surfaces of the sphere on sides A and B respectively. These are labeled minus sigma A and plus sigma B respectively."/>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9506" r="-19506"/>
          <a:stretch/>
        </p:blipFill>
        <p:spPr/>
      </p:pic>
      <p:sp>
        <p:nvSpPr>
          <p:cNvPr id="7" name="Text Placeholder 6"/>
          <p:cNvSpPr>
            <a:spLocks noGrp="1"/>
          </p:cNvSpPr>
          <p:nvPr>
            <p:ph type="body" sz="quarter" idx="14"/>
          </p:nvPr>
        </p:nvSpPr>
        <p:spPr/>
        <p:txBody>
          <a:bodyPr>
            <a:normAutofit/>
          </a:bodyPr>
          <a:lstStyle/>
          <a:p>
            <a:r>
              <a:rPr lang="en-US" sz="1600" dirty="0"/>
              <a:t>Polarization of a metallic sphere by an external point charge </a:t>
            </a:r>
            <a:r>
              <a:rPr lang="en-US" sz="1600" dirty="0">
                <a:latin typeface="Cambria Math"/>
                <a:cs typeface="Cambria Math"/>
              </a:rPr>
              <a:t>+</a:t>
            </a:r>
            <a:r>
              <a:rPr lang="en-US" sz="1600" i="1" dirty="0"/>
              <a:t>q</a:t>
            </a:r>
            <a:r>
              <a:rPr lang="en-US" sz="1600" dirty="0"/>
              <a:t>. The near side of the metal has an opposite surface charge compared to the far side of the metal. The sphere is said to be polarized. When you remove the external charge, the polarization of the metal also disappears.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3947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6.35</a:t>
            </a:r>
          </a:p>
        </p:txBody>
      </p:sp>
      <p:sp>
        <p:nvSpPr>
          <p:cNvPr id="7" name="Text Placeholder 6"/>
          <p:cNvSpPr>
            <a:spLocks noGrp="1"/>
          </p:cNvSpPr>
          <p:nvPr>
            <p:ph type="body" sz="quarter" idx="14"/>
          </p:nvPr>
        </p:nvSpPr>
        <p:spPr/>
        <p:txBody>
          <a:bodyPr>
            <a:normAutofit/>
          </a:bodyPr>
          <a:lstStyle/>
          <a:p>
            <a:r>
              <a:rPr lang="en-US" sz="1600" dirty="0"/>
              <a:t>In the presence of an external charge </a:t>
            </a:r>
            <a:r>
              <a:rPr lang="en-US" sz="1600" i="1" dirty="0"/>
              <a:t>q</a:t>
            </a:r>
            <a:r>
              <a:rPr lang="en-US" sz="1600" dirty="0"/>
              <a:t>, the charges in a metal redistribute. The electric field at any point has three contributions, from </a:t>
            </a:r>
            <a:r>
              <a:rPr lang="en-US" sz="1600" dirty="0">
                <a:latin typeface="Cambria Math" panose="02040503050406030204" pitchFamily="18" charset="0"/>
                <a:ea typeface="Cambria Math" panose="02040503050406030204" pitchFamily="18" charset="0"/>
              </a:rPr>
              <a:t>+</a:t>
            </a:r>
            <a:r>
              <a:rPr lang="en-US" sz="1600" i="1" dirty="0"/>
              <a:t>q </a:t>
            </a:r>
            <a:r>
              <a:rPr lang="en-US" sz="1600" dirty="0"/>
              <a:t>and the induced charges </a:t>
            </a:r>
            <a:r>
              <a:rPr lang="en-US" sz="1600" dirty="0">
                <a:latin typeface="Cambria Math"/>
                <a:cs typeface="Cambria Math"/>
              </a:rPr>
              <a:t>−</a:t>
            </a:r>
            <a:r>
              <a:rPr lang="en-US" sz="1600" i="1" dirty="0">
                <a:latin typeface="Cambria Math"/>
                <a:cs typeface="Cambria Math"/>
              </a:rPr>
              <a:t>σ</a:t>
            </a:r>
            <a:r>
              <a:rPr lang="en-US" sz="1600" i="1" baseline="-25000" dirty="0"/>
              <a:t>A</a:t>
            </a:r>
            <a:r>
              <a:rPr lang="en-US" sz="1600" i="1" dirty="0"/>
              <a:t> </a:t>
            </a:r>
            <a:r>
              <a:rPr lang="en-US" sz="1600" dirty="0"/>
              <a:t>and </a:t>
            </a:r>
            <a:r>
              <a:rPr lang="en-US" sz="1600" dirty="0">
                <a:latin typeface="Cambria Math"/>
                <a:cs typeface="Cambria Math"/>
              </a:rPr>
              <a:t>+</a:t>
            </a:r>
            <a:r>
              <a:rPr lang="en-US" sz="1600" i="1" dirty="0">
                <a:latin typeface="Cambria Math"/>
                <a:cs typeface="Cambria Math"/>
              </a:rPr>
              <a:t>σ</a:t>
            </a:r>
            <a:r>
              <a:rPr lang="en-US" sz="1600" i="1" baseline="-25000" dirty="0"/>
              <a:t>B</a:t>
            </a:r>
            <a:r>
              <a:rPr lang="en-US" sz="1600" dirty="0"/>
              <a:t>. Note that the surface charge distribution will not be uniform in this case.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a sphere and a charge q some distance away from it. The side of the sphere facing q is labeled A and the opposite side is labeled B. The inner surfaces of the sphere on sides A and B are labeled minus sigma A and plus sigma B respectively. A point P is on the sphere. Two arrows originate from P. They are labeled vector E subscript A and vector E subscript B. A dotted line bisects the angle formed by the two and connects P to q. A third arrow originates from P and points in the direction opposite to q. This is labeled vector E subscript q."/>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8845" r="-18845"/>
          <a:stretch/>
        </p:blipFill>
        <p:spPr/>
      </p:pic>
    </p:spTree>
    <p:extLst>
      <p:ext uri="{BB962C8B-B14F-4D97-AF65-F5344CB8AC3E}">
        <p14:creationId xmlns:p14="http://schemas.microsoft.com/office/powerpoint/2010/main" val="3899545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6.36</a:t>
            </a:r>
          </a:p>
        </p:txBody>
      </p:sp>
      <p:sp>
        <p:nvSpPr>
          <p:cNvPr id="7" name="Text Placeholder 6"/>
          <p:cNvSpPr>
            <a:spLocks noGrp="1"/>
          </p:cNvSpPr>
          <p:nvPr>
            <p:ph type="body" sz="quarter" idx="14"/>
          </p:nvPr>
        </p:nvSpPr>
        <p:spPr/>
        <p:txBody>
          <a:bodyPr>
            <a:normAutofit/>
          </a:bodyPr>
          <a:lstStyle/>
          <a:p>
            <a:r>
              <a:rPr lang="en-US" sz="1600" dirty="0"/>
              <a:t>Electric charges on a conductor migrate to the outside surface no matter where you put them initially.</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figure on the left shows a shaded circle with a cavity in it. A rod with a ball at the end is inserted in the cavity in such a way that it does not touch the shaded circle. The ball has a plus sign on it. The cavity has minus signs around it. The shaded circle has plus signs outside it. An arrow points from this figure to a figure on the right. The arrow is labeled touch inside cavity. The figure on the right is similar to the figure on the left, except that the ball is touching the edge of the cavity. There are no signs on the ball or around the cavity. The outside of the shaded circle has plus sign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6603" r="-6603"/>
          <a:stretch/>
        </p:blipFill>
        <p:spPr/>
      </p:pic>
    </p:spTree>
    <p:extLst>
      <p:ext uri="{BB962C8B-B14F-4D97-AF65-F5344CB8AC3E}">
        <p14:creationId xmlns:p14="http://schemas.microsoft.com/office/powerpoint/2010/main" val="165878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6.37</a:t>
            </a:r>
          </a:p>
        </p:txBody>
      </p:sp>
      <p:sp>
        <p:nvSpPr>
          <p:cNvPr id="7" name="Text Placeholder 6"/>
          <p:cNvSpPr>
            <a:spLocks noGrp="1"/>
          </p:cNvSpPr>
          <p:nvPr>
            <p:ph type="body" sz="quarter" idx="14"/>
          </p:nvPr>
        </p:nvSpPr>
        <p:spPr/>
        <p:txBody>
          <a:bodyPr>
            <a:normAutofit/>
          </a:bodyPr>
          <a:lstStyle/>
          <a:p>
            <a:r>
              <a:rPr lang="en-US" sz="1600" dirty="0"/>
              <a:t>The dashed line represents a Gaussian surface that is just beneath the actual surface of the conductor.</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an irregular shape. A dotted line is shown just inside the outline of the shap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5056" r="-45056"/>
          <a:stretch/>
        </p:blipFill>
        <p:spPr/>
      </p:pic>
    </p:spTree>
    <p:extLst>
      <p:ext uri="{BB962C8B-B14F-4D97-AF65-F5344CB8AC3E}">
        <p14:creationId xmlns:p14="http://schemas.microsoft.com/office/powerpoint/2010/main" val="3558463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6.38</a:t>
            </a:r>
          </a:p>
        </p:txBody>
      </p:sp>
      <p:sp>
        <p:nvSpPr>
          <p:cNvPr id="7" name="Text Placeholder 6"/>
          <p:cNvSpPr>
            <a:spLocks noGrp="1"/>
          </p:cNvSpPr>
          <p:nvPr>
            <p:ph type="body" sz="quarter" idx="14"/>
          </p:nvPr>
        </p:nvSpPr>
        <p:spPr/>
        <p:txBody>
          <a:bodyPr>
            <a:normAutofit/>
          </a:bodyPr>
          <a:lstStyle/>
          <a:p>
            <a:r>
              <a:rPr lang="en-US" sz="1600" dirty="0"/>
              <a:t>A representation of the apparatus used by Plimpton and Lawton. Any transfer of charge between the spheres is detected by the electrometer 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circle labeled E. It is surrounded by two concentric circles with slits in them. These are labeled two concentric conducting spheres. Two terminals of E are connected, one to each circle. The outer circle is connected to a switch S, which switches between two terminals of a battery. There is a slanted plate at the top of the circles labeled mirror for viewing the electrometer. A person views the mirror through a scope. The line of view is reflected from the mirror to E."/>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49966" r="-49966"/>
          <a:stretch/>
        </p:blipFill>
        <p:spPr/>
      </p:pic>
    </p:spTree>
    <p:extLst>
      <p:ext uri="{BB962C8B-B14F-4D97-AF65-F5344CB8AC3E}">
        <p14:creationId xmlns:p14="http://schemas.microsoft.com/office/powerpoint/2010/main" val="365962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6.3</a:t>
            </a:r>
          </a:p>
        </p:txBody>
      </p:sp>
      <p:sp>
        <p:nvSpPr>
          <p:cNvPr id="7" name="Text Placeholder 6"/>
          <p:cNvSpPr>
            <a:spLocks noGrp="1"/>
          </p:cNvSpPr>
          <p:nvPr>
            <p:ph type="body" sz="quarter" idx="14"/>
          </p:nvPr>
        </p:nvSpPr>
        <p:spPr/>
        <p:txBody>
          <a:bodyPr>
            <a:normAutofit/>
          </a:bodyPr>
          <a:lstStyle/>
          <a:p>
            <a:r>
              <a:rPr lang="en-US" sz="1500" dirty="0"/>
              <a:t>The flux of an electric field through the shaded area captures information about the “number” of electric field lines passing through the area. The numerical value of the electric flux depends on the magnitudes of the electric field and the area, as well as the relative orientation of the area with respect to the direction of the electric field.</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shaded area in the center. Several arrows pointing right are shown behind, in front of and passing through the shaded area. These are labeled electric field."/>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5260" b="-5260"/>
          <a:stretch/>
        </p:blipFill>
        <p:spPr/>
      </p:pic>
    </p:spTree>
    <p:extLst>
      <p:ext uri="{BB962C8B-B14F-4D97-AF65-F5344CB8AC3E}">
        <p14:creationId xmlns:p14="http://schemas.microsoft.com/office/powerpoint/2010/main" val="3000314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6.39</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An infinitesimally small cylindrical Gaussian surface surrounds point </a:t>
                </a:r>
                <a:r>
                  <a:rPr lang="en-US" sz="1600" i="1" dirty="0"/>
                  <a:t>P</a:t>
                </a:r>
                <a:r>
                  <a:rPr lang="en-US" sz="1600" dirty="0"/>
                  <a:t>, which is on the surface of the conductor. The field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𝐄</m:t>
                        </m:r>
                      </m:e>
                    </m:acc>
                  </m:oMath>
                </a14:m>
                <a:r>
                  <a:rPr lang="en-US" sz="1600" dirty="0"/>
                  <a:t> is perpendicular to the surface of the conductor outside the conductor and vanishes within it.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surface labeled sigma has plus signs on it. A point P on the surface forms the center of a cylinder. An arrow labeled vector E is along the axis of the cylinder and emerges from its top surface. The top surface of the cylinder is labeled delta A and the bottom surface is labeled vector E equal to zero. These are parallel to the surface sigma. The length of the cylinder is labeled sigma."/>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3191" r="-3191"/>
          <a:stretch/>
        </p:blipFill>
        <p:spPr/>
      </p:pic>
    </p:spTree>
    <p:extLst>
      <p:ext uri="{BB962C8B-B14F-4D97-AF65-F5344CB8AC3E}">
        <p14:creationId xmlns:p14="http://schemas.microsoft.com/office/powerpoint/2010/main" val="1823130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6.40</a:t>
            </a:r>
          </a:p>
        </p:txBody>
      </p:sp>
      <p:pic>
        <p:nvPicPr>
          <p:cNvPr id="2" name="Picture Placeholder 1" descr="A shaded strip labeled E equal to zero has plus signs on both its inner edges. A rectangle labeled A is shown on the right of the strip such that it encloses two plus signs. Two arrows within this are perpendicular to the length of the strip and point right. These are labeled vector 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7492" r="-17492"/>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A side view of an infinite conducting plate and Gaussian cylinder with cross-sectional area </a:t>
            </a:r>
            <a:r>
              <a:rPr lang="en-US" sz="1600" i="1" dirty="0">
                <a:solidFill>
                  <a:srgbClr val="000000"/>
                </a:solidFill>
              </a:rPr>
              <a:t>A</a:t>
            </a:r>
            <a:r>
              <a:rPr lang="en-US" sz="1600" dirty="0">
                <a:solidFill>
                  <a:srgbClr val="000000"/>
                </a:solidFill>
              </a:rPr>
              <a: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214086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6.41</a:t>
            </a:r>
          </a:p>
        </p:txBody>
      </p:sp>
      <p:pic>
        <p:nvPicPr>
          <p:cNvPr id="2" name="Picture Placeholder 1" descr="Two parallel plates are shown, a distance l apart. The left one has plus signs on the inside of its right surface. the right plate has minus signs on the inside of its left surface. Arrows from the left plate to the right plate are labeled vector E. A positive charge between the plates has an arrow from it, pointing righ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651" r="-20651"/>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The electric field between oppositely charged parallel plates. A test charge is released at the positive plate.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2880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6.42</a:t>
            </a:r>
          </a:p>
        </p:txBody>
      </p:sp>
      <p:pic>
        <p:nvPicPr>
          <p:cNvPr id="2" name="Picture Placeholder 1" descr="Two concentric circles are shown. The smaller one, with radius R, has plus signs around the inside of it. The bigger one, with radius r is shown with a dotted line and labeled S, Gaussian surfac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38338" r="-38338"/>
          <a:stretch/>
        </p:blipFill>
        <p:spPr/>
      </p:pic>
      <p:sp>
        <p:nvSpPr>
          <p:cNvPr id="7" name="Text Placeholder 6"/>
          <p:cNvSpPr>
            <a:spLocks noGrp="1"/>
          </p:cNvSpPr>
          <p:nvPr>
            <p:ph type="body" sz="quarter" idx="14"/>
          </p:nvPr>
        </p:nvSpPr>
        <p:spPr/>
        <p:txBody>
          <a:bodyPr>
            <a:normAutofit/>
          </a:bodyPr>
          <a:lstStyle/>
          <a:p>
            <a:r>
              <a:rPr lang="en-US" sz="1600" dirty="0"/>
              <a:t>An isolated conducting sphere.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88094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6.43</a:t>
            </a:r>
          </a:p>
        </p:txBody>
      </p:sp>
      <p:sp>
        <p:nvSpPr>
          <p:cNvPr id="7" name="Text Placeholder 6"/>
          <p:cNvSpPr>
            <a:spLocks noGrp="1"/>
          </p:cNvSpPr>
          <p:nvPr>
            <p:ph type="body" sz="quarter" idx="14"/>
          </p:nvPr>
        </p:nvSpPr>
        <p:spPr/>
        <p:txBody>
          <a:bodyPr>
            <a:normAutofit/>
          </a:bodyPr>
          <a:lstStyle/>
          <a:p>
            <a:r>
              <a:rPr lang="en-US" sz="1600" dirty="0"/>
              <a:t>Electric field of a positively charged metal sphere. The electric field inside is zero, and the electric field outside is same as the electric field of a point charge at the center, although the charge on the metal sphere is at the surface.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circle labeled vector E subscript in equal to zero is shown. Arrows around it radiate outwards. These are labeled vector E subscript ou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65182" r="-65182"/>
          <a:stretch/>
        </p:blipFill>
        <p:spPr/>
      </p:pic>
    </p:spTree>
    <p:extLst>
      <p:ext uri="{BB962C8B-B14F-4D97-AF65-F5344CB8AC3E}">
        <p14:creationId xmlns:p14="http://schemas.microsoft.com/office/powerpoint/2010/main" val="799531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6.44</a:t>
            </a:r>
          </a:p>
        </p:txBody>
      </p:sp>
      <p:pic>
        <p:nvPicPr>
          <p:cNvPr id="2" name="Picture Placeholder 1" descr="Figure a shows a metal sphere with a cavity within it. The sphere is labeled vector E equal to zero. It has plus signs around it. The cavity has minus signs around it. A positive charge plus q is within the cavity. Figure b shows the same metal sphere with a cavity in it. The sphere is labeled vector E equal to zero. There is nothing within the cavity. A positive charge labeled plus q is outside the sphere. The side of the sphere facing q has minus signs on it. The opposite side has plus signs on it."/>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591" r="-591"/>
          <a:stretch/>
        </p:blipFill>
        <p:spPr/>
      </p:pic>
      <p:sp>
        <p:nvSpPr>
          <p:cNvPr id="7" name="Text Placeholder 6"/>
          <p:cNvSpPr>
            <a:spLocks noGrp="1"/>
          </p:cNvSpPr>
          <p:nvPr>
            <p:ph type="body" sz="quarter" idx="14"/>
          </p:nvPr>
        </p:nvSpPr>
        <p:spPr/>
        <p:txBody>
          <a:bodyPr>
            <a:noAutofit/>
          </a:bodyPr>
          <a:lstStyle/>
          <a:p>
            <a:pPr marL="228600" indent="-228600">
              <a:buAutoNum type="alphaLcParenBoth"/>
            </a:pPr>
            <a:r>
              <a:rPr lang="en-US" sz="1200" dirty="0"/>
              <a:t> A charge inside a cavity in a metal. The distribution of charges at the outer surface does not depend on how the charges are distributed at the inner surface, since the </a:t>
            </a:r>
            <a:r>
              <a:rPr lang="en-US" sz="1200" i="1" dirty="0"/>
              <a:t>E</a:t>
            </a:r>
            <a:r>
              <a:rPr lang="en-US" sz="1200" dirty="0"/>
              <a:t>-field inside the body of the metal is zero. That magnitude of the charge on the outer surface does depend on the magnitude of the charge inside, however.</a:t>
            </a:r>
          </a:p>
          <a:p>
            <a:pPr marL="228600" indent="-228600">
              <a:buAutoNum type="alphaLcParenBoth"/>
            </a:pPr>
            <a:r>
              <a:rPr lang="en-US" sz="1200" dirty="0"/>
              <a:t> A charge outside a conductor containing an inner cavity. The cavity remains free of charge. The polarization of charges on the conductor happens at the surface.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61348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6.45</a:t>
            </a:r>
          </a:p>
        </p:txBody>
      </p:sp>
      <p:sp>
        <p:nvSpPr>
          <p:cNvPr id="7" name="Text Placeholder 6"/>
          <p:cNvSpPr>
            <a:spLocks noGrp="1"/>
          </p:cNvSpPr>
          <p:nvPr>
            <p:ph type="body" sz="quarter" idx="14"/>
          </p:nvPr>
        </p:nvSpPr>
        <p:spPr/>
        <p:txBody>
          <a:bodyPr>
            <a:normAutofit/>
          </a:bodyPr>
          <a:lstStyle/>
          <a:p>
            <a:r>
              <a:rPr lang="en-US" sz="1600" dirty="0"/>
              <a:t>The charges induced by two equal and opposite charges in two separate cavities of a conductor. If the net charge on the cavity is nonzero, the external surface becomes charged  to the amount of the net charge.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9" name="Picture 8" descr="Figure shows a flattened sphere, labeled vector E equal to zero. It has two spherical cavities within it. Its outer surface of the flattened sphere is labeled no induced charge outside. The left cavity has a negative charge q_a inside it, on the left. The left surface of this cavity has many plus signs on it and the right surface has a single plus sign on it. The right cavity has a positive charge q_b inside it, on the right. The right surface of this cavity has many minus signs on it and the left surface has a single minus sign on it.">
            <a:extLst>
              <a:ext uri="{FF2B5EF4-FFF2-40B4-BE49-F238E27FC236}">
                <a16:creationId xmlns:a16="http://schemas.microsoft.com/office/drawing/2014/main" id="{BF59518A-A97D-49BB-B84C-64221A9FA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070" y="1325869"/>
            <a:ext cx="7293860" cy="3166849"/>
          </a:xfrm>
          <a:prstGeom prst="rect">
            <a:avLst/>
          </a:prstGeom>
        </p:spPr>
      </p:pic>
    </p:spTree>
    <p:extLst>
      <p:ext uri="{BB962C8B-B14F-4D97-AF65-F5344CB8AC3E}">
        <p14:creationId xmlns:p14="http://schemas.microsoft.com/office/powerpoint/2010/main" val="28928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18</a:t>
            </a:r>
          </a:p>
        </p:txBody>
      </p:sp>
      <p:pic>
        <p:nvPicPr>
          <p:cNvPr id="2" name="Picture Placeholder 1" descr="Figure shows an egg shape with an oval cavity within it. The cavity is surrounded by a dotted line just outside it. This is labeled S. There is a positive charge labeled q within the cavity."/>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129" b="-2129"/>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710822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30</a:t>
            </a:r>
          </a:p>
        </p:txBody>
      </p:sp>
      <p:pic>
        <p:nvPicPr>
          <p:cNvPr id="2" name="Picture Placeholder 1" descr="Figure shows an irregular shape S1. Within it are four irregular shapes labeled S2, S3, S4 and S6 and a quadrilateral labeled S5. All these overlap with one or more of each other. A charge minus 2q is shown in the overlap region of S1, S2 and S4. A charge minus 2q is shown in the overlap region of S1, S4 and S5. A charge plus q is shown in the overlap region of S1 and S3. A charge plus 3q is shown in the overlap region of S1 and S6."/>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8868" r="-38868"/>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02270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31</a:t>
            </a:r>
          </a:p>
        </p:txBody>
      </p:sp>
      <p:pic>
        <p:nvPicPr>
          <p:cNvPr id="2" name="Picture Placeholder 1" descr="Figure a shows an irregular shape with a positive charge inside it labeled 3 into 10 to the power minus 8 C. There is a negative charge outside it, labeled minus 2 into 10 to the power 8 C. Figure b shows an irregular shape with three charges outside it. These are plus 4 into 10 to the power minus 6 C, plus 5 into 10 to the power minus 6 C and minus three into 10 to the power minus 6 C. Figure c shows a square with the length of each side equal to a. There is a charge minus 2 into 10 to the power minus 6 C within it. Figure d shows a shaded strip with plus signs near the inside edges. It is labeled conductor. An arrow points outward from either end of the strip. These arrows are labeled infinity. A small rectangle is attached to one side of the strip, covering one plus sign. It is labeled end cap of area, 4 into 10 to the power minus 4 m squared. The strip is labeled sigma equal to 2 into 10 to the power minus 6 C by m squared."/>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80698" r="-80698"/>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7697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6.4</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pPr marL="342900" indent="-342900">
                  <a:buAutoNum type="alphaLcParenBoth"/>
                </a:pPr>
                <a:r>
                  <a:rPr lang="en-US" sz="1600" dirty="0"/>
                  <a:t>A planar surface </a:t>
                </a:r>
                <a:r>
                  <a:rPr lang="en-US" sz="1600" i="1" dirty="0"/>
                  <a:t>S</a:t>
                </a:r>
                <a:r>
                  <a:rPr lang="en-US" sz="1600" baseline="-25000" dirty="0"/>
                  <a:t>1</a:t>
                </a:r>
                <a:r>
                  <a:rPr lang="en-US" sz="1600" dirty="0"/>
                  <a:t> of area </a:t>
                </a:r>
                <a:r>
                  <a:rPr lang="en-US" sz="1600" i="1" dirty="0"/>
                  <a:t>A</a:t>
                </a:r>
                <a:r>
                  <a:rPr lang="en-US" sz="1600" baseline="-25000" dirty="0"/>
                  <a:t>1 </a:t>
                </a:r>
                <a:r>
                  <a:rPr lang="en-US" sz="1600" dirty="0"/>
                  <a:t>is perpendicular to the electric field </a:t>
                </a:r>
                <a:r>
                  <a:rPr lang="en-US" sz="1600" i="1" dirty="0"/>
                  <a:t>E</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𝐣</m:t>
                        </m:r>
                      </m:e>
                    </m:acc>
                  </m:oMath>
                </a14:m>
                <a:r>
                  <a:rPr lang="en-US" sz="1600" dirty="0"/>
                  <a:t>. </a:t>
                </a:r>
                <a:r>
                  <a:rPr lang="en-US" sz="1600" i="1" dirty="0"/>
                  <a:t>N </a:t>
                </a:r>
                <a:r>
                  <a:rPr lang="en-US" sz="1600" dirty="0"/>
                  <a:t>field lines cross surface </a:t>
                </a:r>
                <a:r>
                  <a:rPr lang="en-US" sz="1600" i="1" dirty="0"/>
                  <a:t>S</a:t>
                </a:r>
                <a:r>
                  <a:rPr lang="en-US" sz="1600" baseline="-25000" dirty="0"/>
                  <a:t>1</a:t>
                </a:r>
                <a:r>
                  <a:rPr lang="en-US" sz="1600" dirty="0"/>
                  <a:t>.</a:t>
                </a:r>
              </a:p>
              <a:p>
                <a:pPr marL="342900" indent="-342900">
                  <a:buAutoNum type="alphaLcParenBoth"/>
                </a:pPr>
                <a:r>
                  <a:rPr lang="en-US" sz="1600" dirty="0"/>
                  <a:t>A surface </a:t>
                </a:r>
                <a:r>
                  <a:rPr lang="en-US" sz="1600" i="1" dirty="0"/>
                  <a:t>S</a:t>
                </a:r>
                <a:r>
                  <a:rPr lang="en-US" sz="1600" baseline="-25000" dirty="0"/>
                  <a:t>2</a:t>
                </a:r>
                <a:r>
                  <a:rPr lang="en-US" sz="1600" dirty="0"/>
                  <a:t> of area </a:t>
                </a:r>
                <a:r>
                  <a:rPr lang="en-US" sz="1600" i="1" dirty="0"/>
                  <a:t>A</a:t>
                </a:r>
                <a:r>
                  <a:rPr lang="en-US" sz="1600" baseline="-25000" dirty="0"/>
                  <a:t>2</a:t>
                </a:r>
                <a:r>
                  <a:rPr lang="en-US" sz="1600" dirty="0"/>
                  <a:t> whose projection onto the </a:t>
                </a:r>
                <a:r>
                  <a:rPr lang="en-US" sz="1600" i="1" dirty="0"/>
                  <a:t>xz</a:t>
                </a:r>
                <a:r>
                  <a:rPr lang="en-US" sz="1600" dirty="0"/>
                  <a:t>-plane is </a:t>
                </a:r>
                <a:r>
                  <a:rPr lang="en-US" sz="1600" i="1" dirty="0"/>
                  <a:t>S</a:t>
                </a:r>
                <a:r>
                  <a:rPr lang="en-US" sz="1600" baseline="-25000" dirty="0"/>
                  <a:t>1</a:t>
                </a:r>
                <a:r>
                  <a:rPr lang="en-US" sz="1600" dirty="0"/>
                  <a:t>. The same number of field lines cross each surface.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227" t="-1571" r="-529" b="-9424"/>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a shows a rectangular shaded area in the xz plane. This is labeled S1. There are three arrows labeled E passing through S1. They are parallel to the y axis and point along the positive y axis. Figure b, too has plane S1 and arrows E. Another plane, labeled S2 forms an angle theta with plane S1. Their line of intersection is parallel to the x axis. An arrow labeled n hat 2 forms an angle theta with E."/>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t="-12736" b="-12736"/>
          <a:stretch/>
        </p:blipFill>
        <p:spPr/>
      </p:pic>
    </p:spTree>
    <p:extLst>
      <p:ext uri="{BB962C8B-B14F-4D97-AF65-F5344CB8AC3E}">
        <p14:creationId xmlns:p14="http://schemas.microsoft.com/office/powerpoint/2010/main" val="685963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Exercise 35</a:t>
            </a:r>
            <a:endParaRPr lang="en-US" sz="2400" dirty="0">
              <a:solidFill>
                <a:srgbClr val="6CB255"/>
              </a:solidFill>
            </a:endParaRPr>
          </a:p>
        </p:txBody>
      </p:sp>
      <p:pic>
        <p:nvPicPr>
          <p:cNvPr id="2" name="Picture Placeholder 1" descr="Figure shows a cube with length of each side equal to a. The back surface of it is shaded. One front corner has a small circle on it labeled q."/>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5923" b="-5923"/>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059069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6.46</a:t>
            </a:r>
          </a:p>
        </p:txBody>
      </p:sp>
      <p:sp>
        <p:nvSpPr>
          <p:cNvPr id="7" name="Text Placeholder 6"/>
          <p:cNvSpPr>
            <a:spLocks noGrp="1"/>
          </p:cNvSpPr>
          <p:nvPr>
            <p:ph type="body" sz="quarter" idx="14"/>
          </p:nvPr>
        </p:nvSpPr>
        <p:spPr/>
        <p:txBody>
          <a:bodyPr>
            <a:normAutofit/>
          </a:bodyPr>
          <a:lstStyle/>
          <a:p>
            <a:r>
              <a:rPr lang="en-US" sz="1600" dirty="0"/>
              <a:t>A charge inside a cavity of a metal. Charges at the outer surface do not depend on how the charges are distributed at the inner surface since E field inside the body of the metal is zero.</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metal sphere with a cavity is shown. It is labeled vector E equal to zero. There are plus signs surrounding it. There is a positive charge labeled plus q within the cavity. The cavity is surrounded by minus sign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6867" r="-46867"/>
          <a:stretch/>
        </p:blipFill>
        <p:spPr/>
      </p:pic>
    </p:spTree>
    <p:extLst>
      <p:ext uri="{BB962C8B-B14F-4D97-AF65-F5344CB8AC3E}">
        <p14:creationId xmlns:p14="http://schemas.microsoft.com/office/powerpoint/2010/main" val="4214883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sphere with two cavities. A positive charge qa is in one cavity and a positive charge qb is in the other cavity. A positive charge q0 is outside the sphere at a distance r from its cente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2283" r="-22283"/>
          <a:stretch/>
        </p:blipFill>
        <p:spPr/>
      </p:pic>
    </p:spTree>
    <p:extLst>
      <p:ext uri="{BB962C8B-B14F-4D97-AF65-F5344CB8AC3E}">
        <p14:creationId xmlns:p14="http://schemas.microsoft.com/office/powerpoint/2010/main" val="3808173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n acute angle is shown. Its bisector is a dotted line. A positive charge q is shown on the dotted lin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3662" r="-33662"/>
          <a:stretch/>
        </p:blipFill>
        <p:spPr/>
      </p:pic>
    </p:spTree>
    <p:extLst>
      <p:ext uri="{BB962C8B-B14F-4D97-AF65-F5344CB8AC3E}">
        <p14:creationId xmlns:p14="http://schemas.microsoft.com/office/powerpoint/2010/main" val="2018158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69</a:t>
            </a:r>
          </a:p>
        </p:txBody>
      </p:sp>
      <p:pic>
        <p:nvPicPr>
          <p:cNvPr id="2" name="Picture Placeholder 1" descr="Figure shows a pipe, with a cylindrical section highlighted. An arrow pointing up and one pointing down along the pipe from the cylinder are labeled infinity. There are plus signs inside the walls of the cylinde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89166" r="-189166"/>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92554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square S with length of each side equal to a is shown in the xy plan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5710" r="-35710"/>
          <a:stretch/>
        </p:blipFill>
        <p:spPr/>
      </p:pic>
    </p:spTree>
    <p:extLst>
      <p:ext uri="{BB962C8B-B14F-4D97-AF65-F5344CB8AC3E}">
        <p14:creationId xmlns:p14="http://schemas.microsoft.com/office/powerpoint/2010/main" val="1234404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hemisphere with radius R is shown with its base in the xy plane and center of base at the origin. An arrow is shown beside it, labeled vector E equal to E0 k ha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0565" r="-40565"/>
          <a:stretch/>
        </p:blipFill>
        <p:spPr/>
      </p:pic>
    </p:spTree>
    <p:extLst>
      <p:ext uri="{BB962C8B-B14F-4D97-AF65-F5344CB8AC3E}">
        <p14:creationId xmlns:p14="http://schemas.microsoft.com/office/powerpoint/2010/main" val="17255654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cuboid with one corner on the origin of the coordinate axes. Its length along the x axis is 2 m, along y axis is 1.5 m and along z axis is 1 m. An arrow outside the cuboid points along the x axis. It is labeled vector 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60" r="-39760"/>
          <a:stretch/>
        </p:blipFill>
        <p:spPr/>
      </p:pic>
    </p:spTree>
    <p:extLst>
      <p:ext uri="{BB962C8B-B14F-4D97-AF65-F5344CB8AC3E}">
        <p14:creationId xmlns:p14="http://schemas.microsoft.com/office/powerpoint/2010/main" val="1503254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shaded square is shown in the yz plane with its center at the origin. Its side parallel to z axis is labeled to be of length 2a. A charge labeled plus Q is shown on the positive x axis at a distance a from the origin. A charge labeled minus Q is shown on the negative x axis at a distance a from the origin."/>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55727" r="-55727"/>
          <a:stretch/>
        </p:blipFill>
        <p:spPr/>
      </p:pic>
    </p:spTree>
    <p:extLst>
      <p:ext uri="{BB962C8B-B14F-4D97-AF65-F5344CB8AC3E}">
        <p14:creationId xmlns:p14="http://schemas.microsoft.com/office/powerpoint/2010/main" val="2476527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82</a:t>
            </a:r>
          </a:p>
        </p:txBody>
      </p:sp>
      <p:pic>
        <p:nvPicPr>
          <p:cNvPr id="2" name="Picture Placeholder 1" descr="Figure shows two parallel plates and a dotted line exactly between the two, parallel to them. A third plate forms an angle theta with the dotted line."/>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717" b="-2717"/>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55300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6.5</a:t>
            </a:r>
          </a:p>
        </p:txBody>
      </p:sp>
      <p:sp>
        <p:nvSpPr>
          <p:cNvPr id="7" name="Text Placeholder 6"/>
          <p:cNvSpPr>
            <a:spLocks noGrp="1"/>
          </p:cNvSpPr>
          <p:nvPr>
            <p:ph type="body" sz="quarter" idx="14"/>
          </p:nvPr>
        </p:nvSpPr>
        <p:spPr/>
        <p:txBody>
          <a:bodyPr>
            <a:normAutofit/>
          </a:bodyPr>
          <a:lstStyle/>
          <a:p>
            <a:r>
              <a:rPr lang="en-US" sz="1600" dirty="0"/>
              <a:t>The direction of the area vector of an open surface needs to be chosen; it could be either of the two cases displayed here. The area vector of a part of a closed surface is defined to point from the inside of the closed space to the outside. This rule gives a unique direction.</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two horizontal planes labeled A. The first has two arrows pointing up from the plane. The longer is labeled vector A and the shorter is labeled n hat. The second plane has the same two arrows pointing down from the plan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6179" r="-6179"/>
          <a:stretch/>
        </p:blipFill>
        <p:spPr/>
      </p:pic>
    </p:spTree>
    <p:extLst>
      <p:ext uri="{BB962C8B-B14F-4D97-AF65-F5344CB8AC3E}">
        <p14:creationId xmlns:p14="http://schemas.microsoft.com/office/powerpoint/2010/main" val="42247657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cuboid with its center at the origin of the coordinate axes. Arrows perpendicular to the surfaces of the cuboid point outward. The arrows along positive x and y axes are labeled infinity and the arrows along the negative x and y axes are labeled minus infinity. The cuboid is labeled rho. Its top surface is labeled z equal to plus a by 2 and its bottom surface is labeled z equal to minus a by 2."/>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4461" r="-24461"/>
          <a:stretch/>
        </p:blipFill>
        <p:spPr/>
      </p:pic>
    </p:spTree>
    <p:extLst>
      <p:ext uri="{BB962C8B-B14F-4D97-AF65-F5344CB8AC3E}">
        <p14:creationId xmlns:p14="http://schemas.microsoft.com/office/powerpoint/2010/main" val="3285086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a circle with center O1 and radius R. Another smaller circle with center O2 is shown within it. An arrow from O1 to O2 is labeled vector 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65181" r="-65181"/>
          <a:stretch/>
        </p:blipFill>
        <p:spPr/>
      </p:pic>
    </p:spTree>
    <p:extLst>
      <p:ext uri="{BB962C8B-B14F-4D97-AF65-F5344CB8AC3E}">
        <p14:creationId xmlns:p14="http://schemas.microsoft.com/office/powerpoint/2010/main" val="1729275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two concentric circular shells. The inner and outer radii of the inner shell are a1 and a2 respectively. The inner and outer radii of the outer shell are a2 and b2 respectively. The distance from the center to a point P between the two shells is labeled r."/>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70683" r="-70683"/>
          <a:stretch/>
        </p:blipFill>
        <p:spPr/>
      </p:pic>
    </p:spTree>
    <p:extLst>
      <p:ext uri="{BB962C8B-B14F-4D97-AF65-F5344CB8AC3E}">
        <p14:creationId xmlns:p14="http://schemas.microsoft.com/office/powerpoint/2010/main" val="13611789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wo circles are shown side by side with the distance between their centers being a. The bigger circle has radius R1 and the smaller one has radius R2. An arrow r is shown from the center of the bigger circle to a point P outside the circles. r forms an angle theta with a."/>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885" r="-4885"/>
          <a:stretch/>
        </p:blipFill>
        <p:spPr/>
      </p:pic>
    </p:spTree>
    <p:extLst>
      <p:ext uri="{BB962C8B-B14F-4D97-AF65-F5344CB8AC3E}">
        <p14:creationId xmlns:p14="http://schemas.microsoft.com/office/powerpoint/2010/main" val="524523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plate with length l and width w has a hole in the center. A point P above the plate is at a distance h from its cente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940" b="-940"/>
          <a:stretch/>
        </p:blipFill>
        <p:spPr/>
      </p:pic>
    </p:spTree>
    <p:extLst>
      <p:ext uri="{BB962C8B-B14F-4D97-AF65-F5344CB8AC3E}">
        <p14:creationId xmlns:p14="http://schemas.microsoft.com/office/powerpoint/2010/main" val="20186175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Section of two concentric spherical shells is shown. The inner shell has a radius a. It is labeled Q and has plus signs around it. The outer shell has an inner radius b and an outer radius c. It is labeled minus Q and has minus signs around it."/>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71978" r="-71978"/>
          <a:stretch/>
        </p:blipFill>
        <p:spPr/>
      </p:pic>
    </p:spTree>
    <p:extLst>
      <p:ext uri="{BB962C8B-B14F-4D97-AF65-F5344CB8AC3E}">
        <p14:creationId xmlns:p14="http://schemas.microsoft.com/office/powerpoint/2010/main" val="37601980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section of two concentric spherical shells. The inner one has radius R1 and the outer one has radius R2."/>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1280" r="-71280"/>
          <a:stretch/>
        </p:blipFill>
        <p:spPr/>
      </p:pic>
    </p:spTree>
    <p:extLst>
      <p:ext uri="{BB962C8B-B14F-4D97-AF65-F5344CB8AC3E}">
        <p14:creationId xmlns:p14="http://schemas.microsoft.com/office/powerpoint/2010/main" val="29174357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plane with plus signs on it. It goes through a cylinder S perpendicularly at the center, dividing the cylinder into two halves of length x each. The top surface of the cylinder is labeled A. Arrows labeled E emerge from both ends of the cylinder, along its axis."/>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62445" r="-62445"/>
          <a:stretch/>
        </p:blipFill>
        <p:spPr/>
      </p:pic>
    </p:spTree>
    <p:extLst>
      <p:ext uri="{BB962C8B-B14F-4D97-AF65-F5344CB8AC3E}">
        <p14:creationId xmlns:p14="http://schemas.microsoft.com/office/powerpoint/2010/main" val="5205473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95</a:t>
            </a:r>
          </a:p>
        </p:txBody>
      </p:sp>
      <p:pic>
        <p:nvPicPr>
          <p:cNvPr id="2" name="Picture Placeholder 1" descr="A cylinder goes through a hole at the center of a plate of thickness h. The plate has plus signs on its edge. The cylinder is labeled Gaussian pill box. The portion of the cylinder on the right side of the plate is of length z. Two arrows from its flat surface point outward, perpendicular to the surface. These are labeled vector E subscript P and delta vector A. The flat surface of the cylinder to the left of the plate has two arrows perpendicular to it, pointing outward. These are labeled mod vector E equal to mod vector E subscript P and delta vector A."/>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3277" b="-3277"/>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443434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6.6</a:t>
            </a:r>
          </a:p>
        </p:txBody>
      </p:sp>
      <p:pic>
        <p:nvPicPr>
          <p:cNvPr id="2" name="Picture Placeholder 1" descr="Figure a shows a curved rectangular surface. Two arrows originate from a point at its center and point in opposite directions. They are both perpendicular to the surface. They are labeled n hat 1 and n hat 2. Figure b shows a 3 dimensional surface shaped somewhat like a light bulb. There are five arrows labeled n hat, which originate from various points on the surface and point outward, perpendicular to the surface. Figure c shows three rectangular surfaces labeled S1, S2 and S3. Two arrows labeled n hat are perpendicular to S1 and point in opposite directions. Three arrows labeled n hat are perpendicular to S2, one pointing in a direction opposite to the other two. There are three arrows perpendicular to S3. All point outward from the same side of the surfa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751" r="-53751"/>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400" dirty="0"/>
              <a:t>Two potential normal vectors arise at every point on a surface.</a:t>
            </a:r>
          </a:p>
          <a:p>
            <a:pPr marL="342900" indent="-342900">
              <a:buAutoNum type="alphaLcParenBoth"/>
            </a:pPr>
            <a:r>
              <a:rPr lang="en-US" sz="1400" dirty="0"/>
              <a:t>The outward normal is used to calculate the flux through a closed surface.</a:t>
            </a:r>
          </a:p>
          <a:p>
            <a:pPr marL="342900" indent="-342900">
              <a:buAutoNum type="alphaLcParenBoth"/>
            </a:pPr>
            <a:r>
              <a:rPr lang="en-US" sz="1400" dirty="0"/>
              <a:t>Only </a:t>
            </a:r>
            <a:r>
              <a:rPr lang="en-US" sz="1400" i="1" dirty="0"/>
              <a:t>S</a:t>
            </a:r>
            <a:r>
              <a:rPr lang="en-US" sz="1400" baseline="-25000" dirty="0"/>
              <a:t>3</a:t>
            </a:r>
            <a:r>
              <a:rPr lang="en-US" sz="1400" dirty="0"/>
              <a:t> has been given a consistent set of normal vectors that allows us to define the flux through the surface.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3987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6.7</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150" dirty="0"/>
                  <a:t>Electric flux through a cube, placed between two charged plates. Electric flux through the bottom face (</a:t>
                </a:r>
                <a:r>
                  <a:rPr lang="en-US" sz="1150" i="1" dirty="0"/>
                  <a:t>ABCD</a:t>
                </a:r>
                <a:r>
                  <a:rPr lang="en-US" sz="1150" dirty="0"/>
                  <a:t>) is negative, because </a:t>
                </a:r>
                <a14:m>
                  <m:oMath xmlns:m="http://schemas.openxmlformats.org/officeDocument/2006/math">
                    <m:acc>
                      <m:accPr>
                        <m:chr m:val="⃗"/>
                        <m:ctrlPr>
                          <a:rPr lang="en-US" sz="1150" b="1" i="1" smtClean="0">
                            <a:latin typeface="Cambria Math" panose="02040503050406030204" pitchFamily="18" charset="0"/>
                          </a:rPr>
                        </m:ctrlPr>
                      </m:accPr>
                      <m:e>
                        <m:r>
                          <a:rPr lang="en-US" sz="1150" b="1" i="0" smtClean="0">
                            <a:latin typeface="Cambria Math"/>
                          </a:rPr>
                          <m:t>𝐄</m:t>
                        </m:r>
                      </m:e>
                    </m:acc>
                  </m:oMath>
                </a14:m>
                <a:r>
                  <a:rPr lang="en-US" sz="1150" dirty="0"/>
                  <a:t> is in the opposite direction to the normal to the surface. The electric flux through the top face (</a:t>
                </a:r>
                <a:r>
                  <a:rPr lang="en-US" sz="1150" i="1" dirty="0"/>
                  <a:t>FGHK</a:t>
                </a:r>
                <a:r>
                  <a:rPr lang="en-US" sz="1150" dirty="0"/>
                  <a:t>) is positive, because the electric field and the normal are in the same direction. The electric flux through the other faces is zero, since the electric field is perpendicular to the normal vectors of those faces. The net electric flux through the cube is the sum of fluxes through the six faces. Here, the net flux through the cube is equal to zero. The magnitude of the flux through rectangle </a:t>
                </a:r>
                <a:r>
                  <a:rPr lang="en-US" sz="1150" i="1" dirty="0"/>
                  <a:t>BCKF </a:t>
                </a:r>
                <a:r>
                  <a:rPr lang="en-US" sz="1150" dirty="0"/>
                  <a:t>is equal to the magnitudes of the flux through both the top and bottom faces.</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t="-524" r="-378" b="-3665"/>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cube ABCDKFGH is shown in the center. A diagonal plane is shown within it from KF to BC. The top surface of the cube, FGHK has a plane labeled minus q slightly above it and parallel to it. Similarly, another plane is labeled plus q is shown slightly below the bottom surface of the cube, parallel to it. Small red arrows are shown pointing upwards from the bottom plane, pointing up to the bottom surface of the cube, pointing up from the top surface of the cube and pointing up to the top plane. These are labeled vector E."/>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52335" r="-52335"/>
          <a:stretch/>
        </p:blipFill>
        <p:spPr/>
      </p:pic>
    </p:spTree>
    <p:extLst>
      <p:ext uri="{BB962C8B-B14F-4D97-AF65-F5344CB8AC3E}">
        <p14:creationId xmlns:p14="http://schemas.microsoft.com/office/powerpoint/2010/main" val="191846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6.8</a:t>
            </a:r>
          </a:p>
        </p:txBody>
      </p:sp>
      <p:sp>
        <p:nvSpPr>
          <p:cNvPr id="7" name="Text Placeholder 6"/>
          <p:cNvSpPr>
            <a:spLocks noGrp="1"/>
          </p:cNvSpPr>
          <p:nvPr>
            <p:ph type="body" sz="quarter" idx="14"/>
          </p:nvPr>
        </p:nvSpPr>
        <p:spPr/>
        <p:txBody>
          <a:bodyPr>
            <a:normAutofit/>
          </a:bodyPr>
          <a:lstStyle/>
          <a:p>
            <a:r>
              <a:rPr lang="en-US" sz="1600" dirty="0"/>
              <a:t>A surface is divided into patches to find the flux.</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a wavy surface labeled S. Three arrows labeled n hat originate from three different patches on the surface. Longer arrows labeled vector E also originate from each patch. An enlarged view of one patch is shown on the side. It shows n hat to be perpendicular to the patch."/>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17961" r="-17961"/>
          <a:stretch/>
        </p:blipFill>
        <p:spPr/>
      </p:pic>
    </p:spTree>
    <p:extLst>
      <p:ext uri="{BB962C8B-B14F-4D97-AF65-F5344CB8AC3E}">
        <p14:creationId xmlns:p14="http://schemas.microsoft.com/office/powerpoint/2010/main" val="1851184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441</TotalTime>
  <Words>2185</Words>
  <Application>Microsoft Office PowerPoint</Application>
  <PresentationFormat>On-screen Show (4:3)</PresentationFormat>
  <Paragraphs>127</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Arial Black</vt:lpstr>
      <vt:lpstr>Calibri</vt:lpstr>
      <vt:lpstr>Cambria Math</vt:lpstr>
      <vt:lpstr>Essential</vt:lpstr>
      <vt:lpstr>PowerPoint Presentation</vt:lpstr>
      <vt:lpstr>Figure 6.1</vt:lpstr>
      <vt:lpstr>Figure 6.2</vt:lpstr>
      <vt:lpstr>Figure 6.3</vt:lpstr>
      <vt:lpstr>Figure 6.4</vt:lpstr>
      <vt:lpstr>Figure 6.5</vt:lpstr>
      <vt:lpstr>Figure 6.6</vt:lpstr>
      <vt:lpstr>Figure 6.7</vt:lpstr>
      <vt:lpstr>Figure 6.8</vt:lpstr>
      <vt:lpstr>Figure 6.9</vt:lpstr>
      <vt:lpstr>Figure 6.10</vt:lpstr>
      <vt:lpstr>Figure 6.11</vt:lpstr>
      <vt:lpstr>Figure 6.12</vt:lpstr>
      <vt:lpstr>Figure 6.13</vt:lpstr>
      <vt:lpstr>Figure 6.14</vt:lpstr>
      <vt:lpstr>Figure 6.15</vt:lpstr>
      <vt:lpstr>Figure 6.16</vt:lpstr>
      <vt:lpstr>Figure 6.17</vt:lpstr>
      <vt:lpstr>Figure 6.18</vt:lpstr>
      <vt:lpstr>Figure 6.19</vt:lpstr>
      <vt:lpstr>Figure 6.20</vt:lpstr>
      <vt:lpstr>Figure 6.21</vt:lpstr>
      <vt:lpstr>Figure 6.22</vt:lpstr>
      <vt:lpstr>Figure 6.23</vt:lpstr>
      <vt:lpstr>Figure 6.24</vt:lpstr>
      <vt:lpstr>Figure 6.25</vt:lpstr>
      <vt:lpstr>Figure 6.26</vt:lpstr>
      <vt:lpstr>Figure 6.27</vt:lpstr>
      <vt:lpstr>Figure 6.28</vt:lpstr>
      <vt:lpstr>Figure 6.29</vt:lpstr>
      <vt:lpstr>Figure 6.30</vt:lpstr>
      <vt:lpstr>Figure 6.31</vt:lpstr>
      <vt:lpstr>Figure 6.32</vt:lpstr>
      <vt:lpstr>Figure 6.33</vt:lpstr>
      <vt:lpstr>Figure 6.34</vt:lpstr>
      <vt:lpstr>Figure 6.35</vt:lpstr>
      <vt:lpstr>Figure 6.36</vt:lpstr>
      <vt:lpstr>Figure 6.37</vt:lpstr>
      <vt:lpstr>Figure 6.38</vt:lpstr>
      <vt:lpstr>Figure 6.39</vt:lpstr>
      <vt:lpstr>Figure 6.40</vt:lpstr>
      <vt:lpstr>Figure 6.41</vt:lpstr>
      <vt:lpstr>Figure 6.42</vt:lpstr>
      <vt:lpstr>Figure 6.43</vt:lpstr>
      <vt:lpstr>Figure 6.44</vt:lpstr>
      <vt:lpstr>Figure 6.45</vt:lpstr>
      <vt:lpstr>Exercise 18</vt:lpstr>
      <vt:lpstr>Exercise 30</vt:lpstr>
      <vt:lpstr>Exercise 31</vt:lpstr>
      <vt:lpstr>Exercise 35</vt:lpstr>
      <vt:lpstr>Figure 6.46</vt:lpstr>
      <vt:lpstr>Exercise 61</vt:lpstr>
      <vt:lpstr>Exercise 62</vt:lpstr>
      <vt:lpstr>Exercise 69</vt:lpstr>
      <vt:lpstr>Exercise 72</vt:lpstr>
      <vt:lpstr>Exercise 75</vt:lpstr>
      <vt:lpstr>Exercise 77</vt:lpstr>
      <vt:lpstr>Exercise 78</vt:lpstr>
      <vt:lpstr>Exercise 82</vt:lpstr>
      <vt:lpstr>Exercise 83</vt:lpstr>
      <vt:lpstr>Exercise 84</vt:lpstr>
      <vt:lpstr>Exercise 85</vt:lpstr>
      <vt:lpstr>Exercise 86</vt:lpstr>
      <vt:lpstr>Exercise 87</vt:lpstr>
      <vt:lpstr>Exercise 88</vt:lpstr>
      <vt:lpstr>Exercise 89</vt:lpstr>
      <vt:lpstr>Exercise 93</vt:lpstr>
      <vt:lpstr>Exercise 95</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Sevans O365</cp:lastModifiedBy>
  <cp:revision>83</cp:revision>
  <dcterms:created xsi:type="dcterms:W3CDTF">2012-06-04T02:13:36Z</dcterms:created>
  <dcterms:modified xsi:type="dcterms:W3CDTF">2021-05-24T21:02:31Z</dcterms:modified>
</cp:coreProperties>
</file>