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59"/>
  </p:handoutMasterIdLst>
  <p:sldIdLst>
    <p:sldId id="256" r:id="rId2"/>
    <p:sldId id="288" r:id="rId3"/>
    <p:sldId id="334" r:id="rId4"/>
    <p:sldId id="335" r:id="rId5"/>
    <p:sldId id="286" r:id="rId6"/>
    <p:sldId id="285" r:id="rId7"/>
    <p:sldId id="284" r:id="rId8"/>
    <p:sldId id="283" r:id="rId9"/>
    <p:sldId id="282" r:id="rId10"/>
    <p:sldId id="336" r:id="rId11"/>
    <p:sldId id="337" r:id="rId12"/>
    <p:sldId id="338" r:id="rId13"/>
    <p:sldId id="296" r:id="rId14"/>
    <p:sldId id="339" r:id="rId15"/>
    <p:sldId id="340" r:id="rId16"/>
    <p:sldId id="295" r:id="rId17"/>
    <p:sldId id="294" r:id="rId18"/>
    <p:sldId id="341" r:id="rId19"/>
    <p:sldId id="302" r:id="rId20"/>
    <p:sldId id="292" r:id="rId21"/>
    <p:sldId id="303" r:id="rId22"/>
    <p:sldId id="301" r:id="rId23"/>
    <p:sldId id="300" r:id="rId24"/>
    <p:sldId id="299" r:id="rId25"/>
    <p:sldId id="311" r:id="rId26"/>
    <p:sldId id="342" r:id="rId27"/>
    <p:sldId id="305" r:id="rId28"/>
    <p:sldId id="310" r:id="rId29"/>
    <p:sldId id="309" r:id="rId30"/>
    <p:sldId id="343" r:id="rId31"/>
    <p:sldId id="308" r:id="rId32"/>
    <p:sldId id="307" r:id="rId33"/>
    <p:sldId id="306" r:id="rId34"/>
    <p:sldId id="304" r:id="rId35"/>
    <p:sldId id="317" r:id="rId36"/>
    <p:sldId id="344" r:id="rId37"/>
    <p:sldId id="316" r:id="rId38"/>
    <p:sldId id="345" r:id="rId39"/>
    <p:sldId id="315" r:id="rId40"/>
    <p:sldId id="320" r:id="rId41"/>
    <p:sldId id="322" r:id="rId42"/>
    <p:sldId id="346" r:id="rId43"/>
    <p:sldId id="319" r:id="rId44"/>
    <p:sldId id="314" r:id="rId45"/>
    <p:sldId id="326" r:id="rId46"/>
    <p:sldId id="325" r:id="rId47"/>
    <p:sldId id="324" r:id="rId48"/>
    <p:sldId id="280" r:id="rId49"/>
    <p:sldId id="331" r:id="rId50"/>
    <p:sldId id="323" r:id="rId51"/>
    <p:sldId id="330" r:id="rId52"/>
    <p:sldId id="329" r:id="rId53"/>
    <p:sldId id="321" r:id="rId54"/>
    <p:sldId id="347" r:id="rId55"/>
    <p:sldId id="348" r:id="rId56"/>
    <p:sldId id="349" r:id="rId57"/>
    <p:sldId id="279" r:id="rId5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CE6AD2-E8A1-4B8A-B980-84AEB1D2789A}" v="1" dt="2019-11-18T21:38:45.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81" autoAdjust="0"/>
    <p:restoredTop sz="92651" autoAdjust="0"/>
  </p:normalViewPr>
  <p:slideViewPr>
    <p:cSldViewPr snapToGrid="0" snapToObjects="1">
      <p:cViewPr varScale="1">
        <p:scale>
          <a:sx n="78" d="100"/>
          <a:sy n="78" d="100"/>
        </p:scale>
        <p:origin x="30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tzstein, Paul J. (TR Product)" userId="47c0c596-d985-4a0e-a8bd-13e4ff7ed01a" providerId="ADAL" clId="{D8CE6AD2-E8A1-4B8A-B980-84AEB1D2789A}"/>
    <pc:docChg chg="custSel modSld">
      <pc:chgData name="Wetzstein, Paul J. (TR Product)" userId="47c0c596-d985-4a0e-a8bd-13e4ff7ed01a" providerId="ADAL" clId="{D8CE6AD2-E8A1-4B8A-B980-84AEB1D2789A}" dt="2019-11-18T21:39:00.205" v="7" actId="962"/>
      <pc:docMkLst>
        <pc:docMk/>
      </pc:docMkLst>
      <pc:sldChg chg="addSp delSp modSp">
        <pc:chgData name="Wetzstein, Paul J. (TR Product)" userId="47c0c596-d985-4a0e-a8bd-13e4ff7ed01a" providerId="ADAL" clId="{D8CE6AD2-E8A1-4B8A-B980-84AEB1D2789A}" dt="2019-11-18T21:39:00.205" v="7" actId="962"/>
        <pc:sldMkLst>
          <pc:docMk/>
          <pc:sldMk cId="2069799751" sldId="321"/>
        </pc:sldMkLst>
        <pc:spChg chg="add del mod">
          <ac:chgData name="Wetzstein, Paul J. (TR Product)" userId="47c0c596-d985-4a0e-a8bd-13e4ff7ed01a" providerId="ADAL" clId="{D8CE6AD2-E8A1-4B8A-B980-84AEB1D2789A}" dt="2019-11-18T21:38:41.099" v="1" actId="478"/>
          <ac:spMkLst>
            <pc:docMk/>
            <pc:sldMk cId="2069799751" sldId="321"/>
            <ac:spMk id="4" creationId="{C5B736BB-1949-49A2-BE0C-4806587D444C}"/>
          </ac:spMkLst>
        </pc:spChg>
        <pc:picChg chg="del">
          <ac:chgData name="Wetzstein, Paul J. (TR Product)" userId="47c0c596-d985-4a0e-a8bd-13e4ff7ed01a" providerId="ADAL" clId="{D8CE6AD2-E8A1-4B8A-B980-84AEB1D2789A}" dt="2019-11-18T21:38:39.603" v="0" actId="478"/>
          <ac:picMkLst>
            <pc:docMk/>
            <pc:sldMk cId="2069799751" sldId="321"/>
            <ac:picMk id="2" creationId="{00000000-0000-0000-0000-000000000000}"/>
          </ac:picMkLst>
        </pc:picChg>
        <pc:picChg chg="add mod">
          <ac:chgData name="Wetzstein, Paul J. (TR Product)" userId="47c0c596-d985-4a0e-a8bd-13e4ff7ed01a" providerId="ADAL" clId="{D8CE6AD2-E8A1-4B8A-B980-84AEB1D2789A}" dt="2019-11-18T21:39:00.205" v="7" actId="962"/>
          <ac:picMkLst>
            <pc:docMk/>
            <pc:sldMk cId="2069799751" sldId="321"/>
            <ac:picMk id="7" creationId="{65570DB0-4078-4C98-A51E-FB873FD36DA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48D041A-73BB-E643-A8C7-50D88C2F22F5}" type="datetimeFigureOut">
              <a:rPr lang="en-US" smtClean="0"/>
              <a:t>5/24/2021</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May 24,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May 24,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May 24,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May 24,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May 24, 2021</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4.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0.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2.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6.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4.jp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0.jp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7 </a:t>
            </a:r>
            <a:r>
              <a:rPr lang="en-US" sz="2000" b="1" dirty="0">
                <a:solidFill>
                  <a:srgbClr val="212F62"/>
                </a:solidFill>
                <a:latin typeface="+mn-lt"/>
              </a:rPr>
              <a:t>ELECTRIC POTENTIAL</a:t>
            </a: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17311" y="5533644"/>
            <a:ext cx="1507110" cy="102436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7.9</a:t>
            </a:r>
          </a:p>
        </p:txBody>
      </p:sp>
      <p:pic>
        <p:nvPicPr>
          <p:cNvPr id="2" name="Picture Placeholder 1" descr="The figure shows a square with side length 1.0cm and two charges (2.0µC and 3.0µC) on adjacent corner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7331" r="-47331"/>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Step 2. Work </a:t>
                </a:r>
                <a:r>
                  <a:rPr lang="en-US" sz="1600" i="1" dirty="0"/>
                  <a:t>W</a:t>
                </a:r>
                <a:r>
                  <a:rPr lang="en-US" sz="1600" baseline="-25000" dirty="0"/>
                  <a:t>2</a:t>
                </a:r>
                <a:r>
                  <a:rPr lang="en-US" sz="1600" dirty="0"/>
                  <a:t> to bring the </a:t>
                </a:r>
                <a:r>
                  <a:rPr lang="en-US" sz="1600" dirty="0">
                    <a:latin typeface="Cambria Math"/>
                    <a:cs typeface="Cambria Math"/>
                  </a:rPr>
                  <a:t>+</a:t>
                </a:r>
                <a:r>
                  <a:rPr lang="en-US" sz="1600" dirty="0"/>
                  <a:t>3.0</a:t>
                </a:r>
                <a:r>
                  <a:rPr lang="en-US" sz="1600" dirty="0">
                    <a:latin typeface="Cambria Math"/>
                    <a:cs typeface="Cambria Math"/>
                  </a:rPr>
                  <a:t>–</a:t>
                </a:r>
                <a14:m>
                  <m:oMath xmlns:m="http://schemas.openxmlformats.org/officeDocument/2006/math">
                    <m:r>
                      <a:rPr lang="en-US" sz="1600" i="1" dirty="0" smtClean="0">
                        <a:latin typeface="Cambria Math"/>
                        <a:cs typeface="Cambria Math"/>
                      </a:rPr>
                      <m:t>𝜇</m:t>
                    </m:r>
                  </m:oMath>
                </a14:m>
                <a:r>
                  <a:rPr lang="en-US" sz="1600" dirty="0"/>
                  <a:t>C charge from infinity.</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2094"/>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032806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7.10</a:t>
            </a:r>
          </a:p>
        </p:txBody>
      </p:sp>
      <p:pic>
        <p:nvPicPr>
          <p:cNvPr id="2" name="Picture Placeholder 1" descr="The figure shows a square with side length 1.0cm and three charges (2.0µC, 3.0µC and 4.0µC) on three corner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0878" r="-50878"/>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Step 3. Work </a:t>
                </a:r>
                <a:r>
                  <a:rPr lang="en-US" sz="1600" i="1" dirty="0"/>
                  <a:t>W</a:t>
                </a:r>
                <a:r>
                  <a:rPr lang="en-US" sz="1600" baseline="-25000" dirty="0"/>
                  <a:t>3</a:t>
                </a:r>
                <a:r>
                  <a:rPr lang="en-US" sz="1600" dirty="0"/>
                  <a:t> to bring the </a:t>
                </a:r>
                <a:r>
                  <a:rPr lang="en-US" sz="1600" dirty="0">
                    <a:latin typeface="Cambria Math"/>
                    <a:cs typeface="Cambria Math"/>
                  </a:rPr>
                  <a:t>+</a:t>
                </a:r>
                <a:r>
                  <a:rPr lang="en-US" sz="1600" dirty="0"/>
                  <a:t>4.0</a:t>
                </a:r>
                <a:r>
                  <a:rPr lang="en-US" sz="1600" dirty="0">
                    <a:latin typeface="Cambria Math"/>
                    <a:cs typeface="Cambria Math"/>
                  </a:rPr>
                  <a:t>–</a:t>
                </a:r>
                <a14:m>
                  <m:oMath xmlns:m="http://schemas.openxmlformats.org/officeDocument/2006/math">
                    <m:r>
                      <a:rPr lang="en-US" sz="1600" i="1" dirty="0">
                        <a:latin typeface="Cambria Math"/>
                        <a:cs typeface="Cambria Math"/>
                      </a:rPr>
                      <m:t>𝜇</m:t>
                    </m:r>
                  </m:oMath>
                </a14:m>
                <a:r>
                  <a:rPr lang="en-US" sz="1600" dirty="0"/>
                  <a:t>C charge from infinity.</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2094"/>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961419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7.11</a:t>
            </a:r>
          </a:p>
        </p:txBody>
      </p:sp>
      <p:pic>
        <p:nvPicPr>
          <p:cNvPr id="2" name="Picture Placeholder 1" descr="The figure shows a square with side length 1.0cm and four charges (2.0µC, 3.0µC, 4.0µC and 5.0µC) located at four corner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0878" r="-50878"/>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Step 4. Work </a:t>
                </a:r>
                <a:r>
                  <a:rPr lang="en-US" sz="1600" i="1" dirty="0"/>
                  <a:t>W</a:t>
                </a:r>
                <a:r>
                  <a:rPr lang="en-US" sz="1600" baseline="-25000" dirty="0"/>
                  <a:t>4</a:t>
                </a:r>
                <a:r>
                  <a:rPr lang="en-US" sz="1600" dirty="0"/>
                  <a:t> to bring the </a:t>
                </a:r>
                <a:r>
                  <a:rPr lang="en-US" sz="1600" dirty="0">
                    <a:latin typeface="Cambria Math"/>
                    <a:cs typeface="Cambria Math"/>
                  </a:rPr>
                  <a:t>+</a:t>
                </a:r>
                <a:r>
                  <a:rPr lang="en-US" sz="1600" dirty="0"/>
                  <a:t>5.0</a:t>
                </a:r>
                <a:r>
                  <a:rPr lang="en-US" sz="1600" dirty="0">
                    <a:latin typeface="Cambria Math"/>
                    <a:cs typeface="Cambria Math"/>
                  </a:rPr>
                  <a:t>–</a:t>
                </a:r>
                <a14:m>
                  <m:oMath xmlns:m="http://schemas.openxmlformats.org/officeDocument/2006/math">
                    <m:r>
                      <a:rPr lang="en-US" sz="1600" i="1" dirty="0">
                        <a:latin typeface="Cambria Math"/>
                        <a:cs typeface="Cambria Math"/>
                      </a:rPr>
                      <m:t>𝜇</m:t>
                    </m:r>
                  </m:oMath>
                </a14:m>
                <a:r>
                  <a:rPr lang="en-US" sz="1600" dirty="0"/>
                  <a:t>C charge from infinity.</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2094"/>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624415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7.12</a:t>
            </a:r>
          </a:p>
        </p:txBody>
      </p:sp>
      <p:pic>
        <p:nvPicPr>
          <p:cNvPr id="2" name="Picture Placeholder 1" descr="The figure shows a headlight connected to terminals of a 12V battery. The charge q flows out from terminal A of the battery and back into terminal B of the battery."/>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0777" r="-40777"/>
          <a:stretch>
            <a:fillRect/>
          </a:stretch>
        </p:blipFill>
        <p:spPr/>
      </p:pic>
      <p:sp>
        <p:nvSpPr>
          <p:cNvPr id="7" name="Text Placeholder 6"/>
          <p:cNvSpPr>
            <a:spLocks noGrp="1"/>
          </p:cNvSpPr>
          <p:nvPr>
            <p:ph type="body" sz="quarter" idx="14"/>
          </p:nvPr>
        </p:nvSpPr>
        <p:spPr/>
        <p:txBody>
          <a:bodyPr>
            <a:noAutofit/>
          </a:bodyPr>
          <a:lstStyle/>
          <a:p>
            <a:r>
              <a:rPr lang="en-US" sz="1400" dirty="0"/>
              <a:t>A battery moves negative charge from its negative terminal through a headlight to its positive terminal. Appropriate combinations of chemicals in the battery separate charges so that the negative terminal has an excess of negative charge, which is repelled by it and attracted to the excess positive charge on the other terminal. In terms of potential, the positive terminal is at a higher voltage than the negative terminal. Inside the battery, both positive and negative charges move.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251769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7.13</a:t>
            </a:r>
          </a:p>
        </p:txBody>
      </p:sp>
      <p:sp>
        <p:nvSpPr>
          <p:cNvPr id="7" name="Text Placeholder 6"/>
          <p:cNvSpPr>
            <a:spLocks noGrp="1"/>
          </p:cNvSpPr>
          <p:nvPr>
            <p:ph type="body" sz="quarter" idx="14"/>
          </p:nvPr>
        </p:nvSpPr>
        <p:spPr>
          <a:xfrm>
            <a:off x="457200" y="5073804"/>
            <a:ext cx="8062912" cy="1382751"/>
          </a:xfrm>
        </p:spPr>
        <p:txBody>
          <a:bodyPr>
            <a:noAutofit/>
          </a:bodyPr>
          <a:lstStyle/>
          <a:p>
            <a:r>
              <a:rPr lang="en-US" sz="1400" dirty="0"/>
              <a:t>A typical electron gun accelerates electrons using a potential difference between two separated metal plates. By conservation of energy, the kinetic energy has to equal the change in potential energy, so </a:t>
            </a:r>
            <a:r>
              <a:rPr lang="en-US" sz="1400" i="1" dirty="0"/>
              <a:t>KE</a:t>
            </a:r>
            <a:r>
              <a:rPr lang="en-US" sz="1400" dirty="0"/>
              <a:t> </a:t>
            </a:r>
            <a:r>
              <a:rPr lang="en-US" sz="1400" dirty="0">
                <a:latin typeface="Cambria Math"/>
                <a:cs typeface="Cambria Math"/>
              </a:rPr>
              <a:t>=</a:t>
            </a:r>
            <a:r>
              <a:rPr lang="en-US" sz="1400" dirty="0"/>
              <a:t> </a:t>
            </a:r>
            <a:r>
              <a:rPr lang="en-US" sz="1400" i="1" dirty="0"/>
              <a:t>qV</a:t>
            </a:r>
            <a:r>
              <a:rPr lang="en-US" sz="1400" dirty="0"/>
              <a:t>. The energy of the electron in electron-volts is numerically the same as the voltage between the plates. For example, a 5000-V potential difference produces 5000-eV electrons. The conceptual construct, namely two parallel plates with a hole in one, is shown in </a:t>
            </a:r>
            <a:r>
              <a:rPr lang="en-US" sz="1400" dirty="0">
                <a:solidFill>
                  <a:srgbClr val="6CB255"/>
                </a:solidFill>
              </a:rPr>
              <a:t>(a)</a:t>
            </a:r>
            <a:r>
              <a:rPr lang="en-US" sz="1400" dirty="0"/>
              <a:t>, while a real electron gun is shown in </a:t>
            </a:r>
            <a:r>
              <a:rPr lang="en-US" sz="1400" dirty="0">
                <a:solidFill>
                  <a:srgbClr val="6CB255"/>
                </a:solidFill>
              </a:rPr>
              <a:t>(b)</a:t>
            </a:r>
            <a:r>
              <a:rPr lang="en-US" sz="1400" dirty="0"/>
              <a:t>.</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1026" name="Picture 2" descr="Part a shows an electron gun with two metal plates and an electron between the plates. The metal plates are connected to terminals of a battery and have opposite charges with a potential difference V subscript AB. Part b shows the photo of an electron gun."/>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29188" y="1052664"/>
            <a:ext cx="5530618" cy="3931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111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7.14</a:t>
            </a:r>
          </a:p>
        </p:txBody>
      </p:sp>
      <p:pic>
        <p:nvPicPr>
          <p:cNvPr id="2" name="Picture Placeholder 1" descr="The figure shows electric field between two plates (A and B) with opposite charges. The plates are separated by distance d and have a potential difference V subscript AB. A positive charge q is located between the plates and moves from A to B."/>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3882" r="-23882"/>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The relationship between V and E for parallel conducting plates is </a:t>
            </a:r>
            <a:r>
              <a:rPr lang="en-US" sz="1600" i="1" dirty="0">
                <a:solidFill>
                  <a:schemeClr val="tx1"/>
                </a:solidFill>
              </a:rPr>
              <a:t>E</a:t>
            </a:r>
            <a:r>
              <a:rPr lang="en-US" sz="1600" dirty="0">
                <a:solidFill>
                  <a:schemeClr val="tx1"/>
                </a:solidFill>
              </a:rPr>
              <a:t> </a:t>
            </a:r>
            <a:r>
              <a:rPr lang="en-US" sz="1600" dirty="0">
                <a:solidFill>
                  <a:schemeClr val="tx1"/>
                </a:solidFill>
                <a:latin typeface="Cambria Math"/>
                <a:cs typeface="Cambria Math"/>
              </a:rPr>
              <a:t>=</a:t>
            </a:r>
            <a:r>
              <a:rPr lang="en-US" sz="1600" dirty="0">
                <a:solidFill>
                  <a:schemeClr val="tx1"/>
                </a:solidFill>
              </a:rPr>
              <a:t> </a:t>
            </a:r>
            <a:r>
              <a:rPr lang="en-US" sz="1600" i="1" dirty="0">
                <a:solidFill>
                  <a:schemeClr val="tx1"/>
                </a:solidFill>
              </a:rPr>
              <a:t>V</a:t>
            </a:r>
            <a:r>
              <a:rPr lang="en-US" sz="1600" dirty="0">
                <a:solidFill>
                  <a:schemeClr val="tx1"/>
                </a:solidFill>
                <a:latin typeface="Cambria Math"/>
                <a:cs typeface="Cambria Math"/>
              </a:rPr>
              <a:t>/</a:t>
            </a:r>
            <a:r>
              <a:rPr lang="en-US" sz="1600" i="1" dirty="0">
                <a:solidFill>
                  <a:schemeClr val="tx1"/>
                </a:solidFill>
              </a:rPr>
              <a:t>d</a:t>
            </a:r>
            <a:r>
              <a:rPr lang="en-US" sz="1600" dirty="0">
                <a:solidFill>
                  <a:schemeClr val="tx1"/>
                </a:solidFill>
              </a:rPr>
              <a:t>. (Note that </a:t>
            </a:r>
            <a:r>
              <a:rPr lang="en-US" sz="1600" dirty="0">
                <a:solidFill>
                  <a:schemeClr val="tx1"/>
                </a:solidFill>
                <a:latin typeface="Cambria Math"/>
                <a:cs typeface="Cambria Math"/>
              </a:rPr>
              <a:t>Δ</a:t>
            </a:r>
            <a:r>
              <a:rPr lang="en-US" sz="1600" i="1" dirty="0">
                <a:solidFill>
                  <a:schemeClr val="tx1"/>
                </a:solidFill>
              </a:rPr>
              <a:t>V</a:t>
            </a:r>
            <a:r>
              <a:rPr lang="en-US" sz="1600" dirty="0">
                <a:solidFill>
                  <a:schemeClr val="tx1"/>
                </a:solidFill>
              </a:rPr>
              <a:t> </a:t>
            </a:r>
            <a:r>
              <a:rPr lang="en-US" sz="1600" dirty="0">
                <a:solidFill>
                  <a:schemeClr val="tx1"/>
                </a:solidFill>
                <a:latin typeface="Cambria Math"/>
                <a:cs typeface="Cambria Math"/>
              </a:rPr>
              <a:t>=</a:t>
            </a:r>
            <a:r>
              <a:rPr lang="en-US" sz="1600" dirty="0">
                <a:solidFill>
                  <a:schemeClr val="tx1"/>
                </a:solidFill>
              </a:rPr>
              <a:t> </a:t>
            </a:r>
            <a:r>
              <a:rPr lang="en-US" sz="1600" i="1" dirty="0">
                <a:solidFill>
                  <a:schemeClr val="tx1"/>
                </a:solidFill>
              </a:rPr>
              <a:t>V</a:t>
            </a:r>
            <a:r>
              <a:rPr lang="en-US" sz="1600" i="1" baseline="-25000" dirty="0">
                <a:solidFill>
                  <a:schemeClr val="tx1"/>
                </a:solidFill>
              </a:rPr>
              <a:t>AB</a:t>
            </a:r>
            <a:r>
              <a:rPr lang="en-US" sz="1600" dirty="0">
                <a:solidFill>
                  <a:schemeClr val="tx1"/>
                </a:solidFill>
              </a:rPr>
              <a:t> in magnitude. For a charge that is moved from plate </a:t>
            </a:r>
            <a:r>
              <a:rPr lang="en-US" sz="1600" i="1" dirty="0">
                <a:solidFill>
                  <a:schemeClr val="tx1"/>
                </a:solidFill>
              </a:rPr>
              <a:t>A</a:t>
            </a:r>
            <a:r>
              <a:rPr lang="en-US" sz="1600" dirty="0">
                <a:solidFill>
                  <a:schemeClr val="tx1"/>
                </a:solidFill>
              </a:rPr>
              <a:t> at higher potential to plate </a:t>
            </a:r>
            <a:r>
              <a:rPr lang="en-US" sz="1600" i="1" dirty="0">
                <a:solidFill>
                  <a:schemeClr val="tx1"/>
                </a:solidFill>
              </a:rPr>
              <a:t>B</a:t>
            </a:r>
            <a:r>
              <a:rPr lang="en-US" sz="1600" dirty="0">
                <a:solidFill>
                  <a:schemeClr val="tx1"/>
                </a:solidFill>
              </a:rPr>
              <a:t> at lower potential, a minus sign needs to be included as follows: </a:t>
            </a:r>
            <a:r>
              <a:rPr lang="en-US" sz="1600" dirty="0">
                <a:solidFill>
                  <a:schemeClr val="tx1"/>
                </a:solidFill>
                <a:latin typeface="Cambria Math"/>
                <a:cs typeface="Cambria Math"/>
              </a:rPr>
              <a:t>−Δ</a:t>
            </a:r>
            <a:r>
              <a:rPr lang="en-US" sz="1600" i="1" dirty="0">
                <a:solidFill>
                  <a:schemeClr val="tx1"/>
                </a:solidFill>
              </a:rPr>
              <a:t>V</a:t>
            </a:r>
            <a:r>
              <a:rPr lang="en-US" sz="1600" dirty="0">
                <a:solidFill>
                  <a:schemeClr val="tx1"/>
                </a:solidFill>
              </a:rPr>
              <a:t> </a:t>
            </a:r>
            <a:r>
              <a:rPr lang="en-US" sz="1600" dirty="0">
                <a:solidFill>
                  <a:schemeClr val="tx1"/>
                </a:solidFill>
                <a:latin typeface="Cambria Math"/>
                <a:cs typeface="Cambria Math"/>
              </a:rPr>
              <a:t>=</a:t>
            </a:r>
            <a:r>
              <a:rPr lang="en-US" sz="1600" dirty="0">
                <a:solidFill>
                  <a:schemeClr val="tx1"/>
                </a:solidFill>
              </a:rPr>
              <a:t> </a:t>
            </a:r>
            <a:r>
              <a:rPr lang="en-US" sz="1600" i="1" dirty="0">
                <a:solidFill>
                  <a:schemeClr val="tx1"/>
                </a:solidFill>
              </a:rPr>
              <a:t>V</a:t>
            </a:r>
            <a:r>
              <a:rPr lang="en-US" sz="1600" i="1" baseline="-25000" dirty="0">
                <a:solidFill>
                  <a:schemeClr val="tx1"/>
                </a:solidFill>
              </a:rPr>
              <a:t>A</a:t>
            </a:r>
            <a:r>
              <a:rPr lang="en-US" sz="1600" dirty="0">
                <a:solidFill>
                  <a:schemeClr val="tx1"/>
                </a:solidFill>
              </a:rPr>
              <a:t> </a:t>
            </a:r>
            <a:r>
              <a:rPr lang="en-US" sz="1600" dirty="0">
                <a:solidFill>
                  <a:schemeClr val="tx1"/>
                </a:solidFill>
                <a:latin typeface="Cambria Math"/>
                <a:cs typeface="Cambria Math"/>
              </a:rPr>
              <a:t>−</a:t>
            </a:r>
            <a:r>
              <a:rPr lang="en-US" sz="1600" dirty="0">
                <a:solidFill>
                  <a:schemeClr val="tx1"/>
                </a:solidFill>
              </a:rPr>
              <a:t> </a:t>
            </a:r>
            <a:r>
              <a:rPr lang="en-US" sz="1600" i="1" dirty="0">
                <a:solidFill>
                  <a:schemeClr val="tx1"/>
                </a:solidFill>
              </a:rPr>
              <a:t>V</a:t>
            </a:r>
            <a:r>
              <a:rPr lang="en-US" sz="1600" i="1" baseline="-25000" dirty="0">
                <a:solidFill>
                  <a:schemeClr val="tx1"/>
                </a:solidFill>
              </a:rPr>
              <a:t>B</a:t>
            </a:r>
            <a:r>
              <a:rPr lang="en-US" sz="1600" dirty="0">
                <a:solidFill>
                  <a:schemeClr val="tx1"/>
                </a:solidFill>
              </a:rPr>
              <a:t> </a:t>
            </a:r>
            <a:r>
              <a:rPr lang="en-US" sz="1600" dirty="0">
                <a:solidFill>
                  <a:schemeClr val="tx1"/>
                </a:solidFill>
                <a:latin typeface="Cambria Math"/>
                <a:cs typeface="Cambria Math"/>
              </a:rPr>
              <a:t>=</a:t>
            </a:r>
            <a:r>
              <a:rPr lang="en-US" sz="1600" dirty="0">
                <a:solidFill>
                  <a:schemeClr val="tx1"/>
                </a:solidFill>
              </a:rPr>
              <a:t> </a:t>
            </a:r>
            <a:r>
              <a:rPr lang="en-US" sz="1600" i="1" dirty="0">
                <a:solidFill>
                  <a:schemeClr val="tx1"/>
                </a:solidFill>
              </a:rPr>
              <a:t>V</a:t>
            </a:r>
            <a:r>
              <a:rPr lang="en-US" sz="1600" i="1" baseline="-25000" dirty="0">
                <a:solidFill>
                  <a:schemeClr val="tx1"/>
                </a:solidFill>
              </a:rPr>
              <a:t>AB</a:t>
            </a:r>
            <a:r>
              <a:rPr lang="en-US" sz="1600" dirty="0">
                <a:solidFill>
                  <a:schemeClr val="tx1"/>
                </a:solidFill>
              </a:rPr>
              <a:t>.)</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48843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7.15</a:t>
            </a:r>
          </a:p>
        </p:txBody>
      </p:sp>
      <p:pic>
        <p:nvPicPr>
          <p:cNvPr id="2" name="Picture Placeholder 1" descr="The figure shows a charge q equidistant from two points, A and B."/>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6778" r="-56778"/>
          <a:stretch>
            <a:fillRect/>
          </a:stretch>
        </p:blipFill>
        <p:spPr/>
      </p:pic>
      <p:sp>
        <p:nvSpPr>
          <p:cNvPr id="7" name="Text Placeholder 6"/>
          <p:cNvSpPr>
            <a:spLocks noGrp="1"/>
          </p:cNvSpPr>
          <p:nvPr>
            <p:ph type="body" sz="quarter" idx="14"/>
          </p:nvPr>
        </p:nvSpPr>
        <p:spPr/>
        <p:txBody>
          <a:bodyPr>
            <a:normAutofit/>
          </a:bodyPr>
          <a:lstStyle/>
          <a:p>
            <a:r>
              <a:rPr lang="en-US" sz="1600" dirty="0"/>
              <a:t>The arc for calculating the potential difference between two points that are equidistant from a point charge at the origin.</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823770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7.16</a:t>
            </a:r>
          </a:p>
        </p:txBody>
      </p:sp>
      <p:pic>
        <p:nvPicPr>
          <p:cNvPr id="2" name="Picture Placeholder 1" descr="The first photo shows a spark chamber and the second photo shows its operati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4279" b="-14279"/>
          <a:stretch>
            <a:fillRect/>
          </a:stretch>
        </p:blipFill>
        <p:spPr/>
      </p:pic>
      <p:sp>
        <p:nvSpPr>
          <p:cNvPr id="7" name="Text Placeholder 6"/>
          <p:cNvSpPr>
            <a:spLocks noGrp="1"/>
          </p:cNvSpPr>
          <p:nvPr>
            <p:ph type="body" sz="quarter" idx="14"/>
          </p:nvPr>
        </p:nvSpPr>
        <p:spPr/>
        <p:txBody>
          <a:bodyPr>
            <a:noAutofit/>
          </a:bodyPr>
          <a:lstStyle/>
          <a:p>
            <a:r>
              <a:rPr lang="en-US" sz="1200" dirty="0"/>
              <a:t>A spark chamber is used to trace the paths of high-energy particles. Ionization created by the particles as they pass through the gas between the plates allows a spark to jump. The sparks are perpendicular to the plates, following electric field lines between them. The potential difference between adjacent plates is not high enough to cause sparks without the ionization produced by particles from accelerator experiments (or cosmic rays). This form of detector is now archaic and no longer in use except for demonstration purposes. (credit b: modification of work by Jack Collins)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880573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7.17</a:t>
            </a:r>
          </a:p>
        </p:txBody>
      </p:sp>
      <p:pic>
        <p:nvPicPr>
          <p:cNvPr id="2" name="Picture Placeholder 1" descr="The figure shows two points P subscript 1 and P subscript 2 at distances a and b from the origin and having an angle phi between the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3" r="-103"/>
          <a:stretch>
            <a:fillRect/>
          </a:stretch>
        </p:blipFill>
        <p:spPr/>
      </p:pic>
      <p:sp>
        <p:nvSpPr>
          <p:cNvPr id="7" name="Text Placeholder 6"/>
          <p:cNvSpPr>
            <a:spLocks noGrp="1"/>
          </p:cNvSpPr>
          <p:nvPr>
            <p:ph type="body" sz="quarter" idx="14"/>
          </p:nvPr>
        </p:nvSpPr>
        <p:spPr/>
        <p:txBody>
          <a:bodyPr>
            <a:normAutofit/>
          </a:bodyPr>
          <a:lstStyle/>
          <a:p>
            <a:r>
              <a:rPr lang="en-US" sz="1600" dirty="0"/>
              <a:t>Find the difference in potential between </a:t>
            </a:r>
            <a:r>
              <a:rPr lang="en-US" sz="1600" i="1" dirty="0"/>
              <a:t>P</a:t>
            </a:r>
            <a:r>
              <a:rPr lang="en-US" sz="1600" baseline="-25000" dirty="0"/>
              <a:t>1</a:t>
            </a:r>
            <a:r>
              <a:rPr lang="en-US" sz="1600" dirty="0"/>
              <a:t> and </a:t>
            </a:r>
            <a:r>
              <a:rPr lang="en-US" sz="1600" i="1" dirty="0"/>
              <a:t>P</a:t>
            </a:r>
            <a:r>
              <a:rPr lang="en-US" sz="1600" baseline="-25000" dirty="0"/>
              <a:t>2</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414948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7.18</a:t>
            </a:r>
          </a:p>
        </p:txBody>
      </p:sp>
      <p:pic>
        <p:nvPicPr>
          <p:cNvPr id="2" name="Picture Placeholder 1" descr="The figure shows the parts of Van de Graaff generato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219" b="-219"/>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The voltage of this demonstration Van de Graaff generator is measured between the charged sphere and ground. Earth’s potential is taken to be zero as a reference. The potential of the charged conducting sphere is the same as that of an equal point charge at its center.</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415883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a:t>
            </a:r>
          </a:p>
        </p:txBody>
      </p:sp>
      <p:pic>
        <p:nvPicPr>
          <p:cNvPr id="2" name="Picture Placeholder 1" descr="The photo shows lightning strike over several building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279" r="-3279"/>
          <a:stretch>
            <a:fillRect/>
          </a:stretch>
        </p:blipFill>
        <p:spPr>
          <a:xfrm>
            <a:off x="457199" y="1122386"/>
            <a:ext cx="8062913" cy="3500071"/>
          </a:xfrm>
        </p:spPr>
      </p:pic>
      <p:sp>
        <p:nvSpPr>
          <p:cNvPr id="7" name="Text Placeholder 6"/>
          <p:cNvSpPr>
            <a:spLocks noGrp="1"/>
          </p:cNvSpPr>
          <p:nvPr>
            <p:ph type="body" sz="quarter" idx="14"/>
          </p:nvPr>
        </p:nvSpPr>
        <p:spPr/>
        <p:txBody>
          <a:bodyPr>
            <a:normAutofit fontScale="92500"/>
          </a:bodyPr>
          <a:lstStyle/>
          <a:p>
            <a:r>
              <a:rPr lang="en-US" sz="1600" dirty="0"/>
              <a:t>The energy released in a lightning strike is an excellent illustration of the vast quantities of energy that may be stored and released by an electric potential difference. In this chapter, we calculate just how much energy can be released in a lightning strike and how this varies with the height of the clouds from the ground. (credit: Anthony Quintano)</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743178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7.19</a:t>
            </a:r>
          </a:p>
        </p:txBody>
      </p:sp>
      <p:pic>
        <p:nvPicPr>
          <p:cNvPr id="2" name="Picture Placeholder 1" descr="The figure shows N charges located at different distances from a fixed point P."/>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1147" r="-51147"/>
          <a:stretch>
            <a:fillRect/>
          </a:stretch>
        </p:blipFill>
        <p:spPr/>
      </p:pic>
      <p:sp>
        <p:nvSpPr>
          <p:cNvPr id="7" name="Text Placeholder 6"/>
          <p:cNvSpPr>
            <a:spLocks noGrp="1"/>
          </p:cNvSpPr>
          <p:nvPr>
            <p:ph type="body" sz="quarter" idx="14"/>
          </p:nvPr>
        </p:nvSpPr>
        <p:spPr/>
        <p:txBody>
          <a:bodyPr>
            <a:normAutofit/>
          </a:bodyPr>
          <a:lstStyle/>
          <a:p>
            <a:r>
              <a:rPr lang="en-US" sz="1600" dirty="0"/>
              <a:t>Notation for direct distances from charges to a space point </a:t>
            </a:r>
            <a:r>
              <a:rPr lang="en-US" sz="1600" i="1" dirty="0"/>
              <a:t>P</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739639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7.20</a:t>
            </a:r>
          </a:p>
        </p:txBody>
      </p:sp>
      <p:pic>
        <p:nvPicPr>
          <p:cNvPr id="2" name="Picture Placeholder 1" descr="The figure shows an electric dipole with two charges (3.0nC and -3.0nC) located 4.0cm apart on the z axis. The center of the dipole is at the origin and three other points are marked at (0, 0, 1.0 cm), (0, 0, –5.0 cm) and (3.0 cm, 0, 2.0 c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9829" b="-9829"/>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A general diagram of an electric dipole, and the notation for the distances from the individual charges to a point </a:t>
            </a:r>
            <a:r>
              <a:rPr lang="en-US" sz="1600" i="1" dirty="0">
                <a:solidFill>
                  <a:srgbClr val="000000"/>
                </a:solidFill>
              </a:rPr>
              <a:t>P</a:t>
            </a:r>
            <a:r>
              <a:rPr lang="en-US" sz="1600" dirty="0">
                <a:solidFill>
                  <a:srgbClr val="000000"/>
                </a:solidFill>
              </a:rPr>
              <a:t> in space.</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932260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7.21</a:t>
            </a:r>
          </a:p>
        </p:txBody>
      </p:sp>
      <p:pic>
        <p:nvPicPr>
          <p:cNvPr id="2" name="Picture Placeholder 1" descr="The figure shows an electric dipole located on the z axis with center at the origin. Point P, located at (x, 0, z) is distance r away from the origi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5003" r="-45003"/>
          <a:stretch>
            <a:fillRect/>
          </a:stretch>
        </p:blipFill>
        <p:spPr/>
      </p:pic>
      <p:sp>
        <p:nvSpPr>
          <p:cNvPr id="7" name="Text Placeholder 6"/>
          <p:cNvSpPr>
            <a:spLocks noGrp="1"/>
          </p:cNvSpPr>
          <p:nvPr>
            <p:ph type="body" sz="quarter" idx="14"/>
          </p:nvPr>
        </p:nvSpPr>
        <p:spPr/>
        <p:txBody>
          <a:bodyPr>
            <a:normAutofit/>
          </a:bodyPr>
          <a:lstStyle/>
          <a:p>
            <a:r>
              <a:rPr lang="en-US" sz="1600" dirty="0"/>
              <a:t>A general diagram of an electric dipole, and the notation for the distances from the individual charges to a point </a:t>
            </a:r>
            <a:r>
              <a:rPr lang="en-US" sz="1600" i="1" dirty="0"/>
              <a:t>P</a:t>
            </a:r>
            <a:r>
              <a:rPr lang="en-US" sz="1600" dirty="0"/>
              <a:t> in space.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09132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7.22</a:t>
            </a:r>
          </a:p>
        </p:txBody>
      </p:sp>
      <p:pic>
        <p:nvPicPr>
          <p:cNvPr id="2" name="Picture Placeholder 1" descr="The figure shows two vectors r and p with an angle theta between the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6821" r="-36821"/>
          <a:stretch>
            <a:fillRect/>
          </a:stretch>
        </p:blipFill>
        <p:spPr/>
      </p:pic>
      <p:sp>
        <p:nvSpPr>
          <p:cNvPr id="7" name="Text Placeholder 6"/>
          <p:cNvSpPr>
            <a:spLocks noGrp="1"/>
          </p:cNvSpPr>
          <p:nvPr>
            <p:ph type="body" sz="quarter" idx="14"/>
          </p:nvPr>
        </p:nvSpPr>
        <p:spPr/>
        <p:txBody>
          <a:bodyPr>
            <a:normAutofit/>
          </a:bodyPr>
          <a:lstStyle/>
          <a:p>
            <a:r>
              <a:rPr lang="en-US" sz="1600" dirty="0"/>
              <a:t>The geometry for the application of the potential of a dipole.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812556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7.23</a:t>
            </a:r>
          </a:p>
        </p:txBody>
      </p:sp>
      <p:pic>
        <p:nvPicPr>
          <p:cNvPr id="2" name="Picture Placeholder 1" descr="The figure shows a line charge on the y-axis with its center at the origin. Point P is located on the x-axis at distance x away from the origi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0546" r="-60546"/>
          <a:stretch>
            <a:fillRect/>
          </a:stretch>
        </p:blipFill>
        <p:spPr/>
      </p:pic>
      <p:sp>
        <p:nvSpPr>
          <p:cNvPr id="7" name="Text Placeholder 6"/>
          <p:cNvSpPr>
            <a:spLocks noGrp="1"/>
          </p:cNvSpPr>
          <p:nvPr>
            <p:ph type="body" sz="quarter" idx="14"/>
          </p:nvPr>
        </p:nvSpPr>
        <p:spPr/>
        <p:txBody>
          <a:bodyPr>
            <a:normAutofit/>
          </a:bodyPr>
          <a:lstStyle/>
          <a:p>
            <a:r>
              <a:rPr lang="en-US" sz="1600" dirty="0"/>
              <a:t>We want to calculate the electric potential due to a line of charge.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081442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7.24</a:t>
            </a:r>
          </a:p>
        </p:txBody>
      </p:sp>
      <p:pic>
        <p:nvPicPr>
          <p:cNvPr id="2" name="Picture Placeholder 1" descr="The figure shows a ring of charge located on the xy-plane with its center at the origin. Point P is located on the z-axis at distance z away from the origi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69" r="-1169"/>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We want to calculate the electric potential due to a ring of charge.</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2391454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7.25</a:t>
            </a:r>
          </a:p>
        </p:txBody>
      </p:sp>
      <p:pic>
        <p:nvPicPr>
          <p:cNvPr id="2" name="Picture Placeholder 1" descr="The figure shows a disk of charge located on the xy-plane with its center at the origin. Point P is located on the z-axis at distance z away from the origi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1806" r="-51806"/>
          <a:stretch>
            <a:fillRect/>
          </a:stretch>
        </p:blipFill>
        <p:spPr/>
      </p:pic>
      <p:sp>
        <p:nvSpPr>
          <p:cNvPr id="7" name="Text Placeholder 6"/>
          <p:cNvSpPr>
            <a:spLocks noGrp="1"/>
          </p:cNvSpPr>
          <p:nvPr>
            <p:ph type="body" sz="quarter" idx="14"/>
          </p:nvPr>
        </p:nvSpPr>
        <p:spPr/>
        <p:txBody>
          <a:bodyPr>
            <a:normAutofit/>
          </a:bodyPr>
          <a:lstStyle/>
          <a:p>
            <a:r>
              <a:rPr lang="en-US" sz="1600" dirty="0"/>
              <a:t>We want to calculate the electric potential due to a disk of charge.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246829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7.26</a:t>
            </a:r>
          </a:p>
        </p:txBody>
      </p:sp>
      <p:sp>
        <p:nvSpPr>
          <p:cNvPr id="7" name="Text Placeholder 6"/>
          <p:cNvSpPr>
            <a:spLocks noGrp="1"/>
          </p:cNvSpPr>
          <p:nvPr>
            <p:ph type="body" sz="quarter" idx="14"/>
          </p:nvPr>
        </p:nvSpPr>
        <p:spPr/>
        <p:txBody>
          <a:bodyPr>
            <a:normAutofit/>
          </a:bodyPr>
          <a:lstStyle/>
          <a:p>
            <a:r>
              <a:rPr lang="en-US" sz="1600" dirty="0"/>
              <a:t>Points of interest for calculating the potential of an infinite line of charge.</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9" name="Picture 8" descr="The figure shows an infinite line charge on the z-axis. Points P and R are located on the x-axis.">
            <a:extLst>
              <a:ext uri="{FF2B5EF4-FFF2-40B4-BE49-F238E27FC236}">
                <a16:creationId xmlns:a16="http://schemas.microsoft.com/office/drawing/2014/main" id="{37EFC3C1-58B3-4817-8881-AA653CF9D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5252" y="1167050"/>
            <a:ext cx="3646808" cy="3484487"/>
          </a:xfrm>
          <a:prstGeom prst="rect">
            <a:avLst/>
          </a:prstGeom>
        </p:spPr>
      </p:pic>
    </p:spTree>
    <p:extLst>
      <p:ext uri="{BB962C8B-B14F-4D97-AF65-F5344CB8AC3E}">
        <p14:creationId xmlns:p14="http://schemas.microsoft.com/office/powerpoint/2010/main" val="883605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7.27</a:t>
            </a:r>
          </a:p>
        </p:txBody>
      </p:sp>
      <p:pic>
        <p:nvPicPr>
          <p:cNvPr id="2" name="Picture Placeholder 1" descr="The figure shows the electric field component of two points A and B separated by distance delta s and having a potential difference of delta V."/>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474" r="-4474"/>
          <a:stretch>
            <a:fillRect/>
          </a:stretch>
        </p:blipFill>
        <p:spPr/>
      </p:pic>
      <mc:AlternateContent xmlns:mc="http://schemas.openxmlformats.org/markup-compatibility/2006">
        <mc:Choice xmlns:a14="http://schemas.microsoft.com/office/drawing/2010/main" Requires="a14">
          <p:sp>
            <p:nvSpPr>
              <p:cNvPr id="7" name="Text Placeholder 6"/>
              <p:cNvSpPr>
                <a:spLocks noGrp="1"/>
              </p:cNvSpPr>
              <p:nvPr>
                <p:ph type="body" sz="quarter" idx="14"/>
              </p:nvPr>
            </p:nvSpPr>
            <p:spPr/>
            <p:txBody>
              <a:bodyPr>
                <a:normAutofit/>
              </a:bodyPr>
              <a:lstStyle/>
              <a:p>
                <a:r>
                  <a:rPr lang="en-US" sz="1600" dirty="0"/>
                  <a:t>The electric field component, </a:t>
                </a:r>
                <a:r>
                  <a:rPr lang="en-US" sz="1600" i="1" dirty="0"/>
                  <a:t>E</a:t>
                </a:r>
                <a:r>
                  <a:rPr lang="en-US" sz="1600" baseline="-25000" dirty="0"/>
                  <a:t>1</a:t>
                </a:r>
                <a:r>
                  <a:rPr lang="en-US" sz="1600" dirty="0"/>
                  <a:t>, along the displacement </a:t>
                </a:r>
                <a14:m>
                  <m:oMath xmlns:m="http://schemas.openxmlformats.org/officeDocument/2006/math">
                    <m:r>
                      <a:rPr lang="en-US" sz="1600" i="1" dirty="0" smtClean="0">
                        <a:latin typeface="Cambria Math"/>
                        <a:ea typeface="Cambria Math"/>
                      </a:rPr>
                      <m:t>∆</m:t>
                    </m:r>
                    <m:r>
                      <a:rPr lang="en-US" sz="1600" b="0" i="1" dirty="0" smtClean="0">
                        <a:latin typeface="Cambria Math"/>
                        <a:ea typeface="Cambria Math"/>
                      </a:rPr>
                      <m:t>𝑠</m:t>
                    </m:r>
                  </m:oMath>
                </a14:m>
                <a:r>
                  <a:rPr lang="en-US" sz="1600" dirty="0"/>
                  <a:t> is given by </a:t>
                </a:r>
                <a:r>
                  <a:rPr lang="en-US" sz="1600" i="1" dirty="0"/>
                  <a:t>E</a:t>
                </a:r>
                <a:r>
                  <a:rPr lang="en-US" sz="1600" dirty="0"/>
                  <a:t> </a:t>
                </a:r>
                <a14:m>
                  <m:oMath xmlns:m="http://schemas.openxmlformats.org/officeDocument/2006/math">
                    <m:r>
                      <a:rPr lang="en-US" sz="1600" i="1" dirty="0" smtClean="0">
                        <a:latin typeface="Cambria Math"/>
                        <a:ea typeface="Cambria Math"/>
                      </a:rPr>
                      <m:t>=</m:t>
                    </m:r>
                    <m:r>
                      <a:rPr lang="en-US" sz="1600" i="1" dirty="0" smtClean="0">
                        <a:latin typeface="Cambria Math"/>
                      </a:rPr>
                      <m:t> </m:t>
                    </m:r>
                    <m:r>
                      <a:rPr lang="en-US" sz="1600" i="1" dirty="0" smtClean="0">
                        <a:latin typeface="Cambria Math"/>
                        <a:ea typeface="Cambria Math"/>
                      </a:rPr>
                      <m:t>−</m:t>
                    </m:r>
                    <m:f>
                      <m:fPr>
                        <m:ctrlPr>
                          <a:rPr lang="en-US" sz="1600" i="1" dirty="0" smtClean="0">
                            <a:latin typeface="Cambria Math" panose="02040503050406030204" pitchFamily="18" charset="0"/>
                          </a:rPr>
                        </m:ctrlPr>
                      </m:fPr>
                      <m:num>
                        <m:r>
                          <a:rPr lang="en-US" sz="1600" i="1" dirty="0">
                            <a:latin typeface="Cambria Math"/>
                            <a:ea typeface="Cambria Math"/>
                          </a:rPr>
                          <m:t>∆</m:t>
                        </m:r>
                        <m:r>
                          <a:rPr lang="en-US" sz="1600" i="1" dirty="0">
                            <a:latin typeface="Cambria Math"/>
                          </a:rPr>
                          <m:t>𝑉</m:t>
                        </m:r>
                      </m:num>
                      <m:den>
                        <m:r>
                          <a:rPr lang="en-US" sz="1600" i="1" dirty="0">
                            <a:latin typeface="Cambria Math"/>
                            <a:ea typeface="Cambria Math"/>
                          </a:rPr>
                          <m:t>∆</m:t>
                        </m:r>
                        <m:r>
                          <a:rPr lang="en-US" sz="1600" i="1" dirty="0">
                            <a:latin typeface="Cambria Math"/>
                            <a:ea typeface="Cambria Math"/>
                          </a:rPr>
                          <m:t>𝑠</m:t>
                        </m:r>
                      </m:den>
                    </m:f>
                    <m:r>
                      <a:rPr lang="en-US" sz="1600" b="0" i="1" dirty="0" smtClean="0">
                        <a:latin typeface="Cambria Math"/>
                      </a:rPr>
                      <m:t> </m:t>
                    </m:r>
                  </m:oMath>
                </a14:m>
                <a:r>
                  <a:rPr lang="en-US" sz="1600" dirty="0"/>
                  <a:t>. Note that </a:t>
                </a:r>
                <a:r>
                  <a:rPr lang="en-US" sz="1600" i="1" dirty="0"/>
                  <a:t>A</a:t>
                </a:r>
                <a:r>
                  <a:rPr lang="en-US" sz="1600" dirty="0"/>
                  <a:t> and </a:t>
                </a:r>
                <a:r>
                  <a:rPr lang="en-US" sz="1600" i="1" dirty="0"/>
                  <a:t>B</a:t>
                </a:r>
                <a:r>
                  <a:rPr lang="en-US" sz="1600" dirty="0"/>
                  <a:t> are assumed to be so close together that the field is constant along </a:t>
                </a:r>
                <a14:m>
                  <m:oMath xmlns:m="http://schemas.openxmlformats.org/officeDocument/2006/math">
                    <m:r>
                      <a:rPr lang="en-US" sz="1600" i="1" dirty="0">
                        <a:latin typeface="Cambria Math"/>
                        <a:ea typeface="Cambria Math"/>
                      </a:rPr>
                      <m:t>∆</m:t>
                    </m:r>
                    <m:r>
                      <a:rPr lang="en-US" sz="1600" i="1" dirty="0">
                        <a:latin typeface="Cambria Math"/>
                        <a:ea typeface="Cambria Math"/>
                      </a:rPr>
                      <m:t>𝑠</m:t>
                    </m:r>
                  </m:oMath>
                </a14:m>
                <a:r>
                  <a:rPr lang="en-US" sz="1600" dirty="0"/>
                  <a:t>.</a:t>
                </a:r>
              </a:p>
            </p:txBody>
          </p:sp>
        </mc:Choice>
        <mc:Fallback>
          <p:sp>
            <p:nvSpPr>
              <p:cNvPr id="7" name="Text Placeholder 6"/>
              <p:cNvSpPr>
                <a:spLocks noGrp="1" noRot="1" noChangeAspect="1" noMove="1" noResize="1" noEditPoints="1" noAdjustHandles="1" noChangeArrowheads="1" noChangeShapeType="1" noTextEdit="1"/>
              </p:cNvSpPr>
              <p:nvPr>
                <p:ph type="body" sz="quarter" idx="14"/>
              </p:nvPr>
            </p:nvSpPr>
            <p:spPr>
              <a:blipFill>
                <a:blip r:embed="rId3"/>
                <a:stretch>
                  <a:fillRect l="-378" r="-378"/>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624138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7.28</a:t>
            </a:r>
          </a:p>
        </p:txBody>
      </p:sp>
      <p:pic>
        <p:nvPicPr>
          <p:cNvPr id="2" name="Picture Placeholder 1" descr="The figure shows a charge Q and radially outward electric field vectors from Q."/>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a:stretch>
            <a:fillRect/>
          </a:stretch>
        </p:blipFill>
        <p:spPr>
          <a:xfrm>
            <a:off x="2738620" y="1122386"/>
            <a:ext cx="3500071" cy="3500071"/>
          </a:xfrm>
        </p:spPr>
      </p:pic>
      <p:sp>
        <p:nvSpPr>
          <p:cNvPr id="7" name="Text Placeholder 6"/>
          <p:cNvSpPr>
            <a:spLocks noGrp="1"/>
          </p:cNvSpPr>
          <p:nvPr>
            <p:ph type="body" sz="quarter" idx="14"/>
          </p:nvPr>
        </p:nvSpPr>
        <p:spPr/>
        <p:txBody>
          <a:bodyPr>
            <a:normAutofit/>
          </a:bodyPr>
          <a:lstStyle/>
          <a:p>
            <a:r>
              <a:rPr lang="en-US" sz="1600" dirty="0"/>
              <a:t>Electric field vectors inside and outside a uniformly charged sphere.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26530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7.2</a:t>
            </a:r>
          </a:p>
        </p:txBody>
      </p:sp>
      <p:pic>
        <p:nvPicPr>
          <p:cNvPr id="2" name="Picture Placeholder 1" descr="The first part of the figure shows two charged plates – one positive and one negative. A positive charge q is located between the plates and moves from point A to B. The second part of the figure shows a mass m rolling down a hill."/>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8054" r="-78054"/>
          <a:stretch>
            <a:fillRect/>
          </a:stretch>
        </p:blipFill>
        <p:spPr/>
      </p:pic>
      <p:sp>
        <p:nvSpPr>
          <p:cNvPr id="7" name="Text Placeholder 6"/>
          <p:cNvSpPr>
            <a:spLocks noGrp="1"/>
          </p:cNvSpPr>
          <p:nvPr>
            <p:ph type="body" sz="quarter" idx="14"/>
          </p:nvPr>
        </p:nvSpPr>
        <p:spPr/>
        <p:txBody>
          <a:bodyPr>
            <a:normAutofit/>
          </a:bodyPr>
          <a:lstStyle/>
          <a:p>
            <a:r>
              <a:rPr lang="en-US" sz="1600" dirty="0"/>
              <a:t>A charge accelerated by an electric field is analogous to a mass going down a hill. In both cases, potential energy decreases as kinetic energy increases, </a:t>
            </a:r>
            <a:r>
              <a:rPr lang="en-US" sz="1600" dirty="0">
                <a:latin typeface="Cambria Math"/>
                <a:cs typeface="Cambria Math"/>
              </a:rPr>
              <a:t>–Δ</a:t>
            </a:r>
            <a:r>
              <a:rPr lang="en-US" sz="1600" i="1" dirty="0"/>
              <a:t>U</a:t>
            </a:r>
            <a:r>
              <a:rPr lang="en-US" sz="1600" dirty="0"/>
              <a:t> </a:t>
            </a:r>
            <a:r>
              <a:rPr lang="en-US" sz="1600" dirty="0">
                <a:latin typeface="Cambria Math"/>
                <a:cs typeface="Cambria Math"/>
              </a:rPr>
              <a:t>=</a:t>
            </a:r>
            <a:r>
              <a:rPr lang="en-US" sz="1600" dirty="0"/>
              <a:t> </a:t>
            </a:r>
            <a:r>
              <a:rPr lang="en-US" sz="1600" dirty="0">
                <a:latin typeface="Cambria Math"/>
                <a:cs typeface="Cambria Math"/>
              </a:rPr>
              <a:t>Δ</a:t>
            </a:r>
            <a:r>
              <a:rPr lang="en-US" sz="1600" i="1" dirty="0"/>
              <a:t>K</a:t>
            </a:r>
            <a:r>
              <a:rPr lang="en-US" sz="1600" dirty="0"/>
              <a:t>. Work is done by a force, but since this force is conservative, we can write </a:t>
            </a:r>
            <a:r>
              <a:rPr lang="en-US" sz="1600" i="1" dirty="0"/>
              <a:t>W</a:t>
            </a:r>
            <a:r>
              <a:rPr lang="en-US" sz="1600" dirty="0"/>
              <a:t> </a:t>
            </a:r>
            <a:r>
              <a:rPr lang="en-US" sz="1600" dirty="0">
                <a:latin typeface="Cambria Math"/>
                <a:cs typeface="Cambria Math"/>
              </a:rPr>
              <a:t>=</a:t>
            </a:r>
            <a:r>
              <a:rPr lang="en-US" sz="1600" dirty="0"/>
              <a:t> </a:t>
            </a:r>
            <a:r>
              <a:rPr lang="en-US" sz="1600" dirty="0">
                <a:latin typeface="Cambria Math"/>
                <a:cs typeface="Cambria Math"/>
              </a:rPr>
              <a:t>–Δ</a:t>
            </a:r>
            <a:r>
              <a:rPr lang="en-US" sz="1600" i="1" dirty="0"/>
              <a:t>U</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833864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7.29</a:t>
            </a:r>
          </a:p>
        </p:txBody>
      </p:sp>
      <p:pic>
        <p:nvPicPr>
          <p:cNvPr id="2" name="Picture Placeholder 1" descr="The figure shows a ring of charge located on the xy-plane with its center at the origin. Point P is located on the z-axis at distance z away from the origi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602" b="-2602"/>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We want to calculate the electric field from the electric potential due to a ring charge.</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867978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7.30</a:t>
            </a:r>
          </a:p>
        </p:txBody>
      </p:sp>
      <p:pic>
        <p:nvPicPr>
          <p:cNvPr id="2" name="Picture Placeholder 1" descr="The figure shows a charge Q and radially outward electric field vectors from Q."/>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5182" r="-65182"/>
          <a:stretch>
            <a:fillRect/>
          </a:stretch>
        </p:blipFill>
        <p:spPr/>
      </p:pic>
      <p:sp>
        <p:nvSpPr>
          <p:cNvPr id="7" name="Text Placeholder 6"/>
          <p:cNvSpPr>
            <a:spLocks noGrp="1"/>
          </p:cNvSpPr>
          <p:nvPr>
            <p:ph type="body" sz="quarter" idx="14"/>
          </p:nvPr>
        </p:nvSpPr>
        <p:spPr/>
        <p:txBody>
          <a:bodyPr>
            <a:normAutofit/>
          </a:bodyPr>
          <a:lstStyle/>
          <a:p>
            <a:r>
              <a:rPr lang="en-US" sz="1400" dirty="0"/>
              <a:t>An isolated point charge </a:t>
            </a:r>
            <a:r>
              <a:rPr lang="en-US" sz="1400" i="1" dirty="0"/>
              <a:t>Q</a:t>
            </a:r>
            <a:r>
              <a:rPr lang="en-US" sz="1400" dirty="0"/>
              <a:t> with its electric field lines in blue and equipotential lines in green. The potential is the same along each equipotential line, meaning that no work is required to move a charge anywhere along one of those lines. Work is needed to move a charge from one equipotential line to another. Equipotential lines are perpendicular to electric field lines in every case. For a three-dimensional version, explore the first media link.</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006506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7.31</a:t>
            </a:r>
          </a:p>
        </p:txBody>
      </p:sp>
      <p:pic>
        <p:nvPicPr>
          <p:cNvPr id="2" name="Picture Placeholder 1" descr="The figure shows two charges – one positive and one negative and the electric field lines from positive to negative charg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2297" r="-22297"/>
          <a:stretch>
            <a:fillRect/>
          </a:stretch>
        </p:blipFill>
        <p:spPr/>
      </p:pic>
      <p:sp>
        <p:nvSpPr>
          <p:cNvPr id="7" name="Text Placeholder 6"/>
          <p:cNvSpPr>
            <a:spLocks noGrp="1"/>
          </p:cNvSpPr>
          <p:nvPr>
            <p:ph type="body" sz="quarter" idx="14"/>
          </p:nvPr>
        </p:nvSpPr>
        <p:spPr/>
        <p:txBody>
          <a:bodyPr>
            <a:normAutofit fontScale="92500" lnSpcReduction="10000"/>
          </a:bodyPr>
          <a:lstStyle/>
          <a:p>
            <a:r>
              <a:rPr lang="en-US" sz="1600" dirty="0"/>
              <a:t>The electric field lines and equipotential lines for two equal but opposite charges. The equipotential lines can be drawn by making them perpendicular to the electric field lines, if those are known. Note that the potential is greatest (most positive) near the positive charge and least (most negative) near the negative charge. For a three-dimensional version, explore the first media link. </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846204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7.32</a:t>
            </a:r>
          </a:p>
        </p:txBody>
      </p:sp>
      <p:pic>
        <p:nvPicPr>
          <p:cNvPr id="2" name="Picture Placeholder 1" descr="Part a shows equipotential lines around two charges and part b shows two negative charges and their electric field lin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116" r="-4116"/>
          <a:stretch>
            <a:fillRect/>
          </a:stretch>
        </p:blipFill>
        <p:spPr/>
      </p:pic>
      <p:sp>
        <p:nvSpPr>
          <p:cNvPr id="7" name="Text Placeholder 6"/>
          <p:cNvSpPr>
            <a:spLocks noGrp="1"/>
          </p:cNvSpPr>
          <p:nvPr>
            <p:ph type="body" sz="quarter" idx="14"/>
          </p:nvPr>
        </p:nvSpPr>
        <p:spPr/>
        <p:txBody>
          <a:bodyPr>
            <a:normAutofit fontScale="92500"/>
          </a:bodyPr>
          <a:lstStyle/>
          <a:p>
            <a:pPr marL="342900" indent="-342900">
              <a:buAutoNum type="alphaLcParenBoth"/>
            </a:pPr>
            <a:r>
              <a:rPr lang="en-US" sz="1600" dirty="0"/>
              <a:t>These equipotential lines might be measured with a voltmeter in a laboratory experiment.</a:t>
            </a:r>
          </a:p>
          <a:p>
            <a:pPr marL="342900" indent="-342900">
              <a:buAutoNum type="alphaLcParenBoth"/>
            </a:pPr>
            <a:r>
              <a:rPr lang="en-US" sz="1600" dirty="0"/>
              <a:t>The corresponding electric field lines are found by drawing them perpendicular to the equipotentials. Note that these fields are consistent with two equal negative charges. For a three-dimensional version, play with the first media link.</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071695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7.33</a:t>
            </a:r>
          </a:p>
        </p:txBody>
      </p:sp>
      <p:pic>
        <p:nvPicPr>
          <p:cNvPr id="2" name="Picture Placeholder 1" descr="The illustration shows electric potential map and equipotential lines two charges – one positive and one negativ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3910" r="-43910"/>
          <a:stretch>
            <a:fillRect/>
          </a:stretch>
        </p:blipFill>
        <p:spPr/>
      </p:pic>
      <p:sp>
        <p:nvSpPr>
          <p:cNvPr id="7" name="Text Placeholder 6"/>
          <p:cNvSpPr>
            <a:spLocks noGrp="1"/>
          </p:cNvSpPr>
          <p:nvPr>
            <p:ph type="body" sz="quarter" idx="14"/>
          </p:nvPr>
        </p:nvSpPr>
        <p:spPr/>
        <p:txBody>
          <a:bodyPr>
            <a:normAutofit/>
          </a:bodyPr>
          <a:lstStyle/>
          <a:p>
            <a:r>
              <a:rPr lang="en-US" sz="1600" dirty="0"/>
              <a:t>Electric potential map of two opposite charges of equal magnitude on conducting spheres. The potential is negative near the negative charge and positive near the positive charge.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4318546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7.34</a:t>
            </a:r>
          </a:p>
        </p:txBody>
      </p:sp>
      <p:pic>
        <p:nvPicPr>
          <p:cNvPr id="2" name="Picture Placeholder 1" descr="The graph shows the equipotential lines for two charges – one positive and one negative. Both x-axis and y-axis of the plane run from -4 to 4."/>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3026" r="-63026"/>
          <a:stretch>
            <a:fillRect/>
          </a:stretch>
        </p:blipFill>
        <p:spPr/>
      </p:pic>
      <p:sp>
        <p:nvSpPr>
          <p:cNvPr id="7" name="Text Placeholder 6"/>
          <p:cNvSpPr>
            <a:spLocks noGrp="1"/>
          </p:cNvSpPr>
          <p:nvPr>
            <p:ph type="body" sz="quarter" idx="14"/>
          </p:nvPr>
        </p:nvSpPr>
        <p:spPr/>
        <p:txBody>
          <a:bodyPr>
            <a:normAutofit/>
          </a:bodyPr>
          <a:lstStyle/>
          <a:p>
            <a:r>
              <a:rPr lang="en-US" sz="1600" dirty="0"/>
              <a:t>A cross-section of the electric potential map of two opposite charges of equal magnitude. The potential is negative near the negative charge and positive near the positive charge.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909624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7.35</a:t>
            </a:r>
          </a:p>
        </p:txBody>
      </p:sp>
      <p:pic>
        <p:nvPicPr>
          <p:cNvPr id="2" name="Picture Placeholder 1" descr="The figure shows two metal plates and the electric field lines between them. The potential of the left plate is 100V and right plate is 0V and there are equipotential lines of 75V, 50V and 25V between the plate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8065" r="-28065"/>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The electric field and equipotential lines between two metal plates. Note that the electric field is perpendicular to the equipotentials and hence normal to the plates at their surface as well as in the center of the region between them.</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4245994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7.36</a:t>
            </a:r>
          </a:p>
        </p:txBody>
      </p:sp>
      <p:pic>
        <p:nvPicPr>
          <p:cNvPr id="2" name="Picture Placeholder 1" descr="Part a shows the top view photo of topographical lines of Devil’s Tower in Wyoming and part b shows the side view of the Tow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3203" r="-13203"/>
          <a:stretch>
            <a:fillRect/>
          </a:stretch>
        </p:blipFill>
        <p:spPr/>
      </p:pic>
      <p:sp>
        <p:nvSpPr>
          <p:cNvPr id="7" name="Text Placeholder 6"/>
          <p:cNvSpPr>
            <a:spLocks noGrp="1"/>
          </p:cNvSpPr>
          <p:nvPr>
            <p:ph type="body" sz="quarter" idx="14"/>
          </p:nvPr>
        </p:nvSpPr>
        <p:spPr/>
        <p:txBody>
          <a:bodyPr>
            <a:noAutofit/>
          </a:bodyPr>
          <a:lstStyle/>
          <a:p>
            <a:r>
              <a:rPr lang="en-US" sz="1200" dirty="0"/>
              <a:t>A topographical map along a ridge has roughly parallel elevation lines, similar to the equipotential lines in </a:t>
            </a:r>
            <a:r>
              <a:rPr lang="en-US" sz="1200" b="1" dirty="0">
                <a:solidFill>
                  <a:srgbClr val="6CB255"/>
                </a:solidFill>
              </a:rPr>
              <a:t>Figure 7.35</a:t>
            </a:r>
            <a:r>
              <a:rPr lang="en-US" sz="1200" dirty="0"/>
              <a:t>.</a:t>
            </a:r>
          </a:p>
          <a:p>
            <a:pPr marL="342900" indent="-342900">
              <a:buAutoNum type="alphaLcParenBoth"/>
            </a:pPr>
            <a:r>
              <a:rPr lang="en-US" sz="1200" dirty="0"/>
              <a:t>A topographical map of Devil’s Tower, Wyoming. Lines that are close together indicate very steep terrain.</a:t>
            </a:r>
          </a:p>
          <a:p>
            <a:pPr marL="342900" indent="-342900">
              <a:buAutoNum type="alphaLcParenBoth"/>
            </a:pPr>
            <a:r>
              <a:rPr lang="en-US" sz="1200" dirty="0"/>
              <a:t>A perspective photo of Devil’s Tower shows just how steep its sides are. Notice the top of the tower has the same shape as the center of the topographical map.</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837282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7.37</a:t>
            </a:r>
          </a:p>
        </p:txBody>
      </p:sp>
      <p:pic>
        <p:nvPicPr>
          <p:cNvPr id="2" name="Picture Placeholder 1" descr="The figure shows two parallel plates with opposite charges – one positive and one negative and the electric field between them. The distance between the plates is l."/>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8477" r="-38477"/>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The electric field between oppositely charged parallel plates. A portion is released at the positive plate.</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7065187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7.38</a:t>
            </a:r>
          </a:p>
        </p:txBody>
      </p:sp>
      <p:pic>
        <p:nvPicPr>
          <p:cNvPr id="2" name="Picture Placeholder 1" descr="The figure shows the Gaussian surface with radius r for a positively charged sphere with radius 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7945" r="-37945"/>
          <a:stretch>
            <a:fillRect/>
          </a:stretch>
        </p:blipFill>
        <p:spPr/>
      </p:pic>
      <p:sp>
        <p:nvSpPr>
          <p:cNvPr id="7" name="Text Placeholder 6"/>
          <p:cNvSpPr>
            <a:spLocks noGrp="1"/>
          </p:cNvSpPr>
          <p:nvPr>
            <p:ph type="body" sz="quarter" idx="14"/>
          </p:nvPr>
        </p:nvSpPr>
        <p:spPr/>
        <p:txBody>
          <a:bodyPr>
            <a:normAutofit/>
          </a:bodyPr>
          <a:lstStyle/>
          <a:p>
            <a:r>
              <a:rPr lang="en-US" sz="1600" dirty="0"/>
              <a:t>An isolated conducting sphere.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026230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7.3</a:t>
            </a:r>
          </a:p>
        </p:txBody>
      </p:sp>
      <p:pic>
        <p:nvPicPr>
          <p:cNvPr id="2" name="Picture Placeholder 1" descr="The figure shows two positive charges – fixed charge q and moving test charge Q and the forces on Q when is moved closer to q, from point P subscript 1 to point P subscript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7481" b="-27481"/>
          <a:stretch>
            <a:fillRect/>
          </a:stretch>
        </p:blipFill>
        <p:spPr/>
      </p:pic>
      <p:sp>
        <p:nvSpPr>
          <p:cNvPr id="7" name="Text Placeholder 6"/>
          <p:cNvSpPr>
            <a:spLocks noGrp="1"/>
          </p:cNvSpPr>
          <p:nvPr>
            <p:ph type="body" sz="quarter" idx="14"/>
          </p:nvPr>
        </p:nvSpPr>
        <p:spPr/>
        <p:txBody>
          <a:bodyPr>
            <a:normAutofit/>
          </a:bodyPr>
          <a:lstStyle/>
          <a:p>
            <a:r>
              <a:rPr lang="en-US" sz="1600" dirty="0"/>
              <a:t>Displacement of “test” charge </a:t>
            </a:r>
            <a:r>
              <a:rPr lang="en-US" sz="1600" i="1" dirty="0"/>
              <a:t>Q</a:t>
            </a:r>
            <a:r>
              <a:rPr lang="en-US" sz="1600" dirty="0"/>
              <a:t> in the presence of fixed “source” charge </a:t>
            </a:r>
            <a:r>
              <a:rPr lang="en-US" sz="1600" i="1" dirty="0"/>
              <a:t>q</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21555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7.39</a:t>
            </a:r>
          </a:p>
        </p:txBody>
      </p:sp>
      <p:pic>
        <p:nvPicPr>
          <p:cNvPr id="2" name="Picture Placeholder 1" descr="The figure shows two positively charged spheres with radii R subscript 1 and R subscript 2. The spheres are away from each other and connected by a wir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154" b="-7154"/>
          <a:stretch>
            <a:fillRect/>
          </a:stretch>
        </p:blipFill>
        <p:spPr/>
      </p:pic>
      <p:sp>
        <p:nvSpPr>
          <p:cNvPr id="7" name="Text Placeholder 6"/>
          <p:cNvSpPr>
            <a:spLocks noGrp="1"/>
          </p:cNvSpPr>
          <p:nvPr>
            <p:ph type="body" sz="quarter" idx="14"/>
          </p:nvPr>
        </p:nvSpPr>
        <p:spPr/>
        <p:txBody>
          <a:bodyPr>
            <a:normAutofit/>
          </a:bodyPr>
          <a:lstStyle/>
          <a:p>
            <a:r>
              <a:rPr lang="en-US" sz="1600" dirty="0"/>
              <a:t>Two conducting spheres are connected by a thin conducting wire.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569778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7.40</a:t>
            </a:r>
          </a:p>
        </p:txBody>
      </p:sp>
      <p:pic>
        <p:nvPicPr>
          <p:cNvPr id="2" name="Picture Placeholder 1" descr="The figure shows electric charge densities are different regions of an asymmetrical surfac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3752" r="-73752"/>
          <a:stretch>
            <a:fillRect/>
          </a:stretch>
        </p:blipFill>
        <p:spPr/>
      </p:pic>
      <p:sp>
        <p:nvSpPr>
          <p:cNvPr id="7" name="Text Placeholder 6"/>
          <p:cNvSpPr>
            <a:spLocks noGrp="1"/>
          </p:cNvSpPr>
          <p:nvPr>
            <p:ph type="body" sz="quarter" idx="14"/>
          </p:nvPr>
        </p:nvSpPr>
        <p:spPr/>
        <p:txBody>
          <a:bodyPr>
            <a:normAutofit/>
          </a:bodyPr>
          <a:lstStyle/>
          <a:p>
            <a:r>
              <a:rPr lang="en-US" sz="1600" dirty="0"/>
              <a:t>The surface charge density and the electric field of a conductor are greater at regions with smaller radii of curvature.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5203137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7.41</a:t>
            </a:r>
          </a:p>
        </p:txBody>
      </p:sp>
      <p:pic>
        <p:nvPicPr>
          <p:cNvPr id="2" name="Picture Placeholder 1" descr="The figure shows the schematic of Van de Graaff generato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0016" r="-20016"/>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500" dirty="0">
                <a:solidFill>
                  <a:srgbClr val="000000"/>
                </a:solidFill>
              </a:rPr>
              <a:t>Schematic of Van de Graaff generator. A battery (</a:t>
            </a:r>
            <a:r>
              <a:rPr lang="en-US" sz="1500" i="1" dirty="0">
                <a:solidFill>
                  <a:srgbClr val="000000"/>
                </a:solidFill>
              </a:rPr>
              <a:t>A</a:t>
            </a:r>
            <a:r>
              <a:rPr lang="en-US" sz="1500" dirty="0">
                <a:solidFill>
                  <a:srgbClr val="000000"/>
                </a:solidFill>
              </a:rPr>
              <a:t>) supplies excess positive charge to a pointed conductor, the points of which spray the charge onto a moving insulating belt near the bottom. The pointed conductor (</a:t>
            </a:r>
            <a:r>
              <a:rPr lang="en-US" sz="1500" i="1" dirty="0">
                <a:solidFill>
                  <a:srgbClr val="000000"/>
                </a:solidFill>
              </a:rPr>
              <a:t>B</a:t>
            </a:r>
            <a:r>
              <a:rPr lang="en-US" sz="1500" dirty="0">
                <a:solidFill>
                  <a:srgbClr val="000000"/>
                </a:solidFill>
              </a:rPr>
              <a:t>) on top in the large sphere picks up the charge. (The induced electric field at the points is so large that it removes the charge from the belt.) This can be done because the charge does not remain inside the conducting sphere but moves to its outside surface. An ion source inside the sphere produces positive ions, which are accelerated away from the positive sphere to high velocities.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38323390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7.42</a:t>
            </a:r>
          </a:p>
        </p:txBody>
      </p:sp>
      <p:pic>
        <p:nvPicPr>
          <p:cNvPr id="2" name="Picture Placeholder 1" descr="The figure illustrates the four stages of Xerography – charging the drum, positive image made on drum, toner attached to image and toner pulled from drum by highly charged pap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5260" r="-15260"/>
          <a:stretch>
            <a:fillRect/>
          </a:stretch>
        </p:blipFill>
        <p:spPr/>
      </p:pic>
      <p:sp>
        <p:nvSpPr>
          <p:cNvPr id="7" name="Text Placeholder 6"/>
          <p:cNvSpPr>
            <a:spLocks noGrp="1"/>
          </p:cNvSpPr>
          <p:nvPr>
            <p:ph type="body" sz="quarter" idx="14"/>
          </p:nvPr>
        </p:nvSpPr>
        <p:spPr/>
        <p:txBody>
          <a:bodyPr>
            <a:noAutofit/>
          </a:bodyPr>
          <a:lstStyle/>
          <a:p>
            <a:r>
              <a:rPr lang="en-US" sz="1500" dirty="0"/>
              <a:t>Xerography is a dry copying process based on electrostatics. The major steps in the process are the charging of the photoconducting drum, transfer of an image, creating a positive charge duplicate, attraction of toner to the charged parts of the drum, and transfer of toner to the paper. Not shown are heat treatment of the paper and cleansing of the drum for the next copy.</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201829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7.43</a:t>
            </a:r>
          </a:p>
        </p:txBody>
      </p:sp>
      <p:pic>
        <p:nvPicPr>
          <p:cNvPr id="2" name="Picture Placeholder 1" descr="The figure illustrates the laser printing process, showing the drum, path of laser, remaining charged region and computer, laser and optic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992" r="-3992"/>
          <a:stretch>
            <a:fillRect/>
          </a:stretch>
        </p:blipFill>
        <p:spPr/>
      </p:pic>
      <p:sp>
        <p:nvSpPr>
          <p:cNvPr id="7" name="Text Placeholder 6"/>
          <p:cNvSpPr>
            <a:spLocks noGrp="1"/>
          </p:cNvSpPr>
          <p:nvPr>
            <p:ph type="body" sz="quarter" idx="14"/>
          </p:nvPr>
        </p:nvSpPr>
        <p:spPr/>
        <p:txBody>
          <a:bodyPr>
            <a:normAutofit/>
          </a:bodyPr>
          <a:lstStyle/>
          <a:p>
            <a:r>
              <a:rPr lang="en-US" sz="1600" dirty="0"/>
              <a:t>In a laser printer, a laser beam is scanned across a photoconducting drum, leaving a positively charged image. The other steps for charging the drum and transferring the image to paper are the same as in xerography. Laser light can be very precisely controlled, enabling laser printers to produce high-quality images.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310972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7.44</a:t>
            </a:r>
          </a:p>
        </p:txBody>
      </p:sp>
      <p:pic>
        <p:nvPicPr>
          <p:cNvPr id="2" name="Picture Placeholder 1" descr="The figure illustrates the ink jet printing process with the gutter, ink reservoir, ink nozzle, charging electrode, deflection plates and pape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283" r="-21283"/>
          <a:stretch>
            <a:fillRect/>
          </a:stretch>
        </p:blipFill>
        <p:spPr/>
      </p:pic>
      <p:sp>
        <p:nvSpPr>
          <p:cNvPr id="7" name="Text Placeholder 6"/>
          <p:cNvSpPr>
            <a:spLocks noGrp="1"/>
          </p:cNvSpPr>
          <p:nvPr>
            <p:ph type="body" sz="quarter" idx="14"/>
          </p:nvPr>
        </p:nvSpPr>
        <p:spPr/>
        <p:txBody>
          <a:bodyPr>
            <a:normAutofit/>
          </a:bodyPr>
          <a:lstStyle/>
          <a:p>
            <a:r>
              <a:rPr lang="en-US" sz="1600" dirty="0"/>
              <a:t>The nozzle of an ink-jet printer produces small ink droplets, which are sprayed with electrostatic charge. Various computer-driven devices are then used to direct the droplets to the correct positions on a page.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6554810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7.45</a:t>
            </a:r>
          </a:p>
        </p:txBody>
      </p:sp>
      <p:pic>
        <p:nvPicPr>
          <p:cNvPr id="2" name="Picture Placeholder 1" descr="Part a shows the schematic of an electrostatic precipitator with four filters – initial filter, charging grid positive, charging grid negative and final filter. The photo in part b shows a power plant on a river to illustrate the effect of electrostatic precipitator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622" r="-4622"/>
          <a:stretch>
            <a:fillRect/>
          </a:stretch>
        </p:blipFill>
        <p:spPr/>
      </p:pic>
      <p:sp>
        <p:nvSpPr>
          <p:cNvPr id="7" name="Text Placeholder 6"/>
          <p:cNvSpPr>
            <a:spLocks noGrp="1"/>
          </p:cNvSpPr>
          <p:nvPr>
            <p:ph type="body" sz="quarter" idx="14"/>
          </p:nvPr>
        </p:nvSpPr>
        <p:spPr/>
        <p:txBody>
          <a:bodyPr>
            <a:noAutofit/>
          </a:bodyPr>
          <a:lstStyle/>
          <a:p>
            <a:pPr marL="342900" indent="-342900">
              <a:buAutoNum type="alphaLcParenBoth"/>
            </a:pPr>
            <a:r>
              <a:rPr lang="en-US" sz="1500" dirty="0"/>
              <a:t>Schematic of an electrostatic precipitator. Air is passed through grids of opposite charge. The first grid charges airborne particles, while the second attracts and collects them.</a:t>
            </a:r>
          </a:p>
          <a:p>
            <a:pPr marL="342900" indent="-342900">
              <a:buAutoNum type="alphaLcParenBoth"/>
            </a:pPr>
            <a:r>
              <a:rPr lang="en-US" sz="1500" dirty="0"/>
              <a:t>The dramatic effect of electrostatic precipitators is seen by the absence of smoke from this power plant. (credit b: modification of work by “Cmdalgleish”/Wikimedia Commons)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460092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43</a:t>
            </a:r>
          </a:p>
        </p:txBody>
      </p:sp>
      <p:pic>
        <p:nvPicPr>
          <p:cNvPr id="2" name="Picture Placeholder 1" descr="The figure shows two points P subscript 1 and P subscript 2 at distances a and b from the origin and having an angle phi between the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3" r="-103"/>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254661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52</a:t>
            </a:r>
          </a:p>
        </p:txBody>
      </p:sp>
      <p:pic>
        <p:nvPicPr>
          <p:cNvPr id="2" name="Picture Placeholder 1" descr="The figure shows two charges, 5mC (located 4cm left from the center) and -10mC (located 4cm right from the center). Four Point P subscript 1, P subscript 2, P subscript 3 and P subscript 4 are located 2cm left, 2cm right, 3cm below and 3cm above the cente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5401" r="-25401"/>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536368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60</a:t>
            </a:r>
          </a:p>
        </p:txBody>
      </p:sp>
      <p:pic>
        <p:nvPicPr>
          <p:cNvPr id="2" name="Picture Placeholder 1" descr="The figure shows two concentric spheres. The inner sphere has radius 2.0cm and charge 5.0µC. The outer sphere is a shell with inner radius 5.0cm and outer radius 6.0cm and charge -5.0µC."/>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1471" r="-71471"/>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762331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7.4</a:t>
            </a:r>
          </a:p>
        </p:txBody>
      </p:sp>
      <p:pic>
        <p:nvPicPr>
          <p:cNvPr id="2" name="Picture Placeholder 1" descr="The figure shows two positive charges, q (+5.0nC) and Q (+3.0nC) and the repelling force on Q, marked as F subscript e. Q is located at r subscript 1 = 10cm and F subscript e vector is towards r subscript 2 = 15c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61209" b="-61209"/>
          <a:stretch>
            <a:fillRect/>
          </a:stretch>
        </p:blipFill>
        <p:spPr/>
      </p:pic>
      <p:sp>
        <p:nvSpPr>
          <p:cNvPr id="7" name="Text Placeholder 6"/>
          <p:cNvSpPr>
            <a:spLocks noGrp="1"/>
          </p:cNvSpPr>
          <p:nvPr>
            <p:ph type="body" sz="quarter" idx="14"/>
          </p:nvPr>
        </p:nvSpPr>
        <p:spPr/>
        <p:txBody>
          <a:bodyPr>
            <a:normAutofit/>
          </a:bodyPr>
          <a:lstStyle/>
          <a:p>
            <a:r>
              <a:rPr lang="en-US" sz="1600" dirty="0"/>
              <a:t>The charge </a:t>
            </a:r>
            <a:r>
              <a:rPr lang="en-US" sz="1600" i="1" dirty="0"/>
              <a:t>Q</a:t>
            </a:r>
            <a:r>
              <a:rPr lang="en-US" sz="1600" dirty="0"/>
              <a:t> is repelled by </a:t>
            </a:r>
            <a:r>
              <a:rPr lang="en-US" sz="1600" i="1" dirty="0"/>
              <a:t>q</a:t>
            </a:r>
            <a:r>
              <a:rPr lang="en-US" sz="1600" dirty="0"/>
              <a:t>, thus having work done on it and gaining kinetic energy.</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8422262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exercise 64</a:t>
            </a:r>
            <a:endParaRPr lang="en-US" sz="2400" dirty="0">
              <a:solidFill>
                <a:srgbClr val="6CB255"/>
              </a:solidFill>
            </a:endParaRPr>
          </a:p>
        </p:txBody>
      </p:sp>
      <p:pic>
        <p:nvPicPr>
          <p:cNvPr id="2" name="Picture Placeholder 1" descr="The figure shows surface charge density on an infinitely long straight metallic pip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89167" r="-189167"/>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433931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65</a:t>
            </a:r>
          </a:p>
        </p:txBody>
      </p:sp>
      <p:pic>
        <p:nvPicPr>
          <p:cNvPr id="2" name="Picture Placeholder 1" descr="The figure shows two concentric spheres. The inner sphere has radius a and charge Q. The outer sphere is a shell with inner radius b and outer radius c and charge -Q."/>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2381" r="-72381"/>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706212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66</a:t>
            </a:r>
          </a:p>
        </p:txBody>
      </p:sp>
      <p:pic>
        <p:nvPicPr>
          <p:cNvPr id="2" name="Picture Placeholder 1" descr="The figure shows two concentric spheres with radii R subscript 1 and R subscript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71334" r="-7133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7656507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dirty="0"/>
              <a:t>Figure 7.46</a:t>
            </a:r>
            <a:endParaRPr lang="en-US" sz="2400" dirty="0">
              <a:solidFill>
                <a:srgbClr val="6CB255"/>
              </a:solidFill>
            </a:endParaRPr>
          </a:p>
        </p:txBody>
      </p:sp>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Parallel conducting plates with opposite charges on them create a relatively uniform electric field used to accelerate electrons to the right. Those that go through the hole can be used to make a TV or computer screen glow or to produce X-rays.</a:t>
            </a:r>
          </a:p>
        </p:txBody>
      </p:sp>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pic>
        <p:nvPicPr>
          <p:cNvPr id="7" name="Picture 6" descr="The figure shows an electron between two charged parallel plates – one positive and one negative and electric field lines between the plates.">
            <a:extLst>
              <a:ext uri="{FF2B5EF4-FFF2-40B4-BE49-F238E27FC236}">
                <a16:creationId xmlns:a16="http://schemas.microsoft.com/office/drawing/2014/main" id="{65570DB0-4078-4C98-A51E-FB873FD36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1944" y="1107616"/>
            <a:ext cx="3248168" cy="5166377"/>
          </a:xfrm>
          <a:prstGeom prst="rect">
            <a:avLst/>
          </a:prstGeom>
        </p:spPr>
      </p:pic>
    </p:spTree>
    <p:extLst>
      <p:ext uri="{BB962C8B-B14F-4D97-AF65-F5344CB8AC3E}">
        <p14:creationId xmlns:p14="http://schemas.microsoft.com/office/powerpoint/2010/main" val="20697997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71</a:t>
            </a:r>
          </a:p>
        </p:txBody>
      </p:sp>
      <p:pic>
        <p:nvPicPr>
          <p:cNvPr id="2" name="Picture Placeholder 1" descr="The figure shows the schematic of a Geiger count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0441" r="-60441"/>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6913912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73</a:t>
            </a:r>
          </a:p>
        </p:txBody>
      </p:sp>
      <p:pic>
        <p:nvPicPr>
          <p:cNvPr id="2" name="Picture Placeholder 1" descr="The figure shows alpha particle with electrons on left and right sides at distance 0.6 times 10 super script -10 meter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6819" b="-36819"/>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1624593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77</a:t>
            </a:r>
          </a:p>
        </p:txBody>
      </p:sp>
      <p:pic>
        <p:nvPicPr>
          <p:cNvPr id="2" name="Picture Placeholder 1" descr="The figure shows two charged parallel plates – one positive and one negative and an electron entering between the plates. The distance between the plates is 2cm and the potential difference is 200V."/>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107" r="-6107"/>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3242246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r>
              <a:rPr lang="en-US"/>
              <a:t>This OpenStax ancillary resource is © Rice University under a CC-BY 4.0 International license; it may be reproduced or modified but must be attributed to OpenStax, Rice University and any changes must be noted.</a:t>
            </a:r>
          </a:p>
          <a:p>
            <a:endParaRPr lang="en-US" sz="1600" dirty="0"/>
          </a:p>
        </p:txBody>
      </p:sp>
    </p:spTree>
    <p:extLst>
      <p:ext uri="{BB962C8B-B14F-4D97-AF65-F5344CB8AC3E}">
        <p14:creationId xmlns:p14="http://schemas.microsoft.com/office/powerpoint/2010/main" val="3863019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7.5</a:t>
            </a:r>
          </a:p>
        </p:txBody>
      </p:sp>
      <p:pic>
        <p:nvPicPr>
          <p:cNvPr id="2" name="Picture Placeholder 1" descr="The figure shows two positive charges, q and Q and the repelling force on Q. There are four points P subscript 1, P subscript 2, P subscript 3 and P subscript 4 where P subscript 1 P subscript 3 and P subscript 2 P subscript 4 form two concentric segments centered at q. The force on Q is perpendicular to direction of displacement when Q moves from P subscript 1 to P subscript 3 or P subscript 3 to P subscript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2752" r="-32752"/>
          <a:stretch>
            <a:fillRect/>
          </a:stretch>
        </p:blipFill>
        <p:spPr/>
      </p:pic>
      <p:sp>
        <p:nvSpPr>
          <p:cNvPr id="7" name="Text Placeholder 6"/>
          <p:cNvSpPr>
            <a:spLocks noGrp="1"/>
          </p:cNvSpPr>
          <p:nvPr>
            <p:ph type="body" sz="quarter" idx="14"/>
          </p:nvPr>
        </p:nvSpPr>
        <p:spPr/>
        <p:txBody>
          <a:bodyPr>
            <a:normAutofit/>
          </a:bodyPr>
          <a:lstStyle/>
          <a:p>
            <a:r>
              <a:rPr lang="en-US" sz="1600" dirty="0"/>
              <a:t>Two paths for displacement </a:t>
            </a:r>
            <a:r>
              <a:rPr lang="en-US" sz="1600" i="1" dirty="0"/>
              <a:t>P</a:t>
            </a:r>
            <a:r>
              <a:rPr lang="en-US" sz="1600" baseline="-25000" dirty="0"/>
              <a:t>1</a:t>
            </a:r>
            <a:r>
              <a:rPr lang="en-US" sz="1600" dirty="0"/>
              <a:t> to </a:t>
            </a:r>
            <a:r>
              <a:rPr lang="en-US" sz="1600" i="1" dirty="0"/>
              <a:t>P</a:t>
            </a:r>
            <a:r>
              <a:rPr lang="en-US" sz="1600" baseline="-25000" dirty="0"/>
              <a:t>2</a:t>
            </a:r>
            <a:r>
              <a:rPr lang="en-US" sz="1600" dirty="0"/>
              <a:t>. The work on segments </a:t>
            </a:r>
            <a:r>
              <a:rPr lang="en-US" sz="1600" i="1" dirty="0"/>
              <a:t>P</a:t>
            </a:r>
            <a:r>
              <a:rPr lang="en-US" sz="1600" baseline="-25000" dirty="0"/>
              <a:t>1</a:t>
            </a:r>
            <a:r>
              <a:rPr lang="en-US" sz="1600" i="1" dirty="0"/>
              <a:t>P</a:t>
            </a:r>
            <a:r>
              <a:rPr lang="en-US" sz="1600" baseline="-25000" dirty="0"/>
              <a:t>3</a:t>
            </a:r>
            <a:r>
              <a:rPr lang="en-US" sz="1600" dirty="0"/>
              <a:t> and </a:t>
            </a:r>
            <a:r>
              <a:rPr lang="en-US" sz="1600" i="1" dirty="0"/>
              <a:t>P</a:t>
            </a:r>
            <a:r>
              <a:rPr lang="en-US" sz="1600" baseline="-25000" dirty="0"/>
              <a:t>4</a:t>
            </a:r>
            <a:r>
              <a:rPr lang="en-US" sz="1600" i="1" dirty="0"/>
              <a:t>P</a:t>
            </a:r>
            <a:r>
              <a:rPr lang="en-US" sz="1600" baseline="-25000" dirty="0"/>
              <a:t>2</a:t>
            </a:r>
            <a:r>
              <a:rPr lang="en-US" sz="1600" dirty="0"/>
              <a:t> are zero due to the electrical force being perpendicular to the displacement along these paths. Therefore, work on paths </a:t>
            </a:r>
            <a:r>
              <a:rPr lang="en-US" sz="1600" i="1" dirty="0"/>
              <a:t>P</a:t>
            </a:r>
            <a:r>
              <a:rPr lang="en-US" sz="1600" baseline="-25000" dirty="0"/>
              <a:t>1</a:t>
            </a:r>
            <a:r>
              <a:rPr lang="en-US" sz="1600" i="1" dirty="0"/>
              <a:t>P</a:t>
            </a:r>
            <a:r>
              <a:rPr lang="en-US" sz="1600" baseline="-25000" dirty="0"/>
              <a:t>2</a:t>
            </a:r>
            <a:r>
              <a:rPr lang="en-US" sz="1600" dirty="0"/>
              <a:t> and </a:t>
            </a:r>
            <a:r>
              <a:rPr lang="en-US" sz="1600" i="1" dirty="0"/>
              <a:t>P</a:t>
            </a:r>
            <a:r>
              <a:rPr lang="en-US" sz="1600" baseline="-25000" dirty="0"/>
              <a:t>1</a:t>
            </a:r>
            <a:r>
              <a:rPr lang="en-US" sz="1600" i="1" dirty="0"/>
              <a:t>P</a:t>
            </a:r>
            <a:r>
              <a:rPr lang="en-US" sz="1600" baseline="-25000" dirty="0"/>
              <a:t>3</a:t>
            </a:r>
            <a:r>
              <a:rPr lang="en-US" sz="1600" i="1" dirty="0"/>
              <a:t>P</a:t>
            </a:r>
            <a:r>
              <a:rPr lang="en-US" sz="1600" baseline="-25000" dirty="0"/>
              <a:t>4</a:t>
            </a:r>
            <a:r>
              <a:rPr lang="en-US" sz="1600" i="1" dirty="0"/>
              <a:t>P</a:t>
            </a:r>
            <a:r>
              <a:rPr lang="en-US" sz="1600" baseline="-25000" dirty="0"/>
              <a:t>2</a:t>
            </a:r>
            <a:r>
              <a:rPr lang="en-US" sz="1600" dirty="0"/>
              <a:t> are equal.</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733925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7.6</a:t>
            </a:r>
          </a:p>
        </p:txBody>
      </p:sp>
      <p:pic>
        <p:nvPicPr>
          <p:cNvPr id="2" name="Picture Placeholder 1" descr="The figure shows two positive charges, q and Q and the repelling force on Q. There are four points P subscript 1, P subscript 2, P subscript 3 and P subscript 4 where P subscript 1 P subscript 3 and P subscript 2 P subscript 4 form two concentric segments centered at q. Q’s direction of displacement is P subscript 1 P subscript 3 P subscript 4 P subscript 2 P subscript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2752" r="-32752"/>
          <a:stretch>
            <a:fillRect/>
          </a:stretch>
        </p:blipFill>
        <p:spPr/>
      </p:pic>
      <p:sp>
        <p:nvSpPr>
          <p:cNvPr id="7" name="Text Placeholder 6"/>
          <p:cNvSpPr>
            <a:spLocks noGrp="1"/>
          </p:cNvSpPr>
          <p:nvPr>
            <p:ph type="body" sz="quarter" idx="14"/>
          </p:nvPr>
        </p:nvSpPr>
        <p:spPr/>
        <p:txBody>
          <a:bodyPr>
            <a:normAutofit/>
          </a:bodyPr>
          <a:lstStyle/>
          <a:p>
            <a:r>
              <a:rPr lang="en-US" sz="1600" dirty="0"/>
              <a:t>A closed path in an electric field. The net work around this path is zero.</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485223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7.7</a:t>
            </a:r>
          </a:p>
        </p:txBody>
      </p:sp>
      <p:pic>
        <p:nvPicPr>
          <p:cNvPr id="2" name="Picture Placeholder 1" descr="The figure shows two positive charges, q (+5.0nC) and Q (+3.0nC) and the repelling force on Q, marked as F subscript e. Q is located at r subscript 1 = 10cm and F subscript e vector is towards r subscript 2 = 15c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61209" b="-61209"/>
          <a:stretch>
            <a:fillRect/>
          </a:stretch>
        </p:blipFill>
        <p:spPr/>
      </p:pic>
      <p:sp>
        <p:nvSpPr>
          <p:cNvPr id="7" name="Text Placeholder 6"/>
          <p:cNvSpPr>
            <a:spLocks noGrp="1"/>
          </p:cNvSpPr>
          <p:nvPr>
            <p:ph type="body" sz="quarter" idx="14"/>
          </p:nvPr>
        </p:nvSpPr>
        <p:spPr/>
        <p:txBody>
          <a:bodyPr>
            <a:normAutofit/>
          </a:bodyPr>
          <a:lstStyle/>
          <a:p>
            <a:r>
              <a:rPr lang="en-US" sz="1600" dirty="0"/>
              <a:t>The charge </a:t>
            </a:r>
            <a:r>
              <a:rPr lang="en-US" sz="1600" i="1" dirty="0"/>
              <a:t>Q</a:t>
            </a:r>
            <a:r>
              <a:rPr lang="en-US" sz="1600" dirty="0"/>
              <a:t> is repelled by </a:t>
            </a:r>
            <a:r>
              <a:rPr lang="en-US" sz="1600" i="1" dirty="0"/>
              <a:t>q</a:t>
            </a:r>
            <a:r>
              <a:rPr lang="en-US" sz="1600" dirty="0"/>
              <a:t>, thus having work done on it and losing potential energy.</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396009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7.8</a:t>
            </a:r>
          </a:p>
        </p:txBody>
      </p:sp>
      <p:pic>
        <p:nvPicPr>
          <p:cNvPr id="2" name="Picture Placeholder 1" descr="The figure shows a square with side length 1.0cm and four charges (2.0µC, 3.0µC, 4.0µC and 5.0µC) located at four corner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0878" r="-50878"/>
          <a:stretch>
            <a:fillRect/>
          </a:stretch>
        </p:blipFill>
        <p:spPr/>
      </p:pic>
      <p:sp>
        <p:nvSpPr>
          <p:cNvPr id="7" name="Text Placeholder 6"/>
          <p:cNvSpPr>
            <a:spLocks noGrp="1"/>
          </p:cNvSpPr>
          <p:nvPr>
            <p:ph type="body" sz="quarter" idx="14"/>
          </p:nvPr>
        </p:nvSpPr>
        <p:spPr/>
        <p:txBody>
          <a:bodyPr>
            <a:normAutofit/>
          </a:bodyPr>
          <a:lstStyle/>
          <a:p>
            <a:r>
              <a:rPr lang="en-US" sz="1600" dirty="0"/>
              <a:t>How much work is needed to assemble this charge configuration?</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9496929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550</TotalTime>
  <Words>1906</Words>
  <Application>Microsoft Office PowerPoint</Application>
  <PresentationFormat>On-screen Show (4:3)</PresentationFormat>
  <Paragraphs>110</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Arial Black</vt:lpstr>
      <vt:lpstr>Calibri</vt:lpstr>
      <vt:lpstr>Cambria Math</vt:lpstr>
      <vt:lpstr>Essential</vt:lpstr>
      <vt:lpstr>PowerPoint Presentation</vt:lpstr>
      <vt:lpstr>Figure 7.1</vt:lpstr>
      <vt:lpstr>Figure 7.2</vt:lpstr>
      <vt:lpstr>Figure 7.3</vt:lpstr>
      <vt:lpstr>Figure 7.4</vt:lpstr>
      <vt:lpstr>Figure 7.5</vt:lpstr>
      <vt:lpstr>Figure 7.6</vt:lpstr>
      <vt:lpstr>Figure 7.7</vt:lpstr>
      <vt:lpstr>Figure 7.8</vt:lpstr>
      <vt:lpstr>Figure 7.9</vt:lpstr>
      <vt:lpstr>Figure 7.10</vt:lpstr>
      <vt:lpstr>Figure 7.11</vt:lpstr>
      <vt:lpstr>Figure 7.12</vt:lpstr>
      <vt:lpstr>Figure 7.13</vt:lpstr>
      <vt:lpstr>Figure 7.14</vt:lpstr>
      <vt:lpstr>Figure 7.15</vt:lpstr>
      <vt:lpstr>Figure 7.16</vt:lpstr>
      <vt:lpstr>Figure 7.17</vt:lpstr>
      <vt:lpstr>Figure 7.18</vt:lpstr>
      <vt:lpstr>Figure 7.19</vt:lpstr>
      <vt:lpstr>Figure 7.20</vt:lpstr>
      <vt:lpstr>Figure 7.21</vt:lpstr>
      <vt:lpstr>Figure 7.22</vt:lpstr>
      <vt:lpstr>Figure 7.23</vt:lpstr>
      <vt:lpstr>Figure 7.24</vt:lpstr>
      <vt:lpstr>Figure 7.25</vt:lpstr>
      <vt:lpstr>Figure 7.26</vt:lpstr>
      <vt:lpstr>Figure 7.27</vt:lpstr>
      <vt:lpstr>Figure 7.28</vt:lpstr>
      <vt:lpstr>Figure 7.29</vt:lpstr>
      <vt:lpstr>Figure 7.30</vt:lpstr>
      <vt:lpstr>Figure 7.31</vt:lpstr>
      <vt:lpstr>Figure 7.32</vt:lpstr>
      <vt:lpstr>Figure 7.33</vt:lpstr>
      <vt:lpstr>Figure 7.34</vt:lpstr>
      <vt:lpstr>Figure 7.35</vt:lpstr>
      <vt:lpstr>Figure 7.36</vt:lpstr>
      <vt:lpstr>Figure 7.37</vt:lpstr>
      <vt:lpstr>Figure 7.38</vt:lpstr>
      <vt:lpstr>Figure 7.39</vt:lpstr>
      <vt:lpstr>Figure 7.40</vt:lpstr>
      <vt:lpstr>Figure 7.41</vt:lpstr>
      <vt:lpstr>Figure 7.42</vt:lpstr>
      <vt:lpstr>Figure 7.43</vt:lpstr>
      <vt:lpstr>Figure 7.44</vt:lpstr>
      <vt:lpstr>Figure 7.45</vt:lpstr>
      <vt:lpstr>Exercise 43</vt:lpstr>
      <vt:lpstr>exercise 52</vt:lpstr>
      <vt:lpstr>exercise 60</vt:lpstr>
      <vt:lpstr>exercise 64</vt:lpstr>
      <vt:lpstr>exercise 65</vt:lpstr>
      <vt:lpstr>exercise 66</vt:lpstr>
      <vt:lpstr>Figure 7.46</vt:lpstr>
      <vt:lpstr>Exercise 71</vt:lpstr>
      <vt:lpstr>Exercise 73</vt:lpstr>
      <vt:lpstr>Exercise 77</vt:lpstr>
      <vt:lpstr>PowerPoint Presentation</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Sevans O365</cp:lastModifiedBy>
  <cp:revision>74</cp:revision>
  <cp:lastPrinted>2016-10-08T11:40:24Z</cp:lastPrinted>
  <dcterms:created xsi:type="dcterms:W3CDTF">2012-06-04T02:13:36Z</dcterms:created>
  <dcterms:modified xsi:type="dcterms:W3CDTF">2021-05-24T21:03:58Z</dcterms:modified>
</cp:coreProperties>
</file>