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3"/>
  </p:notesMasterIdLst>
  <p:handoutMasterIdLst>
    <p:handoutMasterId r:id="rId34"/>
  </p:handoutMasterIdLst>
  <p:sldIdLst>
    <p:sldId id="256" r:id="rId2"/>
    <p:sldId id="280" r:id="rId3"/>
    <p:sldId id="311" r:id="rId4"/>
    <p:sldId id="273" r:id="rId5"/>
    <p:sldId id="289" r:id="rId6"/>
    <p:sldId id="292" r:id="rId7"/>
    <p:sldId id="312" r:id="rId8"/>
    <p:sldId id="313" r:id="rId9"/>
    <p:sldId id="286" r:id="rId10"/>
    <p:sldId id="285" r:id="rId11"/>
    <p:sldId id="314" r:id="rId12"/>
    <p:sldId id="284" r:id="rId13"/>
    <p:sldId id="283" r:id="rId14"/>
    <p:sldId id="315" r:id="rId15"/>
    <p:sldId id="295" r:id="rId16"/>
    <p:sldId id="316" r:id="rId17"/>
    <p:sldId id="294" r:id="rId18"/>
    <p:sldId id="317" r:id="rId19"/>
    <p:sldId id="318" r:id="rId20"/>
    <p:sldId id="319" r:id="rId21"/>
    <p:sldId id="282" r:id="rId22"/>
    <p:sldId id="304" r:id="rId23"/>
    <p:sldId id="306" r:id="rId24"/>
    <p:sldId id="305" r:id="rId25"/>
    <p:sldId id="303" r:id="rId26"/>
    <p:sldId id="307" r:id="rId27"/>
    <p:sldId id="302" r:id="rId28"/>
    <p:sldId id="310" r:id="rId29"/>
    <p:sldId id="320" r:id="rId30"/>
    <p:sldId id="309" r:id="rId31"/>
    <p:sldId id="27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55"/>
    <a:srgbClr val="E5D419"/>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368" autoAdjust="0"/>
  </p:normalViewPr>
  <p:slideViewPr>
    <p:cSldViewPr snapToGrid="0" snapToObjects="1">
      <p:cViewPr varScale="1">
        <p:scale>
          <a:sx n="119" d="100"/>
          <a:sy n="119" d="100"/>
        </p:scale>
        <p:origin x="14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EA5AD-A9EC-B847-9F1D-EF919B7EEC61}" type="datetimeFigureOut">
              <a:rPr lang="en-US" smtClean="0"/>
              <a:t>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305A0-DA80-4544-80EE-CBF11C8B00CB}" type="slidenum">
              <a:rPr lang="en-US" smtClean="0"/>
              <a:t>‹#›</a:t>
            </a:fld>
            <a:endParaRPr lang="en-US"/>
          </a:p>
        </p:txBody>
      </p:sp>
    </p:spTree>
    <p:extLst>
      <p:ext uri="{BB962C8B-B14F-4D97-AF65-F5344CB8AC3E}">
        <p14:creationId xmlns:p14="http://schemas.microsoft.com/office/powerpoint/2010/main" val="31424510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305A0-DA80-4544-80EE-CBF11C8B00CB}" type="slidenum">
              <a:rPr lang="en-US" smtClean="0"/>
              <a:t>21</a:t>
            </a:fld>
            <a:endParaRPr lang="en-US"/>
          </a:p>
        </p:txBody>
      </p:sp>
    </p:spTree>
    <p:extLst>
      <p:ext uri="{BB962C8B-B14F-4D97-AF65-F5344CB8AC3E}">
        <p14:creationId xmlns:p14="http://schemas.microsoft.com/office/powerpoint/2010/main" val="205044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August 20,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August 20,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8 </a:t>
            </a:r>
            <a:r>
              <a:rPr lang="en-US" sz="2000" b="1" dirty="0">
                <a:solidFill>
                  <a:srgbClr val="212F62"/>
                </a:solidFill>
                <a:latin typeface="+mn-lt"/>
              </a:rPr>
              <a:t>CAPACITANCE</a:t>
            </a:r>
            <a:endParaRPr lang="en-US" sz="2000" b="1" cap="none" dirty="0">
              <a:solidFill>
                <a:srgbClr val="212F62"/>
              </a:solidFill>
              <a:latin typeface="+mn-lt"/>
            </a:endParaRP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8.9</a:t>
            </a:r>
          </a:p>
        </p:txBody>
      </p:sp>
      <p:pic>
        <p:nvPicPr>
          <p:cNvPr id="2" name="Picture Placeholder 1" descr="Figure a shows two vertical lines. Figure b shows a vertical line to the left and another, slightly curved vertical line to the right. Figure c shows two vertical lines and an arrow cutting across them diagonally. In all figures, each line is connected to a horizontal line on the outsi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9675" b="-39675"/>
          <a:stretch>
            <a:fillRect/>
          </a:stretch>
        </p:blipFill>
        <p:spPr/>
      </p:pic>
      <p:sp>
        <p:nvSpPr>
          <p:cNvPr id="7" name="Text Placeholder 6"/>
          <p:cNvSpPr>
            <a:spLocks noGrp="1"/>
          </p:cNvSpPr>
          <p:nvPr>
            <p:ph type="body" sz="quarter" idx="14"/>
          </p:nvPr>
        </p:nvSpPr>
        <p:spPr/>
        <p:txBody>
          <a:bodyPr>
            <a:normAutofit/>
          </a:bodyPr>
          <a:lstStyle/>
          <a:p>
            <a:r>
              <a:rPr lang="en-US" sz="1600" dirty="0"/>
              <a:t>This shows three different circuit representations of capacitors. The symbol in </a:t>
            </a:r>
            <a:r>
              <a:rPr lang="en-US" sz="1600" dirty="0">
                <a:solidFill>
                  <a:srgbClr val="6CB255"/>
                </a:solidFill>
              </a:rPr>
              <a:t>(a)</a:t>
            </a:r>
            <a:r>
              <a:rPr lang="en-US" sz="1600" dirty="0"/>
              <a:t> is the most commonly used one. The symbol in </a:t>
            </a:r>
            <a:r>
              <a:rPr lang="en-US" sz="1600" dirty="0">
                <a:solidFill>
                  <a:srgbClr val="6CB255"/>
                </a:solidFill>
              </a:rPr>
              <a:t>(b)</a:t>
            </a:r>
            <a:r>
              <a:rPr lang="en-US" sz="1600" dirty="0"/>
              <a:t> represents an electrolytic capacitor. The symbol in </a:t>
            </a:r>
            <a:r>
              <a:rPr lang="en-US" sz="1600" dirty="0">
                <a:solidFill>
                  <a:srgbClr val="6CB255"/>
                </a:solidFill>
              </a:rPr>
              <a:t>(c)</a:t>
            </a:r>
            <a:r>
              <a:rPr lang="en-US" sz="1600" dirty="0"/>
              <a:t> represents a variable-capacitance capacitor.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3865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8.10</a:t>
            </a:r>
          </a:p>
        </p:txBody>
      </p:sp>
      <p:pic>
        <p:nvPicPr>
          <p:cNvPr id="2" name="Picture Placeholder 1" descr="The figure shows a cell membrane with negative signs on the inner boundary and positive signs on the outer boundary. Chloride ions are outside the cell. Diffusion moves them toward the cell while Coulomb force is shown pointing outwards. Some chloride ions are shown passing through the membrane to the inside. Potassium ions are shown inside the cell. Diffusion moves them out towards the membrane while Coulomb force is shown pointing inwards. Some potassium ions are shown passing the membrane to the outside. Sodium ions are outside the cell. Both Coulomb force and diffusion are shown pointing towards the cell. Some sodium ions are shown within the ce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029" r="-30029"/>
          <a:stretch>
            <a:fillRect/>
          </a:stretch>
        </p:blipFill>
        <p:spPr/>
      </p:pic>
      <p:sp>
        <p:nvSpPr>
          <p:cNvPr id="7" name="Text Placeholder 6"/>
          <p:cNvSpPr>
            <a:spLocks noGrp="1"/>
          </p:cNvSpPr>
          <p:nvPr>
            <p:ph type="body" sz="quarter" idx="14"/>
          </p:nvPr>
        </p:nvSpPr>
        <p:spPr/>
        <p:txBody>
          <a:bodyPr>
            <a:noAutofit/>
          </a:bodyPr>
          <a:lstStyle/>
          <a:p>
            <a:r>
              <a:rPr lang="en-US" sz="1350" dirty="0"/>
              <a:t>The semipermeable membrane of a biological cell has different concentrations of ions on its interior surface than on its exterior. Diffusion moves the K</a:t>
            </a:r>
            <a:r>
              <a:rPr lang="en-US" sz="1350" baseline="30000" dirty="0">
                <a:latin typeface="Cambria Math"/>
                <a:cs typeface="Cambria Math"/>
              </a:rPr>
              <a:t>+</a:t>
            </a:r>
            <a:r>
              <a:rPr lang="en-US" sz="1350" dirty="0"/>
              <a:t> (potassium) and Cl</a:t>
            </a:r>
            <a:r>
              <a:rPr lang="en-US" sz="1350" baseline="30000" dirty="0">
                <a:latin typeface="Cambria Math"/>
                <a:cs typeface="Cambria Math"/>
              </a:rPr>
              <a:t>–</a:t>
            </a:r>
            <a:r>
              <a:rPr lang="en-US" sz="1350" dirty="0"/>
              <a:t> (chloride) ions in the directions shown, until the Coulomb force halts further transfer. In this way, the exterior of the membrane acquires a positive charge and its interior surface acquires a negative charge, creating a potential difference across the membrane. The membrane is normally impermeable to Na</a:t>
            </a:r>
            <a:r>
              <a:rPr lang="en-US" sz="1350" baseline="30000" dirty="0">
                <a:latin typeface="Cambria Math"/>
                <a:cs typeface="Cambria Math"/>
              </a:rPr>
              <a:t>+</a:t>
            </a:r>
            <a:r>
              <a:rPr lang="en-US" sz="1350" dirty="0"/>
              <a:t> (sodium ions).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6696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8.11</a:t>
            </a:r>
          </a:p>
        </p:txBody>
      </p:sp>
      <p:pic>
        <p:nvPicPr>
          <p:cNvPr id="2" name="Picture Placeholder 1" descr="Figure a shows capacitors C1, C2 and C3 in series, connected to a battery. Figure b shows capacitor Cs connected to the batter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376" r="-16376"/>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450" dirty="0"/>
              <a:t>Three capacitors are connected in series. The magnitude of the charge on each plate is </a:t>
            </a:r>
            <a:r>
              <a:rPr lang="en-US" sz="1450" i="1" dirty="0"/>
              <a:t>Q</a:t>
            </a:r>
            <a:r>
              <a:rPr lang="en-US" sz="1450" dirty="0"/>
              <a:t>.</a:t>
            </a:r>
          </a:p>
          <a:p>
            <a:pPr marL="342900" indent="-342900">
              <a:buAutoNum type="alphaLcParenBoth"/>
            </a:pPr>
            <a:r>
              <a:rPr lang="en-US" sz="1450" dirty="0"/>
              <a:t>The network of capacitors in </a:t>
            </a:r>
            <a:r>
              <a:rPr lang="en-US" sz="1450" dirty="0">
                <a:solidFill>
                  <a:srgbClr val="6CB255"/>
                </a:solidFill>
              </a:rPr>
              <a:t>(a)</a:t>
            </a:r>
            <a:r>
              <a:rPr lang="en-US" sz="1450" dirty="0"/>
              <a:t> is equivalent to one capacitor that has a smaller capacitance than any of the individual capacitances in </a:t>
            </a:r>
            <a:r>
              <a:rPr lang="en-US" sz="1450" dirty="0">
                <a:solidFill>
                  <a:srgbClr val="6CB255"/>
                </a:solidFill>
              </a:rPr>
              <a:t>(a)</a:t>
            </a:r>
            <a:r>
              <a:rPr lang="en-US" sz="1450" dirty="0"/>
              <a:t>, and the charge on its plates is </a:t>
            </a:r>
            <a:r>
              <a:rPr lang="en-US" sz="1450" i="1" dirty="0"/>
              <a:t>Q</a:t>
            </a:r>
            <a:r>
              <a:rPr lang="en-US" sz="145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8029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8.12</a:t>
            </a:r>
          </a:p>
        </p:txBody>
      </p:sp>
      <p:pic>
        <p:nvPicPr>
          <p:cNvPr id="2" name="Picture Placeholder 1" descr="Figure a shows capacitors C1, C2 and C3 in parallel, with each one connected to a battery. The positive plates of C1, C2 and C3 have charge +Q1, +Q2 and +Q3 respectively and the negative plates have charge –Q1, –Q2 and –Q3 respectively. Figure b shows equivalent capacitor Cp equal to C1 plus C2 plus C3. The charge on the positive plate is equal to +Q equal to Q1 plus Q2 plus Q3. The charge on the negative plate is equal to –Q equal to minus Q1 minus Q2 minus Q3."/>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7858" r="-57858"/>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600" dirty="0"/>
              <a:t>Three capacitors are connected in parallel. Each capacitor is connected directly to the battery.</a:t>
            </a:r>
          </a:p>
          <a:p>
            <a:pPr marL="342900" indent="-342900">
              <a:buAutoNum type="alphaLcParenBoth"/>
            </a:pPr>
            <a:r>
              <a:rPr lang="en-US" sz="1600" dirty="0"/>
              <a:t>The charge on the equivalent capacitor is the sum of the charges on the individual capacitors.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606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8.13</a:t>
            </a:r>
          </a:p>
        </p:txBody>
      </p:sp>
      <p:pic>
        <p:nvPicPr>
          <p:cNvPr id="2" name="Picture Placeholder 1" descr="Figure a shows capacitors C1 and C2 in series and C3 in parallel with them. The value of C1 is 1 micro Farad, that of C2 is 5 micro Farad and that of C3 is 8 micro Farad. Figure b is the same as figure a, with C1 and C2 being replaced with equivalent capacitor Cs. Figure c is the same as figure b with Cs and C3 being replaced with equivalent capacitor C tot. C tot is equal to Cs plus C3."/>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6215" b="-26215"/>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400" dirty="0"/>
              <a:t>This circuit contains both series and parallel connections of capacitors.</a:t>
            </a:r>
          </a:p>
          <a:p>
            <a:pPr marL="342900" indent="-342900">
              <a:buAutoNum type="alphaLcParenBoth"/>
            </a:pPr>
            <a:r>
              <a:rPr lang="en-US" sz="1400" dirty="0"/>
              <a:t> </a:t>
            </a:r>
            <a:r>
              <a:rPr lang="en-US" sz="1400" i="1" dirty="0"/>
              <a:t>C</a:t>
            </a:r>
            <a:r>
              <a:rPr lang="en-US" sz="1400" baseline="-25000" dirty="0"/>
              <a:t>1</a:t>
            </a:r>
            <a:r>
              <a:rPr lang="en-US" sz="1400" dirty="0"/>
              <a:t> and </a:t>
            </a:r>
            <a:r>
              <a:rPr lang="en-US" sz="1400" i="1" dirty="0"/>
              <a:t>C</a:t>
            </a:r>
            <a:r>
              <a:rPr lang="en-US" sz="1400" baseline="-25000" dirty="0"/>
              <a:t>2</a:t>
            </a:r>
            <a:r>
              <a:rPr lang="en-US" sz="1400" dirty="0"/>
              <a:t> are in series; their equivalent capacitance is </a:t>
            </a:r>
            <a:r>
              <a:rPr lang="en-US" sz="1400" i="1" dirty="0"/>
              <a:t>C</a:t>
            </a:r>
            <a:r>
              <a:rPr lang="en-US" sz="1400" i="1" baseline="-25000" dirty="0"/>
              <a:t>S</a:t>
            </a:r>
            <a:r>
              <a:rPr lang="en-US" sz="1400" dirty="0"/>
              <a:t>.</a:t>
            </a:r>
          </a:p>
          <a:p>
            <a:pPr marL="342900" indent="-342900">
              <a:buAutoNum type="alphaLcParenBoth"/>
            </a:pPr>
            <a:r>
              <a:rPr lang="en-US" sz="1400" dirty="0"/>
              <a:t>The equivalent capacitance </a:t>
            </a:r>
            <a:r>
              <a:rPr lang="en-US" sz="1400" i="1" dirty="0"/>
              <a:t>C</a:t>
            </a:r>
            <a:r>
              <a:rPr lang="en-US" sz="1400" i="1" baseline="-25000" dirty="0"/>
              <a:t>S</a:t>
            </a:r>
            <a:r>
              <a:rPr lang="en-US" sz="1400" dirty="0"/>
              <a:t> is connected in parallel with </a:t>
            </a:r>
            <a:r>
              <a:rPr lang="en-US" sz="1400" i="1" dirty="0"/>
              <a:t>C</a:t>
            </a:r>
            <a:r>
              <a:rPr lang="en-US" sz="1400" baseline="-25000" dirty="0"/>
              <a:t>3</a:t>
            </a:r>
            <a:r>
              <a:rPr lang="en-US" sz="1400" dirty="0"/>
              <a:t>. Thus, the equivalent capacitance of the entire network is the sum of </a:t>
            </a:r>
            <a:r>
              <a:rPr lang="en-US" sz="1400" i="1" dirty="0"/>
              <a:t>C</a:t>
            </a:r>
            <a:r>
              <a:rPr lang="en-US" sz="1400" i="1" baseline="-25000" dirty="0"/>
              <a:t>S</a:t>
            </a:r>
            <a:r>
              <a:rPr lang="en-US" sz="1400" dirty="0"/>
              <a:t> and </a:t>
            </a:r>
            <a:r>
              <a:rPr lang="en-US" sz="1400" i="1" dirty="0"/>
              <a:t>C</a:t>
            </a:r>
            <a:r>
              <a:rPr lang="en-US" sz="1400" baseline="-25000" dirty="0"/>
              <a:t>3</a:t>
            </a:r>
            <a:r>
              <a:rPr lang="en-US" sz="14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6729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8.14</a:t>
            </a:r>
          </a:p>
        </p:txBody>
      </p:sp>
      <p:pic>
        <p:nvPicPr>
          <p:cNvPr id="2" name="Picture Placeholder 1" descr="Figure a shows capacitors C1 and C2 in series and C3 in parallel with them. The value of C1 is 1 micro Farad, that of C2 is 5 micro Farad and that of C3 is 8 micro Farad. Figure b is the same as figure a, with C1 and C2 being replaced with equivalent capacitor Cs. Figure c is the same as figure b with Cs and C3 being replaced with equivalent capacitor C tot. C tot is equal to Cs plus C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010" r="-801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r>
              <a:rPr lang="en-US" sz="1600" dirty="0"/>
              <a:t>A capacitor combination.</a:t>
            </a:r>
          </a:p>
          <a:p>
            <a:pPr marL="342900" indent="-342900">
              <a:buFontTx/>
              <a:buAutoNum type="alphaLcParenBoth"/>
            </a:pPr>
            <a:r>
              <a:rPr lang="en-US" sz="1600" dirty="0"/>
              <a:t>An equivalent two-capacitor combination.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6297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8.5</a:t>
            </a:r>
          </a:p>
        </p:txBody>
      </p:sp>
      <p:pic>
        <p:nvPicPr>
          <p:cNvPr id="2" name="Picture Placeholder 1" descr="Figure a shows capacitors C2 and C3 in parallel with each other. They are in series with C1. Figure b shows capacitors C2 and C3 in series with each other. They are in parallel with C1. Figure c shows capacitors C1 and C2 in parallel with each other and capacitors C3 and C4 in parallel with each other. These combinations are connected in seri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04" r="-3104"/>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13841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8.15</a:t>
            </a:r>
          </a:p>
        </p:txBody>
      </p:sp>
      <p:pic>
        <p:nvPicPr>
          <p:cNvPr id="2" name="Picture Placeholder 1" descr="This is a photograph of a PCB with an IC and various other components on it. The PCB is attached to a USB connector. Labels for all components are printed on the boar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887" b="-2887"/>
          <a:stretch>
            <a:fillRect/>
          </a:stretch>
        </p:blipFill>
        <p:spPr/>
      </p:pic>
      <p:sp>
        <p:nvSpPr>
          <p:cNvPr id="7" name="Text Placeholder 6"/>
          <p:cNvSpPr>
            <a:spLocks noGrp="1"/>
          </p:cNvSpPr>
          <p:nvPr>
            <p:ph type="body" sz="quarter" idx="14"/>
          </p:nvPr>
        </p:nvSpPr>
        <p:spPr/>
        <p:txBody>
          <a:bodyPr>
            <a:normAutofit/>
          </a:bodyPr>
          <a:lstStyle/>
          <a:p>
            <a:r>
              <a:rPr lang="en-US" sz="1600" dirty="0"/>
              <a:t>The capacitors on the circuit board for an electronic device follow a labeling convention that identifies each one with a code that begins with the letter “C.”</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2242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8.16</a:t>
            </a:r>
          </a:p>
        </p:txBody>
      </p:sp>
      <p:pic>
        <p:nvPicPr>
          <p:cNvPr id="2" name="Picture Placeholder 1" descr="Photograph of an automated external defibrilla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305" b="-1305"/>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Automated external defibrillators are found in many public places. These portable units provide verbal instructions for use in the important first few minutes for a person suffering a cardiac attack.</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01591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8.17</a:t>
            </a:r>
          </a:p>
        </p:txBody>
      </p:sp>
      <p:pic>
        <p:nvPicPr>
          <p:cNvPr id="2" name="Picture Placeholder 1" descr="Figure a shows a capacitor connected in series with a switch and a battery. The switched is closed and there is a voltmeter across the capacitor, showing the reading V0. The plates of the capacitor have charge +Q0 and –Q0. Figure b shows the same circuit, with the switch open. This is labeled Step 1. The space between the plates of the capacitor is grey colored, indicating the presence of a dielectric. This is labeled Step 2. The positively charged plate has negative signs on the inside, labeled –Qi. The negatively charged plate has positive signs on the inside, labeled plus Qi. The voltmeter shows the reading V, which is less than V0."/>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593" r="-25593"/>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1200" dirty="0"/>
              <a:t>When fully charged, a vacuum capacitor has a voltage </a:t>
            </a:r>
            <a:r>
              <a:rPr lang="en-US" sz="1200" i="1" dirty="0"/>
              <a:t>V</a:t>
            </a:r>
            <a:r>
              <a:rPr lang="en-US" sz="1200" baseline="-25000" dirty="0"/>
              <a:t>0</a:t>
            </a:r>
            <a:r>
              <a:rPr lang="en-US" sz="1200" dirty="0"/>
              <a:t> and charge </a:t>
            </a:r>
            <a:r>
              <a:rPr lang="en-US" sz="1200" i="1" dirty="0"/>
              <a:t>Q</a:t>
            </a:r>
            <a:r>
              <a:rPr lang="en-US" sz="1200" baseline="-25000" dirty="0"/>
              <a:t>0</a:t>
            </a:r>
            <a:r>
              <a:rPr lang="en-US" sz="1200" dirty="0"/>
              <a:t> the charges remain on plate’s inner surfaces; the schematic indicates the sign of charge on each plate).</a:t>
            </a:r>
          </a:p>
          <a:p>
            <a:pPr marL="228600" indent="-228600">
              <a:buAutoNum type="alphaLcParenBoth"/>
            </a:pPr>
            <a:r>
              <a:rPr lang="en-US" sz="1200" dirty="0"/>
              <a:t>In step 1, the battery is disconnected. Then, in step 2, a dielectric (that is electrically neutral) is inserted into the charged capacitor. When the voltage across the capacitor is now measured, it is found that the voltage value has decreased to </a:t>
            </a:r>
            <a:r>
              <a:rPr lang="en-US" sz="1200" i="1" dirty="0"/>
              <a:t>V</a:t>
            </a:r>
            <a:r>
              <a:rPr lang="en-US" sz="1200" dirty="0"/>
              <a:t> </a:t>
            </a:r>
            <a:r>
              <a:rPr lang="en-US" sz="1200" dirty="0">
                <a:latin typeface="Cambria Math"/>
                <a:cs typeface="Cambria Math"/>
              </a:rPr>
              <a:t>=</a:t>
            </a:r>
            <a:r>
              <a:rPr lang="en-US" sz="1200" dirty="0"/>
              <a:t> </a:t>
            </a:r>
            <a:r>
              <a:rPr lang="en-US" sz="1200" i="1" dirty="0"/>
              <a:t>V</a:t>
            </a:r>
            <a:r>
              <a:rPr lang="en-US" sz="1200" baseline="-25000" dirty="0"/>
              <a:t>0</a:t>
            </a:r>
            <a:r>
              <a:rPr lang="en-US" sz="1200" dirty="0">
                <a:latin typeface="Cambria Math"/>
                <a:cs typeface="Cambria Math"/>
              </a:rPr>
              <a:t>/κ</a:t>
            </a:r>
            <a:r>
              <a:rPr lang="en-US" sz="1200" dirty="0"/>
              <a:t>. The schematic indicates the sign of the induced charge that is now present on the surfaces of the dielectric material between the plates.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7886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a:t>
            </a:r>
          </a:p>
        </p:txBody>
      </p:sp>
      <p:pic>
        <p:nvPicPr>
          <p:cNvPr id="2" name="Picture Placeholder 1" descr="Photograph of a glass block with the pattern of an intricately branching tree within 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Autofit/>
          </a:bodyPr>
          <a:lstStyle/>
          <a:p>
            <a:r>
              <a:rPr lang="en-US" sz="1500" dirty="0"/>
              <a:t>The tree-like branch patterns in this clear Plexiglas® block are known as a Lichtenberg figure, named for the German physicist Georg Christof Lichtenberg (1742–1799), who was the first to study these patterns. The “branches” are created by the dielectric breakdown produced by a strong electric field. (credit: modification of work by Bert Hickman)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53015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8.18</a:t>
            </a:r>
          </a:p>
        </p:txBody>
      </p:sp>
      <p:pic>
        <p:nvPicPr>
          <p:cNvPr id="2" name="Picture Placeholder 1" descr="Figure a is a photograph of a person’s hand holding an electronic stud finder against a wall. Figure b shows the cross section of a wall with a wooden stud behind it. The electronic stud finder is being slid across the wall on the other side. It has capacitor plates that touch the wa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219" b="-721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An electronic stud finder is used to detect wooden studs behind drywall.</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3650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8.19</a:t>
            </a:r>
          </a:p>
        </p:txBody>
      </p:sp>
      <p:pic>
        <p:nvPicPr>
          <p:cNvPr id="2" name="Picture Placeholder 1" descr="The figures show a large scale view of an atom. Figure a shows an unpolarized atom, with protons and neutrons in the center and a circular electron cloud surrounding the nucleus. Figure b shows a polarized atom and positive and negative external charges. The atom is oblong in shape with the electron cloud being pulled towards the positive external charge, and the nucleus being pulled towards the negative external charge. Figure c shows another oblong polarized atom."/>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10648" r="-10648"/>
          <a:stretch>
            <a:fillRect/>
          </a:stretch>
        </p:blipFill>
        <p:spPr/>
      </p:pic>
      <p:sp>
        <p:nvSpPr>
          <p:cNvPr id="7" name="Text Placeholder 6"/>
          <p:cNvSpPr>
            <a:spLocks noGrp="1"/>
          </p:cNvSpPr>
          <p:nvPr>
            <p:ph type="body" sz="quarter" idx="14"/>
          </p:nvPr>
        </p:nvSpPr>
        <p:spPr/>
        <p:txBody>
          <a:bodyPr>
            <a:noAutofit/>
          </a:bodyPr>
          <a:lstStyle/>
          <a:p>
            <a:r>
              <a:rPr lang="en-US" sz="1250" dirty="0"/>
              <a:t>The concept of polarization: In an unpolarized atom or molecule, a negatively charged electron cloud is evenly distributed around positively charged centers, whereas a polarized atom or molecule has an excess of negative charge at one side so that the other side has an excess of positive charge. However, the entire system remains electrically neutral. The charge polarization may be caused by an external electrical field. Some molecules and atoms are permanently polarized (electric dipoles) even in the absence of an external electrical field (polar molecules and atoms).</a:t>
            </a:r>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1251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8.20</a:t>
            </a:r>
          </a:p>
        </p:txBody>
      </p:sp>
      <p:pic>
        <p:nvPicPr>
          <p:cNvPr id="2" name="Picture Placeholder 1" descr="Figure a shows a dielectric material with oblong shaped molecules within it. Each molecule has a plus sign on one side and a minus sign on the other. They are all randomly arranged. Figure b shows the same molecules now perfectly aligned in rows and columns, with the negative end of each molecule on the upper side. An external electric field E0 points downwards. A dashed line encompasses the negative signs of all the molecules in the topmost row. Similarly, a dashed line encompasses the positive signs of all the molecules in the bottommost row. Figure c shows negative signs at the top of the dielectric, labeled minus Qi, and positive signs at the bottom, labeled plus Qi. The induced field Ei within the dielectric, points upwar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741" b="-174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300" dirty="0"/>
                  <a:t>A dielectric with polar molecules: </a:t>
                </a:r>
                <a:r>
                  <a:rPr lang="en-US" sz="1300" dirty="0">
                    <a:solidFill>
                      <a:srgbClr val="6CB255"/>
                    </a:solidFill>
                  </a:rPr>
                  <a:t>(a) </a:t>
                </a:r>
                <a:r>
                  <a:rPr lang="en-US" sz="1300" dirty="0"/>
                  <a:t>In the absence of an external electrical field; </a:t>
                </a:r>
                <a:r>
                  <a:rPr lang="en-US" sz="1300" dirty="0">
                    <a:solidFill>
                      <a:srgbClr val="6CB255"/>
                    </a:solidFill>
                  </a:rPr>
                  <a:t>(b)</a:t>
                </a:r>
                <a:r>
                  <a:rPr lang="en-US" sz="1300" dirty="0"/>
                  <a:t> in the presence of an external electrical field </a:t>
                </a:r>
                <a14:m>
                  <m:oMath xmlns:m="http://schemas.openxmlformats.org/officeDocument/2006/math">
                    <m:acc>
                      <m:accPr>
                        <m:chr m:val="⃗"/>
                        <m:ctrlPr>
                          <a:rPr lang="en-US" sz="1300" i="1" smtClean="0">
                            <a:latin typeface="Cambria Math" panose="02040503050406030204" pitchFamily="18" charset="0"/>
                          </a:rPr>
                        </m:ctrlPr>
                      </m:accPr>
                      <m:e>
                        <m:r>
                          <a:rPr lang="en-US" sz="1300" b="1" i="0" smtClean="0">
                            <a:latin typeface="Cambria Math"/>
                          </a:rPr>
                          <m:t>𝐄</m:t>
                        </m:r>
                      </m:e>
                    </m:acc>
                  </m:oMath>
                </a14:m>
                <a:r>
                  <a:rPr lang="en-US" sz="1300" baseline="-25000" dirty="0"/>
                  <a:t>0</a:t>
                </a:r>
                <a:r>
                  <a:rPr lang="en-US" sz="1300" dirty="0"/>
                  <a:t>. The dashed lines indicate the regions immediately adjacent to the capacitor plates. </a:t>
                </a:r>
                <a:r>
                  <a:rPr lang="en-US" sz="1300" dirty="0">
                    <a:solidFill>
                      <a:srgbClr val="6CB255"/>
                    </a:solidFill>
                  </a:rPr>
                  <a:t>(c)</a:t>
                </a:r>
                <a:r>
                  <a:rPr lang="en-US" sz="1300" dirty="0"/>
                  <a:t> The induced electrical field </a:t>
                </a:r>
                <a14:m>
                  <m:oMath xmlns:m="http://schemas.openxmlformats.org/officeDocument/2006/math">
                    <m:acc>
                      <m:accPr>
                        <m:chr m:val="⃗"/>
                        <m:ctrlPr>
                          <a:rPr lang="en-US" sz="1300" i="1">
                            <a:latin typeface="Cambria Math" panose="02040503050406030204" pitchFamily="18" charset="0"/>
                          </a:rPr>
                        </m:ctrlPr>
                      </m:accPr>
                      <m:e>
                        <m:r>
                          <a:rPr lang="en-US" sz="1300" b="1">
                            <a:latin typeface="Cambria Math"/>
                          </a:rPr>
                          <m:t>𝐄</m:t>
                        </m:r>
                      </m:e>
                    </m:acc>
                  </m:oMath>
                </a14:m>
                <a:r>
                  <a:rPr lang="en-US" sz="1300" baseline="-25000" dirty="0"/>
                  <a:t>i</a:t>
                </a:r>
                <a:r>
                  <a:rPr lang="en-US" sz="1300" dirty="0"/>
                  <a:t> inside the dielectric produced by the induced surface charge </a:t>
                </a:r>
                <a:r>
                  <a:rPr lang="en-US" sz="1300" i="1" dirty="0"/>
                  <a:t>Q</a:t>
                </a:r>
                <a:r>
                  <a:rPr lang="en-US" sz="1300" baseline="-25000" dirty="0"/>
                  <a:t>i</a:t>
                </a:r>
                <a:r>
                  <a:rPr lang="en-US" sz="1300" i="1" dirty="0"/>
                  <a:t> </a:t>
                </a:r>
                <a:r>
                  <a:rPr lang="en-US" sz="1300" dirty="0"/>
                  <a:t>of the dielectric. Note that, in reality, the individual molecules are not perfectly aligned with an external field because of thermal fluctuations; however, the </a:t>
                </a:r>
                <a:r>
                  <a:rPr lang="en-US" sz="1300" i="1" dirty="0"/>
                  <a:t>average</a:t>
                </a:r>
                <a:r>
                  <a:rPr lang="en-US" sz="1300" dirty="0"/>
                  <a:t> alignment is along the field lines as shown.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76" t="-524" b="-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38962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8.21</a:t>
            </a:r>
          </a:p>
        </p:txBody>
      </p:sp>
      <p:pic>
        <p:nvPicPr>
          <p:cNvPr id="2" name="Picture Placeholder 1" descr="Figure a shows an empty charged capacitor. Arrows representing electric field E0 go from the positive plate to the negative one. Figure b shows a dielectric-filled charged capacitor. Arrows representing electric field E go from the positive plate to the negative one. The dielectric has negative charges accumulated near the surface of the positive plate and positive charges accumulated near the surface of the negative plat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8326" r="-4832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Electrical field:</a:t>
                </a:r>
              </a:p>
              <a:p>
                <a:pPr marL="342900" indent="-342900">
                  <a:buAutoNum type="alphaLcParenBoth"/>
                </a:pPr>
                <a:r>
                  <a:rPr lang="en-US" sz="1600" dirty="0"/>
                  <a:t>In an empty capacitor, electrical field </a:t>
                </a:r>
                <a14:m>
                  <m:oMath xmlns:m="http://schemas.openxmlformats.org/officeDocument/2006/math">
                    <m:acc>
                      <m:accPr>
                        <m:chr m:val="⃗"/>
                        <m:ctrlPr>
                          <a:rPr lang="en-US" sz="1600" i="1">
                            <a:latin typeface="Cambria Math" panose="02040503050406030204" pitchFamily="18" charset="0"/>
                          </a:rPr>
                        </m:ctrlPr>
                      </m:accPr>
                      <m:e>
                        <m:r>
                          <a:rPr lang="en-US" sz="1600" b="1">
                            <a:latin typeface="Cambria Math"/>
                          </a:rPr>
                          <m:t>𝐄</m:t>
                        </m:r>
                      </m:e>
                    </m:acc>
                  </m:oMath>
                </a14:m>
                <a:r>
                  <a:rPr lang="en-US" sz="1600" baseline="-25000" dirty="0"/>
                  <a:t>0</a:t>
                </a:r>
                <a:r>
                  <a:rPr lang="en-US" sz="1600" dirty="0"/>
                  <a:t>.</a:t>
                </a:r>
              </a:p>
              <a:p>
                <a:pPr marL="342900" indent="-342900">
                  <a:buAutoNum type="alphaLcParenBoth"/>
                </a:pPr>
                <a:r>
                  <a:rPr lang="en-US" sz="1600" dirty="0"/>
                  <a:t>In a dielectric-filled capacitor, electrical field </a:t>
                </a:r>
                <a14:m>
                  <m:oMath xmlns:m="http://schemas.openxmlformats.org/officeDocument/2006/math">
                    <m:acc>
                      <m:accPr>
                        <m:chr m:val="⃗"/>
                        <m:ctrlPr>
                          <a:rPr lang="en-US" sz="1600" i="1">
                            <a:latin typeface="Cambria Math" panose="02040503050406030204" pitchFamily="18" charset="0"/>
                          </a:rPr>
                        </m:ctrlPr>
                      </m:accPr>
                      <m:e>
                        <m:r>
                          <a:rPr lang="en-US" sz="1600" b="1">
                            <a:latin typeface="Cambria Math"/>
                          </a:rPr>
                          <m:t>𝐄</m:t>
                        </m:r>
                      </m:e>
                    </m:acc>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b="-5236"/>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98664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8.22</a:t>
            </a:r>
          </a:p>
        </p:txBody>
      </p:sp>
      <p:pic>
        <p:nvPicPr>
          <p:cNvPr id="2" name="Picture Placeholder 1" descr="Figure a shows a capacitor connected to a battery. The capacitor has voltage V0 across it. The positive and negative plates of the capacitor have charge plus Q0 and minus Q0 respectively. Figure b shows the same capacitor with a dielectric inserted in it. The charge on the positive and negative plates is now plus Q and minus Q respectively. Negative charges are shown accumulated near the inner surface of the positive plate. These are labeled minus Qi. Positive charges are shown accumulated near the inner surface of the negative plate. These are labeled plus Qi."/>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4280" r="-34280"/>
          <a:stretch>
            <a:fillRect/>
          </a:stretch>
        </p:blipFill>
        <p:spPr/>
      </p:pic>
      <p:sp>
        <p:nvSpPr>
          <p:cNvPr id="7" name="Text Placeholder 6"/>
          <p:cNvSpPr>
            <a:spLocks noGrp="1"/>
          </p:cNvSpPr>
          <p:nvPr>
            <p:ph type="body" sz="quarter" idx="14"/>
          </p:nvPr>
        </p:nvSpPr>
        <p:spPr/>
        <p:txBody>
          <a:bodyPr>
            <a:normAutofit/>
          </a:bodyPr>
          <a:lstStyle/>
          <a:p>
            <a:r>
              <a:rPr lang="en-US" sz="1600" dirty="0"/>
              <a:t>A dielectric is inserted into the charged capacitor while the capacitor remains connected to the battery.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1817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33</a:t>
            </a:r>
          </a:p>
        </p:txBody>
      </p:sp>
      <p:pic>
        <p:nvPicPr>
          <p:cNvPr id="2" name="Picture Placeholder 1" descr="Figure shows capacitors of value 10 micro Farad and 2.5 micro Farad connected in parallel with each other. These are connected in series with a capacitor of value 0.3 micro Fara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8004" r="-3800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13883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36</a:t>
            </a:r>
          </a:p>
        </p:txBody>
      </p:sp>
      <p:pic>
        <p:nvPicPr>
          <p:cNvPr id="2" name="Picture Placeholder 1" descr="Figure shows capacitors of value 0.3 micro Farad and 10 micro Farad connected in series with each other. These are connected in parallel with a capacitor of value 2.5 micro Fara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242" r="-26242"/>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2628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37</a:t>
            </a:r>
          </a:p>
        </p:txBody>
      </p:sp>
      <p:pic>
        <p:nvPicPr>
          <p:cNvPr id="2" name="Picture Placeholder 1" descr="Figure shows a circuit with three branches connected in parallel with each other. Brach 1 has capacitors of value 5 micro Farad and 3.5 micro Farad connected in series with each other. Brach 2 has a capacitor of value 8 micro Farad. Brach 3 has three capacitors. Two of these, having values 0.75 micro Farad and 15 micro Farad are connected in parallel with each other. These are in series with the third capacitor of value 1.5 micro Fara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9109" r="-1910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55568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Exercise 78</a:t>
            </a:r>
            <a:endParaRPr lang="en-US" sz="2400" dirty="0">
              <a:solidFill>
                <a:srgbClr val="6CB255"/>
              </a:solidFill>
            </a:endParaRPr>
          </a:p>
        </p:txBody>
      </p:sp>
      <p:pic>
        <p:nvPicPr>
          <p:cNvPr id="2" name="Picture Placeholder 1" descr="Figure a shows a capacitor connected to a battery. The capacitor has voltage V0 across it. The positive and negative plates of the capacitor have charge plus Q0 and minus Q0 respectively. Figure b shows the same capacitor with a dielectric inserted in it. The charge on the positive and negative plates is now plus Q and minus Q respectively. Negative charges are shown accumulated near the inner surface of the positive plate. These are labeled minus Qi. Positive charges are shown accumulated near the inner surface of the negative plate. These are labeled plus Qi."/>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612" b="-2612"/>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449141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82</a:t>
            </a:r>
          </a:p>
        </p:txBody>
      </p:sp>
      <p:pic>
        <p:nvPicPr>
          <p:cNvPr id="2" name="Picture Placeholder 1" descr="Figure shows two vertical plates of a capacitor. The top half of the area between them is filled with material labeled K1.The other half is filled with material labeled K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2682" r="-52682"/>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0607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8.2</a:t>
            </a:r>
          </a:p>
        </p:txBody>
      </p:sp>
      <p:pic>
        <p:nvPicPr>
          <p:cNvPr id="2" name="Picture Placeholder 1" descr="Figure a shows two plates placed parallel to each other, a distance of d apart. Each plate is connected to one terminal of a battery. Figure b shows sheets of conductors and dielectric stacked alternately and rolled together. Each sheet of conductor is connected to one terminal of a battery. In both figures, the charge is plus Q and minus Q for the plates connected to the positive and negative terminals respectivel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4601" r="-34601"/>
          <a:stretch>
            <a:fillRect/>
          </a:stretch>
        </p:blipFill>
        <p:spPr/>
      </p:pic>
      <p:sp>
        <p:nvSpPr>
          <p:cNvPr id="7" name="Text Placeholder 6"/>
          <p:cNvSpPr>
            <a:spLocks noGrp="1"/>
          </p:cNvSpPr>
          <p:nvPr>
            <p:ph type="body" sz="quarter" idx="14"/>
          </p:nvPr>
        </p:nvSpPr>
        <p:spPr/>
        <p:txBody>
          <a:bodyPr>
            <a:normAutofit fontScale="92500"/>
          </a:bodyPr>
          <a:lstStyle/>
          <a:p>
            <a:r>
              <a:rPr lang="en-US" sz="1300" dirty="0"/>
              <a:t>Both capacitors shown here were initially uncharged before being connected to a battery. They now have charges of </a:t>
            </a:r>
            <a:r>
              <a:rPr lang="en-US" sz="1300" dirty="0">
                <a:latin typeface="Cambria Math"/>
                <a:cs typeface="Cambria Math"/>
              </a:rPr>
              <a:t>+</a:t>
            </a:r>
            <a:r>
              <a:rPr lang="en-US" sz="1300" i="1" dirty="0"/>
              <a:t>Q</a:t>
            </a:r>
            <a:r>
              <a:rPr lang="en-US" sz="1300" dirty="0"/>
              <a:t> and </a:t>
            </a:r>
            <a:r>
              <a:rPr lang="en-US" sz="1300" b="1" dirty="0">
                <a:latin typeface="Cambria Math"/>
                <a:cs typeface="Cambria Math"/>
              </a:rPr>
              <a:t>−</a:t>
            </a:r>
            <a:r>
              <a:rPr lang="en-US" sz="1300" i="1" dirty="0"/>
              <a:t>Q</a:t>
            </a:r>
            <a:r>
              <a:rPr lang="en-US" sz="1300" dirty="0"/>
              <a:t> (respectively) on their plates.</a:t>
            </a:r>
          </a:p>
          <a:p>
            <a:pPr marL="342900" indent="-342900">
              <a:buAutoNum type="alphaLcParenBoth"/>
            </a:pPr>
            <a:r>
              <a:rPr lang="en-US" sz="1300" dirty="0"/>
              <a:t>A parallel-plate capacitor consists of two plates of opposite charge with area </a:t>
            </a:r>
            <a:r>
              <a:rPr lang="en-US" sz="1300" i="1" dirty="0"/>
              <a:t>A</a:t>
            </a:r>
            <a:r>
              <a:rPr lang="en-US" sz="1300" dirty="0"/>
              <a:t> separated by distance </a:t>
            </a:r>
            <a:r>
              <a:rPr lang="en-US" sz="1300" i="1" dirty="0"/>
              <a:t>d</a:t>
            </a:r>
            <a:r>
              <a:rPr lang="en-US" sz="1300" dirty="0"/>
              <a:t>.</a:t>
            </a:r>
          </a:p>
          <a:p>
            <a:pPr marL="342900" indent="-342900">
              <a:buAutoNum type="alphaLcParenBoth"/>
            </a:pPr>
            <a:r>
              <a:rPr lang="en-US" sz="1300" dirty="0"/>
              <a:t>A rolled capacitor has a dielectric material between its two conducting sheets (plates).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76706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83</a:t>
            </a:r>
          </a:p>
        </p:txBody>
      </p:sp>
      <p:pic>
        <p:nvPicPr>
          <p:cNvPr id="2" name="Picture Placeholder 1" descr="Figure shows two vertical plates of a capacitor. The left half of the area between them is filled with material labeled K1.The right half is filled with material labeled K2. Both K1 and K2 have thickness d by 2. The area of the capacitor plate is labeled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8085" r="-28085"/>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56760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8.3</a:t>
            </a:r>
          </a:p>
        </p:txBody>
      </p:sp>
      <p:pic>
        <p:nvPicPr>
          <p:cNvPr id="2" name="Picture Placeholder 1" descr="Two parallel plates are connected to a battery. The plate connected to the positive terminal has positive charges on it marked by the plus sign. Similarly, the other plate has minus signs on it. Arrows are shown between the plates, from the positive plate to the negative one. The space between the plates has the formula E proportional to Q."/>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096" r="-5309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charge separation in a capacitor shows that the charges remain on the surfaces of the capacitor plates. Electrical field lines in a parallel-plate capacitor begin with positive charges and end with negative charges. The magnitude of the electrical field in the space between the plates is in direct proportion to the amount of charge on the capacitor.</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8.4</a:t>
            </a:r>
          </a:p>
        </p:txBody>
      </p:sp>
      <p:pic>
        <p:nvPicPr>
          <p:cNvPr id="2" name="Picture Placeholder 1" descr="A photograph of different types of capacito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239" r="-36239"/>
          <a:stretch>
            <a:fillRect/>
          </a:stretch>
        </p:blipFill>
        <p:spPr/>
      </p:pic>
      <p:sp>
        <p:nvSpPr>
          <p:cNvPr id="7" name="Text Placeholder 6"/>
          <p:cNvSpPr>
            <a:spLocks noGrp="1"/>
          </p:cNvSpPr>
          <p:nvPr>
            <p:ph type="body" sz="quarter" idx="14"/>
          </p:nvPr>
        </p:nvSpPr>
        <p:spPr/>
        <p:txBody>
          <a:bodyPr>
            <a:normAutofit/>
          </a:bodyPr>
          <a:lstStyle/>
          <a:p>
            <a:r>
              <a:rPr lang="en-US" sz="1600" dirty="0"/>
              <a:t>These are some typical capacitors used in electronic devices. A capacitor’s size is not necessarily related to its capacitance value.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8397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a:t>
            </a:r>
            <a:r>
              <a:rPr lang="en-US" dirty="0"/>
              <a:t>8.5</a:t>
            </a:r>
            <a:endParaRPr lang="en-US" sz="2400" dirty="0">
              <a:solidFill>
                <a:srgbClr val="6CB255"/>
              </a:solidFill>
            </a:endParaRPr>
          </a:p>
        </p:txBody>
      </p:sp>
      <p:pic>
        <p:nvPicPr>
          <p:cNvPr id="2" name="Picture Placeholder 1" descr="Figure shows two parallel plates separated by a distance of d, with each one connected to one terminal of a battery. Electric field lines are shown as arrows from the positive plate to the negative one. The plate area is labeled 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818" r="-10818"/>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In a parallel-plate capacitor with plates separated by a distance </a:t>
            </a:r>
            <a:r>
              <a:rPr lang="en-US" sz="1600" i="1" dirty="0">
                <a:solidFill>
                  <a:srgbClr val="000000"/>
                </a:solidFill>
              </a:rPr>
              <a:t>d</a:t>
            </a:r>
            <a:r>
              <a:rPr lang="en-US" sz="1600" dirty="0">
                <a:solidFill>
                  <a:srgbClr val="000000"/>
                </a:solidFill>
              </a:rPr>
              <a:t>, each plate has the same surface area </a:t>
            </a:r>
            <a:r>
              <a:rPr lang="en-US" sz="1600" i="1" dirty="0">
                <a:solidFill>
                  <a:srgbClr val="000000"/>
                </a:solidFill>
              </a:rPr>
              <a:t>A</a:t>
            </a:r>
            <a:r>
              <a:rPr lang="en-US" sz="1600" dirty="0">
                <a:solidFill>
                  <a:srgbClr val="000000"/>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04614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8.6</a:t>
            </a:r>
          </a:p>
        </p:txBody>
      </p:sp>
      <p:pic>
        <p:nvPicPr>
          <p:cNvPr id="2" name="Picture Placeholder 1" descr="The cross section of a spherical capacitor is shown in the form of two concentric circles. The radius of the smaller one is R subscript 1 and that of the larger one is R subscript 2. The smaller one has positive signs on it and the larger one has negative signs on it. Arrows radiate outwards from the inner circle to the outer circle. In between the two, is a third circle, with radius r, shown as a dotted line. This is labeled Gaussian surf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911" r="-53911"/>
          <a:stretch>
            <a:fillRect/>
          </a:stretch>
        </p:blipFill>
        <p:spPr/>
      </p:pic>
      <p:sp>
        <p:nvSpPr>
          <p:cNvPr id="7" name="Text Placeholder 6"/>
          <p:cNvSpPr>
            <a:spLocks noGrp="1"/>
          </p:cNvSpPr>
          <p:nvPr>
            <p:ph type="body" sz="quarter" idx="14"/>
          </p:nvPr>
        </p:nvSpPr>
        <p:spPr/>
        <p:txBody>
          <a:bodyPr>
            <a:normAutofit/>
          </a:bodyPr>
          <a:lstStyle/>
          <a:p>
            <a:r>
              <a:rPr lang="en-US" sz="1600" dirty="0"/>
              <a:t>A spherical capacitor consists of two concentric conducting spheres. Note that the charges on a conductor reside on its surface.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9314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8.7</a:t>
            </a:r>
          </a:p>
        </p:txBody>
      </p:sp>
      <p:pic>
        <p:nvPicPr>
          <p:cNvPr id="2" name="Picture Placeholder 1" descr="Figure shows two concentric cylinders. The inner one, with radius R1 has positive signs on it. The outer one, with radius R2 has negative signs on it. Arrows marked E are shown radiating from the inner one to the outer one. A third cylinder, with radius r, is shown as a dotted line between the two. This is labeled Gaussian surf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293" r="-5293"/>
          <a:stretch>
            <a:fillRect/>
          </a:stretch>
        </p:blipFill>
        <p:spPr/>
      </p:pic>
      <p:sp>
        <p:nvSpPr>
          <p:cNvPr id="7" name="Text Placeholder 6"/>
          <p:cNvSpPr>
            <a:spLocks noGrp="1"/>
          </p:cNvSpPr>
          <p:nvPr>
            <p:ph type="body" sz="quarter" idx="14"/>
          </p:nvPr>
        </p:nvSpPr>
        <p:spPr/>
        <p:txBody>
          <a:bodyPr>
            <a:normAutofit/>
          </a:bodyPr>
          <a:lstStyle/>
          <a:p>
            <a:r>
              <a:rPr lang="en-US" sz="1600" dirty="0"/>
              <a:t>A cylindrical capacitor consists of two concentric, conducting cylinders. Here, the charge on the outer surface of the inner cylinder is positive (indicated by </a:t>
            </a:r>
            <a:r>
              <a:rPr lang="en-US" sz="1600" dirty="0">
                <a:latin typeface="Cambria Math"/>
                <a:cs typeface="Cambria Math"/>
              </a:rPr>
              <a:t>+</a:t>
            </a:r>
            <a:r>
              <a:rPr lang="en-US" sz="1600" dirty="0"/>
              <a:t>) and the charge on the inner surface of the outer cylinder is negative (indicated by </a:t>
            </a:r>
            <a:r>
              <a:rPr lang="en-US" sz="1600" dirty="0">
                <a:latin typeface="Cambria Math"/>
                <a:cs typeface="Cambria Math"/>
              </a:rPr>
              <a:t>−</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601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8.8</a:t>
            </a:r>
          </a:p>
        </p:txBody>
      </p:sp>
      <p:pic>
        <p:nvPicPr>
          <p:cNvPr id="2" name="Picture Placeholder 1" descr="A photograph of a device with discrete components is shown. One component is the variable air capacitor. It has two parts, a stator and a rotor. The stator has parallel plates of metal and is fixed to the device. The rotor has parallel plates of metal attached to a shaft. The stator and rotor are arranged in a way that their plates are alternately stack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504" r="-36504"/>
          <a:stretch>
            <a:fillRect/>
          </a:stretch>
        </p:blipFill>
        <p:spPr/>
      </p:pic>
      <p:sp>
        <p:nvSpPr>
          <p:cNvPr id="7" name="Text Placeholder 6"/>
          <p:cNvSpPr>
            <a:spLocks noGrp="1"/>
          </p:cNvSpPr>
          <p:nvPr>
            <p:ph type="body" sz="quarter" idx="14"/>
          </p:nvPr>
        </p:nvSpPr>
        <p:spPr/>
        <p:txBody>
          <a:bodyPr>
            <a:normAutofit/>
          </a:bodyPr>
          <a:lstStyle/>
          <a:p>
            <a:r>
              <a:rPr lang="en-US" sz="1600" dirty="0"/>
              <a:t>In a variable air capacitor, capacitance can be tuned by changing the effective area of the plates. (credit: modification of work by Robbie Sproule)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50290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1147</Words>
  <Application>Microsoft Macintosh PowerPoint</Application>
  <PresentationFormat>On-screen Show (4:3)</PresentationFormat>
  <Paragraphs>67</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Black</vt:lpstr>
      <vt:lpstr>Calibri</vt:lpstr>
      <vt:lpstr>Cambria Math</vt:lpstr>
      <vt:lpstr>Essential</vt:lpstr>
      <vt:lpstr>PowerPoint Presentation</vt:lpstr>
      <vt:lpstr>Figure 8.1</vt:lpstr>
      <vt:lpstr>Figure 8.2</vt:lpstr>
      <vt:lpstr>Figure 8.3</vt:lpstr>
      <vt:lpstr>Figure 8.4</vt:lpstr>
      <vt:lpstr>Figure 8.5</vt:lpstr>
      <vt:lpstr>Figure 8.6</vt:lpstr>
      <vt:lpstr>Figure 8.7</vt:lpstr>
      <vt:lpstr>Figure 8.8</vt:lpstr>
      <vt:lpstr>Figure 8.9</vt:lpstr>
      <vt:lpstr>Figure 8.10</vt:lpstr>
      <vt:lpstr>Figure 8.11</vt:lpstr>
      <vt:lpstr>Figure 8.12</vt:lpstr>
      <vt:lpstr>Figure 8.13</vt:lpstr>
      <vt:lpstr>Figure 8.14</vt:lpstr>
      <vt:lpstr>Exercise 8.5</vt:lpstr>
      <vt:lpstr>Figure 8.15</vt:lpstr>
      <vt:lpstr>Figure 8.16</vt:lpstr>
      <vt:lpstr>Figure 8.17</vt:lpstr>
      <vt:lpstr>Figure 8.18</vt:lpstr>
      <vt:lpstr>Figure 8.19</vt:lpstr>
      <vt:lpstr>Figure 8.20</vt:lpstr>
      <vt:lpstr>Figure 8.21</vt:lpstr>
      <vt:lpstr>Figure 8.22</vt:lpstr>
      <vt:lpstr>Exercise 33</vt:lpstr>
      <vt:lpstr>Exercise 36</vt:lpstr>
      <vt:lpstr>Exercise 37</vt:lpstr>
      <vt:lpstr>Exercise 78</vt:lpstr>
      <vt:lpstr>Exercise 82</vt:lpstr>
      <vt:lpstr>Exercise 83</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Microsoft Office User</cp:lastModifiedBy>
  <cp:revision>48</cp:revision>
  <dcterms:created xsi:type="dcterms:W3CDTF">2012-06-04T02:13:36Z</dcterms:created>
  <dcterms:modified xsi:type="dcterms:W3CDTF">2019-08-20T17:11:29Z</dcterms:modified>
</cp:coreProperties>
</file>