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9"/>
  </p:handoutMasterIdLst>
  <p:sldIdLst>
    <p:sldId id="256" r:id="rId2"/>
    <p:sldId id="292" r:id="rId3"/>
    <p:sldId id="291" r:id="rId4"/>
    <p:sldId id="290" r:id="rId5"/>
    <p:sldId id="289" r:id="rId6"/>
    <p:sldId id="288" r:id="rId7"/>
    <p:sldId id="287" r:id="rId8"/>
    <p:sldId id="286" r:id="rId9"/>
    <p:sldId id="293" r:id="rId10"/>
    <p:sldId id="285" r:id="rId11"/>
    <p:sldId id="313" r:id="rId12"/>
    <p:sldId id="294" r:id="rId13"/>
    <p:sldId id="295" r:id="rId14"/>
    <p:sldId id="296" r:id="rId15"/>
    <p:sldId id="297" r:id="rId16"/>
    <p:sldId id="298" r:id="rId17"/>
    <p:sldId id="314" r:id="rId18"/>
    <p:sldId id="300" r:id="rId19"/>
    <p:sldId id="273" r:id="rId20"/>
    <p:sldId id="283" r:id="rId21"/>
    <p:sldId id="301" r:id="rId22"/>
    <p:sldId id="302" r:id="rId23"/>
    <p:sldId id="303" r:id="rId24"/>
    <p:sldId id="304" r:id="rId25"/>
    <p:sldId id="305" r:id="rId26"/>
    <p:sldId id="282" r:id="rId27"/>
    <p:sldId id="306" r:id="rId28"/>
    <p:sldId id="278" r:id="rId29"/>
    <p:sldId id="315" r:id="rId30"/>
    <p:sldId id="281" r:id="rId31"/>
    <p:sldId id="316" r:id="rId32"/>
    <p:sldId id="280" r:id="rId33"/>
    <p:sldId id="309" r:id="rId34"/>
    <p:sldId id="310" r:id="rId35"/>
    <p:sldId id="311" r:id="rId36"/>
    <p:sldId id="312" r:id="rId37"/>
    <p:sldId id="2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tzstein, Paul J. (TR Product)" initials="WPJ(P" lastIdx="1" clrIdx="0">
    <p:extLst>
      <p:ext uri="{19B8F6BF-5375-455C-9EA6-DF929625EA0E}">
        <p15:presenceInfo xmlns:p15="http://schemas.microsoft.com/office/powerpoint/2012/main" userId="S::paul.wetzstein@thomsonreuters.com::47c0c596-d985-4a0e-a8bd-13e4ff7ed0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E41F-A70C-4B7E-82AB-070EC2520F59}" v="3" dt="2019-11-18T21:28:25.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07" autoAdjust="0"/>
    <p:restoredTop sz="94574" autoAdjust="0"/>
  </p:normalViewPr>
  <p:slideViewPr>
    <p:cSldViewPr snapToGrid="0" snapToObjects="1">
      <p:cViewPr varScale="1">
        <p:scale>
          <a:sx n="71" d="100"/>
          <a:sy n="71" d="100"/>
        </p:scale>
        <p:origin x="5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tzstein, Paul J. (TR Product)" userId="47c0c596-d985-4a0e-a8bd-13e4ff7ed01a" providerId="ADAL" clId="{2D99E41F-A70C-4B7E-82AB-070EC2520F59}"/>
    <pc:docChg chg="custSel modSld">
      <pc:chgData name="Wetzstein, Paul J. (TR Product)" userId="47c0c596-d985-4a0e-a8bd-13e4ff7ed01a" providerId="ADAL" clId="{2D99E41F-A70C-4B7E-82AB-070EC2520F59}" dt="2019-11-18T21:28:45.969" v="14" actId="962"/>
      <pc:docMkLst>
        <pc:docMk/>
      </pc:docMkLst>
      <pc:sldChg chg="addSp delSp modSp addCm delCm">
        <pc:chgData name="Wetzstein, Paul J. (TR Product)" userId="47c0c596-d985-4a0e-a8bd-13e4ff7ed01a" providerId="ADAL" clId="{2D99E41F-A70C-4B7E-82AB-070EC2520F59}" dt="2019-11-18T21:28:45.969" v="14" actId="962"/>
        <pc:sldMkLst>
          <pc:docMk/>
          <pc:sldMk cId="78564981" sldId="301"/>
        </pc:sldMkLst>
        <pc:spChg chg="add del mod">
          <ac:chgData name="Wetzstein, Paul J. (TR Product)" userId="47c0c596-d985-4a0e-a8bd-13e4ff7ed01a" providerId="ADAL" clId="{2D99E41F-A70C-4B7E-82AB-070EC2520F59}" dt="2019-11-18T21:28:21.121" v="5" actId="478"/>
          <ac:spMkLst>
            <pc:docMk/>
            <pc:sldMk cId="78564981" sldId="301"/>
            <ac:spMk id="3" creationId="{E8FE3B4D-FFD5-40F1-B451-E695EFA0A7D4}"/>
          </ac:spMkLst>
        </pc:spChg>
        <pc:picChg chg="del mod">
          <ac:chgData name="Wetzstein, Paul J. (TR Product)" userId="47c0c596-d985-4a0e-a8bd-13e4ff7ed01a" providerId="ADAL" clId="{2D99E41F-A70C-4B7E-82AB-070EC2520F59}" dt="2019-11-18T21:28:19.883" v="4" actId="478"/>
          <ac:picMkLst>
            <pc:docMk/>
            <pc:sldMk cId="78564981" sldId="301"/>
            <ac:picMk id="4" creationId="{00000000-0000-0000-0000-000000000000}"/>
          </ac:picMkLst>
        </pc:picChg>
        <pc:picChg chg="add mod">
          <ac:chgData name="Wetzstein, Paul J. (TR Product)" userId="47c0c596-d985-4a0e-a8bd-13e4ff7ed01a" providerId="ADAL" clId="{2D99E41F-A70C-4B7E-82AB-070EC2520F59}" dt="2019-11-18T21:28:45.969" v="14" actId="962"/>
          <ac:picMkLst>
            <pc:docMk/>
            <pc:sldMk cId="78564981" sldId="301"/>
            <ac:picMk id="9" creationId="{36F1A15E-9F33-4FDB-A707-192C309D47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November 18,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November 18,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18,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November 18,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November 18,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9 </a:t>
            </a:r>
            <a:r>
              <a:rPr lang="en-US" sz="2000" b="1" dirty="0">
                <a:solidFill>
                  <a:srgbClr val="212F62"/>
                </a:solidFill>
                <a:latin typeface="+mn-lt"/>
              </a:rPr>
              <a:t>CURRENT AND RESISTANCE</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9.9</a:t>
            </a:r>
          </a:p>
        </p:txBody>
      </p:sp>
      <p:pic>
        <p:nvPicPr>
          <p:cNvPr id="2" name="Picture Placeholder 1" descr="Left picture is a schematic drawing of an incandescent bulb. It shows point of contact separated by the insulator from the rest of the bulb. Wire goes from the point of contact to the tungsten filament. Wire and tungsten filament are encapsulated by the glass envelope. Right picture is a photograph of the incandescent bulb with glowing filament."/>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7357" r="-7357"/>
          <a:stretch/>
        </p:blipFill>
        <p:spPr/>
      </p:pic>
      <p:sp>
        <p:nvSpPr>
          <p:cNvPr id="7" name="Text Placeholder 6"/>
          <p:cNvSpPr>
            <a:spLocks noGrp="1"/>
          </p:cNvSpPr>
          <p:nvPr>
            <p:ph type="body" sz="quarter" idx="14"/>
          </p:nvPr>
        </p:nvSpPr>
        <p:spPr/>
        <p:txBody>
          <a:bodyPr>
            <a:noAutofit/>
          </a:bodyPr>
          <a:lstStyle/>
          <a:p>
            <a:r>
              <a:rPr lang="en-US" sz="1095" dirty="0"/>
              <a:t>The incandescent lamp is a simple design. A tungsten filament is placed in a partially evacuated glass envelope. One end of the filament is attached to the screw base, which is made out of a conducting material. The second end of the filament is attached to a second contact in the base of the bulb. The two contacts are separated by an insulating material. Current flows through the filament, and the temperature of the filament becomes large enough to cause the filament to glow and produce light. However, these bulbs are not very energy efficient, as evident from the heat coming from the bulb. In the year 2012, the United States, along with many other countries, began to phase out incandescent lamps in favor of more energy-efficient lamps, such as light-emitting diode (LED) lamps and compact fluorescent lamps (CFL) (credit right: modification of work by Serge Saint).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323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9.10</a:t>
            </a:r>
          </a:p>
        </p:txBody>
      </p:sp>
      <p:pic>
        <p:nvPicPr>
          <p:cNvPr id="2" name="Picture Placeholder 1" descr="Picture is a schematic drawing of charges q flowing from left to right with the speed Vd through the wire with the cross-sectional area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536" r="-22536"/>
          <a:stretch>
            <a:fillRect/>
          </a:stretch>
        </p:blipFill>
        <p:spPr/>
      </p:pic>
      <p:sp>
        <p:nvSpPr>
          <p:cNvPr id="7" name="Text Placeholder 6"/>
          <p:cNvSpPr>
            <a:spLocks noGrp="1"/>
          </p:cNvSpPr>
          <p:nvPr>
            <p:ph type="body" sz="quarter" idx="14"/>
          </p:nvPr>
        </p:nvSpPr>
        <p:spPr/>
        <p:txBody>
          <a:bodyPr>
            <a:normAutofit/>
          </a:bodyPr>
          <a:lstStyle/>
          <a:p>
            <a:r>
              <a:rPr lang="en-US" sz="1600" dirty="0"/>
              <a:t>All the charges in the shaded volume of this wire move out in a time </a:t>
            </a:r>
            <a:r>
              <a:rPr lang="en-US" sz="1600" i="1" dirty="0"/>
              <a:t>dt</a:t>
            </a:r>
            <a:r>
              <a:rPr lang="en-US" sz="1600" dirty="0"/>
              <a:t>, having a drift velocity of magnitude </a:t>
            </a:r>
            <a:r>
              <a:rPr lang="en-US" sz="1600" i="1" dirty="0"/>
              <a:t>v</a:t>
            </a:r>
            <a:r>
              <a:rPr lang="en-US" sz="1600" baseline="-25000" dirty="0"/>
              <a:t>d</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932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9.11</a:t>
            </a:r>
          </a:p>
        </p:txBody>
      </p:sp>
      <p:sp>
        <p:nvSpPr>
          <p:cNvPr id="7" name="Text Placeholder 6"/>
          <p:cNvSpPr>
            <a:spLocks noGrp="1"/>
          </p:cNvSpPr>
          <p:nvPr>
            <p:ph type="body" sz="quarter" idx="14"/>
          </p:nvPr>
        </p:nvSpPr>
        <p:spPr/>
        <p:txBody>
          <a:bodyPr>
            <a:normAutofit/>
          </a:bodyPr>
          <a:lstStyle/>
          <a:p>
            <a:r>
              <a:rPr lang="en-US" sz="1600" dirty="0"/>
              <a:t>A device for measuring the gauge of electrical wire. As you can see, higher gauge numbers indicate thinner wires.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photograph of a device used for measuring the gauge of electrical wire. The higher gauge numbers indicate thinner wire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1020" r="-51020"/>
          <a:stretch/>
        </p:blipFill>
        <p:spPr/>
      </p:pic>
    </p:spTree>
    <p:extLst>
      <p:ext uri="{BB962C8B-B14F-4D97-AF65-F5344CB8AC3E}">
        <p14:creationId xmlns:p14="http://schemas.microsoft.com/office/powerpoint/2010/main" val="119030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9.12</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current density </a:t>
                </a:r>
                <a14:m>
                  <m:oMath xmlns:m="http://schemas.openxmlformats.org/officeDocument/2006/math">
                    <m:acc>
                      <m:accPr>
                        <m:chr m:val="⃗"/>
                        <m:ctrlPr>
                          <a:rPr lang="en-US" sz="1600" b="1" i="1" smtClean="0">
                            <a:latin typeface="Cambria Math" panose="02040503050406030204" pitchFamily="18" charset="0"/>
                          </a:rPr>
                        </m:ctrlPr>
                      </m:accPr>
                      <m:e>
                        <m:r>
                          <a:rPr lang="en-US" sz="1600" b="1" i="0" smtClean="0">
                            <a:latin typeface="Cambria Math"/>
                          </a:rPr>
                          <m:t> </m:t>
                        </m:r>
                        <m:r>
                          <a:rPr lang="en-US" sz="1600" b="1" i="0" smtClean="0">
                            <a:latin typeface="Cambria Math"/>
                          </a:rPr>
                          <m:t>𝐉</m:t>
                        </m:r>
                        <m:r>
                          <a:rPr lang="en-US" sz="1600" b="1" i="0" smtClean="0">
                            <a:latin typeface="Cambria Math"/>
                          </a:rPr>
                          <m:t> </m:t>
                        </m:r>
                      </m:e>
                    </m:acc>
                  </m:oMath>
                </a14:m>
                <a:r>
                  <a:rPr lang="en-US" sz="1600" b="1" dirty="0"/>
                  <a:t> </a:t>
                </a:r>
                <a:r>
                  <a:rPr lang="en-US" sz="1600" dirty="0"/>
                  <a:t>is defined as the current passing through an infinitesimal cross- sectional area divided by the area. The direction of the current density is the direction of the net flow of positive charges and the magnitude is equal to the current divided by the infinitesimal area.</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r="-983" b="-1047"/>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Picture is a schematic drawing of current flowing through the wire. Current density J forms an angle theta with the dA."/>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1172" b="-1172"/>
          <a:stretch/>
        </p:blipFill>
        <p:spPr/>
      </p:pic>
    </p:spTree>
    <p:extLst>
      <p:ext uri="{BB962C8B-B14F-4D97-AF65-F5344CB8AC3E}">
        <p14:creationId xmlns:p14="http://schemas.microsoft.com/office/powerpoint/2010/main" val="162784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9.13</a:t>
            </a:r>
          </a:p>
        </p:txBody>
      </p:sp>
      <p:sp>
        <p:nvSpPr>
          <p:cNvPr id="7" name="Text Placeholder 6"/>
          <p:cNvSpPr>
            <a:spLocks noGrp="1"/>
          </p:cNvSpPr>
          <p:nvPr>
            <p:ph type="body" sz="quarter" idx="14"/>
          </p:nvPr>
        </p:nvSpPr>
        <p:spPr/>
        <p:txBody>
          <a:bodyPr>
            <a:normAutofit/>
          </a:bodyPr>
          <a:lstStyle/>
          <a:p>
            <a:r>
              <a:rPr lang="en-US" sz="1600" dirty="0"/>
              <a:t>A potential provided by a battery is applied to a segment of a conductor with a cross-sectional area </a:t>
            </a:r>
            <a:r>
              <a:rPr lang="en-US" sz="1600" i="1" dirty="0"/>
              <a:t>A </a:t>
            </a:r>
            <a:r>
              <a:rPr lang="en-US" sz="1600" dirty="0"/>
              <a:t>and a length </a:t>
            </a:r>
            <a:r>
              <a:rPr lang="en-US" sz="1600" i="1" dirty="0"/>
              <a:t>L</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schematic drawing of a battery connected to a conductor with the cross-sectional area A. Current flows from high potential side to the low potential side of the conducto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557" r="-22557"/>
          <a:stretch/>
        </p:blipFill>
        <p:spPr/>
      </p:pic>
    </p:spTree>
    <p:extLst>
      <p:ext uri="{BB962C8B-B14F-4D97-AF65-F5344CB8AC3E}">
        <p14:creationId xmlns:p14="http://schemas.microsoft.com/office/powerpoint/2010/main" val="257472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9.14</a:t>
            </a:r>
          </a:p>
        </p:txBody>
      </p:sp>
      <p:sp>
        <p:nvSpPr>
          <p:cNvPr id="7" name="Text Placeholder 6"/>
          <p:cNvSpPr>
            <a:spLocks noGrp="1"/>
          </p:cNvSpPr>
          <p:nvPr>
            <p:ph type="body" sz="quarter" idx="14"/>
          </p:nvPr>
        </p:nvSpPr>
        <p:spPr/>
        <p:txBody>
          <a:bodyPr>
            <a:normAutofit/>
          </a:bodyPr>
          <a:lstStyle/>
          <a:p>
            <a:r>
              <a:rPr lang="en-US" sz="1600" dirty="0"/>
              <a:t>Symbols for a resistor used in circuit diagrams. </a:t>
            </a:r>
            <a:r>
              <a:rPr lang="en-US" sz="1600" dirty="0">
                <a:solidFill>
                  <a:srgbClr val="6CB255"/>
                </a:solidFill>
              </a:rPr>
              <a:t>(a)</a:t>
            </a:r>
            <a:r>
              <a:rPr lang="en-US" sz="1600" dirty="0"/>
              <a:t> The ANSI symbol; </a:t>
            </a:r>
            <a:r>
              <a:rPr lang="en-US" sz="1600" dirty="0">
                <a:solidFill>
                  <a:srgbClr val="6CB255"/>
                </a:solidFill>
              </a:rPr>
              <a:t>(b) </a:t>
            </a:r>
            <a:r>
              <a:rPr lang="en-US" sz="1600" dirty="0"/>
              <a:t>the IEC symbol.</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A shows the ANSI symbol for a resistor. Figure B shows the IEC symbol for a resisto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44544" b="-44544"/>
          <a:stretch/>
        </p:blipFill>
        <p:spPr/>
      </p:pic>
    </p:spTree>
    <p:extLst>
      <p:ext uri="{BB962C8B-B14F-4D97-AF65-F5344CB8AC3E}">
        <p14:creationId xmlns:p14="http://schemas.microsoft.com/office/powerpoint/2010/main" val="176991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9.15</a:t>
            </a:r>
          </a:p>
        </p:txBody>
      </p:sp>
      <p:sp>
        <p:nvSpPr>
          <p:cNvPr id="7" name="Text Placeholder 6"/>
          <p:cNvSpPr>
            <a:spLocks noGrp="1"/>
          </p:cNvSpPr>
          <p:nvPr>
            <p:ph type="body" sz="quarter" idx="14"/>
          </p:nvPr>
        </p:nvSpPr>
        <p:spPr/>
        <p:txBody>
          <a:bodyPr>
            <a:normAutofit/>
          </a:bodyPr>
          <a:lstStyle/>
          <a:p>
            <a:r>
              <a:rPr lang="en-US" sz="1400" dirty="0"/>
              <a:t>A model of a resistor as a uniform cylinder of length </a:t>
            </a:r>
            <a:r>
              <a:rPr lang="en-US" sz="1400" i="1" dirty="0"/>
              <a:t>L </a:t>
            </a:r>
            <a:r>
              <a:rPr lang="en-US" sz="1400" dirty="0"/>
              <a:t>and cross-sectional area </a:t>
            </a:r>
            <a:r>
              <a:rPr lang="en-US" sz="1400" i="1" dirty="0"/>
              <a:t>A</a:t>
            </a:r>
            <a:r>
              <a:rPr lang="en-US" sz="1400" dirty="0"/>
              <a:t>. Its resistance to the flow of current is analogous to the resistance posed by a pipe to fluid flow. The longer the cylinder, the greater its resistance. The larger its cross-sectional area </a:t>
            </a:r>
            <a:r>
              <a:rPr lang="en-US" sz="1400" i="1" dirty="0"/>
              <a:t>A</a:t>
            </a:r>
            <a:r>
              <a:rPr lang="en-US" sz="1400" dirty="0"/>
              <a:t>, the smaller its resistance.</a:t>
            </a: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schematic drawing of a resistor. It is a uniform cylinder of length L and cross-sectional area A."/>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6432" b="-6432"/>
          <a:stretch/>
        </p:blipFill>
        <p:spPr/>
      </p:pic>
    </p:spTree>
    <p:extLst>
      <p:ext uri="{BB962C8B-B14F-4D97-AF65-F5344CB8AC3E}">
        <p14:creationId xmlns:p14="http://schemas.microsoft.com/office/powerpoint/2010/main" val="61992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9.16</a:t>
            </a:r>
          </a:p>
        </p:txBody>
      </p:sp>
      <p:pic>
        <p:nvPicPr>
          <p:cNvPr id="2" name="Picture Placeholder 1" descr="Picture is a schematic drawing of a resistor. It contains four colored bands: red, black, green, and gre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399" r="-30399"/>
          <a:stretch>
            <a:fillRect/>
          </a:stretch>
        </p:blipFill>
        <p:spPr/>
      </p:pic>
      <p:sp>
        <p:nvSpPr>
          <p:cNvPr id="7" name="Text Placeholder 6"/>
          <p:cNvSpPr>
            <a:spLocks noGrp="1"/>
          </p:cNvSpPr>
          <p:nvPr>
            <p:ph type="body" sz="quarter" idx="14"/>
          </p:nvPr>
        </p:nvSpPr>
        <p:spPr/>
        <p:txBody>
          <a:bodyPr>
            <a:normAutofit/>
          </a:bodyPr>
          <a:lstStyle/>
          <a:p>
            <a:r>
              <a:rPr lang="en-US" sz="1450" dirty="0"/>
              <a:t>Many resistors resemble the figure shown above. The four bands are used to identify the resistor. The first two colored bands represent the first two digits of the resistance of the resistor. The third color is the multiplier. The fourth color represents the tolerance of the resistor. The resistor shown has a resistance of 20 </a:t>
            </a:r>
            <a:r>
              <a:rPr lang="en-US" sz="1450" dirty="0">
                <a:latin typeface="Cambria Math"/>
                <a:cs typeface="Cambria Math"/>
              </a:rPr>
              <a:t>×</a:t>
            </a:r>
            <a:r>
              <a:rPr lang="en-US" sz="1450" dirty="0"/>
              <a:t> 10</a:t>
            </a:r>
            <a:r>
              <a:rPr lang="en-US" sz="1450" baseline="30000" dirty="0"/>
              <a:t>5</a:t>
            </a:r>
            <a:r>
              <a:rPr lang="en-US" sz="1450" dirty="0"/>
              <a:t> </a:t>
            </a:r>
            <a:r>
              <a:rPr lang="en-US" sz="1450" dirty="0">
                <a:latin typeface="Cambria Math"/>
                <a:cs typeface="Cambria Math"/>
              </a:rPr>
              <a:t>Ω</a:t>
            </a:r>
            <a:r>
              <a:rPr lang="en-US" sz="1450" dirty="0"/>
              <a:t> </a:t>
            </a:r>
            <a:r>
              <a:rPr lang="en-US" sz="1450" dirty="0">
                <a:latin typeface="Cambria Math"/>
                <a:cs typeface="Cambria Math"/>
              </a:rPr>
              <a:t>±</a:t>
            </a:r>
            <a:r>
              <a:rPr lang="en-US" sz="1450" dirty="0"/>
              <a:t> 10%.</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2977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9.17</a:t>
            </a:r>
          </a:p>
        </p:txBody>
      </p:sp>
      <p:sp>
        <p:nvSpPr>
          <p:cNvPr id="7" name="Text Placeholder 6"/>
          <p:cNvSpPr>
            <a:spLocks noGrp="1"/>
          </p:cNvSpPr>
          <p:nvPr>
            <p:ph type="body" sz="quarter" idx="14"/>
          </p:nvPr>
        </p:nvSpPr>
        <p:spPr/>
        <p:txBody>
          <a:bodyPr>
            <a:normAutofit/>
          </a:bodyPr>
          <a:lstStyle/>
          <a:p>
            <a:r>
              <a:rPr lang="en-US" sz="1600" dirty="0"/>
              <a:t>These familiar thermometers are based on the automated measurement of a thermistor’s temperature-dependent resistance.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photograph of two digital oral thermometer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691" b="-691"/>
          <a:stretch/>
        </p:blipFill>
        <p:spPr/>
      </p:pic>
    </p:spTree>
    <p:extLst>
      <p:ext uri="{BB962C8B-B14F-4D97-AF65-F5344CB8AC3E}">
        <p14:creationId xmlns:p14="http://schemas.microsoft.com/office/powerpoint/2010/main" val="345003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9.6</a:t>
            </a:r>
          </a:p>
        </p:txBody>
      </p:sp>
      <p:pic>
        <p:nvPicPr>
          <p:cNvPr id="2" name="Picture Placeholder 1" descr="Picture is a schematic drawing of a strain gauge device that consists of the conducting pattern deposited on the insulated surface. Metal contacts are made to the two large pads at the origin of the conducting pattern."/>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4821" r="-34821"/>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a:t>
            </a:r>
          </a:p>
        </p:txBody>
      </p:sp>
      <p:pic>
        <p:nvPicPr>
          <p:cNvPr id="2" name="Picture Placeholder 1" descr="Left picture shows an image of the human spinal column taken using magnetic resonance imaging. Left picture is a photograph of the magnetic resonance imaging instrum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Autofit/>
          </a:bodyPr>
          <a:lstStyle/>
          <a:p>
            <a:r>
              <a:rPr lang="en-US" sz="1300" dirty="0"/>
              <a:t>Magnetic resonance imaging (MRI) uses superconducting magnets and produces high-resolution images without the danger of radiation. The image on the left shows the spacing of vertebrae along a human spinal column, with the circle indicating where the vertebrae are too close due to a ruptured disc. On the right is a picture of the MRI instrument, which surrounds the patient on all sides. A large amount of electrical current is required to operate the electromagnets (credit right: modification of work by “digital cat”/Flickr).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7635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9.18</a:t>
            </a:r>
          </a:p>
        </p:txBody>
      </p:sp>
      <p:pic>
        <p:nvPicPr>
          <p:cNvPr id="2" name="Picture Placeholder 1" descr="Picture is a schematic drawing of a coaxial cable. It consists of a central metal core encapsulated by the dielectric insulator. Metal shield surrounds dielectric insulator. The whole assembly in inserted in the plastic jacket."/>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550" r="-16550"/>
          <a:stretch/>
        </p:blipFill>
        <p:spPr/>
      </p:pic>
      <p:sp>
        <p:nvSpPr>
          <p:cNvPr id="7" name="Text Placeholder 6"/>
          <p:cNvSpPr>
            <a:spLocks noGrp="1"/>
          </p:cNvSpPr>
          <p:nvPr>
            <p:ph type="body" sz="quarter" idx="14"/>
          </p:nvPr>
        </p:nvSpPr>
        <p:spPr/>
        <p:txBody>
          <a:bodyPr>
            <a:normAutofit/>
          </a:bodyPr>
          <a:lstStyle/>
          <a:p>
            <a:r>
              <a:rPr lang="en-US" sz="1600" dirty="0"/>
              <a:t>Coaxial cables consist of two concentric conductors separated by insulation. They are often used in cable TV or other audiovisual connections.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23992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9.19</a:t>
            </a:r>
          </a:p>
        </p:txBody>
      </p:sp>
      <p:sp>
        <p:nvSpPr>
          <p:cNvPr id="7" name="Text Placeholder 6"/>
          <p:cNvSpPr>
            <a:spLocks noGrp="1"/>
          </p:cNvSpPr>
          <p:nvPr>
            <p:ph type="body" sz="quarter" idx="14"/>
          </p:nvPr>
        </p:nvSpPr>
        <p:spPr/>
        <p:txBody>
          <a:bodyPr>
            <a:noAutofit/>
          </a:bodyPr>
          <a:lstStyle/>
          <a:p>
            <a:r>
              <a:rPr lang="en-US" sz="1200" dirty="0"/>
              <a:t>The experimental set-up used to determine if a resistor is an ohmic or nonohmic device.</a:t>
            </a:r>
          </a:p>
          <a:p>
            <a:pPr marL="342900" indent="-342900">
              <a:buAutoNum type="alphaLcParenBoth"/>
            </a:pPr>
            <a:r>
              <a:rPr lang="en-US" sz="1200" dirty="0"/>
              <a:t>When the battery is attached, the current flows in the clockwise direction and the voltmeter and ammeter have positive readings.</a:t>
            </a:r>
          </a:p>
          <a:p>
            <a:pPr marL="342900" indent="-342900">
              <a:buAutoNum type="alphaLcParenBoth"/>
            </a:pPr>
            <a:r>
              <a:rPr lang="en-US" sz="1200" dirty="0"/>
              <a:t>When the leads of the battery are switched, the current flows in the counterclockwise direction and the voltmeter and ammeter have negative readings.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8" descr="Pictures are a schematic drawing of a resistance object in a circuit with the ammeter and voltmeter included into the chain. Battery acts as a source of the electric current. In the left picture current flows in the clockwise direction; in the right picture current flows in the counterclockwise direction.">
            <a:extLst>
              <a:ext uri="{FF2B5EF4-FFF2-40B4-BE49-F238E27FC236}">
                <a16:creationId xmlns:a16="http://schemas.microsoft.com/office/drawing/2014/main" id="{36F1A15E-9F33-4FDB-A707-192C309D4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42" y="1236509"/>
            <a:ext cx="5556037" cy="3345570"/>
          </a:xfrm>
          <a:prstGeom prst="rect">
            <a:avLst/>
          </a:prstGeom>
        </p:spPr>
      </p:pic>
    </p:spTree>
    <p:extLst>
      <p:ext uri="{BB962C8B-B14F-4D97-AF65-F5344CB8AC3E}">
        <p14:creationId xmlns:p14="http://schemas.microsoft.com/office/powerpoint/2010/main" val="7856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9.20</a:t>
            </a:r>
          </a:p>
        </p:txBody>
      </p:sp>
      <p:sp>
        <p:nvSpPr>
          <p:cNvPr id="7" name="Text Placeholder 6"/>
          <p:cNvSpPr>
            <a:spLocks noGrp="1"/>
          </p:cNvSpPr>
          <p:nvPr>
            <p:ph type="body" sz="quarter" idx="14"/>
          </p:nvPr>
        </p:nvSpPr>
        <p:spPr/>
        <p:txBody>
          <a:bodyPr>
            <a:normAutofit/>
          </a:bodyPr>
          <a:lstStyle/>
          <a:p>
            <a:r>
              <a:rPr lang="en-US" sz="1600" dirty="0"/>
              <a:t>A resistor is placed in a circuit with a battery. The voltage applied varies from </a:t>
            </a:r>
            <a:r>
              <a:rPr lang="en-US" sz="1600" dirty="0">
                <a:latin typeface="Cambria Math"/>
                <a:cs typeface="Cambria Math"/>
              </a:rPr>
              <a:t>−</a:t>
            </a:r>
            <a:r>
              <a:rPr lang="en-US" sz="1600" dirty="0"/>
              <a:t>10.00 V to </a:t>
            </a:r>
            <a:r>
              <a:rPr lang="en-US" sz="1600" dirty="0">
                <a:latin typeface="Cambria Math"/>
                <a:cs typeface="Cambria Math"/>
              </a:rPr>
              <a:t>+</a:t>
            </a:r>
            <a:r>
              <a:rPr lang="en-US" sz="1600" dirty="0"/>
              <a:t>10.00 V, increased by 1.00-V increments. A plot shows values of the voltage versus the current typical of what a casual experimenter might find.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is a plot of current versus voltage. There is a linear relationship between voltage and the current and the graph goes through the origin."/>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3135" r="-23135"/>
          <a:stretch/>
        </p:blipFill>
        <p:spPr/>
      </p:pic>
    </p:spTree>
    <p:extLst>
      <p:ext uri="{BB962C8B-B14F-4D97-AF65-F5344CB8AC3E}">
        <p14:creationId xmlns:p14="http://schemas.microsoft.com/office/powerpoint/2010/main" val="302911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9.21</a:t>
            </a:r>
          </a:p>
        </p:txBody>
      </p:sp>
      <p:sp>
        <p:nvSpPr>
          <p:cNvPr id="7" name="Text Placeholder 6"/>
          <p:cNvSpPr>
            <a:spLocks noGrp="1"/>
          </p:cNvSpPr>
          <p:nvPr>
            <p:ph type="body" sz="quarter" idx="14"/>
          </p:nvPr>
        </p:nvSpPr>
        <p:spPr/>
        <p:txBody>
          <a:bodyPr>
            <a:normAutofit/>
          </a:bodyPr>
          <a:lstStyle/>
          <a:p>
            <a:r>
              <a:rPr lang="en-US" sz="1600" dirty="0"/>
              <a:t>A diode is a semiconducting device that allows current flow only if the diode is forward biased, which means that the anode is positive and the cathode is negative.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s are a schematic drawing of a diode in a circuit with the ammeter, voltmeter, and resistor included into the chain. In the left picture the anode is positive and the cathode is negative; in the right picture the anode is negative and the cathode is positiv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343" r="-5343"/>
          <a:stretch/>
        </p:blipFill>
        <p:spPr/>
      </p:pic>
    </p:spTree>
    <p:extLst>
      <p:ext uri="{BB962C8B-B14F-4D97-AF65-F5344CB8AC3E}">
        <p14:creationId xmlns:p14="http://schemas.microsoft.com/office/powerpoint/2010/main" val="260990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9.22</a:t>
            </a:r>
          </a:p>
        </p:txBody>
      </p:sp>
      <p:sp>
        <p:nvSpPr>
          <p:cNvPr id="7" name="Text Placeholder 6"/>
          <p:cNvSpPr>
            <a:spLocks noGrp="1"/>
          </p:cNvSpPr>
          <p:nvPr>
            <p:ph type="body" sz="quarter" idx="14"/>
          </p:nvPr>
        </p:nvSpPr>
        <p:spPr/>
        <p:txBody>
          <a:bodyPr>
            <a:noAutofit/>
          </a:bodyPr>
          <a:lstStyle/>
          <a:p>
            <a:r>
              <a:rPr lang="en-US" sz="1500" dirty="0"/>
              <a:t>When the voltage across the diode is negative and small, there is very little current flow through the diode. As the voltage reaches the breakdown voltage, the diode conducts. When the voltage across the diode is positive and greater than 0.7 V (the actual voltage value depends on the diode), the diode conducts. As the voltage applied increases, the current through the diode increases, but the voltage across the diode remains approximately 0.7 V.</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is a plot of current versus voltage. When the voltage across the diode is negative and small, there is very little current flow through the diode. As the voltage reaches the breakdown voltage, the current flow drastically increases. When the voltage across the diode is positive and greater than 0.7 V, the diode conducts. As the voltage applied increases, the current through the diode increases, but the voltage across the diode remains approximately 0.7 V."/>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0685" r="-30685"/>
          <a:stretch/>
        </p:blipFill>
        <p:spPr/>
      </p:pic>
    </p:spTree>
    <p:extLst>
      <p:ext uri="{BB962C8B-B14F-4D97-AF65-F5344CB8AC3E}">
        <p14:creationId xmlns:p14="http://schemas.microsoft.com/office/powerpoint/2010/main" val="3465076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9.23</a:t>
            </a:r>
          </a:p>
        </p:txBody>
      </p:sp>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Pictured above are two incandescent bulbs: a 25-W bulb (left) and a 60-W bulb (right). The 60-W bulb provides a higher intensity light than the 25-W bulb. The electrical energy supplied to the light bulbs is converted into heat and light.</a:t>
            </a:r>
          </a:p>
          <a:p>
            <a:pPr marL="228600" indent="-228600">
              <a:buAutoNum type="alphaLcParenBoth"/>
            </a:pPr>
            <a:r>
              <a:rPr lang="en-US" sz="1200" dirty="0"/>
              <a:t>This compact fluorescent light (CFL) bulb puts out the same intensity of light as the 60-W bulb, but at 1/4 to 1/10 the input power. (credit a: modification of works by “Dickbauch”/Wikimedia Commons and Greg Westfall; credit b: modification of work by “dbgg1979”/Flickr)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A shows photographs of two glowing incandescent bulbs. Picture B shows photograph of glowing compact fluorescent light bulb."/>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702" r="-702"/>
          <a:stretch/>
        </p:blipFill>
        <p:spPr/>
      </p:pic>
    </p:spTree>
    <p:extLst>
      <p:ext uri="{BB962C8B-B14F-4D97-AF65-F5344CB8AC3E}">
        <p14:creationId xmlns:p14="http://schemas.microsoft.com/office/powerpoint/2010/main" val="266265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9.24</a:t>
            </a:r>
          </a:p>
        </p:txBody>
      </p:sp>
      <p:pic>
        <p:nvPicPr>
          <p:cNvPr id="2" name="Picture Placeholder 1" descr="Picture is a schematic drawing of a point charge moving through the conductor from the area with a higher potential V1 to the area with the lower potential V2. Distance between the areas is Delta L."/>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21" r="-3821"/>
          <a:stretch/>
        </p:blipFill>
        <p:spPr/>
      </p:pic>
      <p:sp>
        <p:nvSpPr>
          <p:cNvPr id="7" name="Text Placeholder 6"/>
          <p:cNvSpPr>
            <a:spLocks noGrp="1"/>
          </p:cNvSpPr>
          <p:nvPr>
            <p:ph type="body" sz="quarter" idx="14"/>
          </p:nvPr>
        </p:nvSpPr>
        <p:spPr/>
        <p:txBody>
          <a:bodyPr>
            <a:normAutofit/>
          </a:bodyPr>
          <a:lstStyle/>
          <a:p>
            <a:r>
              <a:rPr lang="en-US" sz="1600" dirty="0"/>
              <a:t>When there is a potential difference across a conductor, an electrical field is present that points in the direction from the higher potential to the lower potential.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3715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9.25</a:t>
            </a:r>
          </a:p>
        </p:txBody>
      </p:sp>
      <p:sp>
        <p:nvSpPr>
          <p:cNvPr id="7" name="Text Placeholder 6"/>
          <p:cNvSpPr>
            <a:spLocks noGrp="1"/>
          </p:cNvSpPr>
          <p:nvPr>
            <p:ph type="body" sz="quarter" idx="14"/>
          </p:nvPr>
        </p:nvSpPr>
        <p:spPr/>
        <p:txBody>
          <a:bodyPr>
            <a:normAutofit/>
          </a:bodyPr>
          <a:lstStyle/>
          <a:p>
            <a:r>
              <a:rPr lang="en-US" sz="1600" dirty="0"/>
              <a:t>A fuse consists of a piece of wire between two contacts. When a current passes through the wire that is greater than the rated current, the wire melts, breaking the connection. Pictured is a “blown” fuse where the wire broke protecting a circuit (credit: modification of work by “Shardayyy”/Flickr).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photograph of burned fuse with the broken wire insid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063" r="-8063"/>
          <a:stretch/>
        </p:blipFill>
        <p:spPr/>
      </p:pic>
    </p:spTree>
    <p:extLst>
      <p:ext uri="{BB962C8B-B14F-4D97-AF65-F5344CB8AC3E}">
        <p14:creationId xmlns:p14="http://schemas.microsoft.com/office/powerpoint/2010/main" val="96223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9.26</a:t>
            </a:r>
          </a:p>
        </p:txBody>
      </p:sp>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This circle shows a summary of the equations for the relationships between power, current, voltage, and resistance.</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pic>
        <p:nvPicPr>
          <p:cNvPr id="1026" name="Picture 2" descr="Picture shows the circles that demonstrates the relationships between power in Watts, current in Amperes, voltage in Volts, and resistance in Ohms. Current is represented as Voltage divided by Resistance, Power divided by Voltage, and square root of Power divided by Resistance. Resistance is represented as Voltage squared divided by Power, Voltage divided by Current, and Power divided by Current squared. Voltage is represented as Power divided by Current, Square root of product of Power and Resistance, product of Current and Resistance. Power is represented as product of Current squared and Resistance, Voltage divided by Resistance squared, and product of Voltage and Cur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678" y="1437173"/>
            <a:ext cx="3702434" cy="443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88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9.27</a:t>
            </a:r>
          </a:p>
        </p:txBody>
      </p:sp>
      <p:pic>
        <p:nvPicPr>
          <p:cNvPr id="2" name="Picture Placeholder 1" descr="Picture shows resistance in Ohms plotted versus Current in Kelvin. Resistance is at zero till 4.2 K. At thus temperature it sharply increases and then continues to slowly and linearly increase with the temperatu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156" b="-415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resistance of a sample of mercury is zero at very low temperatures—it is a superconductor up to the temperature of about 4.2 K. Above that critical temperature, its resistance makes a sudden jump and then increases nearly linearly with temperature.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885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a:t>
            </a:r>
          </a:p>
        </p:txBody>
      </p:sp>
      <p:pic>
        <p:nvPicPr>
          <p:cNvPr id="2" name="Picture Placeholder 1" descr="Left picture shows an image of the human spinal column taken using magnetic resonance imaging. Left picture is a photograph of the magnetic resonance imaging instrume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382" r="-27382"/>
          <a:stretch>
            <a:fillRect/>
          </a:stretch>
        </p:blipFill>
        <p:spPr/>
      </p:pic>
      <p:sp>
        <p:nvSpPr>
          <p:cNvPr id="7" name="Text Placeholder 6"/>
          <p:cNvSpPr>
            <a:spLocks noGrp="1"/>
          </p:cNvSpPr>
          <p:nvPr>
            <p:ph type="body" sz="quarter" idx="14"/>
          </p:nvPr>
        </p:nvSpPr>
        <p:spPr/>
        <p:txBody>
          <a:bodyPr>
            <a:normAutofit/>
          </a:bodyPr>
          <a:lstStyle/>
          <a:p>
            <a:r>
              <a:rPr lang="en-US" sz="1600" dirty="0"/>
              <a:t>The rate of flow of charge is current. An ampere is the flow of one coulomb of charge through an area in one second. A current of one amp would result from 6.25 </a:t>
            </a:r>
            <a:r>
              <a:rPr lang="en-US" sz="1600" dirty="0">
                <a:latin typeface="Cambria Math"/>
                <a:cs typeface="Cambria Math"/>
              </a:rPr>
              <a:t>×</a:t>
            </a:r>
            <a:r>
              <a:rPr lang="en-US" sz="1600" dirty="0"/>
              <a:t> 10</a:t>
            </a:r>
            <a:r>
              <a:rPr lang="en-US" sz="1600" baseline="30000" dirty="0"/>
              <a:t>18</a:t>
            </a:r>
            <a:r>
              <a:rPr lang="en-US" sz="1600" dirty="0"/>
              <a:t> electrons flowing through the area </a:t>
            </a:r>
            <a:r>
              <a:rPr lang="en-US" sz="1600" i="1" dirty="0"/>
              <a:t>A</a:t>
            </a:r>
            <a:r>
              <a:rPr lang="en-US" sz="1600" dirty="0"/>
              <a:t> each second.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36006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9.28</a:t>
            </a:r>
          </a:p>
        </p:txBody>
      </p:sp>
      <p:pic>
        <p:nvPicPr>
          <p:cNvPr id="2" name="Picture Placeholder 1" descr="Picture shows a photograph of a small magnet in a shape of cube levitating over the surface of a superconducto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8448" r="-18448"/>
          <a:stretch/>
        </p:blipFill>
        <p:spPr/>
      </p:pic>
      <p:sp>
        <p:nvSpPr>
          <p:cNvPr id="7" name="Text Placeholder 6"/>
          <p:cNvSpPr>
            <a:spLocks noGrp="1"/>
          </p:cNvSpPr>
          <p:nvPr>
            <p:ph type="body" sz="quarter" idx="14"/>
          </p:nvPr>
        </p:nvSpPr>
        <p:spPr/>
        <p:txBody>
          <a:bodyPr>
            <a:normAutofit/>
          </a:bodyPr>
          <a:lstStyle/>
          <a:p>
            <a:r>
              <a:rPr lang="en-US" sz="1600" dirty="0"/>
              <a:t>A small, strong magnet levitates over a superconductor cooled to liquid nitrogen temperature. The magnet levitates because the superconductor excludes magnetic fields.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5569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9.29</a:t>
            </a:r>
          </a:p>
        </p:txBody>
      </p:sp>
      <p:pic>
        <p:nvPicPr>
          <p:cNvPr id="2" name="Picture Placeholder 1" descr="Picture shows the schematics of a SQUID. Current enters a loop and split into two pathways. Two Josephson junctions are placed on the opposite sides of loop. Magnetic field goes through the loop perpendicularly to the current flowing through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971" r="-56971"/>
          <a:stretch>
            <a:fillRect/>
          </a:stretch>
        </p:blipFill>
        <p:spPr/>
      </p:pic>
      <p:sp>
        <p:nvSpPr>
          <p:cNvPr id="7" name="Text Placeholder 6"/>
          <p:cNvSpPr>
            <a:spLocks noGrp="1"/>
          </p:cNvSpPr>
          <p:nvPr>
            <p:ph type="body" sz="quarter" idx="14"/>
          </p:nvPr>
        </p:nvSpPr>
        <p:spPr/>
        <p:txBody>
          <a:bodyPr>
            <a:normAutofit/>
          </a:bodyPr>
          <a:lstStyle/>
          <a:p>
            <a:r>
              <a:rPr lang="en-US" sz="1600" dirty="0"/>
              <a:t>The SQUID (superconducting quantum interference device) uses a superconducting current loop and two Josephson junctions to detect magnetic fields as low as 10</a:t>
            </a:r>
            <a:r>
              <a:rPr lang="en-US" sz="1600" baseline="30000" dirty="0">
                <a:latin typeface="Cambria Math"/>
                <a:cs typeface="Cambria Math"/>
              </a:rPr>
              <a:t>−</a:t>
            </a:r>
            <a:r>
              <a:rPr lang="en-US" sz="1600" baseline="30000" dirty="0"/>
              <a:t>14</a:t>
            </a:r>
            <a:r>
              <a:rPr lang="en-US" sz="1600" dirty="0"/>
              <a:t> T (Earth’s magnet field is on the order of 0.3 </a:t>
            </a:r>
            <a:r>
              <a:rPr lang="en-US" sz="1600" dirty="0">
                <a:latin typeface="Cambria Math"/>
                <a:cs typeface="Cambria Math"/>
              </a:rPr>
              <a:t>×</a:t>
            </a:r>
            <a:r>
              <a:rPr lang="en-US" sz="1600" dirty="0"/>
              <a:t> 10</a:t>
            </a:r>
            <a:r>
              <a:rPr lang="en-US" sz="1600" baseline="30000" dirty="0">
                <a:latin typeface="Cambria Math"/>
                <a:cs typeface="Cambria Math"/>
              </a:rPr>
              <a:t>−</a:t>
            </a:r>
            <a:r>
              <a:rPr lang="en-US" sz="1600" baseline="30000" dirty="0"/>
              <a:t>5</a:t>
            </a:r>
            <a:r>
              <a:rPr lang="en-US" sz="1600" dirty="0"/>
              <a:t> 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10994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a:t>
            </a:r>
          </a:p>
        </p:txBody>
      </p:sp>
      <p:pic>
        <p:nvPicPr>
          <p:cNvPr id="2" name="Picture Placeholder 1" descr="Pictures are a schematic drawing of a resistance object with the long side of the length R and the short side of the length R prime. In the left picture, current flows along the long side; in the right picture, current flows along the short sid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761" b="-5761"/>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26130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is a plot of current versus voltage. For A, current originally increases with voltage, then saturates and remains the same. For B, current linearly increases with voltage. For C current increases with voltage at a growing late. For D current decreases with voltage approaching zero."/>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1669" r="-31669"/>
          <a:stretch/>
        </p:blipFill>
        <p:spPr/>
      </p:pic>
    </p:spTree>
    <p:extLst>
      <p:ext uri="{BB962C8B-B14F-4D97-AF65-F5344CB8AC3E}">
        <p14:creationId xmlns:p14="http://schemas.microsoft.com/office/powerpoint/2010/main" val="500890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is a plot of voltage versus current. There is a linear relationship between voltage and the current. It is zero Volts at zero Amperes, 200 Volts at 2 Amperes, 400 Volts at 4 Amperes, 600 Volts at 6 Amperes, and 800 Volts at 8 Amper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4029" r="-34029"/>
          <a:stretch/>
        </p:blipFill>
        <p:spPr/>
      </p:pic>
    </p:spTree>
    <p:extLst>
      <p:ext uri="{BB962C8B-B14F-4D97-AF65-F5344CB8AC3E}">
        <p14:creationId xmlns:p14="http://schemas.microsoft.com/office/powerpoint/2010/main" val="218827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86</a:t>
            </a:r>
          </a:p>
        </p:txBody>
      </p:sp>
      <p:pic>
        <p:nvPicPr>
          <p:cNvPr id="2" name="Picture Placeholder 1" descr="Picture shows a co-ordinate axis with the square rod placed over it. It has dimensions of L in j and i directions. Current is flowing into the k direction through the area dx."/>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489450" y="1529871"/>
            <a:ext cx="4030663" cy="4412621"/>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31156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shows a cylinder of the length L. Internal radius is R1, external radius is R2."/>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7318" r="-27318"/>
          <a:stretch/>
        </p:blipFill>
        <p:spPr/>
      </p:pic>
    </p:spTree>
    <p:extLst>
      <p:ext uri="{BB962C8B-B14F-4D97-AF65-F5344CB8AC3E}">
        <p14:creationId xmlns:p14="http://schemas.microsoft.com/office/powerpoint/2010/main" val="3934944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a:t>
            </a:r>
          </a:p>
        </p:txBody>
      </p:sp>
      <p:pic>
        <p:nvPicPr>
          <p:cNvPr id="2" name="Picture Placeholder 1" descr="Picture is a graph of charge Q plotted versus time. When time is zero, charge is zero. Charge increases with time approaching maximu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616" r="-23616"/>
          <a:stretch>
            <a:fillRect/>
          </a:stretch>
        </p:blipFill>
        <p:spPr/>
      </p:pic>
      <p:sp>
        <p:nvSpPr>
          <p:cNvPr id="7" name="Text Placeholder 6"/>
          <p:cNvSpPr>
            <a:spLocks noGrp="1"/>
          </p:cNvSpPr>
          <p:nvPr>
            <p:ph type="body" sz="quarter" idx="14"/>
          </p:nvPr>
        </p:nvSpPr>
        <p:spPr/>
        <p:txBody>
          <a:bodyPr>
            <a:normAutofit/>
          </a:bodyPr>
          <a:lstStyle/>
          <a:p>
            <a:r>
              <a:rPr lang="en-US" sz="1600" dirty="0"/>
              <a:t>A graph of the charge moving through a cross-section of a wire over time.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0039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9.4</a:t>
            </a:r>
          </a:p>
        </p:txBody>
      </p:sp>
      <p:pic>
        <p:nvPicPr>
          <p:cNvPr id="2" name="Picture Placeholder 1" descr="Picture is a graph of current I plotted versus time. When time is zero, current is maximal. Current decreases with time approaching zer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919" r="-24919"/>
          <a:stretch>
            <a:fillRect/>
          </a:stretch>
        </p:blipFill>
        <p:spPr/>
      </p:pic>
      <p:sp>
        <p:nvSpPr>
          <p:cNvPr id="7" name="Text Placeholder 6"/>
          <p:cNvSpPr>
            <a:spLocks noGrp="1"/>
          </p:cNvSpPr>
          <p:nvPr>
            <p:ph type="body" sz="quarter" idx="14"/>
          </p:nvPr>
        </p:nvSpPr>
        <p:spPr/>
        <p:txBody>
          <a:bodyPr>
            <a:normAutofit/>
          </a:bodyPr>
          <a:lstStyle/>
          <a:p>
            <a:r>
              <a:rPr lang="en-US" sz="1600" dirty="0"/>
              <a:t>A graph of the current flowing through the wire over time.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0516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9.5</a:t>
            </a:r>
          </a:p>
        </p:txBody>
      </p:sp>
      <p:pic>
        <p:nvPicPr>
          <p:cNvPr id="2" name="Picture Placeholder 1" descr="This image shows three figures in a row. The figure on the left is Figure A. Figure A is the schematic drawing of headlight connected to a battery with a switch added to a circuit. Figure B is the schematic with the open switch. Figure C is the schematic with the closed switch and the current flowing through the circu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8" r="-208"/>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950" dirty="0"/>
              <a:t>A simple electric circuit of a headlight (lamp), a battery, and a switch. When the switch is closed, an uninterrupted path for current to flow through is supplied by conducting wires connecting a load to the terminals of a battery.</a:t>
            </a:r>
          </a:p>
          <a:p>
            <a:pPr marL="228600" indent="-228600">
              <a:buAutoNum type="alphaLcParenBoth"/>
            </a:pPr>
            <a:r>
              <a:rPr lang="en-US" sz="950" dirty="0"/>
              <a:t>In this schematic, the battery is represented by parallel lines, which resemble plates in the original design of a battery. The longer lines indicate the positive terminal. The conducting wires are shown as solid lines. The switch is shown, in the open position, as two terminals with a line representing a conducting bar that can make contact between the two terminals. The lamp is represented by a circle encompassing a filament, as would be seen in an incandescent light bulb.</a:t>
            </a:r>
          </a:p>
          <a:p>
            <a:pPr marL="228600" indent="-228600">
              <a:buAutoNum type="alphaLcParenBoth"/>
            </a:pPr>
            <a:r>
              <a:rPr lang="en-US" sz="950" dirty="0"/>
              <a:t>When the switch is closed, the circuit is complete and current flows from the positive terminal to the negative terminal of the battery.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7499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9.6</a:t>
            </a:r>
          </a:p>
        </p:txBody>
      </p:sp>
      <p:pic>
        <p:nvPicPr>
          <p:cNvPr id="2" name="Picture Placeholder 1" descr="Picture A is a schematic drawing of positive charges flowing from left to right through the wire with the cross-sectional area A. Picture B is a schematic drawing of negative charges flowing from right to left through the wire with the cross-sectional area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44" b="-14844"/>
          <a:stretch>
            <a:fillRect/>
          </a:stretch>
        </p:blipFill>
        <p:spPr/>
      </p:pic>
      <p:sp>
        <p:nvSpPr>
          <p:cNvPr id="7" name="Text Placeholder 6"/>
          <p:cNvSpPr>
            <a:spLocks noGrp="1"/>
          </p:cNvSpPr>
          <p:nvPr>
            <p:ph type="body" sz="quarter" idx="14"/>
          </p:nvPr>
        </p:nvSpPr>
        <p:spPr/>
        <p:txBody>
          <a:bodyPr>
            <a:noAutofit/>
          </a:bodyPr>
          <a:lstStyle/>
          <a:p>
            <a:r>
              <a:rPr lang="en-US" sz="1200" dirty="0"/>
              <a:t>Current </a:t>
            </a:r>
            <a:r>
              <a:rPr lang="en-US" sz="1200" i="1" dirty="0"/>
              <a:t>I</a:t>
            </a:r>
            <a:r>
              <a:rPr lang="en-US" sz="1200" dirty="0"/>
              <a:t> is the rate at which charge moves through an area </a:t>
            </a:r>
            <a:r>
              <a:rPr lang="en-US" sz="1200" i="1" dirty="0"/>
              <a:t>A</a:t>
            </a:r>
            <a:r>
              <a:rPr lang="en-US" sz="1200" dirty="0"/>
              <a:t>, such as the cross-section of a wire. Conventional current is defined to move in the direction of the electrical field.</a:t>
            </a:r>
          </a:p>
          <a:p>
            <a:pPr marL="342900" indent="-342900">
              <a:buAutoNum type="alphaLcParenBoth"/>
            </a:pPr>
            <a:r>
              <a:rPr lang="en-US" sz="1200" dirty="0"/>
              <a:t>Positive charges move in the direction of the electrical field, which is the same direction as conventional current.</a:t>
            </a:r>
          </a:p>
          <a:p>
            <a:pPr marL="342900" indent="-342900">
              <a:buAutoNum type="alphaLcParenBoth"/>
            </a:pPr>
            <a:r>
              <a:rPr lang="en-US" sz="1200" dirty="0"/>
              <a:t>Negative charges move in the direction opposite to the electrical field. Conventional current is in the direction opposite to the movement of negative charge. The flow of electrons is sometimes referred to as electronic flow.</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4189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9.7</a:t>
            </a:r>
          </a:p>
        </p:txBody>
      </p:sp>
      <p:pic>
        <p:nvPicPr>
          <p:cNvPr id="2" name="Picture Placeholder 1" descr="Picture is a schematic drawing of electrons flowing from left to right through the wi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183" b="-4183"/>
          <a:stretch>
            <a:fillRect/>
          </a:stretch>
        </p:blipFill>
        <p:spPr/>
      </p:pic>
      <p:sp>
        <p:nvSpPr>
          <p:cNvPr id="7" name="Text Placeholder 6"/>
          <p:cNvSpPr>
            <a:spLocks noGrp="1"/>
          </p:cNvSpPr>
          <p:nvPr>
            <p:ph type="body" sz="quarter" idx="14"/>
          </p:nvPr>
        </p:nvSpPr>
        <p:spPr/>
        <p:txBody>
          <a:bodyPr>
            <a:normAutofit/>
          </a:bodyPr>
          <a:lstStyle/>
          <a:p>
            <a:r>
              <a:rPr lang="en-US" sz="1600" dirty="0"/>
              <a:t>When charged particles are forced into this volume of a conductor, an equal number are quickly forced to leave. The repulsion between like charges makes it difficult to increase the number of charges in a volume. Thus, as one charge enters, another leaves almost immediately, carrying the signal rapidly forward.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1869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600" dirty="0"/>
                  <a:t>Free electrons moving in a conductor make many collisions with other electrons and other particles. A typical path of one electron is shown. The average velocity of the free charges is called the drift velocity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𝐯</m:t>
                        </m:r>
                      </m:e>
                    </m:acc>
                  </m:oMath>
                </a14:m>
                <a:r>
                  <a:rPr lang="en-US" sz="1600" baseline="-25000" dirty="0"/>
                  <a:t>d</a:t>
                </a:r>
                <a:r>
                  <a:rPr lang="en-US" sz="1600" dirty="0"/>
                  <a:t> and for electrons, it is in the direction opposite to the electrical field. The collisions normally transfer energy to the conductor, requiring a constant supply of energy to maintain a steady current.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b="-19372"/>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icture is a schematic drawing of a collision path of an electron that moves with the velocity vd from left to right through the wire.&#10;&#10;"/>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16381" r="-16381"/>
          <a:stretch/>
        </p:blipFill>
        <p:spPr/>
      </p:pic>
    </p:spTree>
    <p:extLst>
      <p:ext uri="{BB962C8B-B14F-4D97-AF65-F5344CB8AC3E}">
        <p14:creationId xmlns:p14="http://schemas.microsoft.com/office/powerpoint/2010/main" val="2794922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1708</Words>
  <Application>Microsoft Office PowerPoint</Application>
  <PresentationFormat>On-screen Show (4:3)</PresentationFormat>
  <Paragraphs>76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Black</vt:lpstr>
      <vt:lpstr>Calibri</vt:lpstr>
      <vt:lpstr>Cambria Math</vt:lpstr>
      <vt:lpstr>Essential</vt:lpstr>
      <vt:lpstr>PowerPoint Presentation</vt:lpstr>
      <vt:lpstr>Figure 9.1</vt:lpstr>
      <vt:lpstr>Figure 9.2</vt:lpstr>
      <vt:lpstr>Figure 9.3</vt:lpstr>
      <vt:lpstr>Figure 9.4</vt:lpstr>
      <vt:lpstr>Figure 9.5</vt:lpstr>
      <vt:lpstr>Figure 9.6</vt:lpstr>
      <vt:lpstr>Figure 9.7</vt:lpstr>
      <vt:lpstr>Figure 9.8</vt:lpstr>
      <vt:lpstr>Figure 9.9</vt:lpstr>
      <vt:lpstr>Figure 9.10</vt:lpstr>
      <vt:lpstr>Figure 9.11</vt:lpstr>
      <vt:lpstr>Figure 9.12</vt:lpstr>
      <vt:lpstr>Figure 9.13</vt:lpstr>
      <vt:lpstr>Figure 9.14</vt:lpstr>
      <vt:lpstr>Figure 9.15</vt:lpstr>
      <vt:lpstr>Figure 9.16</vt:lpstr>
      <vt:lpstr>Figure 9.17</vt:lpstr>
      <vt:lpstr>Exercise 9.6</vt:lpstr>
      <vt:lpstr>Figure 9.18</vt:lpstr>
      <vt:lpstr>Figure 9.19</vt:lpstr>
      <vt:lpstr>Figure 9.20</vt:lpstr>
      <vt:lpstr>Figure 9.21</vt:lpstr>
      <vt:lpstr>Figure 9.22</vt:lpstr>
      <vt:lpstr>Figure 9.23</vt:lpstr>
      <vt:lpstr>Figure 9.24</vt:lpstr>
      <vt:lpstr>Figure 9.25</vt:lpstr>
      <vt:lpstr>Figure 9.26</vt:lpstr>
      <vt:lpstr>Figure 9.27</vt:lpstr>
      <vt:lpstr>Figure 9.28</vt:lpstr>
      <vt:lpstr>Figure 9.29</vt:lpstr>
      <vt:lpstr>Exercise 10</vt:lpstr>
      <vt:lpstr>Exercise 13</vt:lpstr>
      <vt:lpstr>Exercise 53</vt:lpstr>
      <vt:lpstr>Exercise 86</vt:lpstr>
      <vt:lpstr>Exercise 89</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Wetzstein, Paul J. (TR Product)</cp:lastModifiedBy>
  <cp:revision>46</cp:revision>
  <dcterms:created xsi:type="dcterms:W3CDTF">2012-06-04T02:13:36Z</dcterms:created>
  <dcterms:modified xsi:type="dcterms:W3CDTF">2019-11-18T21:28:47Z</dcterms:modified>
</cp:coreProperties>
</file>