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40"/>
  </p:handoutMasterIdLst>
  <p:sldIdLst>
    <p:sldId id="256" r:id="rId2"/>
    <p:sldId id="280" r:id="rId3"/>
    <p:sldId id="317" r:id="rId4"/>
    <p:sldId id="282" r:id="rId5"/>
    <p:sldId id="283" r:id="rId6"/>
    <p:sldId id="318" r:id="rId7"/>
    <p:sldId id="285" r:id="rId8"/>
    <p:sldId id="286" r:id="rId9"/>
    <p:sldId id="287" r:id="rId10"/>
    <p:sldId id="288" r:id="rId11"/>
    <p:sldId id="319" r:id="rId12"/>
    <p:sldId id="290" r:id="rId13"/>
    <p:sldId id="291" r:id="rId14"/>
    <p:sldId id="292" r:id="rId15"/>
    <p:sldId id="320" r:id="rId16"/>
    <p:sldId id="294" r:id="rId17"/>
    <p:sldId id="295" r:id="rId18"/>
    <p:sldId id="296" r:id="rId19"/>
    <p:sldId id="297" r:id="rId20"/>
    <p:sldId id="298" r:id="rId21"/>
    <p:sldId id="299" r:id="rId22"/>
    <p:sldId id="321" r:id="rId23"/>
    <p:sldId id="322" r:id="rId24"/>
    <p:sldId id="323" r:id="rId25"/>
    <p:sldId id="324" r:id="rId26"/>
    <p:sldId id="325" r:id="rId27"/>
    <p:sldId id="326" r:id="rId28"/>
    <p:sldId id="308" r:id="rId29"/>
    <p:sldId id="309" r:id="rId30"/>
    <p:sldId id="310" r:id="rId31"/>
    <p:sldId id="327" r:id="rId32"/>
    <p:sldId id="328" r:id="rId33"/>
    <p:sldId id="311" r:id="rId34"/>
    <p:sldId id="313" r:id="rId35"/>
    <p:sldId id="314" r:id="rId36"/>
    <p:sldId id="315" r:id="rId37"/>
    <p:sldId id="316" r:id="rId38"/>
    <p:sldId id="27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574" autoAdjust="0"/>
  </p:normalViewPr>
  <p:slideViewPr>
    <p:cSldViewPr snapToGrid="0" snapToObjects="1">
      <p:cViewPr varScale="1">
        <p:scale>
          <a:sx n="73" d="100"/>
          <a:sy n="73" d="100"/>
        </p:scale>
        <p:origin x="78"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26,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26,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26,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26,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26,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11 MAGNETIC FORCES AND FIELDS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11.9</a:t>
            </a:r>
          </a:p>
        </p:txBody>
      </p:sp>
      <p:pic>
        <p:nvPicPr>
          <p:cNvPr id="2" name="Picture Placeholder 1" descr="Figure a is an illustration of the Van Allen radiation belts. Charged particles move in helices parallel to the field lines and trapped between them. Figure b is a photograph of the aurora boreal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240" b="-1240"/>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1280" dirty="0"/>
              <a:t>The Van Allen radiation belts around Earth trap ions produced by cosmic rays striking Earth’s atmosphere.</a:t>
            </a:r>
          </a:p>
          <a:p>
            <a:pPr marL="228600" indent="-228600">
              <a:buAutoNum type="alphaLcParenBoth"/>
            </a:pPr>
            <a:r>
              <a:rPr lang="en-US" sz="1280" dirty="0"/>
              <a:t>The magnificent spectacle of the aurora borealis, or northern lights, glows in the northern sky above Bear Lake near Eielson Air Force Base, Alaska. Shaped by Earth’s magnetic field, this light is produced by glowing molecules and ions of oxygen and nitrogen. (credit b: modification of work by USAF Senior Airman Joshua Strang)</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49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11.10</a:t>
            </a:r>
          </a:p>
        </p:txBody>
      </p:sp>
      <p:pic>
        <p:nvPicPr>
          <p:cNvPr id="2" name="Picture Placeholder 1" descr="An illustration of the proposed device. Alpha particles enter the bottom of an evacuated pipe, moving upward. The pipe makes a 90 degree bend, radius r, to the left, then continues horizontally. The particle beam exits to the left. The bend is in a region with uniform magnetic fiel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549" b="-554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Top view of the beam deflector setup.</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23813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11.11</a:t>
            </a:r>
          </a:p>
        </p:txBody>
      </p:sp>
      <p:pic>
        <p:nvPicPr>
          <p:cNvPr id="2" name="Picture Placeholder 1" descr="Figure a shows the right hand rule applied to a wire carrying an upward current. The right hand is placed so that the thumb points up, in the direction of the current. The fingers curl around the wire. The magnetic field is out of the page to the left of the current and into the page to the right of the current. Figure b shows the magnetic field lines for the upward current. The field lines form concentric rings that circulate in the same direction as the fingers of the right hand in figure a. The spacing between rings increases with distance from the curre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207" b="-11207"/>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500" dirty="0"/>
              <a:t>When the wire is in the plane of the paper, the field is perpendicular to the paper. Note the symbols used for the field pointing inward (like the tail of an arrow) and the field pointing outward (like the tip of an arrow). </a:t>
            </a:r>
          </a:p>
          <a:p>
            <a:pPr marL="342900" indent="-342900">
              <a:buAutoNum type="alphaLcParenBoth"/>
            </a:pPr>
            <a:r>
              <a:rPr lang="en-US" sz="1500" dirty="0"/>
              <a:t>A long and straight wire creates a field with magnetic field lines forming circular loops.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5585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11.12</a:t>
            </a:r>
          </a:p>
        </p:txBody>
      </p:sp>
      <p:pic>
        <p:nvPicPr>
          <p:cNvPr id="2" name="Picture Placeholder 1" descr="An illustration of a curving current-carrying wire in a uniform magnetic field. A detail view of a small segment of the wire shows a short, straight piece of current, length d l with current I though it. The velocity v sub d is in the direction of the current. The field B makes an angle theta with the velocity vec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13" r="-4113"/>
          <a:stretch>
            <a:fillRect/>
          </a:stretch>
        </p:blipFill>
        <p:spPr/>
      </p:pic>
      <p:sp>
        <p:nvSpPr>
          <p:cNvPr id="7" name="Text Placeholder 6"/>
          <p:cNvSpPr>
            <a:spLocks noGrp="1"/>
          </p:cNvSpPr>
          <p:nvPr>
            <p:ph type="body" sz="quarter" idx="14"/>
          </p:nvPr>
        </p:nvSpPr>
        <p:spPr/>
        <p:txBody>
          <a:bodyPr>
            <a:normAutofit/>
          </a:bodyPr>
          <a:lstStyle/>
          <a:p>
            <a:r>
              <a:rPr lang="en-US" sz="1600" dirty="0"/>
              <a:t>An infinitesimal section of current-carrying wire in a magnetic field.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1382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11.13</a:t>
            </a:r>
          </a:p>
        </p:txBody>
      </p:sp>
      <p:pic>
        <p:nvPicPr>
          <p:cNvPr id="2" name="Picture Placeholder 1" descr="Figure a: An illustration of a wire suspended in a uniform magnetic field. The magnetic field points into the page. The wire is horizontal and is 50 cm long. A variable voltage source completes the circuit made by the wire and the leads used to suspend it. Figure b: A free body diagram of the wire. The current is to the right. The weight, mg, points down. Tension at either end is up. The magnetic force is u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831" r="-27831"/>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wire suspended in a magnetic field. </a:t>
            </a:r>
          </a:p>
          <a:p>
            <a:pPr marL="342900" indent="-342900">
              <a:buAutoNum type="alphaLcParenBoth"/>
            </a:pPr>
            <a:r>
              <a:rPr lang="en-US" sz="1600" dirty="0"/>
              <a:t>The free-body diagram for the wire.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8354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11.14</a:t>
            </a:r>
          </a:p>
        </p:txBody>
      </p:sp>
      <p:pic>
        <p:nvPicPr>
          <p:cNvPr id="2" name="Picture Placeholder 1" descr="A loop of radius R is in the plane of the page. The loop carries a clockwise current I and is in a uniform magnetic field that points up the pag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493" b="-749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 loop of wire carrying a current in a magnetic field.</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4163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11.15</a:t>
            </a:r>
          </a:p>
        </p:txBody>
      </p:sp>
      <p:pic>
        <p:nvPicPr>
          <p:cNvPr id="2" name="Picture Placeholder 1" descr="A schematic of a d c motor consisting of a magnet with a horizontal gap, a power supply with leads attached to brushes, an a wire is bent into a rectangular loop. The ends of the wire are attached to contacts that connect to the brushes of the power supply when the loop is horizontal. When the loop is vertical, they align with the gap between the contacts. The north pole of the magnet is on the left, the south pole on the right. Figure a: The loop is horizontal and the brushes make contact with the loop. A clockwise (looking down) current flows through the loop, so the current in the left segment of the loop flows into the page, and the current in the right segment flows out of the page. The magnetic force on the left segment is down, and on the right segment is up. The loop rotates counterclockwise (looking into the page.) Figure b: The loop is vertical. The brushes are not in contact with the loop. No current flows and no forces are exert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465" r="-8465"/>
          <a:stretch>
            <a:fillRect/>
          </a:stretch>
        </p:blipFill>
        <p:spPr/>
      </p:pic>
      <p:sp>
        <p:nvSpPr>
          <p:cNvPr id="7" name="Text Placeholder 6"/>
          <p:cNvSpPr>
            <a:spLocks noGrp="1"/>
          </p:cNvSpPr>
          <p:nvPr>
            <p:ph type="body" sz="quarter" idx="14"/>
          </p:nvPr>
        </p:nvSpPr>
        <p:spPr/>
        <p:txBody>
          <a:bodyPr>
            <a:noAutofit/>
          </a:bodyPr>
          <a:lstStyle/>
          <a:p>
            <a:r>
              <a:rPr lang="en-US" sz="1030" dirty="0"/>
              <a:t>A simplified version of a dc electric motor.</a:t>
            </a:r>
          </a:p>
          <a:p>
            <a:pPr marL="228600" indent="-228600">
              <a:buAutoNum type="alphaLcParenBoth"/>
            </a:pPr>
            <a:r>
              <a:rPr lang="en-US" sz="1030" dirty="0"/>
              <a:t>The rectangular wire loop is placed in a magnetic field. The forces on the wires closest to the magnetic poles (N and S) are opposite in direction as determined by the right-hand rule-1. Therefore, the loop has a net torque and rotates to the position shown in </a:t>
            </a:r>
            <a:r>
              <a:rPr lang="en-US" sz="1030" dirty="0">
                <a:solidFill>
                  <a:srgbClr val="6CB255"/>
                </a:solidFill>
              </a:rPr>
              <a:t>(b)</a:t>
            </a:r>
            <a:r>
              <a:rPr lang="en-US" sz="1030" dirty="0"/>
              <a:t>.</a:t>
            </a:r>
          </a:p>
          <a:p>
            <a:pPr marL="228600" indent="-228600">
              <a:buAutoNum type="alphaLcParenBoth"/>
            </a:pPr>
            <a:r>
              <a:rPr lang="en-US" sz="1030" dirty="0"/>
              <a:t>The brushes now touch the commutator segments so that no current flows through the loop. No torque acts on the loop, but the loop continues to spin from the initial velocity given to it in part </a:t>
            </a:r>
            <a:r>
              <a:rPr lang="en-US" sz="1030" dirty="0">
                <a:solidFill>
                  <a:srgbClr val="6CB255"/>
                </a:solidFill>
              </a:rPr>
              <a:t>(a)</a:t>
            </a:r>
            <a:r>
              <a:rPr lang="en-US" sz="1030" dirty="0"/>
              <a:t>. By the time the loop flips over, current flows through the wires again but now in the opposite direction, and the process repeats as in part </a:t>
            </a:r>
            <a:r>
              <a:rPr lang="en-US" sz="1030" dirty="0">
                <a:solidFill>
                  <a:srgbClr val="6CB255"/>
                </a:solidFill>
              </a:rPr>
              <a:t>(a)</a:t>
            </a:r>
            <a:r>
              <a:rPr lang="en-US" sz="1030" dirty="0"/>
              <a:t>. This causes continual rotation of the loop.</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17692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11.16</a:t>
            </a:r>
          </a:p>
        </p:txBody>
      </p:sp>
      <p:pic>
        <p:nvPicPr>
          <p:cNvPr id="2" name="Picture Placeholder 1" descr="An illustration of a rectangular loop carrying a current I. The current in the loop is counterclockwise when viewed from the positive y direction looking toward the origin. The loop is in a uniform magnetic field, B, that is pointing to the right. Figure a shows a 3 dimensional view of the loop. The top and bottom sides are parallel to the x axis and have length b. The top side is at y=0 and positive z with current in the positive x direction. The bottom side is at a positive y and z=0 and has current in the negative x direction. The remaining two sides have length b. One is at x=0 and has current going up, and one is at positive x and has current going up. These sides are tilted at an angle theta at the top with respect to the z axis. The direction of the unit vector n hat normal to the area of the rectangular loop is shown. The forces on each of the sides are also shown. F 1 is the force on the tilted side at positive x, and points in the positive x direction. F 2 is the force on the top side and points up. F 3 is the force on the tilted side at x=0 and points in the negative x direction. F 4 is the force on the bottom and points down. Figure b shows a side view of the loop, so that we are looking at the y z plane and see only the tilted side, which makes an angle of theta with the vertical at the top. The current is coming out at us at the top of the loop, and the current is going into the page at the bottom. The force F 2 on the top is up, the force F 4 on the bottom is down. The n hat vector points up and to the right, at an angle of theta to the field B. The pivot point O about which we are calculating the torque is shown a distance x from the top of the loop, and a-x from the botto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835" r="-11835"/>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rectangular current loop in a uniform magnetic field is subjected to a net torque but not a net force.</a:t>
            </a:r>
          </a:p>
          <a:p>
            <a:pPr marL="342900" indent="-342900">
              <a:buAutoNum type="alphaLcParenBoth"/>
            </a:pPr>
            <a:r>
              <a:rPr lang="en-US" sz="1600" dirty="0"/>
              <a:t>A side view of the coil.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0215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11.17</a:t>
            </a:r>
          </a:p>
        </p:txBody>
      </p:sp>
      <p:sp>
        <p:nvSpPr>
          <p:cNvPr id="7" name="Text Placeholder 6"/>
          <p:cNvSpPr>
            <a:spLocks noGrp="1"/>
          </p:cNvSpPr>
          <p:nvPr>
            <p:ph type="body" sz="quarter" idx="14"/>
          </p:nvPr>
        </p:nvSpPr>
        <p:spPr/>
        <p:txBody>
          <a:bodyPr>
            <a:normAutofit/>
          </a:bodyPr>
          <a:lstStyle/>
          <a:p>
            <a:r>
              <a:rPr lang="en-US" sz="1600" dirty="0"/>
              <a:t>In the Hall effect, a potential difference between the top and bottom edges of the metal strip is produced when moving charge carriers are deflected by the magnetic field. </a:t>
            </a:r>
            <a:r>
              <a:rPr lang="en-US" sz="1600" dirty="0">
                <a:solidFill>
                  <a:srgbClr val="6CB255"/>
                </a:solidFill>
              </a:rPr>
              <a:t>(a)</a:t>
            </a:r>
            <a:r>
              <a:rPr lang="en-US" sz="1600" dirty="0"/>
              <a:t> Hall effect for negative charge carriers; </a:t>
            </a:r>
            <a:r>
              <a:rPr lang="en-US" sz="1600" dirty="0">
                <a:solidFill>
                  <a:srgbClr val="6CB255"/>
                </a:solidFill>
              </a:rPr>
              <a:t>(b) </a:t>
            </a:r>
            <a:r>
              <a:rPr lang="en-US" sz="1600" dirty="0"/>
              <a:t>Hall effect for positive charge carriers.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3" descr="An illustration of the Hall effect: In both figures, the current in the strip is to the left and the magnetic field points into the page. In figure a, a negative charge is moving to the right with velocity v d. Positive charges accumulate at the top of the strip, negative charges at the bottom of the strip. An electric field E sub H points down. The moving charge experiences an upward force e E sub H and a downward force e v sub d B. In figure b, a positive charge is moving to the left with velocity v d. Negative charges accumulate at the top of the strip, positive charges at the bottom of the strip. An electric field E sub H points up. The moving charge experiences an upward force e E sub H and a downward force e v sub d B."/>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70" y="1460766"/>
            <a:ext cx="7349372" cy="2897055"/>
          </a:xfrm>
          <a:prstGeom prst="rect">
            <a:avLst/>
          </a:prstGeom>
        </p:spPr>
      </p:pic>
    </p:spTree>
    <p:extLst>
      <p:ext uri="{BB962C8B-B14F-4D97-AF65-F5344CB8AC3E}">
        <p14:creationId xmlns:p14="http://schemas.microsoft.com/office/powerpoint/2010/main" val="193758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11.18</a:t>
            </a:r>
          </a:p>
        </p:txBody>
      </p:sp>
      <p:pic>
        <p:nvPicPr>
          <p:cNvPr id="2" name="Picture Placeholder 1" descr="The silver ribbon is shown with current flowing to the right, a magnetic field pointing up, negative charges accumulating on the edge near us and positive charges accumulating on the far edge. The dimensions of the strip are 1.0 cm by 0.20 cm."/>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93415" y="1122386"/>
            <a:ext cx="7790480" cy="3500071"/>
          </a:xfrm>
        </p:spPr>
      </p:pic>
      <p:sp>
        <p:nvSpPr>
          <p:cNvPr id="7" name="Text Placeholder 6"/>
          <p:cNvSpPr>
            <a:spLocks noGrp="1"/>
          </p:cNvSpPr>
          <p:nvPr>
            <p:ph type="body" sz="quarter" idx="14"/>
          </p:nvPr>
        </p:nvSpPr>
        <p:spPr/>
        <p:txBody>
          <a:bodyPr>
            <a:normAutofit/>
          </a:bodyPr>
          <a:lstStyle/>
          <a:p>
            <a:r>
              <a:rPr lang="en-US" sz="1600" dirty="0"/>
              <a:t>Finding the Hall potential in a silver ribbon in a magnetic field is shown.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6989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a:t>
            </a:r>
          </a:p>
        </p:txBody>
      </p:sp>
      <p:pic>
        <p:nvPicPr>
          <p:cNvPr id="2" name="Picture Placeholder 1" descr="A photo of steel beams being lifted by an electromagnet at a construction sit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An industrial electromagnet is capable of lifting thousands of pounds of metallic waste. (credit: modification of work by “BedfordAl”/Flickr)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65265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11.19</a:t>
            </a:r>
          </a:p>
        </p:txBody>
      </p:sp>
      <p:pic>
        <p:nvPicPr>
          <p:cNvPr id="2" name="Picture Placeholder 1" descr="A schematic of the Bainbridge mass spectrometer. Charged particles moving down enter a region with electric field E pointing to the left and magnetic field B pointing into the page. The particle path continues in a straight line until it enters a region with no electric field. The magnetic field here is uniform, into the page, and magnitude B naught. The particle path in this region curves in a counterclockwise circle of radius R until it hits a particle detec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0309" r="-40309"/>
          <a:stretch>
            <a:fillRect/>
          </a:stretch>
        </p:blipFill>
        <p:spPr/>
      </p:pic>
      <p:sp>
        <p:nvSpPr>
          <p:cNvPr id="7" name="Text Placeholder 6"/>
          <p:cNvSpPr>
            <a:spLocks noGrp="1"/>
          </p:cNvSpPr>
          <p:nvPr>
            <p:ph type="body" sz="quarter" idx="14"/>
          </p:nvPr>
        </p:nvSpPr>
        <p:spPr/>
        <p:txBody>
          <a:bodyPr>
            <a:normAutofit/>
          </a:bodyPr>
          <a:lstStyle/>
          <a:p>
            <a:r>
              <a:rPr lang="en-US" sz="1600" dirty="0"/>
              <a:t>A schematic of the Bainbridge mass spectrometer, showing charged particles leaving a source, followed by a velocity selector where the electric and magnetic forces are balanced, followed by a region of uniform magnetic field where the particle is ultimately detected.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89856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11.20</a:t>
            </a:r>
          </a:p>
        </p:txBody>
      </p:sp>
      <p:pic>
        <p:nvPicPr>
          <p:cNvPr id="2" name="Picture Placeholder 1" descr="The path of ions in a cyclotron is illustrated. The dees are two halves of a circle, slightly separated from each other to form a gap. A high frequency voltage source connects the dees across the gap. The particles are generated by an ion source near the center and spiral outward. The magnetic field is perpendicular to the plane of the mo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2283" r="-22283"/>
          <a:stretch>
            <a:fillRect/>
          </a:stretch>
        </p:blipFill>
        <p:spPr/>
      </p:pic>
      <p:sp>
        <p:nvSpPr>
          <p:cNvPr id="7" name="Text Placeholder 6"/>
          <p:cNvSpPr>
            <a:spLocks noGrp="1"/>
          </p:cNvSpPr>
          <p:nvPr>
            <p:ph type="body" sz="quarter" idx="14"/>
          </p:nvPr>
        </p:nvSpPr>
        <p:spPr/>
        <p:txBody>
          <a:bodyPr>
            <a:normAutofit/>
          </a:bodyPr>
          <a:lstStyle/>
          <a:p>
            <a:r>
              <a:rPr lang="en-US" sz="1595" dirty="0"/>
              <a:t>The inside of a cyclotron. A uniform magnetic field is applied as circulating protons travel through the dees, gaining energy as they traverse through the gap between the dees.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65330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15</a:t>
            </a:r>
          </a:p>
        </p:txBody>
      </p:sp>
      <p:pic>
        <p:nvPicPr>
          <p:cNvPr id="2" name="Picture Placeholder 1" descr="Case a: B is out of the page, v is down. Case b: B is to the right, v is up. Case c: B is in, v is to the right. Case d: B is to the right, v is to the left. Case e: B is up, v is into the page. Case f: B is to the left, v is out of the pag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049" r="-3004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93295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17</a:t>
            </a:r>
          </a:p>
        </p:txBody>
      </p:sp>
      <p:pic>
        <p:nvPicPr>
          <p:cNvPr id="2" name="Picture Placeholder 1" descr="Case a: B is out of the page, F is up. Case b: B is to the right, F is up. Case c: B is into the page, F is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75" r="-1275"/>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5321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19</a:t>
            </a:r>
          </a:p>
        </p:txBody>
      </p:sp>
      <p:pic>
        <p:nvPicPr>
          <p:cNvPr id="2" name="Picture Placeholder 1" descr="Case a: v is up, F is to the left. Case b: v is down, F is into the page. Case c: v is to the left, F is u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548" r="-25548"/>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108164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33</a:t>
            </a:r>
          </a:p>
        </p:txBody>
      </p:sp>
      <p:pic>
        <p:nvPicPr>
          <p:cNvPr id="2" name="Picture Placeholder 1" descr="Case a: I is down, B is out of the page. Case b: I is up, B is to the right. Case c: I is to the right, B is into the page. Case d: I is to the left , B is to the right. Case e: I is into the page, B is up. Case f: I is out of the page, B is to the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9910" r="-29910"/>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9460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34</a:t>
            </a:r>
          </a:p>
        </p:txBody>
      </p:sp>
      <p:pic>
        <p:nvPicPr>
          <p:cNvPr id="2" name="Picture Placeholder 1" descr="Case a: B is out of the page, F is up. Case b: B is to the right, F is up. Case c: B is into the page, F is to the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307" r="-8307"/>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74891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35</a:t>
            </a:r>
          </a:p>
        </p:txBody>
      </p:sp>
      <p:pic>
        <p:nvPicPr>
          <p:cNvPr id="2" name="Picture Placeholder 1" descr="Case a: I is up, F is to the left. Case b: I is down, F is into the page. Case c: I is to the left, F is u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356" r="-2835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93369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46</a:t>
            </a:r>
          </a:p>
        </p:txBody>
      </p:sp>
      <p:pic>
        <p:nvPicPr>
          <p:cNvPr id="2" name="Picture Placeholder 1" descr="A vertical circular loop is shown along with the compass directions. The axis (perpendicular to the plane of the loop) is on the east-west line. The magnetic field points north. The current in the loop is circulates clockwise as viewed from the east. The torque on the loop is clockwise as viewed when looking down at the top of the loo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850" r="-2185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87336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47</a:t>
            </a:r>
          </a:p>
        </p:txBody>
      </p:sp>
      <p:pic>
        <p:nvPicPr>
          <p:cNvPr id="2" name="Picture Placeholder 1" descr="A horizontal circular loop is shown along with the compass directions. The magnetic field points 45 degrees below the horizontal. The loop is shown rotating clockwise as viewed from the eas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591" r="-7591"/>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98085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11.2</a:t>
            </a:r>
          </a:p>
        </p:txBody>
      </p:sp>
      <p:sp>
        <p:nvSpPr>
          <p:cNvPr id="7" name="Text Placeholder 6"/>
          <p:cNvSpPr>
            <a:spLocks noGrp="1"/>
          </p:cNvSpPr>
          <p:nvPr>
            <p:ph type="body" sz="quarter" idx="14"/>
          </p:nvPr>
        </p:nvSpPr>
        <p:spPr>
          <a:xfrm>
            <a:off x="457200" y="5218770"/>
            <a:ext cx="8062912" cy="959005"/>
          </a:xfrm>
        </p:spPr>
        <p:txBody>
          <a:bodyPr>
            <a:normAutofit/>
          </a:bodyPr>
          <a:lstStyle/>
          <a:p>
            <a:r>
              <a:rPr lang="en-US" sz="1530" dirty="0"/>
              <a:t>The north pole of a compass needle points toward the south pole of a magnet, which is how today’s magnetic field is oriented from inside Earth. It also points toward Earth’s geographic North Pole because the geographic North Pole is near the magnetic south pole.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An illustration of the magnetic field of the earth. The magnetic axis is tilted slightly away from the rotation axis. The end of the model magnet near the geographic north pole is a south (S) pole, but the location of the magnetic axis at the earth’s surface nearest the geographic north pole is called the Magnetic South Pole. The field lines form loops that come out of the north pole of the magnet (near the earth’s geographic south pole) and into the magnet’s south (near earth’s geographic north) pole. Compasses placed in the field align with the field lines and point north."/>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19455" y="1121018"/>
            <a:ext cx="4073022" cy="386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134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49</a:t>
            </a:r>
          </a:p>
        </p:txBody>
      </p:sp>
      <p:pic>
        <p:nvPicPr>
          <p:cNvPr id="2" name="Picture Placeholder 1" descr="A horizontal 2.0 cm by 2.0 cm square copper strip has current I flowing through it to the right. A magnetic field, B, points up, perpendicular to the face of the stri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375" b="-2375"/>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823238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62</a:t>
            </a:r>
          </a:p>
        </p:txBody>
      </p:sp>
      <p:pic>
        <p:nvPicPr>
          <p:cNvPr id="2" name="Picture Placeholder 1" descr="B = B naught k hat. v 1 = v naught k hat. v 2 = v naught I hat. v 3 = v naught j hat. v 4 = v naught times (one half I hat plus one half root 3 j ha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3700" r="-5370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07888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82</a:t>
            </a:r>
          </a:p>
        </p:txBody>
      </p:sp>
      <p:pic>
        <p:nvPicPr>
          <p:cNvPr id="2" name="Picture Placeholder 1" descr="The field in the vertical gap of an electromagnet points down. The gap is 12.0 cm wide. A horizontal wire passes through the gap and carries a current of 25 A, flowing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6016" r="-56016"/>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85667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83</a:t>
            </a:r>
          </a:p>
        </p:txBody>
      </p:sp>
      <p:pic>
        <p:nvPicPr>
          <p:cNvPr id="2" name="Picture Placeholder 1" descr="The current loop forms a parallelogram: the top and bottom are horizontal and 10 cm long, the sides are tilted at an angle of 60 degrees up from the +x direction and are 8.0 cm long. A current of 20 A flows counterclockwise. The magnetic field is u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578" r="-25578"/>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946374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104</a:t>
            </a:r>
          </a:p>
        </p:txBody>
      </p:sp>
      <p:pic>
        <p:nvPicPr>
          <p:cNvPr id="2" name="Picture Placeholder 1" descr="The particle enters the region with field from the left with a horizontal velocity to the right. It exits at an angle theta above the horizontal (right) direction. The region with field is 5 cm w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422" r="-8422"/>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489184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106</a:t>
            </a:r>
          </a:p>
        </p:txBody>
      </p:sp>
      <p:pic>
        <p:nvPicPr>
          <p:cNvPr id="2" name="Picture Placeholder 1" descr="An illustration of the problem. The copper rod is horizontal and hangs from springs at either end. A current I flows to the right through the rod. A field B points into the page in a region width w."/>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920" r="-20920"/>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628483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107</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pic>
        <p:nvPicPr>
          <p:cNvPr id="1026" name="Picture 2" descr="A schematic of the mass spectrometer. The source is at the bottom. Particles are accelerated by the potential difference V acc, then enter a region in which there is only a uniform magnetic field B naught. In that region, the particles follow a clockwise semicircular trajectory of diameter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800" y="1198409"/>
            <a:ext cx="4713361" cy="375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978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108</a:t>
            </a:r>
          </a:p>
        </p:txBody>
      </p:sp>
      <p:pic>
        <p:nvPicPr>
          <p:cNvPr id="2" name="Picture Placeholder 1" descr="A circular, vertical loop with current flowing in it is between the poles of a magnet with a horizontal ga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827" r="-12827"/>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714043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11.3</a:t>
            </a:r>
          </a:p>
        </p:txBody>
      </p:sp>
      <p:pic>
        <p:nvPicPr>
          <p:cNvPr id="2" name="Picture Placeholder 1" descr="A photo of the read mechanism of a hard dri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788" r="-26788"/>
          <a:stretch>
            <a:fillRect/>
          </a:stretch>
        </p:blipFill>
        <p:spPr/>
      </p:pic>
      <p:sp>
        <p:nvSpPr>
          <p:cNvPr id="7" name="Text Placeholder 6"/>
          <p:cNvSpPr>
            <a:spLocks noGrp="1"/>
          </p:cNvSpPr>
          <p:nvPr>
            <p:ph type="body" sz="quarter" idx="14"/>
          </p:nvPr>
        </p:nvSpPr>
        <p:spPr/>
        <p:txBody>
          <a:bodyPr>
            <a:normAutofit/>
          </a:bodyPr>
          <a:lstStyle/>
          <a:p>
            <a:r>
              <a:rPr lang="en-US" sz="1600" dirty="0"/>
              <a:t>Engineering technology like computer storage would not be possible without a deep understanding of </a:t>
            </a:r>
            <a:r>
              <a:rPr lang="de-DE" sz="1600" dirty="0"/>
              <a:t>magnetism. (credit: Klaus Eifert)</a:t>
            </a: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1259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11.4</a:t>
            </a:r>
          </a:p>
        </p:txBody>
      </p:sp>
      <p:pic>
        <p:nvPicPr>
          <p:cNvPr id="2" name="Picture Placeholder 1" descr="An illustration of the right hand rule. The palm of the right hand faces the same as the field, B, in this case out of the page. The fingers of the right hand point in the direction of v, in this case to the left, and curl toward B, rotating v into B. The thumb of the right hand points in the direction of the force, in this case u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990" r="-31990"/>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Magnetic fields exert forces on moving charges. The direction of the magnetic force on a moving charge is perpendicular to the plane formed by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𝐯</m:t>
                        </m:r>
                      </m:e>
                    </m:acc>
                  </m:oMath>
                </a14:m>
                <a:r>
                  <a:rPr lang="en-US" sz="1600" dirty="0"/>
                  <a:t> and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𝐁</m:t>
                        </m:r>
                      </m:e>
                    </m:acc>
                  </m:oMath>
                </a14:m>
                <a:r>
                  <a:rPr lang="en-US" sz="1600" dirty="0"/>
                  <a:t> and follows the right-hand rule-1 (RHR-1) as shown. The magnitude of the force is proportional to </a:t>
                </a:r>
                <a:r>
                  <a:rPr lang="en-US" sz="1600" i="1" dirty="0"/>
                  <a:t>q</a:t>
                </a:r>
                <a:r>
                  <a:rPr lang="en-US" sz="1600" dirty="0"/>
                  <a:t>,</a:t>
                </a:r>
                <a:r>
                  <a:rPr lang="en-US" sz="1600" i="1" dirty="0"/>
                  <a:t> v</a:t>
                </a:r>
                <a:r>
                  <a:rPr lang="en-US" sz="1600" dirty="0"/>
                  <a:t>,</a:t>
                </a:r>
                <a:r>
                  <a:rPr lang="en-US" sz="1600" i="1" dirty="0"/>
                  <a:t> B</a:t>
                </a:r>
                <a:r>
                  <a:rPr lang="en-US" sz="1600" dirty="0"/>
                  <a:t>,</a:t>
                </a:r>
                <a:r>
                  <a:rPr lang="en-US" sz="1600" i="1" dirty="0"/>
                  <a:t> </a:t>
                </a:r>
                <a:r>
                  <a:rPr lang="en-US" sz="1600" dirty="0"/>
                  <a:t>and the sine of the angle between </a:t>
                </a:r>
                <a14:m>
                  <m:oMath xmlns:m="http://schemas.openxmlformats.org/officeDocument/2006/math">
                    <m:acc>
                      <m:accPr>
                        <m:chr m:val="⃗"/>
                        <m:ctrlPr>
                          <a:rPr lang="en-US" sz="1600" i="1">
                            <a:latin typeface="Cambria Math" panose="02040503050406030204" pitchFamily="18" charset="0"/>
                          </a:rPr>
                        </m:ctrlPr>
                      </m:accPr>
                      <m:e>
                        <m:r>
                          <a:rPr lang="en-US" sz="1600" b="1">
                            <a:latin typeface="Cambria Math"/>
                          </a:rPr>
                          <m:t>𝐯</m:t>
                        </m:r>
                      </m:e>
                    </m:acc>
                  </m:oMath>
                </a14:m>
                <a:r>
                  <a:rPr lang="en-US" sz="1600" dirty="0"/>
                  <a:t> and </a:t>
                </a:r>
                <a14:m>
                  <m:oMath xmlns:m="http://schemas.openxmlformats.org/officeDocument/2006/math">
                    <m:acc>
                      <m:accPr>
                        <m:chr m:val="⃗"/>
                        <m:ctrlPr>
                          <a:rPr lang="en-US" sz="1600" i="1">
                            <a:latin typeface="Cambria Math" panose="02040503050406030204" pitchFamily="18" charset="0"/>
                          </a:rPr>
                        </m:ctrlPr>
                      </m:accPr>
                      <m:e>
                        <m:r>
                          <a:rPr lang="en-US" sz="1600" b="1">
                            <a:latin typeface="Cambria Math"/>
                          </a:rPr>
                          <m:t>𝐁</m:t>
                        </m:r>
                      </m:e>
                    </m:acc>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b="-3665"/>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2860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11.5</a:t>
            </a:r>
          </a:p>
        </p:txBody>
      </p:sp>
      <p:pic>
        <p:nvPicPr>
          <p:cNvPr id="2" name="Picture Placeholder 1" descr="Four examples of the magnetic force on a positive particle moving in a magnetic field. In each case, the field is in the z direction (up.) Figure a shows the particle moving in the positive x direction. The force is in the negative y direction. Figure b shows the particle moving in the negative y direction. The force is in the negative x direction. Figure c shows the particle moving in the positive z direction. There is no force. Figure d shows the particle moving in the x y plane in a direction that is in the positive x and negative y quadrant. The force is in the x y plane, perpendicular to the velocity, in the quadrant with negative x and negative 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184" b="-6184"/>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magnetic forces on an alpha-particle moving in a uniform magnetic field. The field is the same in each drawing, but the velocity is different.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0878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11.6</a:t>
            </a:r>
          </a:p>
        </p:txBody>
      </p:sp>
      <p:pic>
        <p:nvPicPr>
          <p:cNvPr id="2" name="Picture Placeholder 1" descr="An illustration of magnetic field lines for three configurations. Figure a shows a bar magnet with a north and south pole. The field lines come out of the north pole and curve out and around to the south pole. Figure b shows north and south poles separated by a gap. The field lines again come out of the north pole, curve out, and enter the south pole. The lines are denser in the gap, and less dense outside. Figure c shows two north poles separated by a gap. Field lines come out of both poles and curve outward. The lines coming out of each pole appear as if the repel the lines coming from the other po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660" b="-6660"/>
          <a:stretch>
            <a:fillRect/>
          </a:stretch>
        </p:blipFill>
        <p:spPr/>
      </p:pic>
      <p:sp>
        <p:nvSpPr>
          <p:cNvPr id="7" name="Text Placeholder 6"/>
          <p:cNvSpPr>
            <a:spLocks noGrp="1"/>
          </p:cNvSpPr>
          <p:nvPr>
            <p:ph type="body" sz="quarter" idx="14"/>
          </p:nvPr>
        </p:nvSpPr>
        <p:spPr/>
        <p:txBody>
          <a:bodyPr>
            <a:noAutofit/>
          </a:bodyPr>
          <a:lstStyle/>
          <a:p>
            <a:r>
              <a:rPr lang="en-US" sz="1400" dirty="0"/>
              <a:t>Magnetic field lines are defined to have the direction in which a small compass points when placed at a location in the field. The strength of the field is proportional to the closeness (or density) of the lines. If the interior of the magnet could be probed, the field lines would be found to form continuous, closed loops. To fit in a reasonable space, some of these drawings may not show the closing of the loops; however, if enough space were provided, the loops would be closed.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460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11.7</a:t>
            </a:r>
          </a:p>
        </p:txBody>
      </p:sp>
      <p:pic>
        <p:nvPicPr>
          <p:cNvPr id="2" name="Picture Placeholder 1" descr="An illustration of the motion of a charged particle in a uniform magnetic field. The magnetic field points into the page. The particle is negative and moves in a clockwise circle. Its velocity is tangent to the circle, and the force points toward the center of the circle at all tim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786" r="-33786"/>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A negatively charged particle moves in the plane of the paper in a region where the magnetic field is perpendicular to the paper (represented by the small </a:t>
            </a:r>
            <a:r>
              <a:rPr lang="en-US" sz="1600" dirty="0">
                <a:latin typeface="Cambria Math" panose="02040503050406030204" pitchFamily="18" charset="0"/>
                <a:ea typeface="Cambria Math" panose="02040503050406030204" pitchFamily="18" charset="0"/>
              </a:rPr>
              <a:t>×</a:t>
            </a:r>
            <a:r>
              <a:rPr lang="en-US" sz="1600" dirty="0"/>
              <a:t>’s—like the tails of arrows). The magnetic force is perpendicular to the velocity, so velocity changes in direction but not magnitude. The result is uniform circular motion. (Note that because the charge is negative, the force is opposite in direction to the prediction of the right-hand rule.)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944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11.8</a:t>
            </a:r>
          </a:p>
        </p:txBody>
      </p:sp>
      <p:pic>
        <p:nvPicPr>
          <p:cNvPr id="2" name="Picture Placeholder 1" descr="An illustration of a positively charged particle moving in a uniform magnetic field. The field is in the positive x direction. The initial velocity is shown as having a component, v sub para, in the positive x direction and another component, v sub perp, in the positive y direction. The particle moves in a helix that loops in the y z plane (counterclockwise from the particle’s perspective) and advances in the positive x direc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9706" r="-49706"/>
          <a:stretch>
            <a:fillRect/>
          </a:stretch>
        </p:blipFill>
        <p:spPr/>
      </p:pic>
      <p:sp>
        <p:nvSpPr>
          <p:cNvPr id="7" name="Text Placeholder 6"/>
          <p:cNvSpPr>
            <a:spLocks noGrp="1"/>
          </p:cNvSpPr>
          <p:nvPr>
            <p:ph type="body" sz="quarter" idx="14"/>
          </p:nvPr>
        </p:nvSpPr>
        <p:spPr/>
        <p:txBody>
          <a:bodyPr>
            <a:noAutofit/>
          </a:bodyPr>
          <a:lstStyle/>
          <a:p>
            <a:r>
              <a:rPr lang="en-US" sz="1600" dirty="0"/>
              <a:t>A charged particle moving with a velocity not in the same direction as the magnetic field. The velocity component perpendicular to the magnetic field creates circular motion, whereas the component of the velocity parallel to the field moves the particle along a straight line. The pitch is the horizontal distance between two consecutive circles. The resulting motion is helical.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27659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387</TotalTime>
  <Words>1019</Words>
  <Application>Microsoft Office PowerPoint</Application>
  <PresentationFormat>On-screen Show (4:3)</PresentationFormat>
  <Paragraphs>67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Arial Black</vt:lpstr>
      <vt:lpstr>Calibri</vt:lpstr>
      <vt:lpstr>Cambria Math</vt:lpstr>
      <vt:lpstr>Essential</vt:lpstr>
      <vt:lpstr>PowerPoint Presentation</vt:lpstr>
      <vt:lpstr>Figure 11.1</vt:lpstr>
      <vt:lpstr>Figure 11.2</vt:lpstr>
      <vt:lpstr>Figure 11.3</vt:lpstr>
      <vt:lpstr>Figure 11.4</vt:lpstr>
      <vt:lpstr>Figure 11.5</vt:lpstr>
      <vt:lpstr>Figure 11.6</vt:lpstr>
      <vt:lpstr>Figure 11.7</vt:lpstr>
      <vt:lpstr>Figure 11.8</vt:lpstr>
      <vt:lpstr>Figure 11.9</vt:lpstr>
      <vt:lpstr>Figure 11.10</vt:lpstr>
      <vt:lpstr>Figure 11.11</vt:lpstr>
      <vt:lpstr>Figure 11.12</vt:lpstr>
      <vt:lpstr>Figure 11.13</vt:lpstr>
      <vt:lpstr>Figure 11.14</vt:lpstr>
      <vt:lpstr>Figure 11.15</vt:lpstr>
      <vt:lpstr>Figure 11.16</vt:lpstr>
      <vt:lpstr>Figure 11.17</vt:lpstr>
      <vt:lpstr>Figure 11.18</vt:lpstr>
      <vt:lpstr>Figure 11.19</vt:lpstr>
      <vt:lpstr>Figure 11.20</vt:lpstr>
      <vt:lpstr>Exercise 15</vt:lpstr>
      <vt:lpstr>Exercise 17</vt:lpstr>
      <vt:lpstr>Exercise 19</vt:lpstr>
      <vt:lpstr>Exercise 33</vt:lpstr>
      <vt:lpstr>Exercise 34</vt:lpstr>
      <vt:lpstr>Exercise 35</vt:lpstr>
      <vt:lpstr>EXERCISE 46</vt:lpstr>
      <vt:lpstr>EXERCISE 47</vt:lpstr>
      <vt:lpstr>EXERCISE 49</vt:lpstr>
      <vt:lpstr>Exercise 62</vt:lpstr>
      <vt:lpstr>Exercise 82</vt:lpstr>
      <vt:lpstr>EXERCISE 83</vt:lpstr>
      <vt:lpstr>EXERCISE 104</vt:lpstr>
      <vt:lpstr>EXERCISE 106</vt:lpstr>
      <vt:lpstr>EXERCISE 107</vt:lpstr>
      <vt:lpstr>EXERCISE 108</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53</cp:revision>
  <dcterms:created xsi:type="dcterms:W3CDTF">2012-06-04T02:13:36Z</dcterms:created>
  <dcterms:modified xsi:type="dcterms:W3CDTF">2020-06-26T20:35:41Z</dcterms:modified>
</cp:coreProperties>
</file>