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64"/>
  </p:handoutMasterIdLst>
  <p:sldIdLst>
    <p:sldId id="256" r:id="rId2"/>
    <p:sldId id="280" r:id="rId3"/>
    <p:sldId id="281" r:id="rId4"/>
    <p:sldId id="282" r:id="rId5"/>
    <p:sldId id="283" r:id="rId6"/>
    <p:sldId id="339" r:id="rId7"/>
    <p:sldId id="285" r:id="rId8"/>
    <p:sldId id="286" r:id="rId9"/>
    <p:sldId id="340" r:id="rId10"/>
    <p:sldId id="341" r:id="rId11"/>
    <p:sldId id="288" r:id="rId12"/>
    <p:sldId id="277" r:id="rId13"/>
    <p:sldId id="289" r:id="rId14"/>
    <p:sldId id="342" r:id="rId15"/>
    <p:sldId id="290" r:id="rId16"/>
    <p:sldId id="343" r:id="rId17"/>
    <p:sldId id="344" r:id="rId18"/>
    <p:sldId id="345" r:id="rId19"/>
    <p:sldId id="346" r:id="rId20"/>
    <p:sldId id="347" r:id="rId21"/>
    <p:sldId id="299" r:id="rId22"/>
    <p:sldId id="297" r:id="rId23"/>
    <p:sldId id="300" r:id="rId24"/>
    <p:sldId id="302" r:id="rId25"/>
    <p:sldId id="301" r:id="rId26"/>
    <p:sldId id="303" r:id="rId27"/>
    <p:sldId id="349" r:id="rId28"/>
    <p:sldId id="348" r:id="rId29"/>
    <p:sldId id="305" r:id="rId30"/>
    <p:sldId id="307" r:id="rId31"/>
    <p:sldId id="308" r:id="rId32"/>
    <p:sldId id="350" r:id="rId33"/>
    <p:sldId id="309" r:id="rId34"/>
    <p:sldId id="351" r:id="rId35"/>
    <p:sldId id="311" r:id="rId36"/>
    <p:sldId id="314" r:id="rId37"/>
    <p:sldId id="313" r:id="rId38"/>
    <p:sldId id="315" r:id="rId39"/>
    <p:sldId id="316" r:id="rId40"/>
    <p:sldId id="352" r:id="rId41"/>
    <p:sldId id="317" r:id="rId42"/>
    <p:sldId id="353" r:id="rId43"/>
    <p:sldId id="319" r:id="rId44"/>
    <p:sldId id="354" r:id="rId45"/>
    <p:sldId id="355" r:id="rId46"/>
    <p:sldId id="356" r:id="rId47"/>
    <p:sldId id="321" r:id="rId48"/>
    <p:sldId id="357" r:id="rId49"/>
    <p:sldId id="323" r:id="rId50"/>
    <p:sldId id="327" r:id="rId51"/>
    <p:sldId id="328" r:id="rId52"/>
    <p:sldId id="331" r:id="rId53"/>
    <p:sldId id="330" r:id="rId54"/>
    <p:sldId id="329" r:id="rId55"/>
    <p:sldId id="332" r:id="rId56"/>
    <p:sldId id="358" r:id="rId57"/>
    <p:sldId id="359" r:id="rId58"/>
    <p:sldId id="333" r:id="rId59"/>
    <p:sldId id="360" r:id="rId60"/>
    <p:sldId id="336" r:id="rId61"/>
    <p:sldId id="338" r:id="rId62"/>
    <p:sldId id="279" r:id="rId6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4600" autoAdjust="0"/>
  </p:normalViewPr>
  <p:slideViewPr>
    <p:cSldViewPr snapToGrid="0" snapToObjects="1">
      <p:cViewPr varScale="1">
        <p:scale>
          <a:sx n="87" d="100"/>
          <a:sy n="87" d="100"/>
        </p:scale>
        <p:origin x="1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3/17/2021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March 17,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March 17,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17,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March 17,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17,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9.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3.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12 SOURCES OF MAGNETIC FIELDS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EXAMPLE 12.3</a:t>
            </a:r>
          </a:p>
        </p:txBody>
      </p:sp>
      <p:pic>
        <p:nvPicPr>
          <p:cNvPr id="2" name="Picture Placeholder 1" descr="Figure shows three wires I1, I2, and I3 with current flowing into the page. Wires form three corners of a square. The magnetic field is determined at the fourth corner of the square that is labeled P. Vector B3 is directed from the point P towards the wire I1. Vector B1 is the continuation of the line from the wire I3 to the point P. Vector B2 lies between vectors B1 and B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73" b="-967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8782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12.9</a:t>
            </a:r>
          </a:p>
        </p:txBody>
      </p:sp>
      <p:pic>
        <p:nvPicPr>
          <p:cNvPr id="2" name="Picture Placeholder 1" descr="Figure A shows two long, straight, and parallel conductors separated by a distance r. The magnetic field produced by one of the conductors is perpendicular to the direction of the flow of the current. Figure b is the top view. It shows that vector F2 is directed from one of the conductors to another. Vector B1 lies at the same plane as the magnetic field and is perpendicular to F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413" r="-16413"/>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300" dirty="0"/>
              <a:t>The magnetic field produced by a long straight conductor is perpendicular to a parallel conductor, as indicated by right-hand rule (RHR)-2. </a:t>
            </a:r>
          </a:p>
          <a:p>
            <a:pPr marL="342900" indent="-342900">
              <a:buAutoNum type="alphaLcParenBoth"/>
            </a:pPr>
            <a:r>
              <a:rPr lang="en-US" sz="1300" dirty="0"/>
              <a:t>A view from above of the two wires shown in </a:t>
            </a:r>
            <a:r>
              <a:rPr lang="en-US" sz="1300" dirty="0">
                <a:solidFill>
                  <a:srgbClr val="6CB255"/>
                </a:solidFill>
              </a:rPr>
              <a:t>(a)</a:t>
            </a:r>
            <a:r>
              <a:rPr lang="en-US" sz="1300" dirty="0"/>
              <a:t>, with one magnetic field line shown for wire 1. RHR-1 shows that the force between the parallel conductors is attractive when the currents are in the same direction. A similar analysis shows that the force is repulsive between currents in opposite directions.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4427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12.10</a:t>
            </a:r>
          </a:p>
        </p:txBody>
      </p:sp>
      <p:pic>
        <p:nvPicPr>
          <p:cNvPr id="3" name="Picture Placeholder 2" descr="Figure shows two current carrying wires. Wires form vertices of a right triangle with legs that are 3 centimeters and 4 centimeters lo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5981" r="-35981"/>
          <a:stretch>
            <a:fillRect/>
          </a:stretch>
        </p:blipFill>
        <p:spPr/>
      </p:pic>
      <p:sp>
        <p:nvSpPr>
          <p:cNvPr id="7" name="Text Placeholder 6"/>
          <p:cNvSpPr>
            <a:spLocks noGrp="1"/>
          </p:cNvSpPr>
          <p:nvPr>
            <p:ph type="body" sz="quarter" idx="14"/>
          </p:nvPr>
        </p:nvSpPr>
        <p:spPr/>
        <p:txBody>
          <a:bodyPr>
            <a:normAutofit/>
          </a:bodyPr>
          <a:lstStyle/>
          <a:p>
            <a:r>
              <a:rPr lang="en-US" sz="1600" dirty="0"/>
              <a:t>Two current-carrying wires at given locations with currents out of the page.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12.11</a:t>
            </a:r>
          </a:p>
        </p:txBody>
      </p:sp>
      <p:sp>
        <p:nvSpPr>
          <p:cNvPr id="7" name="Text Placeholder 6"/>
          <p:cNvSpPr>
            <a:spLocks noGrp="1"/>
          </p:cNvSpPr>
          <p:nvPr>
            <p:ph type="body" sz="quarter" idx="14"/>
          </p:nvPr>
        </p:nvSpPr>
        <p:spPr>
          <a:xfrm>
            <a:off x="457200" y="5086353"/>
            <a:ext cx="8062912" cy="1166382"/>
          </a:xfrm>
        </p:spPr>
        <p:txBody>
          <a:bodyPr>
            <a:normAutofit/>
          </a:bodyPr>
          <a:lstStyle/>
          <a:p>
            <a:r>
              <a:rPr lang="en-US" sz="1580" dirty="0"/>
              <a:t>Determining the magnetic field at point </a:t>
            </a:r>
            <a:r>
              <a:rPr lang="en-US" sz="1580" i="1" dirty="0"/>
              <a:t>P</a:t>
            </a:r>
            <a:r>
              <a:rPr lang="en-US" sz="1580" dirty="0"/>
              <a:t> along the axis of a current-carrying loop of wire.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3" descr="Figure shows a circular loop of radius R that carries a current I and lies in the xz-plane. Point P is located above the center of the loop. Theta is the angle formed by a vector from the loop to the point P and the plane of the loop. It is equivalent to the angle formed by the vector dB from the point P and the y axi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9296" y="1088607"/>
            <a:ext cx="4998720" cy="3810000"/>
          </a:xfrm>
          <a:prstGeom prst="rect">
            <a:avLst/>
          </a:prstGeom>
        </p:spPr>
      </p:pic>
    </p:spTree>
    <p:extLst>
      <p:ext uri="{BB962C8B-B14F-4D97-AF65-F5344CB8AC3E}">
        <p14:creationId xmlns:p14="http://schemas.microsoft.com/office/powerpoint/2010/main" val="72383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12.12</a:t>
            </a:r>
          </a:p>
        </p:txBody>
      </p:sp>
      <p:pic>
        <p:nvPicPr>
          <p:cNvPr id="2" name="Picture Placeholder 1" descr="Figure shows the magnetic field lines of a circular current loop. One field line follows the axis of the loop. Very close to the wire, the field lines are almost circular, like the lines of a long straight wi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831" b="-5831"/>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Sketch of the magnetic field lines of a circular current loop.</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94374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12.13</a:t>
            </a:r>
          </a:p>
        </p:txBody>
      </p:sp>
      <p:pic>
        <p:nvPicPr>
          <p:cNvPr id="2" name="Picture Placeholder 1" descr="Figure shows two loops of radii R and 2R with the same current but flowing in opposite directions. Point P is located between the centers of the loops, at a distance 0.25 meters from the center of the smaller loop and 0.75 meters from the center of the larger lo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898" r="-65898"/>
          <a:stretch>
            <a:fillRect/>
          </a:stretch>
        </p:blipFill>
        <p:spPr/>
      </p:pic>
      <p:sp>
        <p:nvSpPr>
          <p:cNvPr id="7" name="Text Placeholder 6"/>
          <p:cNvSpPr>
            <a:spLocks noGrp="1"/>
          </p:cNvSpPr>
          <p:nvPr>
            <p:ph type="body" sz="quarter" idx="14"/>
          </p:nvPr>
        </p:nvSpPr>
        <p:spPr/>
        <p:txBody>
          <a:bodyPr>
            <a:normAutofit/>
          </a:bodyPr>
          <a:lstStyle/>
          <a:p>
            <a:r>
              <a:rPr lang="en-US" sz="1600" dirty="0"/>
              <a:t>Two loops of different radii have the same current but flowing in opposite directions. The magnetic field at point </a:t>
            </a:r>
            <a:r>
              <a:rPr lang="en-US" sz="1600" i="1" dirty="0"/>
              <a:t>P</a:t>
            </a:r>
            <a:r>
              <a:rPr lang="en-US" sz="1600" dirty="0"/>
              <a:t> is measured to be zero.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146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12.14</a:t>
            </a:r>
          </a:p>
        </p:txBody>
      </p:sp>
      <p:pic>
        <p:nvPicPr>
          <p:cNvPr id="2" name="Picture Placeholder 1" descr="Figures A and B show an arbitrary plane perpendicular to an infinite, straight wire whose current I is directed out of the page. The magnetic field lines are circles directed counterclockwise and centered on the wire. Ampere path M demonstrated in the Figure A encloses the wire. Ampere path N demonstrated in the Figure B does not enclose the wi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689" r="-18689"/>
          <a:stretch>
            <a:fillRect/>
          </a:stretch>
        </p:blipFill>
        <p:spPr/>
      </p:pic>
      <p:sp>
        <p:nvSpPr>
          <p:cNvPr id="7" name="Text Placeholder 6"/>
          <p:cNvSpPr>
            <a:spLocks noGrp="1"/>
          </p:cNvSpPr>
          <p:nvPr>
            <p:ph type="body" sz="quarter" idx="14"/>
          </p:nvPr>
        </p:nvSpPr>
        <p:spPr/>
        <p:txBody>
          <a:bodyPr>
            <a:normAutofit/>
          </a:bodyPr>
          <a:lstStyle/>
          <a:p>
            <a:r>
              <a:rPr lang="en-US" sz="1600" dirty="0"/>
              <a:t>The current </a:t>
            </a:r>
            <a:r>
              <a:rPr lang="en-US" sz="1600" i="1" dirty="0"/>
              <a:t>I</a:t>
            </a:r>
            <a:r>
              <a:rPr lang="en-US" sz="1600" dirty="0"/>
              <a:t> of a long, straight wire is directed out of the page. The integral </a:t>
            </a:r>
            <a:r>
              <a:rPr lang="en-US" sz="1600" i="1" dirty="0">
                <a:latin typeface="Cambria Math"/>
                <a:cs typeface="Cambria Math"/>
              </a:rPr>
              <a:t>∮</a:t>
            </a:r>
            <a:r>
              <a:rPr lang="en-US" sz="1600" i="1" dirty="0" err="1">
                <a:ea typeface="Cambria Math" panose="02040503050406030204" pitchFamily="18" charset="0"/>
                <a:cs typeface="Cambria Math"/>
              </a:rPr>
              <a:t>d</a:t>
            </a:r>
            <a:r>
              <a:rPr lang="en-US" sz="1600" i="1" dirty="0" err="1">
                <a:latin typeface="Cambria Math"/>
                <a:cs typeface="Cambria Math"/>
              </a:rPr>
              <a:t>θ</a:t>
            </a:r>
            <a:r>
              <a:rPr lang="en-US" sz="1600" i="1" dirty="0">
                <a:latin typeface="Cambria Math"/>
                <a:cs typeface="Cambria Math"/>
              </a:rPr>
              <a:t> </a:t>
            </a:r>
            <a:r>
              <a:rPr lang="en-US" sz="1600" dirty="0"/>
              <a:t>equals 2</a:t>
            </a:r>
            <a:r>
              <a:rPr lang="en-US" sz="1600" i="1" dirty="0">
                <a:latin typeface="Cambria Math"/>
                <a:cs typeface="Cambria Math"/>
              </a:rPr>
              <a:t>π</a:t>
            </a:r>
            <a:r>
              <a:rPr lang="en-US" sz="1600" dirty="0"/>
              <a:t> and 0, respectively, for paths </a:t>
            </a:r>
            <a:r>
              <a:rPr lang="en-US" sz="1600" i="1" dirty="0"/>
              <a:t>M </a:t>
            </a:r>
            <a:r>
              <a:rPr lang="en-US" sz="1600" dirty="0"/>
              <a:t>and </a:t>
            </a:r>
            <a:r>
              <a:rPr lang="en-US" sz="1600" i="1" dirty="0"/>
              <a:t>N</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8350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12.15</a:t>
            </a:r>
          </a:p>
        </p:txBody>
      </p:sp>
      <p:pic>
        <p:nvPicPr>
          <p:cNvPr id="2" name="Picture Placeholder 1" descr="Figures shows an infinitely long, thin, straight wire with the current directed out of the page. The possible magnetic field components in this plane, BR and BTheta, are shown at arbitrary points on a circle of radius r centered on the wi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834" r="-68834"/>
          <a:stretch>
            <a:fillRect/>
          </a:stretch>
        </p:blipFill>
        <p:spPr/>
      </p:pic>
      <p:sp>
        <p:nvSpPr>
          <p:cNvPr id="7" name="Text Placeholder 6"/>
          <p:cNvSpPr>
            <a:spLocks noGrp="1"/>
          </p:cNvSpPr>
          <p:nvPr>
            <p:ph type="body" sz="quarter" idx="14"/>
          </p:nvPr>
        </p:nvSpPr>
        <p:spPr/>
        <p:txBody>
          <a:bodyPr>
            <a:normAutofit/>
          </a:bodyPr>
          <a:lstStyle/>
          <a:p>
            <a:r>
              <a:rPr lang="en-US" sz="1600" dirty="0"/>
              <a:t>The possible components of the magnetic field </a:t>
            </a:r>
            <a:r>
              <a:rPr lang="en-US" sz="1600" i="1" dirty="0"/>
              <a:t>B</a:t>
            </a:r>
            <a:r>
              <a:rPr lang="en-US" sz="1600" dirty="0"/>
              <a:t> due to a current </a:t>
            </a:r>
            <a:r>
              <a:rPr lang="en-US" sz="1600" i="1" dirty="0"/>
              <a:t>I</a:t>
            </a:r>
            <a:r>
              <a:rPr lang="en-US" sz="1600" dirty="0"/>
              <a:t>, which is directed out of the page. The radial component is zero because the angle between the magnetic field and the path is at a right angle.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0848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12.16</a:t>
            </a:r>
          </a:p>
        </p:txBody>
      </p:sp>
      <p:pic>
        <p:nvPicPr>
          <p:cNvPr id="2" name="Picture Placeholder 1" descr="Figure A shows a long, straight wire of radius a that carries current I. Figure B shows a cross-section of the same wire with the Ampère’s loop of radius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322" r="-58322"/>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model of a current-carrying wire of radius </a:t>
            </a:r>
            <a:r>
              <a:rPr lang="en-US" sz="1600" i="1" dirty="0"/>
              <a:t>a</a:t>
            </a:r>
            <a:r>
              <a:rPr lang="en-US" sz="1600" dirty="0"/>
              <a:t> and current </a:t>
            </a:r>
            <a:r>
              <a:rPr lang="en-US" sz="1600" i="1" dirty="0"/>
              <a:t>I</a:t>
            </a:r>
            <a:r>
              <a:rPr lang="en-US" sz="1600" baseline="-25000" dirty="0"/>
              <a:t>0</a:t>
            </a:r>
            <a:r>
              <a:rPr lang="en-US" sz="1600" dirty="0"/>
              <a:t>.</a:t>
            </a:r>
          </a:p>
          <a:p>
            <a:pPr marL="342900" indent="-342900">
              <a:buAutoNum type="alphaLcParenBoth"/>
            </a:pPr>
            <a:r>
              <a:rPr lang="en-US" sz="1600" dirty="0"/>
              <a:t>A cross-section of the same wire showing the radius a and the Ampère’s loop of radius </a:t>
            </a:r>
            <a:r>
              <a:rPr lang="en-US" sz="1600" i="1" dirty="0"/>
              <a:t>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1507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12.17</a:t>
            </a:r>
          </a:p>
        </p:txBody>
      </p:sp>
      <p:pic>
        <p:nvPicPr>
          <p:cNvPr id="2" name="Picture Placeholder 1" descr="Graph shows the variation of B with r. It linearly increases with the r until the point a. Then it starts to decrease proportionally to the inverse of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514" r="-27514"/>
          <a:stretch>
            <a:fillRect/>
          </a:stretch>
        </p:blipFill>
        <p:spPr/>
      </p:pic>
      <p:sp>
        <p:nvSpPr>
          <p:cNvPr id="7" name="Text Placeholder 6"/>
          <p:cNvSpPr>
            <a:spLocks noGrp="1"/>
          </p:cNvSpPr>
          <p:nvPr>
            <p:ph type="body" sz="quarter" idx="14"/>
          </p:nvPr>
        </p:nvSpPr>
        <p:spPr/>
        <p:txBody>
          <a:bodyPr>
            <a:normAutofit/>
          </a:bodyPr>
          <a:lstStyle/>
          <a:p>
            <a:r>
              <a:rPr lang="en-US" sz="1550" dirty="0"/>
              <a:t>Variation of the magnetic field produced by a current </a:t>
            </a:r>
            <a:r>
              <a:rPr lang="en-US" sz="1550" i="1" dirty="0"/>
              <a:t>I</a:t>
            </a:r>
            <a:r>
              <a:rPr lang="en-US" sz="1550" baseline="-25000" dirty="0"/>
              <a:t>0</a:t>
            </a:r>
            <a:r>
              <a:rPr lang="en-US" sz="1550" dirty="0"/>
              <a:t> in a long, straight wire of radius </a:t>
            </a:r>
            <a:r>
              <a:rPr lang="en-US" sz="1550" i="1" dirty="0"/>
              <a:t>a</a:t>
            </a:r>
            <a:r>
              <a:rPr lang="en-US" sz="155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2774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a:t>
            </a:r>
          </a:p>
        </p:txBody>
      </p:sp>
      <p:pic>
        <p:nvPicPr>
          <p:cNvPr id="2" name="Picture Placeholder 1" descr="Photo shows an external hard drive connected to a lap-top computer by a USB cab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84" r="-2984"/>
          <a:stretch>
            <a:fillRect/>
          </a:stretch>
        </p:blipFill>
        <p:spPr/>
      </p:pic>
      <p:sp>
        <p:nvSpPr>
          <p:cNvPr id="7" name="Text Placeholder 6"/>
          <p:cNvSpPr>
            <a:spLocks noGrp="1"/>
          </p:cNvSpPr>
          <p:nvPr>
            <p:ph type="body" sz="quarter" idx="14"/>
          </p:nvPr>
        </p:nvSpPr>
        <p:spPr/>
        <p:txBody>
          <a:bodyPr>
            <a:normAutofit/>
          </a:bodyPr>
          <a:lstStyle/>
          <a:p>
            <a:r>
              <a:rPr lang="en-US" sz="1600" dirty="0"/>
              <a:t>An external hard drive attached to a computer works by magnetically encoding information that can be stored or retrieved quickly. A key idea in the development of digital devices is the ability to produce and use magnetic fields in this way. (credit: modification of work by “Miss Karen”/Flickr)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1157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12.18</a:t>
            </a:r>
          </a:p>
        </p:txBody>
      </p:sp>
      <p:pic>
        <p:nvPicPr>
          <p:cNvPr id="2" name="Picture Placeholder 1" descr="Figure A shows four wires carrying currents of two Amperes, five Amperes, three Amperes, and four Amperes. All four wires are inside the loop. First and second wires carry current downward through the loop. Third and fourth wires carry current upward through the loop. Figure B shows three wires carrying currents of five Amperes, two Amperes, and three Amperes. First and third wires are outside the loop, second wire is inside the loop. First wire carries current upward through the loop. Second and third wires carry current downward through the loop. Figure C shows three wires carrying currents of seven Amperes, five Amperes, and three Amperes. All three wires are inside the loop. First and second wires carry current downward through the loop. Third wire carries current upward through the lo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1210" r="-61210"/>
          <a:stretch>
            <a:fillRect/>
          </a:stretch>
        </p:blipFill>
        <p:spPr/>
      </p:pic>
      <p:sp>
        <p:nvSpPr>
          <p:cNvPr id="7" name="Text Placeholder 6"/>
          <p:cNvSpPr>
            <a:spLocks noGrp="1"/>
          </p:cNvSpPr>
          <p:nvPr>
            <p:ph type="body" sz="quarter" idx="14"/>
          </p:nvPr>
        </p:nvSpPr>
        <p:spPr/>
        <p:txBody>
          <a:bodyPr>
            <a:normAutofit/>
          </a:bodyPr>
          <a:lstStyle/>
          <a:p>
            <a:r>
              <a:rPr lang="en-US" sz="1600" dirty="0"/>
              <a:t>Current configurations and paths for </a:t>
            </a:r>
            <a:r>
              <a:rPr lang="en-US" sz="1600" b="1" dirty="0">
                <a:solidFill>
                  <a:srgbClr val="6CB255"/>
                </a:solidFill>
              </a:rPr>
              <a:t>Example 12.8</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089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12.19</a:t>
            </a:r>
          </a:p>
        </p:txBody>
      </p:sp>
      <p:pic>
        <p:nvPicPr>
          <p:cNvPr id="2" name="Picture Placeholder 1" descr="Figure A is a drawing of a solenoid that is a long wire wound in the shape of a helix. Figure B shows that the magnetic field at the point P on the axis of the solenoid is the net field due to all of the current loop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0157" b="-1015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AutoNum type="alphaLcParenBoth"/>
            </a:pPr>
            <a:r>
              <a:rPr lang="en-US" sz="1600" dirty="0">
                <a:solidFill>
                  <a:schemeClr val="tx1"/>
                </a:solidFill>
              </a:rPr>
              <a:t>A solenoid is a long wire wound in the shape of a helix. </a:t>
            </a:r>
          </a:p>
          <a:p>
            <a:pPr marL="342900" indent="-342900">
              <a:buAutoNum type="alphaLcParenBoth"/>
            </a:pPr>
            <a:r>
              <a:rPr lang="en-US" sz="1600" dirty="0">
                <a:solidFill>
                  <a:schemeClr val="tx1"/>
                </a:solidFill>
              </a:rPr>
              <a:t>The magnetic field at the point </a:t>
            </a:r>
            <a:r>
              <a:rPr lang="en-US" sz="1600" i="1" dirty="0">
                <a:solidFill>
                  <a:schemeClr val="tx1"/>
                </a:solidFill>
              </a:rPr>
              <a:t>P</a:t>
            </a:r>
            <a:r>
              <a:rPr lang="en-US" sz="1600" dirty="0">
                <a:solidFill>
                  <a:schemeClr val="tx1"/>
                </a:solidFill>
              </a:rPr>
              <a:t> on the axis of the solenoid is the net field due to all of the </a:t>
            </a:r>
            <a:r>
              <a:rPr lang="fr-FR" sz="1600" dirty="0">
                <a:solidFill>
                  <a:schemeClr val="tx1"/>
                </a:solidFill>
              </a:rPr>
              <a:t>current loops.</a:t>
            </a:r>
            <a:endParaRPr lang="en-US" sz="1600" dirty="0">
              <a:solidFill>
                <a:schemeClr val="tx1"/>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3542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12.20</a:t>
            </a:r>
          </a:p>
        </p:txBody>
      </p:sp>
      <p:pic>
        <p:nvPicPr>
          <p:cNvPr id="2" name="Picture Placeholder 1" descr="Figure shows the closed rectangular path and the infinite solenoid. Segment 1 is inside the solenoid and is parallel to the path. Segments 2 and 4 are perpendicular to the path. Segment 3 is outside the solenoi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6526" r="-46526"/>
          <a:stretch>
            <a:fillRect/>
          </a:stretch>
        </p:blipFill>
        <p:spPr/>
      </p:pic>
      <p:sp>
        <p:nvSpPr>
          <p:cNvPr id="7" name="Text Placeholder 6"/>
          <p:cNvSpPr>
            <a:spLocks noGrp="1"/>
          </p:cNvSpPr>
          <p:nvPr>
            <p:ph type="body" sz="quarter" idx="14"/>
          </p:nvPr>
        </p:nvSpPr>
        <p:spPr/>
        <p:txBody>
          <a:bodyPr>
            <a:normAutofit/>
          </a:bodyPr>
          <a:lstStyle/>
          <a:p>
            <a:r>
              <a:rPr lang="en-US" sz="1600" dirty="0"/>
              <a:t>The path of integration used in Ampère’s law to evaluate the magnetic field of an infinite solenoid.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4743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12.21</a:t>
            </a:r>
          </a:p>
        </p:txBody>
      </p:sp>
      <p:pic>
        <p:nvPicPr>
          <p:cNvPr id="2" name="Picture Placeholder 1" descr="Photo shows an MRI system. It consists of the cylindrical solenoid that is used to generate a large magnetic fiel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439" r="-14439"/>
          <a:stretch>
            <a:fillRect/>
          </a:stretch>
        </p:blipFill>
        <p:spPr/>
      </p:pic>
      <p:sp>
        <p:nvSpPr>
          <p:cNvPr id="7" name="Text Placeholder 6"/>
          <p:cNvSpPr>
            <a:spLocks noGrp="1"/>
          </p:cNvSpPr>
          <p:nvPr>
            <p:ph type="body" sz="quarter" idx="14"/>
          </p:nvPr>
        </p:nvSpPr>
        <p:spPr/>
        <p:txBody>
          <a:bodyPr>
            <a:normAutofit/>
          </a:bodyPr>
          <a:lstStyle/>
          <a:p>
            <a:r>
              <a:rPr lang="en-US" sz="1600" dirty="0"/>
              <a:t>In an MRI machine, a large magnetic field is generated by the cylindrical solenoid surrounding the patient. (credit: Liz West)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7238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12.22</a:t>
            </a:r>
          </a:p>
        </p:txBody>
      </p:sp>
      <p:pic>
        <p:nvPicPr>
          <p:cNvPr id="2" name="Picture Placeholder 1" descr="Figure A shows a toroid that is a coil wound into a donut-shaped object. Figure B shows a loosely wound toroid that does not have cylindrical symmetry. Figure C shows a tightly wound toroid with the symmetry that is very close to the cylindrical. Figure D shows several paths. Paths D1 and D3 are external to the toroid. Path D2 lies within the toroi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143" b="-9143"/>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AutoNum type="alphaLcParenBoth"/>
            </a:pPr>
            <a:r>
              <a:rPr lang="en-US" sz="1600" dirty="0">
                <a:solidFill>
                  <a:srgbClr val="000000"/>
                </a:solidFill>
              </a:rPr>
              <a:t>A toroid is a coil wound into a donut-shaped object. </a:t>
            </a:r>
          </a:p>
          <a:p>
            <a:pPr marL="342900" indent="-342900">
              <a:buAutoNum type="alphaLcParenBoth"/>
            </a:pPr>
            <a:r>
              <a:rPr lang="en-US" sz="1600" dirty="0">
                <a:solidFill>
                  <a:srgbClr val="000000"/>
                </a:solidFill>
              </a:rPr>
              <a:t>A loosely wound toroid does not have cylindrical symmetry. </a:t>
            </a:r>
          </a:p>
          <a:p>
            <a:pPr marL="342900" indent="-342900">
              <a:buAutoNum type="alphaLcParenBoth"/>
            </a:pPr>
            <a:r>
              <a:rPr lang="en-US" sz="1600" dirty="0">
                <a:solidFill>
                  <a:srgbClr val="000000"/>
                </a:solidFill>
              </a:rPr>
              <a:t>In a tightly wound toroid, cylindrical symmetry is a very good approximation. </a:t>
            </a:r>
          </a:p>
          <a:p>
            <a:pPr marL="342900" indent="-342900">
              <a:buAutoNum type="alphaLcParenBoth"/>
            </a:pPr>
            <a:r>
              <a:rPr lang="en-US" sz="1600" dirty="0">
                <a:solidFill>
                  <a:srgbClr val="000000"/>
                </a:solidFill>
              </a:rPr>
              <a:t>Several paths of integration for Amp</a:t>
            </a:r>
            <a:r>
              <a:rPr lang="en-US" sz="1600" dirty="0"/>
              <a:t>è</a:t>
            </a:r>
            <a:r>
              <a:rPr lang="en-US" sz="1600" dirty="0">
                <a:solidFill>
                  <a:srgbClr val="000000"/>
                </a:solidFill>
              </a:rPr>
              <a:t>re’s law.</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08835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12.23</a:t>
            </a:r>
          </a:p>
        </p:txBody>
      </p:sp>
      <p:pic>
        <p:nvPicPr>
          <p:cNvPr id="2" name="Picture Placeholder 1" descr="Figure a shows a rod with randomly oriented magnetic dipoles. Figure b shows domains that got partially oriented after the magnetic field was applied along the axis of the rod. Figure c shows fully oriented domains. Figure d shows that the dipoles are aligned within the individual domains and are equivalent to a current around the surface of the material. This surface current produces its own magnetic field which enhances the field of the solenoi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105" r="-21105"/>
          <a:stretch>
            <a:fillRect/>
          </a:stretch>
        </p:blipFill>
        <p:spPr/>
      </p:pic>
      <p:sp>
        <p:nvSpPr>
          <p:cNvPr id="7" name="Text Placeholder 6"/>
          <p:cNvSpPr>
            <a:spLocks noGrp="1"/>
          </p:cNvSpPr>
          <p:nvPr>
            <p:ph type="body" sz="quarter" idx="14"/>
          </p:nvPr>
        </p:nvSpPr>
        <p:spPr/>
        <p:txBody>
          <a:bodyPr>
            <a:noAutofit/>
          </a:bodyPr>
          <a:lstStyle/>
          <a:p>
            <a:r>
              <a:rPr lang="en-US" sz="1000" dirty="0"/>
              <a:t>The alignment process in a paramagnetic material filling a solenoid (not shown).</a:t>
            </a:r>
          </a:p>
          <a:p>
            <a:pPr marL="228600" indent="-228600">
              <a:buAutoNum type="alphaLcParenBoth"/>
            </a:pPr>
            <a:r>
              <a:rPr lang="en-US" sz="1000" dirty="0"/>
              <a:t>Without an applied field, the magnetic dipoles are randomly oriented.</a:t>
            </a:r>
          </a:p>
          <a:p>
            <a:pPr marL="228600" indent="-228600">
              <a:buAutoNum type="alphaLcParenBoth"/>
            </a:pPr>
            <a:r>
              <a:rPr lang="en-US" sz="1000" dirty="0"/>
              <a:t>With a field, partial alignment occurs.</a:t>
            </a:r>
          </a:p>
          <a:p>
            <a:pPr marL="228600" indent="-228600">
              <a:buAutoNum type="alphaLcParenBoth"/>
            </a:pPr>
            <a:r>
              <a:rPr lang="en-US" sz="1000" dirty="0"/>
              <a:t>An equivalent representation of part </a:t>
            </a:r>
            <a:r>
              <a:rPr lang="en-US" sz="1000" dirty="0">
                <a:solidFill>
                  <a:srgbClr val="6CB255"/>
                </a:solidFill>
              </a:rPr>
              <a:t>(b)</a:t>
            </a:r>
            <a:r>
              <a:rPr lang="en-US" sz="1000" dirty="0"/>
              <a:t>.</a:t>
            </a:r>
          </a:p>
          <a:p>
            <a:pPr marL="228600" indent="-228600">
              <a:buAutoNum type="alphaLcParenBoth"/>
            </a:pPr>
            <a:r>
              <a:rPr lang="en-US" sz="1000" dirty="0"/>
              <a:t>The internal currents cancel, leaving an effective surface current that produces a magnetic field similar to that of a finite solenoid.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2645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12.24</a:t>
            </a:r>
          </a:p>
        </p:txBody>
      </p:sp>
      <p:pic>
        <p:nvPicPr>
          <p:cNvPr id="2" name="Picture Placeholder 1" descr="Picture a shows small randomly oriented domains in the unmagnetized piece of the ferromagnetic sample. Picture b shows small partially aligned domains upon the application of a magnetic field. Figure c shows domains of a single crystal of nickel. Clear domain boundaries are visib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657" b="-3657"/>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200" dirty="0"/>
              <a:t>Domains are randomly oriented in an unmagnetized ferromagnetic sample such as iron. The arrows represent the orientations of the magnetic dipoles within the domains. </a:t>
            </a:r>
          </a:p>
          <a:p>
            <a:pPr marL="342900" indent="-342900">
              <a:buAutoNum type="alphaLcParenBoth"/>
            </a:pPr>
            <a:r>
              <a:rPr lang="en-US" sz="1200" dirty="0"/>
              <a:t>In an applied magnetic field, the domains align somewhat with the field. </a:t>
            </a:r>
          </a:p>
          <a:p>
            <a:pPr marL="342900" indent="-342900">
              <a:buAutoNum type="alphaLcParenBoth"/>
            </a:pPr>
            <a:r>
              <a:rPr lang="en-US" sz="1200" dirty="0"/>
              <a:t>The domains of a single crystal of nickel. The white lines show the boundaries of the domains. These lines are produced by iron oxide powder sprinkled on the crystal.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22481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12.25</a:t>
            </a:r>
          </a:p>
        </p:txBody>
      </p:sp>
      <p:pic>
        <p:nvPicPr>
          <p:cNvPr id="2" name="Picture Placeholder 1" descr="This picture shows a plot of the total field in the material versus the applied field for an initially unmagnetized piece of iron. The initial increase in the total field is followed by the satura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350" r="-25350"/>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 </a:t>
            </a:r>
            <a:r>
              <a:rPr lang="en-US" sz="1600" dirty="0"/>
              <a:t>The magnetic field B in annealed iron as a function of the applied field </a:t>
            </a:r>
            <a:r>
              <a:rPr lang="en-US" sz="1600" i="1" dirty="0"/>
              <a:t>B</a:t>
            </a:r>
            <a:r>
              <a:rPr lang="en-US" sz="1600" baseline="-25000" dirty="0"/>
              <a:t>0</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7663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12.26</a:t>
            </a:r>
          </a:p>
        </p:txBody>
      </p:sp>
      <p:pic>
        <p:nvPicPr>
          <p:cNvPr id="2" name="Picture Placeholder 1" descr="This picture shows a typical hysteresis loop for a ferromagnet. It starts at the origin with the upward curve that is the initial magnetization curve to the saturation point a, followed by the downward curve to point b after the saturation, along with the lower return curve back to the point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64" b="-36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550" dirty="0">
                <a:solidFill>
                  <a:schemeClr val="tx1"/>
                </a:solidFill>
              </a:rPr>
              <a:t>A typical hysteresis loop for a ferromagnet. When the material is first magnetized, it follows a curve from 0 to </a:t>
            </a:r>
            <a:r>
              <a:rPr lang="en-US" sz="1550" i="1" dirty="0">
                <a:solidFill>
                  <a:schemeClr val="tx1"/>
                </a:solidFill>
              </a:rPr>
              <a:t>a</a:t>
            </a:r>
            <a:r>
              <a:rPr lang="en-US" sz="1550" dirty="0">
                <a:solidFill>
                  <a:schemeClr val="tx1"/>
                </a:solidFill>
              </a:rPr>
              <a:t>. When </a:t>
            </a:r>
            <a:r>
              <a:rPr lang="en-US" sz="1550" i="1" dirty="0">
                <a:solidFill>
                  <a:schemeClr val="tx1"/>
                </a:solidFill>
              </a:rPr>
              <a:t>B</a:t>
            </a:r>
            <a:r>
              <a:rPr lang="en-US" sz="1550" baseline="-25000" dirty="0">
                <a:solidFill>
                  <a:schemeClr val="tx1"/>
                </a:solidFill>
              </a:rPr>
              <a:t>0</a:t>
            </a:r>
            <a:r>
              <a:rPr lang="en-US" sz="1550" dirty="0">
                <a:solidFill>
                  <a:schemeClr val="tx1"/>
                </a:solidFill>
              </a:rPr>
              <a:t> is reversed, it takes the path shown from </a:t>
            </a:r>
            <a:r>
              <a:rPr lang="en-US" sz="1550" i="1" dirty="0">
                <a:solidFill>
                  <a:schemeClr val="tx1"/>
                </a:solidFill>
              </a:rPr>
              <a:t>a</a:t>
            </a:r>
            <a:r>
              <a:rPr lang="en-US" sz="1550" dirty="0">
                <a:solidFill>
                  <a:schemeClr val="tx1"/>
                </a:solidFill>
              </a:rPr>
              <a:t> to </a:t>
            </a:r>
            <a:r>
              <a:rPr lang="en-US" sz="1550" i="1" dirty="0">
                <a:solidFill>
                  <a:schemeClr val="tx1"/>
                </a:solidFill>
              </a:rPr>
              <a:t>b</a:t>
            </a:r>
            <a:r>
              <a:rPr lang="en-US" sz="1550" dirty="0">
                <a:solidFill>
                  <a:schemeClr val="tx1"/>
                </a:solidFill>
              </a:rPr>
              <a:t>. If </a:t>
            </a:r>
            <a:r>
              <a:rPr lang="en-US" sz="1550" i="1" dirty="0">
                <a:solidFill>
                  <a:schemeClr val="tx1"/>
                </a:solidFill>
              </a:rPr>
              <a:t>B</a:t>
            </a:r>
            <a:r>
              <a:rPr lang="en-US" sz="1550" baseline="-25000" dirty="0">
                <a:solidFill>
                  <a:schemeClr val="tx1"/>
                </a:solidFill>
              </a:rPr>
              <a:t>0</a:t>
            </a:r>
            <a:r>
              <a:rPr lang="en-US" sz="1550" dirty="0">
                <a:solidFill>
                  <a:schemeClr val="tx1"/>
                </a:solidFill>
              </a:rPr>
              <a:t> is reversed again, the material follows the curve from </a:t>
            </a:r>
            <a:r>
              <a:rPr lang="en-US" sz="1550" i="1" dirty="0">
                <a:solidFill>
                  <a:schemeClr val="tx1"/>
                </a:solidFill>
              </a:rPr>
              <a:t>b</a:t>
            </a:r>
            <a:r>
              <a:rPr lang="en-US" sz="1550" dirty="0">
                <a:solidFill>
                  <a:schemeClr val="tx1"/>
                </a:solidFill>
              </a:rPr>
              <a:t> to </a:t>
            </a:r>
            <a:r>
              <a:rPr lang="en-US" sz="1550" i="1" dirty="0">
                <a:solidFill>
                  <a:schemeClr val="tx1"/>
                </a:solidFill>
              </a:rPr>
              <a:t>a</a:t>
            </a:r>
            <a:r>
              <a:rPr lang="en-US" sz="1550" dirty="0">
                <a:solidFill>
                  <a:schemeClr val="tx1"/>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39007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12.27</a:t>
            </a:r>
          </a:p>
        </p:txBody>
      </p:sp>
      <p:pic>
        <p:nvPicPr>
          <p:cNvPr id="2" name="Picture Placeholder 1" descr="The left picture shows magnetic fields of a finite solenoid; the right picture shows magnetic fields of a bar magnet. The fields are strikingly similar and form closed loops in both situa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334" r="-23334"/>
          <a:stretch>
            <a:fillRect/>
          </a:stretch>
        </p:blipFill>
        <p:spPr/>
      </p:pic>
      <p:sp>
        <p:nvSpPr>
          <p:cNvPr id="7" name="Text Placeholder 6"/>
          <p:cNvSpPr>
            <a:spLocks noGrp="1"/>
          </p:cNvSpPr>
          <p:nvPr>
            <p:ph type="body" sz="quarter" idx="14"/>
          </p:nvPr>
        </p:nvSpPr>
        <p:spPr/>
        <p:txBody>
          <a:bodyPr>
            <a:normAutofit/>
          </a:bodyPr>
          <a:lstStyle/>
          <a:p>
            <a:r>
              <a:rPr lang="en-US" sz="1600" dirty="0"/>
              <a:t>Comparison of the magnetic fields of a finite solenoid and a bar magnet.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5603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a:t>
            </a:r>
          </a:p>
        </p:txBody>
      </p:sp>
      <p:pic>
        <p:nvPicPr>
          <p:cNvPr id="3" name="Picture Placeholder 2" descr="This figure demonstrates Biot-Savart Law. A current dI flows through a magnetic wire. A point P is located at the distance r from the wire. A vector r to the point P forms an angle theta with the wire. Magnetic field dB exists in the point 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942" r="-694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current element </a:t>
                </a:r>
                <a:r>
                  <a:rPr lang="en-US" sz="1600" i="1" dirty="0"/>
                  <a:t>Id</a:t>
                </a:r>
                <a:r>
                  <a:rPr lang="en-US" sz="1600" dirty="0"/>
                  <a:t>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𝐈</m:t>
                        </m:r>
                      </m:e>
                    </m:acc>
                    <m:r>
                      <a:rPr lang="en-US" sz="1600" b="0" i="0" smtClean="0">
                        <a:latin typeface="Cambria Math"/>
                      </a:rPr>
                      <m:t> </m:t>
                    </m:r>
                  </m:oMath>
                </a14:m>
                <a:r>
                  <a:rPr lang="en-US" sz="1600" dirty="0"/>
                  <a:t>produces a magnetic field at point </a:t>
                </a:r>
                <a:r>
                  <a:rPr lang="en-US" sz="1600" i="1" dirty="0"/>
                  <a:t>P</a:t>
                </a:r>
                <a:r>
                  <a:rPr lang="en-US" sz="1600" dirty="0"/>
                  <a:t> given by the Biot-Savart law.</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8234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12.28</a:t>
            </a:r>
          </a:p>
        </p:txBody>
      </p:sp>
      <p:pic>
        <p:nvPicPr>
          <p:cNvPr id="3" name="Picture Placeholder 2" descr="Photo shows the inside of a hard disk drive. The silver disk contains the information, whereas the thin stylus on top of the disk reads and writes information to the dis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0408" r="-50408"/>
          <a:stretch>
            <a:fillRect/>
          </a:stretch>
        </p:blipFill>
        <p:spPr/>
      </p:pic>
      <p:sp>
        <p:nvSpPr>
          <p:cNvPr id="7" name="Text Placeholder 6"/>
          <p:cNvSpPr>
            <a:spLocks noGrp="1"/>
          </p:cNvSpPr>
          <p:nvPr>
            <p:ph type="body" sz="quarter" idx="14"/>
          </p:nvPr>
        </p:nvSpPr>
        <p:spPr/>
        <p:txBody>
          <a:bodyPr>
            <a:normAutofit/>
          </a:bodyPr>
          <a:lstStyle/>
          <a:p>
            <a:r>
              <a:rPr lang="en-US" sz="1600" dirty="0"/>
              <a:t>The inside of a hard disk drive. The silver disk contains the information, whereas the thin stylus on top of the disk reads and writes information to the disk.</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44262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16</a:t>
            </a:r>
          </a:p>
        </p:txBody>
      </p:sp>
      <p:pic>
        <p:nvPicPr>
          <p:cNvPr id="2" name="Picture Placeholder 1" descr="This figure shows a piece of wire. Point A is located 3 centimeters above the 0.5 mm segment of wire. Point B is located 4 centimeters to the right of point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720" b="-9720"/>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5186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17</a:t>
            </a:r>
          </a:p>
        </p:txBody>
      </p:sp>
      <p:pic>
        <p:nvPicPr>
          <p:cNvPr id="2" name="Picture Placeholder 1" descr="A square loop is shown with rounded corners. There are no marking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6069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18</a:t>
            </a:r>
          </a:p>
        </p:txBody>
      </p:sp>
      <p:pic>
        <p:nvPicPr>
          <p:cNvPr id="2" name="Picture Placeholder 1" descr="This figure shows a current loop consisting of two concentric circular arcs and two parallel radial lines. Outer arc is located at the distance b from the center; inner arc is located at the distance a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607" r="-27607"/>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899270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19</a:t>
            </a:r>
          </a:p>
        </p:txBody>
      </p:sp>
      <p:pic>
        <p:nvPicPr>
          <p:cNvPr id="2" name="Picture Placeholder 1" descr="This figure shows a current loop consisting of two concentric circular arcs and two perpendicular radial lines. Outer arc is located at the distance b from the center; inner arc is located at the distance a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4058" r="-6405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6069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20</a:t>
            </a:r>
          </a:p>
        </p:txBody>
      </p:sp>
      <p:pic>
        <p:nvPicPr>
          <p:cNvPr id="2" name="Picture Placeholder 1" descr="This figure shows a rectangular current loop. The length of the short side is b; the length of the long side is a. Point C is a center of the lo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656" r="-17656"/>
          <a:stretch>
            <a:fillRect/>
          </a:stretch>
        </p:blipFill>
        <p:spPr>
          <a:xfrm>
            <a:off x="457199" y="1122386"/>
            <a:ext cx="8062913" cy="3500071"/>
          </a:xfr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88939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a:solidFill>
                  <a:srgbClr val="6CB255"/>
                </a:solidFill>
              </a:rPr>
              <a:t>EXERCISE 21</a:t>
            </a:r>
            <a:endParaRPr lang="en-US" sz="2400" dirty="0">
              <a:solidFill>
                <a:srgbClr val="6CB255"/>
              </a:solidFill>
            </a:endParaRPr>
          </a:p>
        </p:txBody>
      </p:sp>
      <p:pic>
        <p:nvPicPr>
          <p:cNvPr id="2" name="Picture Placeholder 1" descr="This figure shows two parallel long wires located at a distance a from each other. One of the wires has a semicircular bend of radius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01" r="-5301"/>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484629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27</a:t>
            </a:r>
          </a:p>
        </p:txBody>
      </p:sp>
      <p:pic>
        <p:nvPicPr>
          <p:cNvPr id="2" name="Picture Placeholder 1" descr="Figure shows two long parallel wires that are distance 2a apart. Current flows through the wires in the same direction. Point P1 is located between the wires at a distance a from each. Point P2 is located at a distance 2 a outside the wir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969" r="-51969"/>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38891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pic>
        <p:nvPicPr>
          <p:cNvPr id="2" name="Picture Placeholder 1" descr="Figure shows two parallel wires with current flowing in opposite directions that are hung by cords suspended from hook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621" r="-20621"/>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739346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pic>
        <p:nvPicPr>
          <p:cNvPr id="2" name="Picture Placeholder 1" descr="Figure shows two current carrying wires. One carries current out of the page; another carries current into the page. Wires form vertices of a right triangle. Point P is the third vertex and is located at a distance b from one wire and distance a from another wire. Distance b is a leg; distance a is a hypotenus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704" r="-39704"/>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71181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12.3</a:t>
            </a:r>
          </a:p>
        </p:txBody>
      </p:sp>
      <p:pic>
        <p:nvPicPr>
          <p:cNvPr id="2" name="Picture Placeholder 1" descr="This figure shows a wire I with a short unshielded piece dI that carries current. Point P is located at the distance x from the wire. A vector to the point P from dI forms an angle theta with the wire. The length of the vector is the square root of the sums of squares of x and 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745" b="-1745"/>
          <a:stretch>
            <a:fillRect/>
          </a:stretch>
        </p:blipFill>
        <p:spPr/>
      </p:pic>
      <p:sp>
        <p:nvSpPr>
          <p:cNvPr id="7" name="Text Placeholder 6"/>
          <p:cNvSpPr>
            <a:spLocks noGrp="1"/>
          </p:cNvSpPr>
          <p:nvPr>
            <p:ph type="body" sz="quarter" idx="14"/>
          </p:nvPr>
        </p:nvSpPr>
        <p:spPr/>
        <p:txBody>
          <a:bodyPr>
            <a:normAutofit/>
          </a:bodyPr>
          <a:lstStyle/>
          <a:p>
            <a:r>
              <a:rPr lang="en-US" sz="1600" dirty="0"/>
              <a:t>A small line segment carries a current </a:t>
            </a:r>
            <a:r>
              <a:rPr lang="en-US" sz="1600" i="1" dirty="0"/>
              <a:t>I</a:t>
            </a:r>
            <a:r>
              <a:rPr lang="en-US" sz="1600" dirty="0"/>
              <a:t> in the vertical direction. What is the magnetic field at a distance </a:t>
            </a:r>
            <a:r>
              <a:rPr lang="en-US" sz="1600" i="1" dirty="0"/>
              <a:t>x</a:t>
            </a:r>
            <a:r>
              <a:rPr lang="en-US" sz="1600" dirty="0"/>
              <a:t> from the segment?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81209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34</a:t>
            </a:r>
          </a:p>
        </p:txBody>
      </p:sp>
      <p:pic>
        <p:nvPicPr>
          <p:cNvPr id="2" name="Picture Placeholder 1" descr="Figure shows a wire that carries the current I1 and a rectangular loop with long sides that are parallel to the wire and carry a current I2. Distance between the wire and the loop is b. Length of the side of the long side of the loop is a, distance of the short side of the loop is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294" r="-6329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82691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41</a:t>
            </a:r>
          </a:p>
        </p:txBody>
      </p:sp>
      <p:pic>
        <p:nvPicPr>
          <p:cNvPr id="2" name="Picture Placeholder 1" descr="Figure shows rectangular loop carrying current I. Paths A and C intersect with the short sides of the loop. Path B intersects with the two long sides of the loop. Path D intersects both with the short and the long sides of the lo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568" r="-5568"/>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33798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42</a:t>
            </a:r>
          </a:p>
        </p:txBody>
      </p:sp>
      <p:pic>
        <p:nvPicPr>
          <p:cNvPr id="2" name="Picture Placeholder 1" descr="Figure A shows a wire inside the loop that carries current of two Amperes upward through the loop. Figure B shows three wires inside the loop that carry current of five Amperes, two Amperes, and six Amperes. First and third wires carry current upward through the loop. Second wire carries current downward through the loop. Figure C shows two wires outside the loop that carry current of three Amperes and two Amperes upward through the loop. Figure D shows three wires carrying current of three Amperes, two Amperes, and four Amperes. First wire is outside the loop, second and third wires are inside the loop. First and third wires carry current downward through the loop. Second wire carries current upward through the loop. Figure D shows four wires carrying currents of four Amperes, three Amperes, two Amperes, and two Amperes. First and fourth wires are outside the loop. Second and third wires are inside the loop. First, second, and third wires carry current upward through the loop. Fourth wire carries current downward through the lo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4202" r="-2420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27712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Figure shows the lengthwise cross section of a coil. Path A intersects three coils carrying current from the plane of the paper. Path B intersects four coils with two carrying current from the plane of the paper and two carrying current into the plane of the paper. Path C intersects seven coils carrying current into the plane of the paper. Path D intersects two coils carrying current into the plane of the pap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462" r="-6462"/>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034117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46</a:t>
            </a:r>
          </a:p>
        </p:txBody>
      </p:sp>
      <p:pic>
        <p:nvPicPr>
          <p:cNvPr id="2" name="Picture Placeholder 1" descr="Figure shows a cross-section of a long, hollow, cylindrical conductor with an inner radius of three centimeters and an outer radius of five centi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48164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48</a:t>
            </a:r>
          </a:p>
        </p:txBody>
      </p:sp>
      <p:pic>
        <p:nvPicPr>
          <p:cNvPr id="2" name="Picture Placeholder 1" descr="Figure shows a long, cylindrical coaxial cable. Radius of the inner center conductor is r1. Distance from the center to the inner side of the shield is r2. Distance from the center to the outer side of the shield is r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9859" r="-4985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29523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52</a:t>
            </a:r>
          </a:p>
        </p:txBody>
      </p:sp>
      <p:pic>
        <p:nvPicPr>
          <p:cNvPr id="2" name="Picture Placeholder 1" descr="Figure A is a cross section of a solenoid that shows three windings. The distance from the center to the winding is 1.5 centimeters. The distance between the windings is 20 centimeters. The point is located at the center axis of the solenoid, opposite to the second winding. Figure B is a cross section of a solenoid that shows three windings. The distance from the center to the winding is 1.5 centimeters. The distance between the windings is 20 centimeters. The point is located at the center axis of the solenoid, between the first and the second winding. Figure C is a cross section of a solenoid that shows three windings. The distance from the center to the winding is 1.5 centimeters. The distance between the windings is 20 centimeters. The point is located at the center axis of the solenoid, five centimeters below the first windin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9596" r="-7959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746607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65</a:t>
            </a:r>
          </a:p>
        </p:txBody>
      </p:sp>
      <p:pic>
        <p:nvPicPr>
          <p:cNvPr id="4" name="Picture Placeholder 3" descr="This figure shows three long, straight, parallel wires. Each wire forms a vertex of an equilateral triangle with 10 centimeter sides. Point P is the center of a triang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7114" r="-4711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15855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66</a:t>
            </a:r>
          </a:p>
        </p:txBody>
      </p:sp>
      <p:pic>
        <p:nvPicPr>
          <p:cNvPr id="2" name="Picture Placeholder 1" descr="This figure shows a wire bent into the shape of a rhombus of side a. Point P that is a distance z above the center of the rhombu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511" r="-5451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7128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67</a:t>
            </a:r>
          </a:p>
        </p:txBody>
      </p:sp>
      <p:pic>
        <p:nvPicPr>
          <p:cNvPr id="2" name="Picture Placeholder 1" descr="Figure shows a long, straight wire carrying a current. An electron is located 20 cm from the wire and travels parallel to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885" b="-2588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422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12.4</a:t>
            </a:r>
          </a:p>
        </p:txBody>
      </p:sp>
      <p:pic>
        <p:nvPicPr>
          <p:cNvPr id="2" name="Picture Placeholder 1" descr="This figure shows a piece of wire in the shape of a circular arc with radius R swept through an arbitrary angle theta. Wire carries a current dI. Point P is located at the center. A vector r to the point P is perpendicular to the vector d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068" r="-3306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wire segment carrying a current </a:t>
                </a:r>
                <a:r>
                  <a:rPr lang="en-US" sz="1600" i="1" dirty="0"/>
                  <a:t>I</a:t>
                </a:r>
                <a:r>
                  <a:rPr lang="en-US" sz="1600" dirty="0"/>
                  <a:t>. The path </a:t>
                </a:r>
                <a:r>
                  <a:rPr lang="en-US" sz="1600" i="1" dirty="0"/>
                  <a:t>d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𝐈</m:t>
                        </m:r>
                      </m:e>
                    </m:acc>
                  </m:oMath>
                </a14:m>
                <a:r>
                  <a:rPr lang="en-US" sz="1600" dirty="0"/>
                  <a:t> and radial direction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𝐫</m:t>
                        </m:r>
                      </m:e>
                    </m:acc>
                  </m:oMath>
                </a14:m>
                <a:r>
                  <a:rPr lang="en-US" sz="1600" dirty="0"/>
                  <a:t> are indicated.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07873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68</a:t>
            </a:r>
          </a:p>
        </p:txBody>
      </p:sp>
      <p:pic>
        <p:nvPicPr>
          <p:cNvPr id="3" name="Picture Placeholder 2" descr="Figure shows current flowing along a thin, infinite shee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27" b="-192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73146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69</a:t>
            </a:r>
          </a:p>
        </p:txBody>
      </p:sp>
      <p:pic>
        <p:nvPicPr>
          <p:cNvPr id="2" name="Picture Placeholder 1" descr="Figure shows currents flowing along two thin, infinite sheets. Sheets are located in the parallel planes and current flows in the same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2744" r="-4274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39400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70</a:t>
            </a:r>
          </a:p>
        </p:txBody>
      </p:sp>
      <p:pic>
        <p:nvPicPr>
          <p:cNvPr id="2" name="Picture Placeholder 1" descr="Figure shows the magnetic field that is perpendicular to the rectangular current path and intersects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87" r="-3128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32993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75</a:t>
            </a:r>
          </a:p>
        </p:txBody>
      </p:sp>
      <p:pic>
        <p:nvPicPr>
          <p:cNvPr id="3" name="Picture Placeholder 2" descr="This picture shows two parallel coils centered on the same axis that carry the same current I. Each coil has radius R, which is also the distance between the coil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43" b="-884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75812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79</a:t>
            </a:r>
          </a:p>
        </p:txBody>
      </p:sp>
      <p:pic>
        <p:nvPicPr>
          <p:cNvPr id="2" name="Picture Placeholder 1" descr="This picture shows the circular current loop I with the magnetic field B perpendicular to the plane of the lo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403" r="-48403"/>
          <a:stretch>
            <a:fillRect/>
          </a:stretch>
        </p:blipFill>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835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80</a:t>
            </a:r>
          </a:p>
        </p:txBody>
      </p:sp>
      <p:pic>
        <p:nvPicPr>
          <p:cNvPr id="2" name="Picture Placeholder 1" descr="This figure shows a long, straight, cylindrical wire with a radius R that has current I flowing through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144" r="-3814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61578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81</a:t>
            </a:r>
          </a:p>
        </p:txBody>
      </p:sp>
      <p:pic>
        <p:nvPicPr>
          <p:cNvPr id="2" name="Picture Placeholder 1" descr="This figure shows a large circle with a radius R1 that has a circular hole of radius R2 in it at a distance a from the center. Point P is located in a hole at the distance r2 from the center of a hole and at a distance r1 from the center of a large cir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20990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82</a:t>
            </a:r>
          </a:p>
        </p:txBody>
      </p:sp>
      <p:pic>
        <p:nvPicPr>
          <p:cNvPr id="2" name="Picture Placeholder 1" descr="This figure shows a horse shoe magnet with the magnetic lines going from the North end to the South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034" r="-1103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409283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shows an Ampere loop that is located in the constant magnetic field. One of the sides of the loop forms an angle theta with the magnetic lin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8237" r="-28237"/>
          <a:stretch/>
        </p:blipFill>
        <p:spPr/>
      </p:pic>
    </p:spTree>
    <p:extLst>
      <p:ext uri="{BB962C8B-B14F-4D97-AF65-F5344CB8AC3E}">
        <p14:creationId xmlns:p14="http://schemas.microsoft.com/office/powerpoint/2010/main" val="3051118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86</a:t>
            </a:r>
          </a:p>
        </p:txBody>
      </p:sp>
      <p:pic>
        <p:nvPicPr>
          <p:cNvPr id="2" name="Picture Placeholder 1" descr="This figure shows a circle with a radius a that has a circular hole of radius b in it at a distance d from the cent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9054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12.5</a:t>
            </a:r>
          </a:p>
        </p:txBody>
      </p:sp>
      <p:pic>
        <p:nvPicPr>
          <p:cNvPr id="2" name="Picture Placeholder 1" descr="This figure shows a section of a thin, straight current-carrying wire. Point P is located at distance R from the center of the wire O and at distance r from the piece of the wire dX. Vector r from the piece of the wire dX to the point P forms an angle theta with the wi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83" b="-58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section of a thin, straight current-carrying wire. The independent variable </a:t>
                </a:r>
                <a14:m>
                  <m:oMath xmlns:m="http://schemas.openxmlformats.org/officeDocument/2006/math">
                    <m:r>
                      <a:rPr lang="en-US" sz="1600" i="1" dirty="0" smtClean="0">
                        <a:latin typeface="Cambria Math"/>
                        <a:cs typeface="Cambria Math"/>
                      </a:rPr>
                      <m:t>𝜃</m:t>
                    </m:r>
                  </m:oMath>
                </a14:m>
                <a:r>
                  <a:rPr lang="en-US" sz="1600" dirty="0"/>
                  <a:t> has the limits </a:t>
                </a:r>
                <a14:m>
                  <m:oMath xmlns:m="http://schemas.openxmlformats.org/officeDocument/2006/math">
                    <m:r>
                      <a:rPr lang="en-US" sz="1600" i="1" dirty="0">
                        <a:latin typeface="Cambria Math"/>
                        <a:cs typeface="Cambria Math"/>
                      </a:rPr>
                      <m:t>𝜃</m:t>
                    </m:r>
                  </m:oMath>
                </a14:m>
                <a:r>
                  <a:rPr lang="en-US" sz="1600" baseline="-25000" dirty="0"/>
                  <a:t>1</a:t>
                </a:r>
                <a:r>
                  <a:rPr lang="en-US" sz="1600" dirty="0"/>
                  <a:t> and </a:t>
                </a:r>
                <a14:m>
                  <m:oMath xmlns:m="http://schemas.openxmlformats.org/officeDocument/2006/math">
                    <m:r>
                      <a:rPr lang="en-US" sz="1600" i="1" dirty="0">
                        <a:latin typeface="Cambria Math"/>
                        <a:cs typeface="Cambria Math"/>
                      </a:rPr>
                      <m:t>𝜃</m:t>
                    </m:r>
                  </m:oMath>
                </a14:m>
                <a:r>
                  <a:rPr lang="en-US" sz="1600" baseline="-25000" dirty="0"/>
                  <a:t>2</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3502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89</a:t>
            </a:r>
          </a:p>
        </p:txBody>
      </p:sp>
      <p:pic>
        <p:nvPicPr>
          <p:cNvPr id="2" name="Picture Placeholder 1" descr="This picture shows a flat, infinitely long sheet of width a that carries a current I uniformly distributed across it. Point P is in the plane of the sheet and at a distance x from one edg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64" b="-26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61157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pic>
        <p:nvPicPr>
          <p:cNvPr id="2" name="Picture Placeholder 1" descr="This figure shows the rectangular region of the xy-plane; z axis is perpendicular to the plane. Points a1 and a2 are located at the x axis. Points b1 and b2 are located at the y axis. There is an equal distance between all point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526" r="-2752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51844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12.6</a:t>
            </a:r>
          </a:p>
        </p:txBody>
      </p:sp>
      <p:pic>
        <p:nvPicPr>
          <p:cNvPr id="2" name="Picture Placeholder 1" descr="This figure demonstrates the right-hand rule. The wire is held with the right hand so that the thumb points along the current. The fingers wrap around the wire in the same sense as the magnetic fiel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151" b="-915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Some magnetic field lines of an infinite wire. The direction of </a:t>
                </a:r>
                <a14:m>
                  <m:oMath xmlns:m="http://schemas.openxmlformats.org/officeDocument/2006/math">
                    <m:acc>
                      <m:accPr>
                        <m:chr m:val="⃗"/>
                        <m:ctrlPr>
                          <a:rPr lang="en-US" sz="1600" i="1">
                            <a:latin typeface="Cambria Math" panose="02040503050406030204" pitchFamily="18" charset="0"/>
                          </a:rPr>
                        </m:ctrlPr>
                      </m:accPr>
                      <m:e>
                        <m:r>
                          <a:rPr lang="en-US" sz="1600" b="1" i="0" smtClean="0">
                            <a:latin typeface="Cambria Math"/>
                          </a:rPr>
                          <m:t>𝐁</m:t>
                        </m:r>
                      </m:e>
                    </m:acc>
                  </m:oMath>
                </a14:m>
                <a:r>
                  <a:rPr lang="en-US" sz="1600" dirty="0"/>
                  <a:t> can be found with a form of the right-hand rule.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6205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12.7</a:t>
            </a:r>
          </a:p>
        </p:txBody>
      </p:sp>
      <p:pic>
        <p:nvPicPr>
          <p:cNvPr id="2" name="Picture Placeholder 1" descr="Figure A shows a circle formed by the small compass needles aligned with Earth’s magnetic field. Figure B shows that iron filings sprinkled on a horizontal surface around a long wire delineate the field lin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061" r="-20061"/>
          <a:stretch>
            <a:fillRect/>
          </a:stretch>
        </p:blipFill>
        <p:spPr/>
      </p:pic>
      <p:sp>
        <p:nvSpPr>
          <p:cNvPr id="7" name="Text Placeholder 6"/>
          <p:cNvSpPr>
            <a:spLocks noGrp="1"/>
          </p:cNvSpPr>
          <p:nvPr>
            <p:ph type="body" sz="quarter" idx="14"/>
          </p:nvPr>
        </p:nvSpPr>
        <p:spPr/>
        <p:txBody>
          <a:bodyPr>
            <a:normAutofit/>
          </a:bodyPr>
          <a:lstStyle/>
          <a:p>
            <a:r>
              <a:rPr lang="en-US" sz="1600" dirty="0"/>
              <a:t>The shape of the magnetic field lines of a long wire can be seen using </a:t>
            </a:r>
            <a:r>
              <a:rPr lang="en-US" sz="1600" dirty="0">
                <a:solidFill>
                  <a:srgbClr val="6CB255"/>
                </a:solidFill>
              </a:rPr>
              <a:t>(a) </a:t>
            </a:r>
            <a:r>
              <a:rPr lang="en-US" sz="1600" dirty="0"/>
              <a:t>small compass needles and </a:t>
            </a:r>
            <a:r>
              <a:rPr lang="en-US" sz="1600" dirty="0">
                <a:solidFill>
                  <a:srgbClr val="6CB255"/>
                </a:solidFill>
              </a:rPr>
              <a:t>(b) </a:t>
            </a:r>
            <a:r>
              <a:rPr lang="en-US" sz="1600" dirty="0"/>
              <a:t>iron filings.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7570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12.8</a:t>
            </a:r>
          </a:p>
        </p:txBody>
      </p:sp>
      <p:pic>
        <p:nvPicPr>
          <p:cNvPr id="2" name="Picture Placeholder 1" descr="Figure shows three wires I1, I2, and I3 with current flowing into the page. Wires form three corners of a square. The magnetic field is determined at the fourth corner of the square that is labeled 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808" r="-48808"/>
          <a:stretch>
            <a:fillRect/>
          </a:stretch>
        </p:blipFill>
        <p:spPr/>
      </p:pic>
      <p:sp>
        <p:nvSpPr>
          <p:cNvPr id="7" name="Text Placeholder 6"/>
          <p:cNvSpPr>
            <a:spLocks noGrp="1"/>
          </p:cNvSpPr>
          <p:nvPr>
            <p:ph type="body" sz="quarter" idx="14"/>
          </p:nvPr>
        </p:nvSpPr>
        <p:spPr/>
        <p:txBody>
          <a:bodyPr>
            <a:normAutofit/>
          </a:bodyPr>
          <a:lstStyle/>
          <a:p>
            <a:r>
              <a:rPr lang="en-US" sz="1600" dirty="0"/>
              <a:t>Three wires have current flowing into the page. The magnetic field is determined at the fourth corner of the square.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9275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1020</Words>
  <Application>Microsoft Office PowerPoint</Application>
  <PresentationFormat>On-screen Show (4:3)</PresentationFormat>
  <Paragraphs>105</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Arial Black</vt:lpstr>
      <vt:lpstr>Calibri</vt:lpstr>
      <vt:lpstr>Cambria Math</vt:lpstr>
      <vt:lpstr>Essential</vt:lpstr>
      <vt:lpstr>PowerPoint Presentation</vt:lpstr>
      <vt:lpstr>Figure 12.1</vt:lpstr>
      <vt:lpstr>Figure 12.2</vt:lpstr>
      <vt:lpstr>Figure 12.3</vt:lpstr>
      <vt:lpstr>Figure 12.4</vt:lpstr>
      <vt:lpstr>Figure 12.5</vt:lpstr>
      <vt:lpstr>Figure 12.6</vt:lpstr>
      <vt:lpstr>Figure 12.7</vt:lpstr>
      <vt:lpstr>Figure 12.8</vt:lpstr>
      <vt:lpstr>EXAMPLE 12.3</vt:lpstr>
      <vt:lpstr>Figure 12.9</vt:lpstr>
      <vt:lpstr>Figure 12.10</vt:lpstr>
      <vt:lpstr>Figure 12.11</vt:lpstr>
      <vt:lpstr>Figure 12.12</vt:lpstr>
      <vt:lpstr>Figure 12.13</vt:lpstr>
      <vt:lpstr>Figure 12.14</vt:lpstr>
      <vt:lpstr>Figure 12.15</vt:lpstr>
      <vt:lpstr>Figure 12.16</vt:lpstr>
      <vt:lpstr>Figure 12.17</vt:lpstr>
      <vt:lpstr>Figure 12.18</vt:lpstr>
      <vt:lpstr>Figure 12.19</vt:lpstr>
      <vt:lpstr>Figure 12.20</vt:lpstr>
      <vt:lpstr>Figure 12.21</vt:lpstr>
      <vt:lpstr>Figure 12.22</vt:lpstr>
      <vt:lpstr>Figure 12.23</vt:lpstr>
      <vt:lpstr>Figure 12.24</vt:lpstr>
      <vt:lpstr>Figure 12.25</vt:lpstr>
      <vt:lpstr>Figure 12.26</vt:lpstr>
      <vt:lpstr>Figure 12.27</vt:lpstr>
      <vt:lpstr>Figure 12.28</vt:lpstr>
      <vt:lpstr>EXERCISE 16</vt:lpstr>
      <vt:lpstr>Exercise 17</vt:lpstr>
      <vt:lpstr>EXERCISE 18</vt:lpstr>
      <vt:lpstr>Exercise 19</vt:lpstr>
      <vt:lpstr>EXERCISE 20</vt:lpstr>
      <vt:lpstr>EXERCISE 21</vt:lpstr>
      <vt:lpstr>EXERCISE 27</vt:lpstr>
      <vt:lpstr>EXERCISE 32</vt:lpstr>
      <vt:lpstr>EXERCISE 33</vt:lpstr>
      <vt:lpstr>Exercise 34</vt:lpstr>
      <vt:lpstr>EXERCISE 41</vt:lpstr>
      <vt:lpstr>Exercise 42</vt:lpstr>
      <vt:lpstr>EXERCISE 43</vt:lpstr>
      <vt:lpstr>Exercise 46</vt:lpstr>
      <vt:lpstr>Exercise 48</vt:lpstr>
      <vt:lpstr>Exercise 52</vt:lpstr>
      <vt:lpstr>EXERCISE 65</vt:lpstr>
      <vt:lpstr>Exercise 66</vt:lpstr>
      <vt:lpstr>EXERCISE 67</vt:lpstr>
      <vt:lpstr>EXERCISE 68</vt:lpstr>
      <vt:lpstr>EXERCISE 69</vt:lpstr>
      <vt:lpstr>EXERCISE 70</vt:lpstr>
      <vt:lpstr>EXERCISE 75</vt:lpstr>
      <vt:lpstr>EXERCISE 79</vt:lpstr>
      <vt:lpstr>EXERCISE 80</vt:lpstr>
      <vt:lpstr>Exercise 81</vt:lpstr>
      <vt:lpstr>Exercise 82</vt:lpstr>
      <vt:lpstr>EXERCISE 84</vt:lpstr>
      <vt:lpstr>Exercise 86</vt:lpstr>
      <vt:lpstr>EXERCISE 89</vt:lpstr>
      <vt:lpstr>EXERCISE 90</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56</cp:revision>
  <cp:lastPrinted>2016-10-10T05:08:40Z</cp:lastPrinted>
  <dcterms:created xsi:type="dcterms:W3CDTF">2012-06-04T02:13:36Z</dcterms:created>
  <dcterms:modified xsi:type="dcterms:W3CDTF">2021-03-17T23:10:21Z</dcterms:modified>
</cp:coreProperties>
</file>