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39"/>
  </p:handoutMasterIdLst>
  <p:sldIdLst>
    <p:sldId id="256" r:id="rId2"/>
    <p:sldId id="280" r:id="rId3"/>
    <p:sldId id="320" r:id="rId4"/>
    <p:sldId id="321" r:id="rId5"/>
    <p:sldId id="288" r:id="rId6"/>
    <p:sldId id="287" r:id="rId7"/>
    <p:sldId id="286" r:id="rId8"/>
    <p:sldId id="285" r:id="rId9"/>
    <p:sldId id="284" r:id="rId10"/>
    <p:sldId id="283" r:id="rId11"/>
    <p:sldId id="282" r:id="rId12"/>
    <p:sldId id="273" r:id="rId13"/>
    <p:sldId id="322" r:id="rId14"/>
    <p:sldId id="297" r:id="rId15"/>
    <p:sldId id="295" r:id="rId16"/>
    <p:sldId id="294" r:id="rId17"/>
    <p:sldId id="293" r:id="rId18"/>
    <p:sldId id="324" r:id="rId19"/>
    <p:sldId id="300" r:id="rId20"/>
    <p:sldId id="304" r:id="rId21"/>
    <p:sldId id="303" r:id="rId22"/>
    <p:sldId id="302" r:id="rId23"/>
    <p:sldId id="299" r:id="rId24"/>
    <p:sldId id="308" r:id="rId25"/>
    <p:sldId id="307" r:id="rId26"/>
    <p:sldId id="305" r:id="rId27"/>
    <p:sldId id="310" r:id="rId28"/>
    <p:sldId id="309" r:id="rId29"/>
    <p:sldId id="306" r:id="rId30"/>
    <p:sldId id="313" r:id="rId31"/>
    <p:sldId id="314" r:id="rId32"/>
    <p:sldId id="312" r:id="rId33"/>
    <p:sldId id="311" r:id="rId34"/>
    <p:sldId id="317" r:id="rId35"/>
    <p:sldId id="315" r:id="rId36"/>
    <p:sldId id="319" r:id="rId37"/>
    <p:sldId id="279" r:id="rId3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89" autoAdjust="0"/>
    <p:restoredTop sz="94574" autoAdjust="0"/>
  </p:normalViewPr>
  <p:slideViewPr>
    <p:cSldViewPr snapToGrid="0" snapToObjects="1">
      <p:cViewPr varScale="1">
        <p:scale>
          <a:sx n="73" d="100"/>
          <a:sy n="73" d="100"/>
        </p:scale>
        <p:origin x="78" y="6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48D041A-73BB-E643-A8C7-50D88C2F22F5}" type="datetimeFigureOut">
              <a:rPr lang="en-US" smtClean="0"/>
              <a:t>12/11/2019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December 11,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December 11,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December 11,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December 11,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December 11,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14 </a:t>
            </a:r>
            <a:r>
              <a:rPr lang="en-US" sz="2000" b="1" dirty="0">
                <a:solidFill>
                  <a:srgbClr val="212F62"/>
                </a:solidFill>
                <a:latin typeface="+mn-lt"/>
              </a:rPr>
              <a:t>INDUCTANCE</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14.9</a:t>
            </a:r>
          </a:p>
        </p:txBody>
      </p:sp>
      <p:pic>
        <p:nvPicPr>
          <p:cNvPr id="2" name="Picture Placeholder 1" descr="Photograph of people queued up at a metal detector gate at an airpor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5684" r="-35684"/>
          <a:stretch>
            <a:fillRect/>
          </a:stretch>
        </p:blipFill>
        <p:spPr/>
      </p:pic>
      <p:sp>
        <p:nvSpPr>
          <p:cNvPr id="7" name="Text Placeholder 6"/>
          <p:cNvSpPr>
            <a:spLocks noGrp="1"/>
          </p:cNvSpPr>
          <p:nvPr>
            <p:ph type="body" sz="quarter" idx="14"/>
          </p:nvPr>
        </p:nvSpPr>
        <p:spPr/>
        <p:txBody>
          <a:bodyPr>
            <a:normAutofit/>
          </a:bodyPr>
          <a:lstStyle/>
          <a:p>
            <a:r>
              <a:rPr lang="en-US" sz="1600" dirty="0"/>
              <a:t>The familiar security gate at an airport not only detects metals, but can also indicate their approximate height above the floor. (credit: “Alexbuirds”/Wikimedia Commons)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1361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14.10</a:t>
            </a:r>
          </a:p>
        </p:txBody>
      </p:sp>
      <p:pic>
        <p:nvPicPr>
          <p:cNvPr id="2" name="Picture Placeholder 1" descr="Figure shows the cross section of a toroid. The inner radius of the ring is R1 and the outer radius is R2. The height of the rectangular cross section is h. A small section of thickness dr is located at the center of the rectangular cross section. This is at a distance r from the center of the ring. The area within the rectangular cross section with thickness dr and height h is highlighted and labeled da. Field lines and current i flowing through the toroid are show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931631" y="1122386"/>
            <a:ext cx="7114049" cy="3500071"/>
          </a:xfrm>
        </p:spPr>
      </p:pic>
      <p:sp>
        <p:nvSpPr>
          <p:cNvPr id="7" name="Text Placeholder 6"/>
          <p:cNvSpPr>
            <a:spLocks noGrp="1"/>
          </p:cNvSpPr>
          <p:nvPr>
            <p:ph type="body" sz="quarter" idx="14"/>
          </p:nvPr>
        </p:nvSpPr>
        <p:spPr/>
        <p:txBody>
          <a:bodyPr>
            <a:normAutofit/>
          </a:bodyPr>
          <a:lstStyle/>
          <a:p>
            <a:r>
              <a:rPr lang="en-US" sz="1600" dirty="0"/>
              <a:t>Calculating the self-inductance of a rectangular toroid.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25027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a:t>
            </a:r>
            <a:r>
              <a:rPr lang="en-US" dirty="0"/>
              <a:t>14</a:t>
            </a:r>
            <a:r>
              <a:rPr lang="en-US" sz="2400" dirty="0">
                <a:solidFill>
                  <a:srgbClr val="6CB255"/>
                </a:solidFill>
              </a:rPr>
              <a:t>.11</a:t>
            </a:r>
          </a:p>
        </p:txBody>
      </p:sp>
      <p:pic>
        <p:nvPicPr>
          <p:cNvPr id="2" name="Picture Placeholder 1" descr="Figure a shows two concentrically arranged hollow cylinders. The radius of the inner one is R1 and that of the outer one is R2. Figure 2 shows a dotted circle with radius r in between the two cylinders. Figure c shows a cylinder of length and radius r in between the two cylinders. Its thickness is d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7449" r="-17449"/>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AutoNum type="alphaLcParenBoth"/>
            </a:pPr>
            <a:r>
              <a:rPr lang="en-US" sz="1600" dirty="0">
                <a:solidFill>
                  <a:schemeClr val="tx1"/>
                </a:solidFill>
              </a:rPr>
              <a:t>A coaxial cable is represented here by two hollow, concentric cylindrical conductors along which electric current flows in opposite directions.</a:t>
            </a:r>
          </a:p>
          <a:p>
            <a:pPr marL="342900" indent="-342900">
              <a:buAutoNum type="alphaLcParenBoth"/>
            </a:pPr>
            <a:r>
              <a:rPr lang="en-US" sz="1600" dirty="0">
                <a:solidFill>
                  <a:schemeClr val="tx1"/>
                </a:solidFill>
              </a:rPr>
              <a:t>The magnetic field between the conductors can be found by applying Ampère’s law to the dashed path.</a:t>
            </a:r>
          </a:p>
          <a:p>
            <a:pPr marL="342900" indent="-342900">
              <a:buAutoNum type="alphaLcParenBoth"/>
            </a:pPr>
            <a:r>
              <a:rPr lang="en-US" sz="1600" dirty="0">
                <a:solidFill>
                  <a:schemeClr val="tx1"/>
                </a:solidFill>
              </a:rPr>
              <a:t>The cylindrical shell is used to find the magnetic energy stored in a length </a:t>
            </a:r>
            <a:r>
              <a:rPr lang="en-US" sz="1600" i="1" dirty="0">
                <a:solidFill>
                  <a:schemeClr val="tx1"/>
                </a:solidFill>
              </a:rPr>
              <a:t>l</a:t>
            </a:r>
            <a:r>
              <a:rPr lang="en-US" sz="1600" dirty="0">
                <a:solidFill>
                  <a:schemeClr val="tx1"/>
                </a:solidFill>
              </a:rPr>
              <a:t> of the cable.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14.12</a:t>
            </a:r>
          </a:p>
        </p:txBody>
      </p:sp>
      <p:pic>
        <p:nvPicPr>
          <p:cNvPr id="2" name="Picture Placeholder 1" descr="Figure a shows a resistor R and an inductor L connected in series with two switches which are parallel to each other. Both switches are currently open. Closing switch S1 would connect R and L in series with a battery, whose positive terminal is towards L. Closing switch S2 would form a closed loop of R and L, without the battery. Figure b shows a closed circuit with R, L and the battery in series. The side of L towards the battery, is at positive potential. Current flows from the positive end of L, through it, to the negative end. Figure c shows R and L connected in series. The potential across L is reversed, but the current flows in the same direction as in figure b."/>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175" b="-5175"/>
          <a:stretch>
            <a:fillRect/>
          </a:stretch>
        </p:blipFill>
        <p:spPr/>
      </p:pic>
      <p:sp>
        <p:nvSpPr>
          <p:cNvPr id="7" name="Text Placeholder 6"/>
          <p:cNvSpPr>
            <a:spLocks noGrp="1"/>
          </p:cNvSpPr>
          <p:nvPr>
            <p:ph type="body" sz="quarter" idx="14"/>
          </p:nvPr>
        </p:nvSpPr>
        <p:spPr/>
        <p:txBody>
          <a:bodyPr>
            <a:normAutofit/>
          </a:bodyPr>
          <a:lstStyle/>
          <a:p>
            <a:pPr marL="342900" indent="-342900">
              <a:buAutoNum type="alphaLcParenBoth"/>
            </a:pPr>
            <a:r>
              <a:rPr lang="en-US" sz="1600" dirty="0"/>
              <a:t>An </a:t>
            </a:r>
            <a:r>
              <a:rPr lang="en-US" sz="1600" i="1" dirty="0"/>
              <a:t>RL</a:t>
            </a:r>
            <a:r>
              <a:rPr lang="en-US" sz="1600" dirty="0"/>
              <a:t> circuit with switches </a:t>
            </a:r>
            <a:r>
              <a:rPr lang="en-US" sz="1600" i="1" dirty="0"/>
              <a:t>S</a:t>
            </a:r>
            <a:r>
              <a:rPr lang="en-US" sz="1600" baseline="-25000" dirty="0"/>
              <a:t>1</a:t>
            </a:r>
            <a:r>
              <a:rPr lang="en-US" sz="1600" dirty="0"/>
              <a:t> and </a:t>
            </a:r>
            <a:r>
              <a:rPr lang="en-US" sz="1600" i="1" dirty="0"/>
              <a:t>S</a:t>
            </a:r>
            <a:r>
              <a:rPr lang="en-US" sz="1600" baseline="-25000" dirty="0"/>
              <a:t>2</a:t>
            </a:r>
            <a:r>
              <a:rPr lang="en-US" sz="1600" dirty="0"/>
              <a:t>.</a:t>
            </a:r>
          </a:p>
          <a:p>
            <a:pPr marL="342900" indent="-342900">
              <a:buAutoNum type="alphaLcParenBoth"/>
            </a:pPr>
            <a:r>
              <a:rPr lang="en-US" sz="1600" dirty="0"/>
              <a:t>The equivalent circuit with </a:t>
            </a:r>
            <a:r>
              <a:rPr lang="en-US" sz="1600" i="1" dirty="0"/>
              <a:t>S</a:t>
            </a:r>
            <a:r>
              <a:rPr lang="en-US" sz="1600" baseline="-25000" dirty="0"/>
              <a:t>1 </a:t>
            </a:r>
            <a:r>
              <a:rPr lang="en-US" sz="1600" dirty="0"/>
              <a:t>closed and </a:t>
            </a:r>
            <a:r>
              <a:rPr lang="en-US" sz="1600" i="1" dirty="0"/>
              <a:t>S</a:t>
            </a:r>
            <a:r>
              <a:rPr lang="en-US" sz="1600" baseline="-25000" dirty="0"/>
              <a:t>2</a:t>
            </a:r>
            <a:r>
              <a:rPr lang="en-US" sz="1600" dirty="0"/>
              <a:t> open.</a:t>
            </a:r>
          </a:p>
          <a:p>
            <a:pPr marL="342900" indent="-342900">
              <a:buAutoNum type="alphaLcParenBoth"/>
            </a:pPr>
            <a:r>
              <a:rPr lang="en-US" sz="1600" dirty="0"/>
              <a:t>The equivalent circuit after </a:t>
            </a:r>
            <a:r>
              <a:rPr lang="en-US" sz="1600" i="1" dirty="0"/>
              <a:t>S</a:t>
            </a:r>
            <a:r>
              <a:rPr lang="en-US" sz="1600" baseline="-25000" dirty="0"/>
              <a:t>1</a:t>
            </a:r>
            <a:r>
              <a:rPr lang="en-US" sz="1600" dirty="0"/>
              <a:t> is opened and </a:t>
            </a:r>
            <a:r>
              <a:rPr lang="en-US" sz="1600" i="1" dirty="0"/>
              <a:t>S</a:t>
            </a:r>
            <a:r>
              <a:rPr lang="en-US" sz="1600" baseline="-25000" dirty="0"/>
              <a:t>2</a:t>
            </a:r>
            <a:r>
              <a:rPr lang="en-US" sz="1600" dirty="0"/>
              <a:t> is closed.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627837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14.13</a:t>
            </a:r>
          </a:p>
        </p:txBody>
      </p:sp>
      <p:pic>
        <p:nvPicPr>
          <p:cNvPr id="3" name="Picture Placeholder 2" descr="Figure a shows the graph of electric current I versus time t. Current increases with time in a curve which flattens out at epsilon I R. At t equal to tau subscript L, the value of I is 0.63 epsilon I R. Figure b shows the graph of magnitude of induced voltage, mod V subscript L, versus time t. Mod V subscript L starts at value epsilon and decreases with time till the curve reaches zero. At t equal to tau subscript L, the value of I is 0.37 epsil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7998" b="-17998"/>
          <a:stretch>
            <a:fillRect/>
          </a:stretch>
        </p:blipFill>
        <p:spPr/>
      </p:pic>
      <p:sp>
        <p:nvSpPr>
          <p:cNvPr id="7" name="Text Placeholder 6"/>
          <p:cNvSpPr>
            <a:spLocks noGrp="1"/>
          </p:cNvSpPr>
          <p:nvPr>
            <p:ph type="body" sz="quarter" idx="14"/>
          </p:nvPr>
        </p:nvSpPr>
        <p:spPr/>
        <p:txBody>
          <a:bodyPr>
            <a:normAutofit/>
          </a:bodyPr>
          <a:lstStyle/>
          <a:p>
            <a:r>
              <a:rPr lang="en-US" sz="1600" dirty="0"/>
              <a:t>Time variation of </a:t>
            </a:r>
            <a:r>
              <a:rPr lang="en-US" sz="1600" dirty="0">
                <a:solidFill>
                  <a:srgbClr val="6CB255"/>
                </a:solidFill>
              </a:rPr>
              <a:t>(a)</a:t>
            </a:r>
            <a:r>
              <a:rPr lang="en-US" sz="1600" dirty="0"/>
              <a:t> the electric current and </a:t>
            </a:r>
            <a:r>
              <a:rPr lang="en-US" sz="1600" dirty="0">
                <a:solidFill>
                  <a:srgbClr val="6CB255"/>
                </a:solidFill>
              </a:rPr>
              <a:t>(b)</a:t>
            </a:r>
            <a:r>
              <a:rPr lang="en-US" sz="1600" dirty="0"/>
              <a:t> the magnitude of the induced voltage across the coil in the circuit of </a:t>
            </a:r>
            <a:r>
              <a:rPr lang="en-US" sz="1600" b="1" dirty="0">
                <a:solidFill>
                  <a:srgbClr val="6CB255"/>
                </a:solidFill>
              </a:rPr>
              <a:t>Figure 14.12(b)</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378881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14.14</a:t>
            </a:r>
          </a:p>
        </p:txBody>
      </p:sp>
      <p:pic>
        <p:nvPicPr>
          <p:cNvPr id="2" name="Picture Placeholder 1" descr="The graph of I versus t. The value of I at t equal to 0 is epsilon I R. I decreases with time till the curve reaches 0. At t equal to tau subscript L, the value of I is 0.37 epsilon I 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213" r="-15213"/>
          <a:stretch>
            <a:fillRect/>
          </a:stretch>
        </p:blipFill>
        <p:spPr/>
      </p:pic>
      <p:sp>
        <p:nvSpPr>
          <p:cNvPr id="7" name="Text Placeholder 6"/>
          <p:cNvSpPr>
            <a:spLocks noGrp="1"/>
          </p:cNvSpPr>
          <p:nvPr>
            <p:ph type="body" sz="quarter" idx="14"/>
          </p:nvPr>
        </p:nvSpPr>
        <p:spPr/>
        <p:txBody>
          <a:bodyPr>
            <a:normAutofit/>
          </a:bodyPr>
          <a:lstStyle/>
          <a:p>
            <a:r>
              <a:rPr lang="en-US" sz="1600" dirty="0"/>
              <a:t>Time variation of electric current in the </a:t>
            </a:r>
            <a:r>
              <a:rPr lang="en-US" sz="1600" i="1" dirty="0"/>
              <a:t>RL</a:t>
            </a:r>
            <a:r>
              <a:rPr lang="en-US" sz="1600" dirty="0"/>
              <a:t> circuit of </a:t>
            </a:r>
            <a:r>
              <a:rPr lang="en-US" sz="1600" b="1" dirty="0">
                <a:solidFill>
                  <a:srgbClr val="6CB255"/>
                </a:solidFill>
              </a:rPr>
              <a:t>Figure 14.12</a:t>
            </a:r>
            <a:r>
              <a:rPr lang="en-US" sz="1600" dirty="0">
                <a:solidFill>
                  <a:srgbClr val="6CB255"/>
                </a:solidFill>
              </a:rPr>
              <a:t>(c)</a:t>
            </a:r>
            <a:r>
              <a:rPr lang="en-US" sz="1600" dirty="0"/>
              <a:t>. The induced voltage across the coil also decays exponentially.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680593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14.15</a:t>
            </a:r>
          </a:p>
        </p:txBody>
      </p:sp>
      <p:pic>
        <p:nvPicPr>
          <p:cNvPr id="2" name="Picture Placeholder 1" descr="Figures a, b and c show the oscilloscope traces of voltage versus time of the voltage across source, the voltage across the inductor and the voltage across the resistor respectively. Figure a is a square wave varying from minus 12 volts to plus 12 volts, with a period from minus 10 ms to minus 0.001 ms. Figure b shows a square wave varying from minus 6 volts to plus 6 volts with a spike of 16 volts at the beginning of every crest and a spike of minus 16 volts at the beginning of every trough. The period is the same as that in figure a. Figure c shows a square wave varying from minus 0.3 to plus 0.3 volts, with spikes going out of the trace area in the positive direction at the beginnings of every crest and trough. The period of the wave is from minus 9.985 to plus 0.015 m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2646" b="-22646"/>
          <a:stretch>
            <a:fillRect/>
          </a:stretch>
        </p:blipFill>
        <p:spPr/>
      </p:pic>
      <p:sp>
        <p:nvSpPr>
          <p:cNvPr id="7" name="Text Placeholder 6"/>
          <p:cNvSpPr>
            <a:spLocks noGrp="1"/>
          </p:cNvSpPr>
          <p:nvPr>
            <p:ph type="body" sz="quarter" idx="14"/>
          </p:nvPr>
        </p:nvSpPr>
        <p:spPr/>
        <p:txBody>
          <a:bodyPr>
            <a:normAutofit/>
          </a:bodyPr>
          <a:lstStyle/>
          <a:p>
            <a:r>
              <a:rPr lang="en-US" sz="1600" dirty="0"/>
              <a:t>A generator in an </a:t>
            </a:r>
            <a:r>
              <a:rPr lang="en-US" sz="1600" i="1" dirty="0"/>
              <a:t>RL</a:t>
            </a:r>
            <a:r>
              <a:rPr lang="en-US" sz="1600" dirty="0"/>
              <a:t> circuit produces a square-pulse output in which the voltage oscillates between zero and some set value. These oscilloscope traces show </a:t>
            </a:r>
            <a:r>
              <a:rPr lang="en-US" sz="1600" dirty="0">
                <a:solidFill>
                  <a:srgbClr val="6CB255"/>
                </a:solidFill>
              </a:rPr>
              <a:t>(a)</a:t>
            </a:r>
            <a:r>
              <a:rPr lang="en-US" sz="1600" dirty="0"/>
              <a:t> the voltage across the source; </a:t>
            </a:r>
            <a:r>
              <a:rPr lang="en-US" sz="1600" dirty="0">
                <a:solidFill>
                  <a:srgbClr val="6CB255"/>
                </a:solidFill>
              </a:rPr>
              <a:t>(b)</a:t>
            </a:r>
            <a:r>
              <a:rPr lang="en-US" sz="1600" dirty="0"/>
              <a:t> the voltage across the inductor; </a:t>
            </a:r>
            <a:r>
              <a:rPr lang="en-US" sz="1600" dirty="0">
                <a:solidFill>
                  <a:srgbClr val="6CB255"/>
                </a:solidFill>
              </a:rPr>
              <a:t>(c)</a:t>
            </a:r>
            <a:r>
              <a:rPr lang="en-US" sz="1600" dirty="0"/>
              <a:t> the voltage across the resistor.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37345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14.16</a:t>
            </a:r>
          </a:p>
        </p:txBody>
      </p:sp>
      <p:pic>
        <p:nvPicPr>
          <p:cNvPr id="2" name="Picture Placeholder 1" descr="Figures a through d show an inductor connected to a capacitor. Figure a is labeled t = 0, T. The upper plate of the capacitor is positive. No current flows through the circuit. Figure b is labeled t = T by 4. The capacitor discharged. Current I0 flows from the upper plate. Figure c is labeled t = T by 2. The polarity of the capacitor is reversed, with the lower plate being charged positive. No current flows through the circuit. Figure d is labeled 3T by 4. The capacitor is discharged. Current I0 flows from the lower plate. Figure e shows two sine waves. One of them, q0, has highest points of the crest at t = 0 and t = T. It crosses the axis at t = T by 4 and t = 3T by 4. It has the lowest point of the trough at t = T by 2. The second wave, I0 has a smaller amplitude than q0. The highest point of its crest is at t = 3T by 4. The lowest point of its trough is at t = T by 4. It crosses the axis at t = T by 2 and t = 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3603" r="-43603"/>
          <a:stretch>
            <a:fillRect/>
          </a:stretch>
        </p:blipFill>
        <p:spPr/>
      </p:pic>
      <p:sp>
        <p:nvSpPr>
          <p:cNvPr id="7" name="Text Placeholder 6"/>
          <p:cNvSpPr>
            <a:spLocks noGrp="1"/>
          </p:cNvSpPr>
          <p:nvPr>
            <p:ph type="body" sz="quarter" idx="14"/>
          </p:nvPr>
        </p:nvSpPr>
        <p:spPr/>
        <p:txBody>
          <a:bodyPr>
            <a:normAutofit/>
          </a:bodyPr>
          <a:lstStyle/>
          <a:p>
            <a:r>
              <a:rPr lang="en-US" sz="1600" dirty="0">
                <a:solidFill>
                  <a:srgbClr val="6CB255"/>
                </a:solidFill>
              </a:rPr>
              <a:t>(a–d)</a:t>
            </a:r>
            <a:r>
              <a:rPr lang="en-US" sz="1600" dirty="0"/>
              <a:t> The oscillation of charge storage with changing directions of current in an </a:t>
            </a:r>
            <a:r>
              <a:rPr lang="en-US" sz="1600" i="1" dirty="0"/>
              <a:t>LC</a:t>
            </a:r>
            <a:r>
              <a:rPr lang="en-US" sz="1600" dirty="0"/>
              <a:t> circuit. </a:t>
            </a:r>
            <a:r>
              <a:rPr lang="en-US" sz="1600" dirty="0">
                <a:solidFill>
                  <a:srgbClr val="6CB255"/>
                </a:solidFill>
              </a:rPr>
              <a:t>(e)</a:t>
            </a:r>
            <a:r>
              <a:rPr lang="en-US" sz="1600" dirty="0"/>
              <a:t> The graphs show the distribution of charge and current between the capacitor and inductor.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10764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14.17</a:t>
            </a:r>
          </a:p>
        </p:txBody>
      </p:sp>
      <p:pic>
        <p:nvPicPr>
          <p:cNvPr id="2" name="Picture Placeholder 1" descr="Figure a is a circuit with a capacitor, an inductor and a resistor in series with each other. They are also in series with a switch, which is open. Figure b shows the graph of charge versus time. The charge is at maximum value, q0, at t=0. The curve is similar to a sine wave that reduces in amplitude till it becomes zero."/>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905" b="-2905"/>
          <a:stretch>
            <a:fillRect/>
          </a:stretch>
        </p:blipFill>
        <p:spPr/>
      </p:pic>
      <p:sp>
        <p:nvSpPr>
          <p:cNvPr id="7" name="Text Placeholder 6"/>
          <p:cNvSpPr>
            <a:spLocks noGrp="1"/>
          </p:cNvSpPr>
          <p:nvPr>
            <p:ph type="body" sz="quarter" idx="14"/>
          </p:nvPr>
        </p:nvSpPr>
        <p:spPr/>
        <p:txBody>
          <a:bodyPr>
            <a:normAutofit/>
          </a:bodyPr>
          <a:lstStyle/>
          <a:p>
            <a:pPr marL="342900" indent="-342900">
              <a:buAutoNum type="alphaLcParenBoth"/>
            </a:pPr>
            <a:r>
              <a:rPr lang="en-US" sz="1500" dirty="0"/>
              <a:t>An </a:t>
            </a:r>
            <a:r>
              <a:rPr lang="en-US" sz="1500" i="1" dirty="0"/>
              <a:t>RLC</a:t>
            </a:r>
            <a:r>
              <a:rPr lang="en-US" sz="1500" dirty="0"/>
              <a:t> circuit. Electromagnetic oscillations begin when the switch is closed. The capacitor is fully charged initially.</a:t>
            </a:r>
          </a:p>
          <a:p>
            <a:pPr marL="342900" indent="-342900">
              <a:buAutoNum type="alphaLcParenBoth"/>
            </a:pPr>
            <a:r>
              <a:rPr lang="en-US" sz="1500" dirty="0"/>
              <a:t>Damped oscillations of the capacitor charge are shown in this curve of charge versus time, or </a:t>
            </a:r>
            <a:r>
              <a:rPr lang="en-US" sz="1500" i="1" dirty="0"/>
              <a:t>q</a:t>
            </a:r>
            <a:r>
              <a:rPr lang="en-US" sz="1500" dirty="0"/>
              <a:t> versus </a:t>
            </a:r>
            <a:r>
              <a:rPr lang="en-US" sz="1500" i="1" dirty="0"/>
              <a:t>t</a:t>
            </a:r>
            <a:r>
              <a:rPr lang="en-US" sz="1500" dirty="0"/>
              <a:t>. The capacitor contains a charge </a:t>
            </a:r>
            <a:r>
              <a:rPr lang="en-US" sz="1500" i="1" dirty="0"/>
              <a:t>q</a:t>
            </a:r>
            <a:r>
              <a:rPr lang="en-US" sz="1500" baseline="-25000" dirty="0"/>
              <a:t>0</a:t>
            </a:r>
            <a:r>
              <a:rPr lang="en-US" sz="1500" dirty="0"/>
              <a:t> before the switch is closed.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878106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19</a:t>
            </a:r>
          </a:p>
        </p:txBody>
      </p:sp>
      <p:pic>
        <p:nvPicPr>
          <p:cNvPr id="2" name="Picture Placeholder 1" descr="Figure shows a circuit with resistor R1 connected in series with battery epsilon, through open switch S. R1 is parallel to resistor R2 and inductor L."/>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7882" r="-3788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95659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14.1</a:t>
            </a:r>
          </a:p>
        </p:txBody>
      </p:sp>
      <p:pic>
        <p:nvPicPr>
          <p:cNvPr id="2" name="Picture Placeholder 1" descr="Photograph of a mobile phone on top of a mat connected to a charg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431" r="-30431"/>
          <a:stretch>
            <a:fillRect/>
          </a:stretch>
        </p:blipFill>
        <p:spPr/>
      </p:pic>
      <p:sp>
        <p:nvSpPr>
          <p:cNvPr id="7" name="Text Placeholder 6"/>
          <p:cNvSpPr>
            <a:spLocks noGrp="1"/>
          </p:cNvSpPr>
          <p:nvPr>
            <p:ph type="body" sz="quarter" idx="14"/>
          </p:nvPr>
        </p:nvSpPr>
        <p:spPr/>
        <p:txBody>
          <a:bodyPr>
            <a:noAutofit/>
          </a:bodyPr>
          <a:lstStyle/>
          <a:p>
            <a:r>
              <a:rPr lang="en-US" sz="1500" dirty="0"/>
              <a:t>A smartphone charging mat contains a coil that receives alternating current, or current that is constantly increasing and decreasing. The varying current induces an emf in the smartphone, which charges its battery. Note that the black box containing the electrical plug also contains a transformer (discussed in </a:t>
            </a:r>
            <a:r>
              <a:rPr lang="en-US" sz="1500" b="1" dirty="0">
                <a:solidFill>
                  <a:srgbClr val="6CB255"/>
                </a:solidFill>
              </a:rPr>
              <a:t>Alternating-Current Circuits</a:t>
            </a:r>
            <a:r>
              <a:rPr lang="en-US" sz="1500" dirty="0"/>
              <a:t>) that modifies the current from the outlet to suit the needs of the smartphone. (credit: modification of work by “LG”/Flickr)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99739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36</a:t>
            </a:r>
          </a:p>
        </p:txBody>
      </p:sp>
      <p:pic>
        <p:nvPicPr>
          <p:cNvPr id="2" name="Picture Placeholder 1" descr="Figure a shows current flowing through a coil from left to right. Figure b shows current flowing through a coil from right to lef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852" b="-485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115895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42</a:t>
            </a:r>
          </a:p>
        </p:txBody>
      </p:sp>
      <p:pic>
        <p:nvPicPr>
          <p:cNvPr id="2" name="Picture Placeholder 1" descr="The graph of current in amperes versus time in milliseconds. The current starts from 0 at 0 milliseconds, increases with time and reaches just over 6 amperes at roughly 3 milliseconds. It decreases sharply till about 6 milliseconds, then decreases at a slightly slower rate till it reaches 0 at 12 millisecond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3042" r="-2304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811499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44</a:t>
            </a:r>
          </a:p>
        </p:txBody>
      </p:sp>
      <p:pic>
        <p:nvPicPr>
          <p:cNvPr id="2" name="Picture Placeholder 1" descr="Figure shows the cross section of a toroid. The inner radius of the ring is R1 and the outer radius is R2. The height of the rectangular cross section is h. A small section of thickness dr is located at the center of the rectangular cross section. This is at a distance r from the center of the ring. The area within the rectangular cross section with thickness dr and height h is highlighted and labeled da. Field lines and current i flowing through the toroid are show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381" r="-14381"/>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93979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53 </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11" name="Picture 10" descr="Figure shows a circuit with R and L connected in series with battery epsilon through closed switch S. L is connected in parallel with another resistor R through open switch S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845" y="1084195"/>
            <a:ext cx="7141709" cy="3686043"/>
          </a:xfrm>
          <a:prstGeom prst="rect">
            <a:avLst/>
          </a:prstGeom>
        </p:spPr>
      </p:pic>
    </p:spTree>
    <p:extLst>
      <p:ext uri="{BB962C8B-B14F-4D97-AF65-F5344CB8AC3E}">
        <p14:creationId xmlns:p14="http://schemas.microsoft.com/office/powerpoint/2010/main" val="3230481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54</a:t>
            </a:r>
          </a:p>
        </p:txBody>
      </p:sp>
      <p:pic>
        <p:nvPicPr>
          <p:cNvPr id="2" name="Picture Placeholder 1" descr="Figure a shows a resistor R and an inductor L connected in series with two switches which are parallel to each other. Both switches are currently open. Closing switch S1 would connect R and L in series with a battery, whose positive terminal is towards L. Closing switch S2 would form a closed loop of R and L, without the battery. Figure b shows a closed circuit with R, L and the battery in series. The side of L towards the battery, is at positive potential. Current flows from the positive end of L, through it, to the negative end. Figure c shows R and L connected in series. The potential across L is reversed, but the current flows in the same direction as in figure b."/>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a:stretch>
            <a:fillRect/>
          </a:stretch>
        </p:blipFill>
        <p:spPr>
          <a:xfrm>
            <a:off x="4578334" y="1108075"/>
            <a:ext cx="3852895" cy="5256213"/>
          </a:xfrm>
        </p:spPr>
      </p:pic>
      <p:sp>
        <p:nvSpPr>
          <p:cNvPr id="14" name="Text Placeholder 13"/>
          <p:cNvSpPr>
            <a:spLocks noGrp="1"/>
          </p:cNvSpPr>
          <p:nvPr>
            <p:ph type="body" sz="quarter" idx="14"/>
          </p:nvPr>
        </p:nvSpPr>
        <p:spPr>
          <a:xfrm>
            <a:off x="457200"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841699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55</a:t>
            </a:r>
          </a:p>
        </p:txBody>
      </p:sp>
      <p:pic>
        <p:nvPicPr>
          <p:cNvPr id="3" name="Picture Placeholder 2" descr="Figure shows a circuit with R and L in series with a battery, epsilon and a switch S1 which is ope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6661" r="-3666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82532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56</a:t>
            </a:r>
          </a:p>
        </p:txBody>
      </p:sp>
      <p:pic>
        <p:nvPicPr>
          <p:cNvPr id="2" name="Picture Placeholder 1" descr="Figure a shows a circuit with R and L in series with a battery, epsilon and a switch S1 which is open. Figure b shows a circuit with R and L in series with a battery, epsilon. The end of L that is connected to the positive terminal of the battery is at positive potential. Current flows through L from the positive end to the negative on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16" r="-4116"/>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428063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57</a:t>
            </a:r>
          </a:p>
        </p:txBody>
      </p:sp>
      <p:pic>
        <p:nvPicPr>
          <p:cNvPr id="2" name="Picture Placeholder 1" descr="Figure shows a circuit with R and L in series with a battery, epsilon and a switch S1 which is ope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6661" r="-3666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42973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58</a:t>
            </a:r>
          </a:p>
        </p:txBody>
      </p:sp>
      <p:pic>
        <p:nvPicPr>
          <p:cNvPr id="3" name="Picture Placeholder 2" descr="Figure shows a circuit with R1 and L connected in series with a battery epsilon and a closed switch S. R2 is connected in parallel with L. The currents through R1, L and R2 are I1, I2 and I3 respectivel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201" r="-9201"/>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038585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59</a:t>
            </a:r>
          </a:p>
        </p:txBody>
      </p:sp>
      <p:pic>
        <p:nvPicPr>
          <p:cNvPr id="3" name="Picture Placeholder 2" descr="Figure shows a circuit with R1 and R2 connected in series with a battery, epsilon and a closed switch S. R2 is connected in parallel with L and R3. The currents through R1 and R2 are I1 and I2 respectivel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612" r="-961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5240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14.2</a:t>
            </a:r>
          </a:p>
        </p:txBody>
      </p:sp>
      <p:pic>
        <p:nvPicPr>
          <p:cNvPr id="2" name="Picture Placeholder 1" descr="Figure shows the cross sections of two coils. In each one, the cross sections of the wire of the coil are shown as two circles, one at the top and the other at the bottom. Dots in the upper circles and crosses in the lower ones indicate the direction of flow of current. Coil 1 has field lines labeled B1 passing from between the two circles, going right. Some of these pass through coil 2, which is smaller than coil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078" b="-14078"/>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Some of the magnetic field lines produced by the current in coil 1 pass through coil 2.</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995707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60</a:t>
            </a:r>
          </a:p>
        </p:txBody>
      </p:sp>
      <p:pic>
        <p:nvPicPr>
          <p:cNvPr id="2" name="Picture Placeholder 1" descr="Figure shows a circuit with R1 and R2 connected in series with a battery, epsilon and a closed switch S. R2 is connected in parallel with L and R3. The currents through R1 and R2 are I1 and I2 respectivel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612" r="-9612"/>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293720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Exercise 61</a:t>
            </a:r>
            <a:endParaRPr lang="en-US" sz="2400" dirty="0">
              <a:solidFill>
                <a:srgbClr val="6CB255"/>
              </a:solidFill>
            </a:endParaRPr>
          </a:p>
        </p:txBody>
      </p:sp>
      <p:pic>
        <p:nvPicPr>
          <p:cNvPr id="2" name="Picture Placeholder 1" descr="Figure a shows a resistor R and an inductor L connected in series with two switches which are parallel to each other. Both switches are currently open. Closing switch S1 would connect R and L in series with a battery, whose positive terminal is towards L. Closing switch S2 would form a closed loop of R and L, without the battery. Figure b shows a closed circuit with R, L and the battery in series. The side of L towards the battery, is at positive potential. Current flows from the positive end of L, through it, to the negative end. Figure c shows R and L connected in series. The potential across L is reversed, but the current flows in the same direction as in figure b."/>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328" r="-2328"/>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029711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68</a:t>
            </a:r>
          </a:p>
        </p:txBody>
      </p:sp>
      <p:pic>
        <p:nvPicPr>
          <p:cNvPr id="2" name="Picture Placeholder 1" descr="A 12 volt battery is connected to a 4 microfarad capacitor and a 100 millihenry inductor which are both connected in parallel with each other. There are two switches in the circuit. Switch S1 is closed. If opened, it would open the whole circuit. Switch S2 is open and hence the inductor is currently disconnect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0129" r="-40129"/>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717317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75</a:t>
            </a:r>
          </a:p>
        </p:txBody>
      </p:sp>
      <p:pic>
        <p:nvPicPr>
          <p:cNvPr id="2" name="Picture Placeholder 1" descr="The figure shows a rectangular loop of wire. The length of the rectangle is l and width is a. On both sides of the rectangle are wires parallel to its length. They are a distance d away from the rectangle. Current I1 flows through both in opposites direction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9764" r="-29764"/>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868569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79</a:t>
            </a:r>
          </a:p>
        </p:txBody>
      </p:sp>
      <p:pic>
        <p:nvPicPr>
          <p:cNvPr id="2" name="Picture Placeholder 1" descr="A 12 volt battery is connected in series with a 5 ohm resistor, a 1 Henry inductor, a 3 ohm resistor and an open switch S. Parallel to the 3 ohm resistor is a 2 Henry inducto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375" r="-1737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77925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A 12 volt battery is connected to a 6 ohm resistor and a switch S, which is open at time t=0. Connected in parallel with the 6 ohm resistor are another 6 ohm resistor and a 24 Henry inducto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0266" r="-50266"/>
          <a:stretch>
            <a:fillRect/>
          </a:stretch>
        </p:blipFill>
        <p:spPr/>
      </p:pic>
    </p:spTree>
    <p:extLst>
      <p:ext uri="{BB962C8B-B14F-4D97-AF65-F5344CB8AC3E}">
        <p14:creationId xmlns:p14="http://schemas.microsoft.com/office/powerpoint/2010/main" val="1092116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86</a:t>
            </a:r>
          </a:p>
        </p:txBody>
      </p:sp>
      <p:pic>
        <p:nvPicPr>
          <p:cNvPr id="2" name="Picture Placeholder 1" descr="Figure a shows a box with crosses in it. It is labeled t=0. An area within it is demarcated with breadth equal to a and length equal to b. Figure b shows the same box with crosses in it. It is labeled, “when ring exits”. The demarcated are from figure a is now below the box. There are two downward arrows labeled g and v."/>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2235" r="-32235"/>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320042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r>
              <a:rPr lang="en-US"/>
              <a:t>This OpenStax ancillary resource is © Rice University under a CC-BY 4.0 International license; it may be reproduced or modified but must be attributed to OpenStax, Rice University and any changes must be noted.</a:t>
            </a:r>
          </a:p>
          <a:p>
            <a:endParaRPr lang="en-US" sz="1600" dirty="0"/>
          </a:p>
        </p:txBody>
      </p:sp>
    </p:spTree>
    <p:extLst>
      <p:ext uri="{BB962C8B-B14F-4D97-AF65-F5344CB8AC3E}">
        <p14:creationId xmlns:p14="http://schemas.microsoft.com/office/powerpoint/2010/main" val="386301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14.3</a:t>
            </a:r>
          </a:p>
        </p:txBody>
      </p:sp>
      <p:pic>
        <p:nvPicPr>
          <p:cNvPr id="2" name="Picture Placeholder 1" descr="Figure a shows a heating coil within a metal case of a clothes dryer. Figure b shows the same coil, enlarged. The coil is wound on a cylinder in such a way that one wire is wound all the way to the other side, twisted around and wound all the way back. Thus, two adjacent windings have current flowing in opposite direction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3613" b="-13613"/>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 heating coils of an electric clothes dryer can be counter-wound so that their magnetic fields cancel one another, greatly reducing the mutual inductance with the case of the dryer.</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44532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14.4</a:t>
            </a:r>
          </a:p>
        </p:txBody>
      </p:sp>
      <p:pic>
        <p:nvPicPr>
          <p:cNvPr id="2" name="Picture Placeholder 1" descr="Figure shows a solenoid, in the form of a long coil with a small diameter, that is concentrically arranged with another, bigger coil. The radius of the solenoid is R1 and that of the coil is R2. The length of the solenoid is l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2224" r="-52224"/>
          <a:stretch>
            <a:fillRect/>
          </a:stretch>
        </p:blipFill>
        <p:spPr/>
      </p:pic>
      <p:sp>
        <p:nvSpPr>
          <p:cNvPr id="7" name="Text Placeholder 6"/>
          <p:cNvSpPr>
            <a:spLocks noGrp="1"/>
          </p:cNvSpPr>
          <p:nvPr>
            <p:ph type="body" sz="quarter" idx="14"/>
          </p:nvPr>
        </p:nvSpPr>
        <p:spPr/>
        <p:txBody>
          <a:bodyPr>
            <a:normAutofit/>
          </a:bodyPr>
          <a:lstStyle/>
          <a:p>
            <a:r>
              <a:rPr lang="en-US" sz="1600" dirty="0"/>
              <a:t>A solenoid surrounded by a coil.</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379547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14.5</a:t>
            </a:r>
          </a:p>
        </p:txBody>
      </p:sp>
      <p:pic>
        <p:nvPicPr>
          <p:cNvPr id="2" name="Picture Placeholder 1" descr="Figure shows a battery, a resistor, a circular loop of wire and a switch S connected in series with one another, forming a closed circuit. Current I flows through it. Magnetic field lines B are shown going inward around the loop of wire, following the right hand thumb ru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070" r="-10070"/>
          <a:stretch>
            <a:fillRect/>
          </a:stretch>
        </p:blipFill>
        <p:spPr/>
      </p:pic>
      <p:sp>
        <p:nvSpPr>
          <p:cNvPr id="7" name="Text Placeholder 6"/>
          <p:cNvSpPr>
            <a:spLocks noGrp="1"/>
          </p:cNvSpPr>
          <p:nvPr>
            <p:ph type="body" sz="quarter" idx="14"/>
          </p:nvPr>
        </p:nvSpPr>
        <p:spPr/>
        <p:txBody>
          <a:bodyPr>
            <a:normAutofit/>
          </a:bodyPr>
          <a:lstStyle/>
          <a:p>
            <a:r>
              <a:rPr lang="en-US" sz="1600" dirty="0"/>
              <a:t>A magnetic field is produced by the current </a:t>
            </a:r>
            <a:r>
              <a:rPr lang="en-US" sz="1600" i="1" dirty="0"/>
              <a:t>I</a:t>
            </a:r>
            <a:r>
              <a:rPr lang="en-US" sz="1600" dirty="0"/>
              <a:t> in the loop. If </a:t>
            </a:r>
            <a:r>
              <a:rPr lang="en-US" sz="1600" i="1" dirty="0"/>
              <a:t>I</a:t>
            </a:r>
            <a:r>
              <a:rPr lang="en-US" sz="1600" dirty="0"/>
              <a:t> were to vary with time, the magnetic flux through the loop would also vary and an emf would be induced in the </a:t>
            </a:r>
            <a:r>
              <a:rPr lang="nl-NL" sz="1600" dirty="0"/>
              <a:t>loop.</a:t>
            </a: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4468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14.6</a:t>
            </a:r>
          </a:p>
        </p:txBody>
      </p:sp>
      <p:pic>
        <p:nvPicPr>
          <p:cNvPr id="2" name="Picture Placeholder 1" descr="A horizontal line makes four complete loops below its x axi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8170" b="-68170"/>
          <a:stretch>
            <a:fillRect/>
          </a:stretch>
        </p:blipFill>
        <p:spPr>
          <a:xfrm>
            <a:off x="3233211" y="2448014"/>
            <a:ext cx="2677579" cy="1162324"/>
          </a:xfrm>
        </p:spPr>
      </p:pic>
      <p:sp>
        <p:nvSpPr>
          <p:cNvPr id="7" name="Text Placeholder 6"/>
          <p:cNvSpPr>
            <a:spLocks noGrp="1"/>
          </p:cNvSpPr>
          <p:nvPr>
            <p:ph type="body" sz="quarter" idx="14"/>
          </p:nvPr>
        </p:nvSpPr>
        <p:spPr/>
        <p:txBody>
          <a:bodyPr>
            <a:normAutofit/>
          </a:bodyPr>
          <a:lstStyle/>
          <a:p>
            <a:r>
              <a:rPr lang="en-US" sz="1600" dirty="0"/>
              <a:t>Symbol used to represent an inductor in a circuit.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4912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14.7</a:t>
            </a:r>
          </a:p>
        </p:txBody>
      </p:sp>
      <p:pic>
        <p:nvPicPr>
          <p:cNvPr id="2" name="Picture Placeholder 1" descr="Photograph of a variety of inductor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563" r="-36563"/>
          <a:stretch>
            <a:fillRect/>
          </a:stretch>
        </p:blipFill>
        <p:spPr/>
      </p:pic>
      <p:sp>
        <p:nvSpPr>
          <p:cNvPr id="7" name="Text Placeholder 6"/>
          <p:cNvSpPr>
            <a:spLocks noGrp="1"/>
          </p:cNvSpPr>
          <p:nvPr>
            <p:ph type="body" sz="quarter" idx="14"/>
          </p:nvPr>
        </p:nvSpPr>
        <p:spPr/>
        <p:txBody>
          <a:bodyPr>
            <a:normAutofit/>
          </a:bodyPr>
          <a:lstStyle/>
          <a:p>
            <a:r>
              <a:rPr lang="en-US" sz="1600" dirty="0"/>
              <a:t>A variety of inductors. Whether they are encapsulated like the top three shown or wound around in a coil like the bottom-most one, each is simply a relatively long coil of wire. </a:t>
            </a:r>
            <a:r>
              <a:rPr lang="tr-TR" sz="1600" dirty="0"/>
              <a:t>(credit: Windell Oskay)</a:t>
            </a: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2683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14.8</a:t>
            </a:r>
          </a:p>
        </p:txBody>
      </p:sp>
      <p:pic>
        <p:nvPicPr>
          <p:cNvPr id="2" name="Picture Placeholder 1" descr="Figure a shows an increasing current flowing from point A to point B through a coil. An imaginary battery is shown with its positive terminal towards A and negative one towards B. Figure b shows a decreasing current flowing from point A to point B through a coil. An imaginary battery is shown with its negative terminal towards A and positive one towards B."/>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8545" b="-28545"/>
          <a:stretch>
            <a:fillRect/>
          </a:stretch>
        </p:blipFill>
        <p:spPr/>
      </p:pic>
      <p:sp>
        <p:nvSpPr>
          <p:cNvPr id="7" name="Text Placeholder 6"/>
          <p:cNvSpPr>
            <a:spLocks noGrp="1"/>
          </p:cNvSpPr>
          <p:nvPr>
            <p:ph type="body" sz="quarter" idx="14"/>
          </p:nvPr>
        </p:nvSpPr>
        <p:spPr/>
        <p:txBody>
          <a:bodyPr>
            <a:normAutofit/>
          </a:bodyPr>
          <a:lstStyle/>
          <a:p>
            <a:r>
              <a:rPr lang="en-US" sz="1600" dirty="0"/>
              <a:t>The induced emf across an inductor always acts to oppose the change in the current. This can be visualized as an imaginary battery causing current to flow to oppose the change in </a:t>
            </a:r>
            <a:r>
              <a:rPr lang="en-US" sz="1600" dirty="0">
                <a:solidFill>
                  <a:srgbClr val="6CB255"/>
                </a:solidFill>
              </a:rPr>
              <a:t>(a) </a:t>
            </a:r>
            <a:r>
              <a:rPr lang="en-US" sz="1600" dirty="0"/>
              <a:t>and reinforce the change in </a:t>
            </a:r>
            <a:r>
              <a:rPr lang="en-US" sz="1600" dirty="0">
                <a:solidFill>
                  <a:srgbClr val="6CB255"/>
                </a:solidFill>
              </a:rPr>
              <a:t>(b)</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49835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379</TotalTime>
  <Words>713</Words>
  <Application>Microsoft Office PowerPoint</Application>
  <PresentationFormat>On-screen Show (4:3)</PresentationFormat>
  <Paragraphs>62</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Arial Black</vt:lpstr>
      <vt:lpstr>Calibri</vt:lpstr>
      <vt:lpstr>Essential</vt:lpstr>
      <vt:lpstr>PowerPoint Presentation</vt:lpstr>
      <vt:lpstr>Figure 14.1</vt:lpstr>
      <vt:lpstr>Figure 14.2</vt:lpstr>
      <vt:lpstr>Figure 14.3</vt:lpstr>
      <vt:lpstr>Figure 14.4</vt:lpstr>
      <vt:lpstr>Figure 14.5</vt:lpstr>
      <vt:lpstr>Figure 14.6</vt:lpstr>
      <vt:lpstr>Figure 14.7</vt:lpstr>
      <vt:lpstr>Figure 14.8</vt:lpstr>
      <vt:lpstr>Figure 14.9</vt:lpstr>
      <vt:lpstr>Figure 14.10</vt:lpstr>
      <vt:lpstr>Figure 14.11</vt:lpstr>
      <vt:lpstr>Figure 14.12</vt:lpstr>
      <vt:lpstr>Figure 14.13</vt:lpstr>
      <vt:lpstr>Figure 14.14</vt:lpstr>
      <vt:lpstr>Figure 14.15</vt:lpstr>
      <vt:lpstr>Figure 14.16</vt:lpstr>
      <vt:lpstr>Figure 14.17</vt:lpstr>
      <vt:lpstr>Exercise 19</vt:lpstr>
      <vt:lpstr>Exercise 36</vt:lpstr>
      <vt:lpstr>Exercise 42</vt:lpstr>
      <vt:lpstr>Exercise 44</vt:lpstr>
      <vt:lpstr>Exercise 53 </vt:lpstr>
      <vt:lpstr>Exercise 54</vt:lpstr>
      <vt:lpstr>Exercise 55</vt:lpstr>
      <vt:lpstr>Exercise 56</vt:lpstr>
      <vt:lpstr>Exercise 57</vt:lpstr>
      <vt:lpstr>Exercise 58</vt:lpstr>
      <vt:lpstr>Exercise 59</vt:lpstr>
      <vt:lpstr>Exercise 60</vt:lpstr>
      <vt:lpstr>Exercise 61</vt:lpstr>
      <vt:lpstr>Exercise 68</vt:lpstr>
      <vt:lpstr>Exercise 75</vt:lpstr>
      <vt:lpstr>Exercise 79</vt:lpstr>
      <vt:lpstr>Exercise 84</vt:lpstr>
      <vt:lpstr>Exercise 86</vt:lpstr>
      <vt:lpstr>PowerPoint Presentation</vt:lpstr>
    </vt:vector>
  </TitlesOfParts>
  <Company>WNI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45</cp:revision>
  <cp:lastPrinted>2016-10-10T15:10:39Z</cp:lastPrinted>
  <dcterms:created xsi:type="dcterms:W3CDTF">2012-06-04T02:13:36Z</dcterms:created>
  <dcterms:modified xsi:type="dcterms:W3CDTF">2019-12-11T15:19:49Z</dcterms:modified>
</cp:coreProperties>
</file>