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3"/>
  </p:notesMasterIdLst>
  <p:handoutMasterIdLst>
    <p:handoutMasterId r:id="rId34"/>
  </p:handoutMasterIdLst>
  <p:sldIdLst>
    <p:sldId id="256" r:id="rId2"/>
    <p:sldId id="277" r:id="rId3"/>
    <p:sldId id="288" r:id="rId4"/>
    <p:sldId id="312" r:id="rId5"/>
    <p:sldId id="313" r:id="rId6"/>
    <p:sldId id="315" r:id="rId7"/>
    <p:sldId id="316" r:id="rId8"/>
    <p:sldId id="314" r:id="rId9"/>
    <p:sldId id="282" r:id="rId10"/>
    <p:sldId id="317" r:id="rId11"/>
    <p:sldId id="273" r:id="rId12"/>
    <p:sldId id="291" r:id="rId13"/>
    <p:sldId id="298" r:id="rId14"/>
    <p:sldId id="318" r:id="rId15"/>
    <p:sldId id="319" r:id="rId16"/>
    <p:sldId id="296" r:id="rId17"/>
    <p:sldId id="320" r:id="rId18"/>
    <p:sldId id="295" r:id="rId19"/>
    <p:sldId id="321" r:id="rId20"/>
    <p:sldId id="293" r:id="rId21"/>
    <p:sldId id="290" r:id="rId22"/>
    <p:sldId id="322" r:id="rId23"/>
    <p:sldId id="303" r:id="rId24"/>
    <p:sldId id="289" r:id="rId25"/>
    <p:sldId id="307" r:id="rId26"/>
    <p:sldId id="323" r:id="rId27"/>
    <p:sldId id="306" r:id="rId28"/>
    <p:sldId id="305" r:id="rId29"/>
    <p:sldId id="324" r:id="rId30"/>
    <p:sldId id="325" r:id="rId31"/>
    <p:sldId id="279" r:id="rId3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007" autoAdjust="0"/>
    <p:restoredTop sz="94574" autoAdjust="0"/>
  </p:normalViewPr>
  <p:slideViewPr>
    <p:cSldViewPr snapToGrid="0" snapToObjects="1">
      <p:cViewPr varScale="1">
        <p:scale>
          <a:sx n="120" d="100"/>
          <a:sy n="120" d="100"/>
        </p:scale>
        <p:origin x="92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748D041A-73BB-E643-A8C7-50D88C2F22F5}" type="datetimeFigureOut">
              <a:rPr lang="en-US" smtClean="0"/>
              <a:t>8/20/19</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5F0AD4EC-5D66-A04A-B6E3-5702BD958D5A}" type="datetimeFigureOut">
              <a:rPr lang="en-US" smtClean="0"/>
              <a:t>8/20/19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3D12A0A-2A3E-EB4B-B2F8-F19AAD291641}" type="slidenum">
              <a:rPr lang="en-US" smtClean="0"/>
              <a:t>‹#›</a:t>
            </a:fld>
            <a:endParaRPr lang="en-US"/>
          </a:p>
        </p:txBody>
      </p:sp>
    </p:spTree>
    <p:extLst>
      <p:ext uri="{BB962C8B-B14F-4D97-AF65-F5344CB8AC3E}">
        <p14:creationId xmlns:p14="http://schemas.microsoft.com/office/powerpoint/2010/main" val="1785376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12A0A-2A3E-EB4B-B2F8-F19AAD291641}" type="slidenum">
              <a:rPr lang="en-US" smtClean="0"/>
              <a:t>24</a:t>
            </a:fld>
            <a:endParaRPr lang="en-US"/>
          </a:p>
        </p:txBody>
      </p:sp>
    </p:spTree>
    <p:extLst>
      <p:ext uri="{BB962C8B-B14F-4D97-AF65-F5344CB8AC3E}">
        <p14:creationId xmlns:p14="http://schemas.microsoft.com/office/powerpoint/2010/main" val="1493376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5.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15 </a:t>
            </a:r>
            <a:r>
              <a:rPr lang="en-US" sz="2000" b="1" dirty="0">
                <a:solidFill>
                  <a:srgbClr val="212F62"/>
                </a:solidFill>
                <a:latin typeface="+mn-lt"/>
              </a:rPr>
              <a:t>ALTERNATING-CURRENT CIRCUITS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15.9</a:t>
            </a:r>
          </a:p>
        </p:txBody>
      </p:sp>
      <p:pic>
        <p:nvPicPr>
          <p:cNvPr id="2" name="Picture Placeholder 1" descr="Figure a shows a circuit with an AC voltage source connected to an inductor. The source is labeled V0 sine omega t. Figure b shows sine waves of AC voltage and current on the same graph. Voltage has a smaller amplitude than current and its maximum value is marked V0 on the y axis. The maximum value of current is marked I0. The two curves have the same wavelength but are out of phase by one quarter wavelength. The voltage curve is labeled V subscript L parentheses t parentheses equal to V0 sine omega t. The current curve is labeled I subscript L parentheses t parentheses equal to I0 sine parentheses omega t minus pi by 2 parenthe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5952" b="-15952"/>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An inductor connected across an ac generator.</a:t>
            </a:r>
          </a:p>
          <a:p>
            <a:pPr marL="342900" indent="-342900">
              <a:buAutoNum type="alphaLcParenBoth"/>
            </a:pPr>
            <a:r>
              <a:rPr lang="en-US" sz="1600" dirty="0"/>
              <a:t>The current </a:t>
            </a:r>
            <a:r>
              <a:rPr lang="en-US" sz="1600" i="1" dirty="0"/>
              <a:t>i</a:t>
            </a:r>
            <a:r>
              <a:rPr lang="en-US" sz="1600" i="1" baseline="-25000" dirty="0"/>
              <a:t>L</a:t>
            </a:r>
            <a:r>
              <a:rPr lang="en-US" sz="1600" dirty="0"/>
              <a:t>(</a:t>
            </a:r>
            <a:r>
              <a:rPr lang="en-US" sz="1600" i="1" dirty="0"/>
              <a:t>t</a:t>
            </a:r>
            <a:r>
              <a:rPr lang="en-US" sz="1600" dirty="0"/>
              <a:t>) through the inductor and the voltage </a:t>
            </a:r>
            <a:r>
              <a:rPr lang="en-US" sz="1600" i="1" dirty="0"/>
              <a:t>v</a:t>
            </a:r>
            <a:r>
              <a:rPr lang="en-US" sz="1600" i="1" baseline="-25000" dirty="0"/>
              <a:t>L</a:t>
            </a:r>
            <a:r>
              <a:rPr lang="en-US" sz="1600" dirty="0"/>
              <a:t>(</a:t>
            </a:r>
            <a:r>
              <a:rPr lang="en-US" sz="1600" i="1" dirty="0"/>
              <a:t>t</a:t>
            </a:r>
            <a:r>
              <a:rPr lang="en-US" sz="1600" dirty="0"/>
              <a:t>) across the inductor. Here </a:t>
            </a:r>
            <a:r>
              <a:rPr lang="en-US" sz="1600" i="1" dirty="0"/>
              <a:t>i</a:t>
            </a:r>
            <a:r>
              <a:rPr lang="en-US" sz="1600" i="1" baseline="-25000" dirty="0"/>
              <a:t>L</a:t>
            </a:r>
            <a:r>
              <a:rPr lang="en-US" sz="1600" dirty="0"/>
              <a:t>(</a:t>
            </a:r>
            <a:r>
              <a:rPr lang="en-US" sz="1600" i="1" dirty="0"/>
              <a:t>t</a:t>
            </a:r>
            <a:r>
              <a:rPr lang="en-US" sz="1600" dirty="0"/>
              <a:t>) lags </a:t>
            </a:r>
            <a:r>
              <a:rPr lang="en-US" sz="1600" i="1" dirty="0"/>
              <a:t>v</a:t>
            </a:r>
            <a:r>
              <a:rPr lang="en-US" sz="1600" i="1" baseline="-25000" dirty="0"/>
              <a:t>L</a:t>
            </a:r>
            <a:r>
              <a:rPr lang="en-US" sz="1600" dirty="0"/>
              <a:t>(</a:t>
            </a:r>
            <a:r>
              <a:rPr lang="en-US" sz="1600" i="1" dirty="0"/>
              <a:t>t</a:t>
            </a:r>
            <a:r>
              <a:rPr lang="en-US" sz="1600" dirty="0"/>
              <a:t>) by </a:t>
            </a:r>
            <a:r>
              <a:rPr lang="en-US" sz="1600" dirty="0">
                <a:latin typeface="Cambria Math"/>
                <a:ea typeface="Cambria Math"/>
              </a:rPr>
              <a:t>𝜋</a:t>
            </a:r>
            <a:r>
              <a:rPr lang="en-US" sz="1600" dirty="0">
                <a:latin typeface="Cambria Math"/>
                <a:cs typeface="Cambria Math"/>
              </a:rPr>
              <a:t>/</a:t>
            </a:r>
            <a:r>
              <a:rPr lang="en-US" sz="1600" dirty="0"/>
              <a:t>2 rad.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18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15.10</a:t>
            </a:r>
          </a:p>
        </p:txBody>
      </p:sp>
      <p:pic>
        <p:nvPicPr>
          <p:cNvPr id="2" name="Picture Placeholder 1" descr="Figure shows the coordinate axes. An arrow labeled V0 starts from the origin and points up and right making an angle omega t with the x axis. An arrow labeled omega is shown near its tip, perpendicular to it, pointing up and left. The tip of the arrow V0 makes a y-intercept labeled V subscript L parentheses t parentheses. An arrow labeled I0 starts at the origin and points down and right. It is perpendicular to V0. Its intercept on the negative y-axis is labeled i subscript L parentheses t parentheses. A arrow labeled omega is shown near its tip, perpendicular to it, pointing up and righ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90" r="-389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phasor diagram for the inductor of </a:t>
            </a:r>
            <a:r>
              <a:rPr lang="en-US" sz="1600" b="1" dirty="0">
                <a:solidFill>
                  <a:srgbClr val="6CB255"/>
                </a:solidFill>
              </a:rPr>
              <a:t>Figure 15.9</a:t>
            </a:r>
            <a:r>
              <a:rPr lang="en-US" sz="1600" dirty="0">
                <a:solidFill>
                  <a:schemeClr val="tx1"/>
                </a:solidFill>
              </a:rPr>
              <a:t>. The current phasor lags the voltage phasor by </a:t>
            </a:r>
            <a:r>
              <a:rPr lang="en-US" sz="1600" dirty="0">
                <a:solidFill>
                  <a:schemeClr val="tx1"/>
                </a:solidFill>
                <a:latin typeface="Cambria Math"/>
                <a:ea typeface="Cambria Math"/>
              </a:rPr>
              <a:t>𝜋</a:t>
            </a:r>
            <a:r>
              <a:rPr lang="en-US" sz="1600" dirty="0">
                <a:solidFill>
                  <a:schemeClr val="tx1"/>
                </a:solidFill>
                <a:latin typeface="Cambria Math"/>
                <a:cs typeface="Cambria Math"/>
              </a:rPr>
              <a:t>/</a:t>
            </a:r>
            <a:r>
              <a:rPr lang="en-US" sz="1600" dirty="0">
                <a:solidFill>
                  <a:schemeClr val="tx1"/>
                </a:solidFill>
              </a:rPr>
              <a:t>2</a:t>
            </a:r>
            <a:r>
              <a:rPr lang="en-US" sz="1600" dirty="0"/>
              <a:t> </a:t>
            </a:r>
            <a:r>
              <a:rPr lang="en-US" sz="1600" dirty="0">
                <a:solidFill>
                  <a:schemeClr val="tx1"/>
                </a:solidFill>
              </a:rPr>
              <a:t>rad as they both rotate with the same angular frequency.</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15.11</a:t>
            </a:r>
          </a:p>
        </p:txBody>
      </p:sp>
      <p:pic>
        <p:nvPicPr>
          <p:cNvPr id="2" name="Picture Placeholder 1" descr="Figure a shows a circuit with an AC voltage source connected to a resistor, a capacitor and an inductor in series. The source is labeled V0 sine omega t. Figure b shows sine waves of AC voltage and current on the same graph. Voltage has a greater amplitude than current and its maximum value is marked V0 on the y axis. The maximum value of current is marked I0. The two curves have the same wavelength but are out of phase. The voltage curve is labeled V parentheses t parentheses equal to V0 sine omega t. The current curve is labeled I parentheses t parentheses equal to I0 sine parentheses omega t minus phi parenthe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5023" b="-5023"/>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An </a:t>
            </a:r>
            <a:r>
              <a:rPr lang="en-US" sz="1600" i="1" dirty="0"/>
              <a:t>RLC</a:t>
            </a:r>
            <a:r>
              <a:rPr lang="en-US" sz="1600" dirty="0"/>
              <a:t> series circuit.</a:t>
            </a:r>
          </a:p>
          <a:p>
            <a:pPr marL="342900" indent="-342900">
              <a:buAutoNum type="alphaLcParenBoth"/>
            </a:pPr>
            <a:r>
              <a:rPr lang="en-US" sz="1600" dirty="0"/>
              <a:t>A comparison of the generator output voltage and the current. The value of the phase difference </a:t>
            </a:r>
            <a:r>
              <a:rPr lang="en-US" sz="1600" dirty="0">
                <a:latin typeface="Cambria Math"/>
                <a:ea typeface="Cambria Math"/>
              </a:rPr>
              <a:t>𝜙</a:t>
            </a:r>
            <a:r>
              <a:rPr lang="en-US" sz="1600" dirty="0"/>
              <a:t> depends on the values of </a:t>
            </a:r>
            <a:r>
              <a:rPr lang="en-US" sz="1600" i="1" dirty="0"/>
              <a:t>R</a:t>
            </a:r>
            <a:r>
              <a:rPr lang="en-US" sz="1600" dirty="0"/>
              <a:t>, </a:t>
            </a:r>
            <a:r>
              <a:rPr lang="en-US" sz="1600" i="1" dirty="0"/>
              <a:t>C</a:t>
            </a:r>
            <a:r>
              <a:rPr lang="en-US" sz="1600" dirty="0"/>
              <a:t>, and </a:t>
            </a:r>
            <a:r>
              <a:rPr lang="en-US" sz="1600" i="1" dirty="0"/>
              <a:t>L</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0501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a:t>
            </a:r>
            <a:r>
              <a:rPr lang="en-US" dirty="0"/>
              <a:t>15</a:t>
            </a:r>
            <a:r>
              <a:rPr lang="en-US" sz="2400" dirty="0">
                <a:solidFill>
                  <a:srgbClr val="6CB255"/>
                </a:solidFill>
              </a:rPr>
              <a:t>.12</a:t>
            </a:r>
          </a:p>
        </p:txBody>
      </p:sp>
      <p:pic>
        <p:nvPicPr>
          <p:cNvPr id="2" name="Picture Placeholder 1" descr="Figure shows the coordinate axes, with four arrows starting from the origin. Arrow V subscripts R points up and right, making an angle omega t minus phi with the x axis. Its y intercept is V subscript R parentheses t parentheses. Arrow I0 is along arrow V subscript R, but shorter than it. Arrow V subscript L points up and left and is perpendicular to V subscript R. It makes a y intercept V subscript L parentheses t parentheses. Arrow V subscript C points down and right. It is perpendicular to V subscript R. It makes a y intercept V subscript C parentheses t parentheses. Three arrows labeled omega are each perpendicular to V subscript R, V subscript L and V subscript C, shown near their tips."/>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8010" b="-8010"/>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The phasor diagram for the </a:t>
            </a:r>
            <a:r>
              <a:rPr lang="en-US" sz="1600" i="1" dirty="0">
                <a:solidFill>
                  <a:srgbClr val="000000"/>
                </a:solidFill>
              </a:rPr>
              <a:t>RLC</a:t>
            </a:r>
            <a:r>
              <a:rPr lang="en-US" sz="1600" dirty="0">
                <a:solidFill>
                  <a:srgbClr val="000000"/>
                </a:solidFill>
              </a:rPr>
              <a:t> series circuit of </a:t>
            </a:r>
            <a:r>
              <a:rPr lang="en-US" sz="1600" b="1" dirty="0">
                <a:solidFill>
                  <a:srgbClr val="6CB255"/>
                </a:solidFill>
              </a:rPr>
              <a:t>Figure 15.11</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28734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15.13</a:t>
            </a:r>
          </a:p>
        </p:txBody>
      </p:sp>
      <p:pic>
        <p:nvPicPr>
          <p:cNvPr id="2" name="Picture Placeholder 1" descr="Three arrows start from the origin on the coordinate axis. Arrow V subscript R points up and right, making an angle omega t minus phi with the x axis. Arrow V0 points up and right, making an angle omega t with the x axis. It makes an angle phi with the arrow V subscript R. It makes a y intercept labeled V0 sine omega t. The third arrow is labeled V subscript L minus V subscript C. It points up and left and is perpendicular to arrow V subscript R. Dotted lines indicate that the rectangle formed with its longer side being V subscript R and shorter side being V subscript L minus V subscript C, would have the arrow V0 as a diagonal. An arrow labeled omega is shown near the tip of V subscript R, perpendicular to i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8901" b="-8901"/>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The resultant of the phasors for </a:t>
            </a:r>
            <a:r>
              <a:rPr lang="en-US" sz="1600" i="1" dirty="0">
                <a:solidFill>
                  <a:schemeClr val="tx1"/>
                </a:solidFill>
              </a:rPr>
              <a:t>v</a:t>
            </a:r>
            <a:r>
              <a:rPr lang="en-US" sz="1600" i="1" baseline="-25000" dirty="0">
                <a:solidFill>
                  <a:schemeClr val="tx1"/>
                </a:solidFill>
              </a:rPr>
              <a:t>L</a:t>
            </a:r>
            <a:r>
              <a:rPr lang="en-US" sz="1600" dirty="0">
                <a:solidFill>
                  <a:schemeClr val="tx1"/>
                </a:solidFill>
              </a:rPr>
              <a:t>(</a:t>
            </a:r>
            <a:r>
              <a:rPr lang="en-US" sz="1600" i="1" dirty="0">
                <a:solidFill>
                  <a:schemeClr val="tx1"/>
                </a:solidFill>
              </a:rPr>
              <a:t>t</a:t>
            </a:r>
            <a:r>
              <a:rPr lang="en-US" sz="1600" dirty="0">
                <a:solidFill>
                  <a:schemeClr val="tx1"/>
                </a:solidFill>
              </a:rPr>
              <a:t>) , </a:t>
            </a:r>
            <a:r>
              <a:rPr lang="en-US" sz="1600" i="1" dirty="0">
                <a:solidFill>
                  <a:schemeClr val="tx1"/>
                </a:solidFill>
              </a:rPr>
              <a:t>v</a:t>
            </a:r>
            <a:r>
              <a:rPr lang="en-US" sz="1600" i="1" baseline="-25000" dirty="0">
                <a:solidFill>
                  <a:schemeClr val="tx1"/>
                </a:solidFill>
              </a:rPr>
              <a:t>C</a:t>
            </a:r>
            <a:r>
              <a:rPr lang="en-US" sz="1600" dirty="0">
                <a:solidFill>
                  <a:schemeClr val="tx1"/>
                </a:solidFill>
              </a:rPr>
              <a:t>(</a:t>
            </a:r>
            <a:r>
              <a:rPr lang="en-US" sz="1600" i="1" dirty="0">
                <a:solidFill>
                  <a:schemeClr val="tx1"/>
                </a:solidFill>
              </a:rPr>
              <a:t>t</a:t>
            </a:r>
            <a:r>
              <a:rPr lang="en-US" sz="1600" dirty="0">
                <a:solidFill>
                  <a:schemeClr val="tx1"/>
                </a:solidFill>
              </a:rPr>
              <a:t>), and </a:t>
            </a:r>
            <a:r>
              <a:rPr lang="en-US" sz="1600" i="1" dirty="0">
                <a:solidFill>
                  <a:schemeClr val="tx1"/>
                </a:solidFill>
              </a:rPr>
              <a:t>v</a:t>
            </a:r>
            <a:r>
              <a:rPr lang="en-US" sz="1600" i="1" baseline="-25000" dirty="0">
                <a:solidFill>
                  <a:schemeClr val="tx1"/>
                </a:solidFill>
              </a:rPr>
              <a:t>R</a:t>
            </a:r>
            <a:r>
              <a:rPr lang="en-US" sz="1600" dirty="0">
                <a:solidFill>
                  <a:schemeClr val="tx1"/>
                </a:solidFill>
              </a:rPr>
              <a:t>(</a:t>
            </a:r>
            <a:r>
              <a:rPr lang="en-US" sz="1600" i="1" dirty="0">
                <a:solidFill>
                  <a:schemeClr val="tx1"/>
                </a:solidFill>
              </a:rPr>
              <a:t>t</a:t>
            </a:r>
            <a:r>
              <a:rPr lang="en-US" sz="1600" dirty="0">
                <a:solidFill>
                  <a:schemeClr val="tx1"/>
                </a:solidFill>
              </a:rPr>
              <a:t>) is equal to the phasor for </a:t>
            </a:r>
            <a:r>
              <a:rPr lang="en-US" sz="1600" i="1" dirty="0">
                <a:solidFill>
                  <a:schemeClr val="tx1"/>
                </a:solidFill>
              </a:rPr>
              <a:t>v</a:t>
            </a:r>
            <a:r>
              <a:rPr lang="en-US" sz="1600" dirty="0">
                <a:solidFill>
                  <a:schemeClr val="tx1"/>
                </a:solidFill>
              </a:rPr>
              <a:t>(</a:t>
            </a:r>
            <a:r>
              <a:rPr lang="en-US" sz="1600" i="1" dirty="0">
                <a:solidFill>
                  <a:schemeClr val="tx1"/>
                </a:solidFill>
              </a:rPr>
              <a:t>t</a:t>
            </a:r>
            <a:r>
              <a:rPr lang="en-US" sz="1600" dirty="0">
                <a:solidFill>
                  <a:schemeClr val="tx1"/>
                </a:solidFill>
              </a:rPr>
              <a:t>) </a:t>
            </a:r>
            <a:r>
              <a:rPr lang="en-US" sz="1600" dirty="0">
                <a:solidFill>
                  <a:schemeClr val="tx1"/>
                </a:solidFill>
                <a:latin typeface="Cambria Math"/>
                <a:cs typeface="Cambria Math"/>
              </a:rPr>
              <a:t>=</a:t>
            </a:r>
            <a:r>
              <a:rPr lang="en-US" sz="1600" dirty="0">
                <a:solidFill>
                  <a:schemeClr val="tx1"/>
                </a:solidFill>
              </a:rPr>
              <a:t> </a:t>
            </a:r>
            <a:r>
              <a:rPr lang="en-US" sz="1600" i="1" dirty="0">
                <a:solidFill>
                  <a:schemeClr val="tx1"/>
                </a:solidFill>
              </a:rPr>
              <a:t>V</a:t>
            </a:r>
            <a:r>
              <a:rPr lang="en-US" sz="1600" baseline="-25000" dirty="0">
                <a:solidFill>
                  <a:schemeClr val="tx1"/>
                </a:solidFill>
              </a:rPr>
              <a:t>0</a:t>
            </a:r>
            <a:r>
              <a:rPr lang="en-US" sz="1600" dirty="0">
                <a:solidFill>
                  <a:schemeClr val="tx1"/>
                </a:solidFill>
              </a:rPr>
              <a:t> sin </a:t>
            </a:r>
            <a:r>
              <a:rPr lang="en-US" sz="1600" i="1" dirty="0">
                <a:solidFill>
                  <a:schemeClr val="tx1"/>
                </a:solidFill>
                <a:latin typeface="Cambria Math"/>
                <a:cs typeface="Cambria Math"/>
              </a:rPr>
              <a:t>ω</a:t>
            </a:r>
            <a:r>
              <a:rPr lang="en-US" sz="1600" i="1" dirty="0">
                <a:solidFill>
                  <a:schemeClr val="tx1"/>
                </a:solidFill>
              </a:rPr>
              <a:t>t</a:t>
            </a:r>
            <a:r>
              <a:rPr lang="en-US" sz="1600" dirty="0">
                <a:solidFill>
                  <a:schemeClr val="tx1"/>
                </a:solidFill>
              </a:rPr>
              <a:t>. The </a:t>
            </a:r>
            <a:r>
              <a:rPr lang="en-US" sz="1600" i="1" dirty="0">
                <a:solidFill>
                  <a:schemeClr val="tx1"/>
                </a:solidFill>
              </a:rPr>
              <a:t>i</a:t>
            </a:r>
            <a:r>
              <a:rPr lang="en-US" sz="1600" dirty="0">
                <a:solidFill>
                  <a:schemeClr val="tx1"/>
                </a:solidFill>
              </a:rPr>
              <a:t>(</a:t>
            </a:r>
            <a:r>
              <a:rPr lang="en-US" sz="1600" i="1" dirty="0">
                <a:solidFill>
                  <a:schemeClr val="tx1"/>
                </a:solidFill>
              </a:rPr>
              <a:t>t</a:t>
            </a:r>
            <a:r>
              <a:rPr lang="en-US" sz="1600" dirty="0">
                <a:solidFill>
                  <a:schemeClr val="tx1"/>
                </a:solidFill>
              </a:rPr>
              <a:t>) phasor (not shown) is aligned with the </a:t>
            </a:r>
            <a:r>
              <a:rPr lang="en-US" sz="1600" i="1" dirty="0">
                <a:solidFill>
                  <a:schemeClr val="tx1"/>
                </a:solidFill>
              </a:rPr>
              <a:t>v</a:t>
            </a:r>
            <a:r>
              <a:rPr lang="en-US" sz="1600" i="1" baseline="-25000" dirty="0">
                <a:solidFill>
                  <a:schemeClr val="tx1"/>
                </a:solidFill>
              </a:rPr>
              <a:t>R</a:t>
            </a:r>
            <a:r>
              <a:rPr lang="en-US" sz="1600" dirty="0">
                <a:solidFill>
                  <a:schemeClr val="tx1"/>
                </a:solidFill>
              </a:rPr>
              <a:t>(</a:t>
            </a:r>
            <a:r>
              <a:rPr lang="en-US" sz="1600" i="1" dirty="0">
                <a:solidFill>
                  <a:schemeClr val="tx1"/>
                </a:solidFill>
              </a:rPr>
              <a:t>t</a:t>
            </a:r>
            <a:r>
              <a:rPr lang="en-US" sz="1600" dirty="0">
                <a:solidFill>
                  <a:schemeClr val="tx1"/>
                </a:solidFill>
              </a:rPr>
              <a:t>) phasor.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90524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15.14</a:t>
            </a:r>
          </a:p>
        </p:txBody>
      </p:sp>
      <p:pic>
        <p:nvPicPr>
          <p:cNvPr id="2" name="Picture Placeholder 1" descr="Photograph of power capacitors at a power station."/>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644" b="-644"/>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Power capacitors are used to balance the impedance of the effective inductance in transmission lines.</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33155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15.15</a:t>
            </a:r>
          </a:p>
        </p:txBody>
      </p:sp>
      <p:pic>
        <p:nvPicPr>
          <p:cNvPr id="2" name="Picture Placeholder 1" descr="Figure shows one wheel of a car. Arrows show the up-down motion of its shock absorber spring."/>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2174276" y="1122386"/>
            <a:ext cx="4628758" cy="3500071"/>
          </a:xfrm>
        </p:spPr>
      </p:pic>
      <p:sp>
        <p:nvSpPr>
          <p:cNvPr id="7" name="Text Placeholder 6"/>
          <p:cNvSpPr>
            <a:spLocks noGrp="1"/>
          </p:cNvSpPr>
          <p:nvPr>
            <p:ph type="body" sz="quarter" idx="14"/>
          </p:nvPr>
        </p:nvSpPr>
        <p:spPr/>
        <p:txBody>
          <a:bodyPr>
            <a:normAutofit/>
          </a:bodyPr>
          <a:lstStyle/>
          <a:p>
            <a:r>
              <a:rPr lang="en-US" sz="1600" dirty="0"/>
              <a:t>On a car, the shock absorber damps motion and dissipates energy. This is much like the resistance in an </a:t>
            </a:r>
            <a:r>
              <a:rPr lang="en-US" sz="1600" i="1" dirty="0"/>
              <a:t>RLC</a:t>
            </a:r>
            <a:r>
              <a:rPr lang="en-US" sz="1600" dirty="0"/>
              <a:t> circuit. The mass and spring determine the resonant frequency.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97767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15.16</a:t>
            </a:r>
          </a:p>
        </p:txBody>
      </p:sp>
      <p:pic>
        <p:nvPicPr>
          <p:cNvPr id="2" name="Picture Placeholder 1" descr="Figures a through d show sine waves on graphs of P versus t. All have the same amplitude and frequency. Figure a is labeled resistor. P bar is equal to half I0 V0. The sine wave is above the x axis, with the minimum y value being 0. It starts from a trough. Figure b is labeled capacitor. P bar is equal to 0. The equilibrium position of the sine wave is along the x axis. It starts at equilibrium with a positive slope. Figure c is labeled inductor. P bar is equal to 0. The equilibrium position of the sine wave is along the x axis. It starts at equilibrium with a negative slope. Figure d is labeled AC source. P bar is equal to half I0 V0 cos phi. The equilibrium position of the sine wave is above the x axis, with the minimum y-value of the wave being negativ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944" b="-944"/>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Graph of instantaneous power for various circuit elements. </a:t>
            </a:r>
            <a:r>
              <a:rPr lang="en-US" sz="1600" dirty="0">
                <a:solidFill>
                  <a:srgbClr val="6CB255"/>
                </a:solidFill>
              </a:rPr>
              <a:t>(a) </a:t>
            </a:r>
            <a:r>
              <a:rPr lang="en-US" sz="1600" dirty="0">
                <a:solidFill>
                  <a:srgbClr val="000000"/>
                </a:solidFill>
              </a:rPr>
              <a:t>For the resistor, </a:t>
            </a:r>
            <a:r>
              <a:rPr lang="en-US" sz="1600" i="1" dirty="0">
                <a:solidFill>
                  <a:srgbClr val="000000"/>
                </a:solidFill>
              </a:rPr>
              <a:t>P</a:t>
            </a:r>
            <a:r>
              <a:rPr lang="en-US" sz="1600" baseline="-25000" dirty="0">
                <a:solidFill>
                  <a:srgbClr val="000000"/>
                </a:solidFill>
              </a:rPr>
              <a:t>ave</a:t>
            </a:r>
            <a:r>
              <a:rPr lang="en-US" sz="1600"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r>
              <a:rPr lang="en-US" sz="1600" i="1" dirty="0">
                <a:solidFill>
                  <a:srgbClr val="000000"/>
                </a:solidFill>
              </a:rPr>
              <a:t>I</a:t>
            </a:r>
            <a:r>
              <a:rPr lang="en-US" sz="1600" baseline="-25000" dirty="0">
                <a:solidFill>
                  <a:srgbClr val="000000"/>
                </a:solidFill>
              </a:rPr>
              <a:t>0</a:t>
            </a:r>
            <a:r>
              <a:rPr lang="en-US" sz="1600" i="1" dirty="0">
                <a:solidFill>
                  <a:srgbClr val="000000"/>
                </a:solidFill>
              </a:rPr>
              <a:t>V</a:t>
            </a:r>
            <a:r>
              <a:rPr lang="en-US" sz="1600" baseline="-25000" dirty="0">
                <a:solidFill>
                  <a:srgbClr val="000000"/>
                </a:solidFill>
              </a:rPr>
              <a:t>0</a:t>
            </a:r>
            <a:r>
              <a:rPr lang="en-US" sz="1600" dirty="0">
                <a:solidFill>
                  <a:srgbClr val="000000"/>
                </a:solidFill>
                <a:latin typeface="Cambria Math"/>
                <a:cs typeface="Cambria Math"/>
              </a:rPr>
              <a:t>/</a:t>
            </a:r>
            <a:r>
              <a:rPr lang="en-US" sz="1600" dirty="0">
                <a:solidFill>
                  <a:srgbClr val="000000"/>
                </a:solidFill>
              </a:rPr>
              <a:t>2, whereas for</a:t>
            </a:r>
            <a:r>
              <a:rPr lang="en-US" sz="1600" dirty="0">
                <a:solidFill>
                  <a:srgbClr val="6CB255"/>
                </a:solidFill>
              </a:rPr>
              <a:t> (b) </a:t>
            </a:r>
            <a:r>
              <a:rPr lang="en-US" sz="1600" dirty="0">
                <a:solidFill>
                  <a:srgbClr val="000000"/>
                </a:solidFill>
              </a:rPr>
              <a:t>the capacitor and</a:t>
            </a:r>
            <a:r>
              <a:rPr lang="en-US" sz="1600" dirty="0">
                <a:solidFill>
                  <a:srgbClr val="6CB255"/>
                </a:solidFill>
              </a:rPr>
              <a:t> (c) </a:t>
            </a:r>
            <a:r>
              <a:rPr lang="en-US" sz="1600" dirty="0">
                <a:solidFill>
                  <a:srgbClr val="000000"/>
                </a:solidFill>
              </a:rPr>
              <a:t>the inductor, </a:t>
            </a:r>
            <a:r>
              <a:rPr lang="en-US" sz="1600" i="1" dirty="0">
                <a:solidFill>
                  <a:srgbClr val="000000"/>
                </a:solidFill>
              </a:rPr>
              <a:t>P</a:t>
            </a:r>
            <a:r>
              <a:rPr lang="en-US" sz="1600" baseline="-25000" dirty="0">
                <a:solidFill>
                  <a:srgbClr val="000000"/>
                </a:solidFill>
              </a:rPr>
              <a:t>ave</a:t>
            </a:r>
            <a:r>
              <a:rPr lang="en-US" sz="1600"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0. </a:t>
            </a:r>
            <a:r>
              <a:rPr lang="en-US" sz="1600" dirty="0">
                <a:solidFill>
                  <a:srgbClr val="6CB255"/>
                </a:solidFill>
              </a:rPr>
              <a:t>(d) </a:t>
            </a:r>
            <a:r>
              <a:rPr lang="en-US" sz="1600" dirty="0">
                <a:solidFill>
                  <a:srgbClr val="000000"/>
                </a:solidFill>
              </a:rPr>
              <a:t>For the source, </a:t>
            </a:r>
            <a:r>
              <a:rPr lang="en-US" sz="1600" i="1" dirty="0">
                <a:solidFill>
                  <a:srgbClr val="000000"/>
                </a:solidFill>
              </a:rPr>
              <a:t>P</a:t>
            </a:r>
            <a:r>
              <a:rPr lang="en-US" sz="1600" baseline="-25000" dirty="0">
                <a:solidFill>
                  <a:srgbClr val="000000"/>
                </a:solidFill>
              </a:rPr>
              <a:t>ave</a:t>
            </a:r>
            <a:r>
              <a:rPr lang="en-US" sz="1600" dirty="0">
                <a:solidFill>
                  <a:srgbClr val="000000"/>
                </a:solidFill>
              </a:rPr>
              <a:t> </a:t>
            </a:r>
            <a:r>
              <a:rPr lang="en-US" sz="1600" dirty="0">
                <a:solidFill>
                  <a:srgbClr val="000000"/>
                </a:solidFill>
                <a:latin typeface="Cambria Math"/>
                <a:cs typeface="Cambria Math"/>
              </a:rPr>
              <a:t>=</a:t>
            </a:r>
            <a:r>
              <a:rPr lang="en-US" sz="1600" dirty="0">
                <a:solidFill>
                  <a:srgbClr val="000000"/>
                </a:solidFill>
              </a:rPr>
              <a:t> </a:t>
            </a:r>
            <a:r>
              <a:rPr lang="en-US" sz="1600" i="1" dirty="0">
                <a:solidFill>
                  <a:srgbClr val="000000"/>
                </a:solidFill>
              </a:rPr>
              <a:t>I</a:t>
            </a:r>
            <a:r>
              <a:rPr lang="en-US" sz="1600" baseline="-25000" dirty="0">
                <a:solidFill>
                  <a:srgbClr val="000000"/>
                </a:solidFill>
              </a:rPr>
              <a:t>0</a:t>
            </a:r>
            <a:r>
              <a:rPr lang="en-US" sz="1600" i="1" dirty="0">
                <a:solidFill>
                  <a:srgbClr val="000000"/>
                </a:solidFill>
              </a:rPr>
              <a:t>V</a:t>
            </a:r>
            <a:r>
              <a:rPr lang="en-US" sz="1600" baseline="-25000" dirty="0">
                <a:solidFill>
                  <a:srgbClr val="000000"/>
                </a:solidFill>
              </a:rPr>
              <a:t>0</a:t>
            </a:r>
            <a:r>
              <a:rPr lang="en-US" sz="1600" dirty="0">
                <a:solidFill>
                  <a:srgbClr val="000000"/>
                </a:solidFill>
              </a:rPr>
              <a:t>(</a:t>
            </a:r>
            <a:r>
              <a:rPr lang="en-US" sz="1600" dirty="0" err="1">
                <a:solidFill>
                  <a:srgbClr val="000000"/>
                </a:solidFill>
              </a:rPr>
              <a:t>cos</a:t>
            </a:r>
            <a:r>
              <a:rPr lang="en-US" sz="1600" dirty="0">
                <a:solidFill>
                  <a:srgbClr val="000000"/>
                </a:solidFill>
              </a:rPr>
              <a:t> </a:t>
            </a:r>
            <a:r>
              <a:rPr lang="en-US" sz="1600" dirty="0">
                <a:solidFill>
                  <a:srgbClr val="000000"/>
                </a:solidFill>
                <a:latin typeface="Cambria Math"/>
                <a:ea typeface="Cambria Math"/>
                <a:cs typeface="Cambria Math"/>
              </a:rPr>
              <a:t>𝜙</a:t>
            </a:r>
            <a:r>
              <a:rPr lang="en-US" sz="1600" dirty="0">
                <a:solidFill>
                  <a:srgbClr val="000000"/>
                </a:solidFill>
              </a:rPr>
              <a:t>)</a:t>
            </a:r>
            <a:r>
              <a:rPr lang="en-US" sz="1600" dirty="0">
                <a:solidFill>
                  <a:srgbClr val="000000"/>
                </a:solidFill>
                <a:latin typeface="Cambria Math"/>
                <a:cs typeface="Cambria Math"/>
              </a:rPr>
              <a:t>/</a:t>
            </a:r>
            <a:r>
              <a:rPr lang="en-US" sz="1600" dirty="0">
                <a:solidFill>
                  <a:srgbClr val="000000"/>
                </a:solidFill>
              </a:rPr>
              <a:t>2, which may be positive, negative, or zero, depending on </a:t>
            </a:r>
            <a:r>
              <a:rPr lang="en-US" sz="1600" dirty="0">
                <a:solidFill>
                  <a:srgbClr val="000000"/>
                </a:solidFill>
                <a:latin typeface="Cambria Math"/>
                <a:ea typeface="Cambria Math"/>
                <a:cs typeface="Cambria Math"/>
              </a:rPr>
              <a:t>𝜙</a:t>
            </a:r>
            <a:r>
              <a:rPr lang="en-US" sz="1600" dirty="0">
                <a:solidFill>
                  <a:srgbClr val="000000"/>
                </a:solidFill>
              </a:rPr>
              <a:t>.</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69267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15.17</a:t>
            </a:r>
          </a:p>
        </p:txBody>
      </p:sp>
      <p:pic>
        <p:nvPicPr>
          <p:cNvPr id="2" name="Picture Placeholder 1" descr="Figure shows a graph of I0 versus omega. The curve ascends gradually, has one blunt peak at the centre and then gradually descends to its original value. The y-value at the peak is V0 by R and the x-value is omega 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2879" r="-42879"/>
          <a:stretch>
            <a:fillRect/>
          </a:stretch>
        </p:blipFill>
        <p:spPr/>
      </p:pic>
      <mc:AlternateContent xmlns:mc="http://schemas.openxmlformats.org/markup-compatibility/2006" xmlns:a14="http://schemas.microsoft.com/office/drawing/2010/main">
        <mc:Choice Requires="a14">
          <p:sp>
            <p:nvSpPr>
              <p:cNvPr id="7" name="Text Placeholder 6"/>
              <p:cNvSpPr>
                <a:spLocks noGrp="1"/>
              </p:cNvSpPr>
              <p:nvPr>
                <p:ph type="body" sz="quarter" idx="14"/>
              </p:nvPr>
            </p:nvSpPr>
            <p:spPr/>
            <p:txBody>
              <a:bodyPr>
                <a:normAutofit/>
              </a:bodyPr>
              <a:lstStyle/>
              <a:p>
                <a:r>
                  <a:rPr lang="en-US" sz="1600" dirty="0"/>
                  <a:t>At an </a:t>
                </a:r>
                <a:r>
                  <a:rPr lang="en-US" sz="1600" i="1" dirty="0"/>
                  <a:t>RLC</a:t>
                </a:r>
                <a:r>
                  <a:rPr lang="en-US" sz="1600" dirty="0"/>
                  <a:t> circuit’s resonant frequency, </a:t>
                </a:r>
                <a14:m>
                  <m:oMath xmlns:m="http://schemas.openxmlformats.org/officeDocument/2006/math">
                    <m:sSub>
                      <m:sSubPr>
                        <m:ctrlPr>
                          <a:rPr lang="en-US" sz="1600" i="1" smtClean="0">
                            <a:latin typeface="Cambria Math" panose="02040503050406030204" pitchFamily="18" charset="0"/>
                            <a:ea typeface="Cambria Math"/>
                          </a:rPr>
                        </m:ctrlPr>
                      </m:sSubPr>
                      <m:e>
                        <m:r>
                          <a:rPr lang="en-US" sz="1600" b="0" i="1" smtClean="0">
                            <a:latin typeface="Cambria Math"/>
                            <a:ea typeface="Cambria Math"/>
                          </a:rPr>
                          <m:t>𝜔</m:t>
                        </m:r>
                      </m:e>
                      <m:sub>
                        <m:r>
                          <a:rPr lang="en-US" sz="1600" b="0" i="0" smtClean="0">
                            <a:latin typeface="Cambria Math"/>
                            <a:ea typeface="Cambria Math"/>
                          </a:rPr>
                          <m:t>0</m:t>
                        </m:r>
                      </m:sub>
                    </m:sSub>
                    <m:r>
                      <a:rPr lang="en-US" sz="1600" b="1" i="0" smtClean="0">
                        <a:latin typeface="Cambria Math"/>
                      </a:rPr>
                      <m:t>=</m:t>
                    </m:r>
                    <m:rad>
                      <m:radPr>
                        <m:degHide m:val="on"/>
                        <m:ctrlPr>
                          <a:rPr lang="en-US" sz="1600" b="1" i="1" smtClean="0">
                            <a:latin typeface="Cambria Math" panose="02040503050406030204" pitchFamily="18" charset="0"/>
                          </a:rPr>
                        </m:ctrlPr>
                      </m:radPr>
                      <m:deg/>
                      <m:e>
                        <m:r>
                          <a:rPr lang="en-US" sz="1600" b="0" i="0" smtClean="0">
                            <a:latin typeface="Cambria Math"/>
                          </a:rPr>
                          <m:t>1</m:t>
                        </m:r>
                        <m:r>
                          <a:rPr lang="en-US" sz="1600" b="1" i="1" smtClean="0">
                            <a:latin typeface="Cambria Math"/>
                          </a:rPr>
                          <m:t>/</m:t>
                        </m:r>
                        <m:r>
                          <a:rPr lang="en-US" sz="1600" b="0" i="1" smtClean="0">
                            <a:latin typeface="Cambria Math"/>
                          </a:rPr>
                          <m:t>𝐿𝐶</m:t>
                        </m:r>
                      </m:e>
                    </m:rad>
                  </m:oMath>
                </a14:m>
                <a:r>
                  <a:rPr lang="en-US" sz="1600" b="1" dirty="0"/>
                  <a:t>, </a:t>
                </a:r>
                <a:r>
                  <a:rPr lang="en-US" sz="1600" dirty="0"/>
                  <a:t>the current amplitude is at its maximum value.</a:t>
                </a:r>
              </a:p>
            </p:txBody>
          </p:sp>
        </mc:Choice>
        <mc:Fallback xmlns="">
          <p:sp>
            <p:nvSpPr>
              <p:cNvPr id="7" name="Text Placeholder 6"/>
              <p:cNvSpPr>
                <a:spLocks noGrp="1" noRot="1" noChangeAspect="1" noMove="1" noResize="1" noEditPoints="1" noAdjustHandles="1" noChangeArrowheads="1" noChangeShapeType="1" noTextEdit="1"/>
              </p:cNvSpPr>
              <p:nvPr>
                <p:ph type="body" sz="quarter" idx="14"/>
              </p:nvPr>
            </p:nvSpPr>
            <p:spPr>
              <a:blipFill rotWithShape="1">
                <a:blip r:embed="rId3"/>
                <a:stretch>
                  <a:fillRect l="-378"/>
                </a:stretch>
              </a:blipFill>
            </p:spPr>
            <p:txBody>
              <a:bodyPr/>
              <a:lstStyle/>
              <a:p>
                <a:r>
                  <a:rPr lang="en-US">
                    <a:noFill/>
                  </a:rPr>
                  <a:t> </a:t>
                </a:r>
              </a:p>
            </p:txBody>
          </p:sp>
        </mc:Fallback>
      </mc:AlternateContent>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4526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15.18</a:t>
            </a:r>
          </a:p>
        </p:txBody>
      </p:sp>
      <p:pic>
        <p:nvPicPr>
          <p:cNvPr id="2" name="Picture Placeholder 1" descr="Figure shows a graph of P bar versus omega. The curve ascends gradually, has one blunt peak at the centre and then gradually descends to its original value. The y-value at the peak is V squared subscript rms by R and the x-value is omega 0. The y value near the middle of the curve is V squared subscript rms by 2R. The width of the curve near the middle is labeled delta omega."/>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829" b="-12829"/>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chemeClr val="tx1"/>
                </a:solidFill>
              </a:rPr>
              <a:t>Like the current, the average power transferred from an ac generator to an </a:t>
            </a:r>
            <a:r>
              <a:rPr lang="en-US" sz="1600" i="1" dirty="0">
                <a:solidFill>
                  <a:schemeClr val="tx1"/>
                </a:solidFill>
              </a:rPr>
              <a:t>RLC </a:t>
            </a:r>
            <a:r>
              <a:rPr lang="en-US" sz="1600" dirty="0">
                <a:solidFill>
                  <a:schemeClr val="tx1"/>
                </a:solidFill>
              </a:rPr>
              <a:t>circuit peaks at the resonant frequency.</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629887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a:t>
            </a:r>
          </a:p>
        </p:txBody>
      </p:sp>
      <p:pic>
        <p:nvPicPr>
          <p:cNvPr id="2" name="Picture Placeholder 1" descr="Photograph of power lin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161" r="-3161"/>
          <a:stretch>
            <a:fillRect/>
          </a:stretch>
        </p:blipFill>
        <p:spPr/>
      </p:pic>
      <p:sp>
        <p:nvSpPr>
          <p:cNvPr id="7" name="Text Placeholder 6"/>
          <p:cNvSpPr>
            <a:spLocks noGrp="1"/>
          </p:cNvSpPr>
          <p:nvPr>
            <p:ph type="body" sz="quarter" idx="14"/>
          </p:nvPr>
        </p:nvSpPr>
        <p:spPr/>
        <p:txBody>
          <a:bodyPr>
            <a:normAutofit/>
          </a:bodyPr>
          <a:lstStyle/>
          <a:p>
            <a:r>
              <a:rPr lang="en-US" sz="1600" dirty="0"/>
              <a:t>The current we draw into our houses is an alternating current (ac). Power lines transmit ac to our neighborhoods, where local power stations and transformers distribute it to our homes. In this chapter, we discuss how a transformer works and how it allows us to transmit power at very high voltages and minimal heating losses across the lines.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15.19</a:t>
            </a:r>
          </a:p>
        </p:txBody>
      </p:sp>
      <p:pic>
        <p:nvPicPr>
          <p:cNvPr id="2" name="Picture Placeholder 1" descr="Photograph of an underwater diver using a metal detec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68014" r="-68014"/>
          <a:stretch>
            <a:fillRect/>
          </a:stretch>
        </p:blipFill>
        <p:spPr/>
      </p:pic>
      <p:sp>
        <p:nvSpPr>
          <p:cNvPr id="7" name="Text Placeholder 6"/>
          <p:cNvSpPr>
            <a:spLocks noGrp="1"/>
          </p:cNvSpPr>
          <p:nvPr>
            <p:ph type="body" sz="quarter" idx="14"/>
          </p:nvPr>
        </p:nvSpPr>
        <p:spPr/>
        <p:txBody>
          <a:bodyPr>
            <a:normAutofit/>
          </a:bodyPr>
          <a:lstStyle/>
          <a:p>
            <a:r>
              <a:rPr lang="en-US" sz="1600" dirty="0"/>
              <a:t>When a metal detector comes near a piece of metal, the self-inductance of one of its coils changes. This causes a shift in the resonant frequency of a circuit containing the coil. That shift is detected by the circuitry and transmitted to the diver by means of the headphones.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82717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15.20</a:t>
            </a:r>
          </a:p>
        </p:txBody>
      </p:sp>
      <p:pic>
        <p:nvPicPr>
          <p:cNvPr id="2" name="Picture Placeholder 1" descr="Figure shows a power plant on the left. This is connected to a step up transformer through a 12 kV line. The transformer is connected to a high voltage transmission line of 400 kV. This is connected to a step down transformer at a substation. From here, a 13 kV line goes to a step down transformer on an electric pole. From here a 240 V line goes to a house."/>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23736" b="-23736"/>
          <a:stretch>
            <a:fillRect/>
          </a:stretch>
        </p:blipFill>
        <p:spPr/>
      </p:pic>
      <p:sp>
        <p:nvSpPr>
          <p:cNvPr id="7" name="Text Placeholder 6"/>
          <p:cNvSpPr>
            <a:spLocks noGrp="1"/>
          </p:cNvSpPr>
          <p:nvPr>
            <p:ph type="body" sz="quarter" idx="14"/>
          </p:nvPr>
        </p:nvSpPr>
        <p:spPr/>
        <p:txBody>
          <a:bodyPr>
            <a:normAutofit/>
          </a:bodyPr>
          <a:lstStyle/>
          <a:p>
            <a:r>
              <a:rPr lang="en-US" sz="1600" dirty="0"/>
              <a:t>The rms voltage from a power plant eventually needs to be stepped down from 12 kV to 240 V so that it can be safely introduced into a home. A high-voltage transmission line allows a low current to be transmitted via a substation over long distances.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57464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15.21</a:t>
            </a:r>
          </a:p>
        </p:txBody>
      </p:sp>
      <p:pic>
        <p:nvPicPr>
          <p:cNvPr id="2" name="Picture Placeholder 1" descr="Photograph of transformers on an electric pole. There are three transformers, each encased in a cylindrical containe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876" r="-1876"/>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Transformers are used to step down the high voltages in transmission lines to the 110 to 220 V used in homes. (credit: modification of work by “Fortyseven”/Flickr)</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04848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15.22</a:t>
            </a:r>
          </a:p>
        </p:txBody>
      </p:sp>
      <p:pic>
        <p:nvPicPr>
          <p:cNvPr id="2" name="Picture Placeholder 1" descr="Figure shows a soft iron core in the center. This is in the form of a rectangular ring. There are windings on its left arm, connected to a voltage source. These are labeled N subscript p turns. The current through them is i subscript p parentheses t parentheses. The voltage across two ends of the windings is v subscript p parentheses t parentheses. The windings on the right arm of the core are connected to a resistor R subscript s. The windings are labeled N subscript s turns. These are more in number than the windings on the left arm. The current in the right circuit is i subscript s parentheses t parentheses. The voltage across the windings is v subscript s parentheses t parentheses. The current in the left circuit flows into the windings from the top. The current in the right circuit flows out of the winding from the top."/>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9542" r="-9542"/>
          <a:stretch>
            <a:fillRect/>
          </a:stretch>
        </p:blipFill>
        <p:spPr/>
      </p:pic>
      <p:sp>
        <p:nvSpPr>
          <p:cNvPr id="7" name="Text Placeholder 6"/>
          <p:cNvSpPr>
            <a:spLocks noGrp="1"/>
          </p:cNvSpPr>
          <p:nvPr>
            <p:ph type="body" sz="quarter" idx="14"/>
          </p:nvPr>
        </p:nvSpPr>
        <p:spPr/>
        <p:txBody>
          <a:bodyPr>
            <a:normAutofit/>
          </a:bodyPr>
          <a:lstStyle/>
          <a:p>
            <a:r>
              <a:rPr lang="en-US" sz="1600" dirty="0"/>
              <a:t>A step-up transformer (more turns in the secondary winding than in the primary winding). The two windings are wrapped around a soft iron core.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640662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29</a:t>
            </a:r>
          </a:p>
        </p:txBody>
      </p:sp>
      <p:pic>
        <p:nvPicPr>
          <p:cNvPr id="2" name="Picture Placeholder 1" descr="Figure shows a circuit with a voltage source 170 V, sine 120 pi t, a resistor of 5 ohm, a capacitor of 400 microfarad and an inductor of 25 milihenry all connected in series."/>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45110" r="-45110"/>
          <a:stretch>
            <a:fillRect/>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3608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pic>
        <p:nvPicPr>
          <p:cNvPr id="2" name="Picture Placeholder 1" descr="Figure shows an AC source connected to a box labeled Z. The source is 170V, cos 120 pi t. The current through the circuit is 0.5 Amp, cos parentheses 120 pi t plus pi by 4 parentheses."/>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9652" r="-19652"/>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4318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55</a:t>
            </a:r>
          </a:p>
        </p:txBody>
      </p:sp>
      <p:pic>
        <p:nvPicPr>
          <p:cNvPr id="2" name="Picture Placeholder 1" descr="Figure shows a circuit with an AC source of 50 V, sine 120 pi t. This is connected to an inductor of 8 mH, a capacitor of 400 mu F and a resistor R. Another capacitor is connected in parallel with the first one. The value of this is 200 mu F."/>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5025" r="-15025"/>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69077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62</a:t>
            </a:r>
          </a:p>
        </p:txBody>
      </p:sp>
      <p:pic>
        <p:nvPicPr>
          <p:cNvPr id="2" name="Picture Placeholder 1" descr="Series circuit with voltage source V parentheses t parentheses, a 30 mH inductor and a 1.5 kilo ohm resisto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8878" r="-38878"/>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03731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66</a:t>
            </a:r>
          </a:p>
        </p:txBody>
      </p:sp>
      <p:pic>
        <p:nvPicPr>
          <p:cNvPr id="2" name="Picture Placeholder 1" descr="Figure shows a transformer with more windings in the primary coil. The primary coil is connected to a voltage source through an impedance Z equal to 500 ohm. The voltage across the windings is labeled amplifier output V subscript P. The two ends of the secondary coil of the transformer are connected across a resistance of 8 ohm."/>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2174" r="-12174"/>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2258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71</a:t>
            </a:r>
          </a:p>
        </p:txBody>
      </p:sp>
      <p:pic>
        <p:nvPicPr>
          <p:cNvPr id="2" name="Picture Placeholder 1" descr="Figure shows two circuits. The first shows a capacitor and resistor in series with a voltage source labeled V in. V out is measured across the resistor. The second circuit shows an inductor and resistor in series with a voltage source labeled V in. V out is measured across the inductor."/>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4880" r="-4880"/>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33502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15.2</a:t>
            </a:r>
          </a:p>
        </p:txBody>
      </p:sp>
      <p:pic>
        <p:nvPicPr>
          <p:cNvPr id="2" name="Picture Placeholder 1" descr="Figures a and b show graphs of voltage and current versus time. Figure a shows direct voltage and direct current as horizontal lines on the graph, with positive y values. Current has a lower y-value than voltage. Figure b shows alternating voltage and alternating current as sinusoidal waves on the graph, with voltage having a greater amplitude than current. They have the same wavelength. Half-wavelength has an x-value of 8.33 and one wavelength has an x-value of 16.6. The maximum y-values of voltage and current are marked V0 and I0 respectively and the minimum y-values are marked minus V0 and minus I0 respectively."/>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2411" b="-2411"/>
          <a:stretch>
            <a:fillRect/>
          </a:stretch>
        </p:blipFill>
        <p:spPr/>
      </p:pic>
      <p:sp>
        <p:nvSpPr>
          <p:cNvPr id="7" name="Text Placeholder 6"/>
          <p:cNvSpPr>
            <a:spLocks noGrp="1"/>
          </p:cNvSpPr>
          <p:nvPr>
            <p:ph type="body" sz="quarter" idx="14"/>
          </p:nvPr>
        </p:nvSpPr>
        <p:spPr/>
        <p:txBody>
          <a:bodyPr>
            <a:noAutofit/>
          </a:bodyPr>
          <a:lstStyle/>
          <a:p>
            <a:pPr marL="342900" indent="-342900">
              <a:buAutoNum type="alphaLcParenBoth"/>
            </a:pPr>
            <a:r>
              <a:rPr lang="en-US" sz="1470" dirty="0">
                <a:solidFill>
                  <a:schemeClr val="tx1"/>
                </a:solidFill>
              </a:rPr>
              <a:t>The dc voltage and current are constant in time, once the current is established.</a:t>
            </a:r>
          </a:p>
          <a:p>
            <a:pPr marL="342900" indent="-342900">
              <a:buAutoNum type="alphaLcParenBoth"/>
            </a:pPr>
            <a:r>
              <a:rPr lang="en-US" sz="1470" dirty="0">
                <a:solidFill>
                  <a:schemeClr val="tx1"/>
                </a:solidFill>
              </a:rPr>
              <a:t>The voltage and current versus time are quite different for ac power. In this example, which shows 60-Hz ac power and time </a:t>
            </a:r>
            <a:r>
              <a:rPr lang="en-US" sz="1470" i="1" dirty="0">
                <a:solidFill>
                  <a:schemeClr val="tx1"/>
                </a:solidFill>
              </a:rPr>
              <a:t>t</a:t>
            </a:r>
            <a:r>
              <a:rPr lang="en-US" sz="1470" dirty="0">
                <a:solidFill>
                  <a:schemeClr val="tx1"/>
                </a:solidFill>
              </a:rPr>
              <a:t> in milliseconds, voltage and current are sinusoidal and are in phase for a simple resistance circuit. The frequencies and peak voltages of ac sources differ greatly.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24390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Exercise 72</a:t>
            </a:r>
          </a:p>
        </p:txBody>
      </p:sp>
      <p:pic>
        <p:nvPicPr>
          <p:cNvPr id="2" name="Picture Placeholder 1" descr="Figure shows two circuits. The first shows a capacitor and resistor in series with a voltage source labeled V in. V out is measured across the capacitor. The second circuit shows an inductor and resistor in series with a voltage source labeled V in. V out is measured across the resisto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072" r="-4072"/>
          <a:stretch>
            <a:fillRect/>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593062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15.3</a:t>
            </a:r>
          </a:p>
        </p:txBody>
      </p:sp>
      <p:pic>
        <p:nvPicPr>
          <p:cNvPr id="2" name="Picture Placeholder 1" descr="Figure shows an AC sine wave. A circuit is shown at the top, pointing to the wave. It is labeled V source and has an AC voltage source connected to a resistor. The source is marked positive on one side and negative on the other. A circuit at the bottom, labeled V resistor, also points to the wave. It is similar to the top circuit but with the polarity of the source reversed."/>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3342" r="-43342"/>
          <a:stretch>
            <a:fillRect/>
          </a:stretch>
        </p:blipFill>
        <p:spPr/>
      </p:pic>
      <p:sp>
        <p:nvSpPr>
          <p:cNvPr id="7" name="Text Placeholder 6"/>
          <p:cNvSpPr>
            <a:spLocks noGrp="1"/>
          </p:cNvSpPr>
          <p:nvPr>
            <p:ph type="body" sz="quarter" idx="14"/>
          </p:nvPr>
        </p:nvSpPr>
        <p:spPr/>
        <p:txBody>
          <a:bodyPr>
            <a:normAutofit/>
          </a:bodyPr>
          <a:lstStyle/>
          <a:p>
            <a:r>
              <a:rPr lang="en-US" sz="1600" dirty="0"/>
              <a:t>The potential difference </a:t>
            </a:r>
            <a:r>
              <a:rPr lang="en-US" sz="1600" i="1" dirty="0"/>
              <a:t>V</a:t>
            </a:r>
            <a:r>
              <a:rPr lang="en-US" sz="1600" dirty="0"/>
              <a:t> between the terminals of an ac voltage source fluctuates, so the source and the resistor have ac sine waves on top of each other. The mathematical expression for </a:t>
            </a:r>
            <a:r>
              <a:rPr lang="en-US" sz="1600" i="1" dirty="0"/>
              <a:t>v</a:t>
            </a:r>
            <a:r>
              <a:rPr lang="en-US" sz="1600" dirty="0"/>
              <a:t> is given by </a:t>
            </a:r>
            <a:r>
              <a:rPr lang="en-US" sz="1600" i="1" dirty="0"/>
              <a:t>v</a:t>
            </a:r>
            <a:r>
              <a:rPr lang="en-US" sz="1600" dirty="0"/>
              <a:t> </a:t>
            </a:r>
            <a:r>
              <a:rPr lang="en-US" sz="1600" dirty="0">
                <a:latin typeface="Cambria Math"/>
                <a:cs typeface="Cambria Math"/>
              </a:rPr>
              <a:t>=</a:t>
            </a:r>
            <a:r>
              <a:rPr lang="en-US" sz="1600" dirty="0"/>
              <a:t> </a:t>
            </a:r>
            <a:r>
              <a:rPr lang="en-US" sz="1600" i="1" dirty="0"/>
              <a:t>V</a:t>
            </a:r>
            <a:r>
              <a:rPr lang="en-US" sz="1600" baseline="-25000" dirty="0"/>
              <a:t>0</a:t>
            </a:r>
            <a:r>
              <a:rPr lang="en-US" sz="1600" dirty="0"/>
              <a:t> sin </a:t>
            </a:r>
            <a:r>
              <a:rPr lang="en-US" sz="1600" dirty="0">
                <a:latin typeface="Cambria Math"/>
                <a:ea typeface="Cambria Math"/>
              </a:rPr>
              <a:t>𝜔</a:t>
            </a:r>
            <a:r>
              <a:rPr lang="en-US" sz="1600" i="1" dirty="0"/>
              <a:t>t</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98323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15.4</a:t>
            </a:r>
          </a:p>
        </p:txBody>
      </p:sp>
      <p:pic>
        <p:nvPicPr>
          <p:cNvPr id="2" name="Picture Placeholder 1" descr="Figure shows a sine wave with maximum and minimum values of the voltage being V0 and minus V0 respectively. Each positive slope of the wave, at the x-axis, marks one complete wavelength. These points are labeled in sequence: 2 pi by omega, 4 pi by omega and 6 pi by omega."/>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8397" r="-8397"/>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The output </a:t>
            </a:r>
            <a:r>
              <a:rPr lang="en-US" sz="1600" i="1" dirty="0"/>
              <a:t>v</a:t>
            </a:r>
            <a:r>
              <a:rPr lang="en-US" sz="1600" dirty="0"/>
              <a:t>(</a:t>
            </a:r>
            <a:r>
              <a:rPr lang="en-US" sz="1600" i="1" dirty="0"/>
              <a:t>t</a:t>
            </a:r>
            <a:r>
              <a:rPr lang="en-US" sz="1600" dirty="0"/>
              <a:t>) </a:t>
            </a:r>
            <a:r>
              <a:rPr lang="en-US" sz="1600" dirty="0">
                <a:latin typeface="Cambria Math"/>
                <a:cs typeface="Cambria Math"/>
              </a:rPr>
              <a:t>=</a:t>
            </a:r>
            <a:r>
              <a:rPr lang="en-US" sz="1600" dirty="0"/>
              <a:t> </a:t>
            </a:r>
            <a:r>
              <a:rPr lang="en-US" sz="1600" i="1" dirty="0"/>
              <a:t>V</a:t>
            </a:r>
            <a:r>
              <a:rPr lang="en-US" sz="1600" baseline="-25000" dirty="0"/>
              <a:t>0</a:t>
            </a:r>
            <a:r>
              <a:rPr lang="en-US" sz="1600" dirty="0"/>
              <a:t> sin </a:t>
            </a:r>
            <a:r>
              <a:rPr lang="en-US" sz="1600" dirty="0">
                <a:latin typeface="Cambria Math"/>
                <a:ea typeface="Cambria Math"/>
              </a:rPr>
              <a:t>𝜔</a:t>
            </a:r>
            <a:r>
              <a:rPr lang="en-US" sz="1600" i="1" dirty="0"/>
              <a:t>t</a:t>
            </a:r>
            <a:r>
              <a:rPr lang="en-US" sz="1600" dirty="0"/>
              <a:t> of an ac generator.</a:t>
            </a:r>
          </a:p>
          <a:p>
            <a:pPr marL="342900" indent="-342900">
              <a:buAutoNum type="alphaLcParenBoth"/>
            </a:pPr>
            <a:r>
              <a:rPr lang="en-US" sz="1600" dirty="0"/>
              <a:t>Symbol used to represent an ac voltage source in a circuit diagram.</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27805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15.5</a:t>
            </a:r>
          </a:p>
        </p:txBody>
      </p:sp>
      <p:pic>
        <p:nvPicPr>
          <p:cNvPr id="2" name="Picture Placeholder 1" descr="Figure a shows a circuit with an AC voltage source connected to a resistor. The source is labeled V0 sine omega t. Figure b shows sine waves of AC voltage and current on the same graph. Voltage has a greater amplitude than current and its maximum value is marked V0 on the y axis. The maximum value of current is marked I0. The voltage curve is labeled V subscript R parentheses t parentheses equal to V0 sine omega t. The current curve is labeled I subscript R parentheses t parentheses equal to I0 sine omega t."/>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1415" b="-1415"/>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resistor connected across an ac voltage source.</a:t>
            </a:r>
          </a:p>
          <a:p>
            <a:pPr marL="342900" indent="-342900">
              <a:buAutoNum type="alphaLcParenBoth"/>
            </a:pPr>
            <a:r>
              <a:rPr lang="en-US" sz="1600" dirty="0"/>
              <a:t>The current </a:t>
            </a:r>
            <a:r>
              <a:rPr lang="en-US" sz="1600" i="1" dirty="0"/>
              <a:t>i</a:t>
            </a:r>
            <a:r>
              <a:rPr lang="en-US" sz="1600" i="1" baseline="-25000" dirty="0"/>
              <a:t>R</a:t>
            </a:r>
            <a:r>
              <a:rPr lang="en-US" sz="1600" dirty="0"/>
              <a:t>(</a:t>
            </a:r>
            <a:r>
              <a:rPr lang="en-US" sz="1600" i="1" dirty="0"/>
              <a:t>t</a:t>
            </a:r>
            <a:r>
              <a:rPr lang="en-US" sz="1600" dirty="0"/>
              <a:t>) through the resistor and the voltage </a:t>
            </a:r>
            <a:r>
              <a:rPr lang="en-US" sz="1600" i="1" dirty="0" err="1"/>
              <a:t>v</a:t>
            </a:r>
            <a:r>
              <a:rPr lang="en-US" sz="1600" i="1" baseline="-25000" dirty="0" err="1"/>
              <a:t>R</a:t>
            </a:r>
            <a:r>
              <a:rPr lang="en-US" sz="1600" dirty="0"/>
              <a:t>(</a:t>
            </a:r>
            <a:r>
              <a:rPr lang="en-US" sz="1600" i="1" dirty="0"/>
              <a:t>t</a:t>
            </a:r>
            <a:r>
              <a:rPr lang="en-US" sz="1600" dirty="0"/>
              <a:t>) across the resistor. The two quantities are in phase.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27805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15.6</a:t>
            </a:r>
          </a:p>
        </p:txBody>
      </p:sp>
      <p:pic>
        <p:nvPicPr>
          <p:cNvPr id="2" name="Picture Placeholder 1" descr="Figure shows the coordinate axes. An arrow labeled V0 starts from the origin and points up and right making an angle omega t with the x axis. An arrow labeled omega is shown near its tip, perpendicular to it, pointing up and left. The tip of the arrow V0 makes a y-intercept labeled V subscript C parentheses t parentheses. An arrow labeled I0 starts at the origin and points up and left. It is perpendicular to V0. It makes a y intercept labeled i subscript C parentheses t parentheses. A arrow labeled omega is shown near its tip, perpendicular to it, pointing down and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213" b="-6213"/>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The phasor diagram representing the current through the resistor of </a:t>
            </a:r>
            <a:r>
              <a:rPr lang="en-US" sz="1600" b="1" dirty="0">
                <a:solidFill>
                  <a:srgbClr val="6CB255"/>
                </a:solidFill>
              </a:rPr>
              <a:t>Figure 15.5</a:t>
            </a:r>
            <a:r>
              <a:rPr lang="en-US" sz="1600" dirty="0"/>
              <a:t>.</a:t>
            </a:r>
          </a:p>
          <a:p>
            <a:pPr marL="342900" indent="-342900">
              <a:buAutoNum type="alphaLcParenBoth"/>
            </a:pPr>
            <a:r>
              <a:rPr lang="en-US" sz="1600" dirty="0"/>
              <a:t>The phasor diagram representing both </a:t>
            </a:r>
            <a:r>
              <a:rPr lang="en-US" sz="1600" i="1" dirty="0"/>
              <a:t>i</a:t>
            </a:r>
            <a:r>
              <a:rPr lang="en-US" sz="1600" i="1" baseline="-25000" dirty="0"/>
              <a:t>R</a:t>
            </a:r>
            <a:r>
              <a:rPr lang="en-US" sz="1600" dirty="0"/>
              <a:t>(</a:t>
            </a:r>
            <a:r>
              <a:rPr lang="en-US" sz="1600" i="1" dirty="0"/>
              <a:t>t</a:t>
            </a:r>
            <a:r>
              <a:rPr lang="en-US" sz="1600" dirty="0"/>
              <a:t>) and </a:t>
            </a:r>
            <a:r>
              <a:rPr lang="en-US" sz="1600" i="1" dirty="0"/>
              <a:t>v</a:t>
            </a:r>
            <a:r>
              <a:rPr lang="en-US" sz="1600" i="1" baseline="-25000" dirty="0"/>
              <a:t>R</a:t>
            </a:r>
            <a:r>
              <a:rPr lang="en-US" sz="1600" dirty="0"/>
              <a:t>(</a:t>
            </a:r>
            <a:r>
              <a:rPr lang="en-US" sz="1600" i="1" dirty="0"/>
              <a:t>t</a:t>
            </a:r>
            <a:r>
              <a:rPr lang="en-US" sz="1600" dirty="0"/>
              <a:t>) .</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27805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15.7</a:t>
            </a:r>
          </a:p>
        </p:txBody>
      </p:sp>
      <p:pic>
        <p:nvPicPr>
          <p:cNvPr id="2" name="Picture Placeholder 1" descr="Figure a shows a circuit with an AC voltage source connected to a capacitor. The source is labeled V0 sine omega t. Figure b shows sine waves of AC voltage and current on the same graph. Voltage has a greater amplitude than current and its maximum value is marked V0 on the y axis. The maximum value of current is marked I0. The two curves have the same wavelength but are out of phase by one quarter wavelength. The voltage curve is labeled V subscript C parentheses t parentheses equal to V0 sine omega t. The current curve is labeled I subscript C parentheses t parentheses equal to I0 sine parentheses omega t plus pi by 2 parentheses."/>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t="-4291" b="-4291"/>
          <a:stretch>
            <a:fillRect/>
          </a:stretch>
        </p:blipFill>
        <p:spPr/>
      </p:pic>
      <p:sp>
        <p:nvSpPr>
          <p:cNvPr id="7" name="Text Placeholder 6"/>
          <p:cNvSpPr>
            <a:spLocks noGrp="1"/>
          </p:cNvSpPr>
          <p:nvPr>
            <p:ph type="body" sz="quarter" idx="14"/>
          </p:nvPr>
        </p:nvSpPr>
        <p:spPr/>
        <p:txBody>
          <a:bodyPr>
            <a:normAutofit/>
          </a:bodyPr>
          <a:lstStyle/>
          <a:p>
            <a:pPr marL="342900" indent="-342900">
              <a:buAutoNum type="alphaLcParenBoth"/>
            </a:pPr>
            <a:r>
              <a:rPr lang="en-US" sz="1600" dirty="0"/>
              <a:t>A capacitor connected across an ac generator.</a:t>
            </a:r>
          </a:p>
          <a:p>
            <a:pPr marL="342900" indent="-342900">
              <a:buAutoNum type="alphaLcParenBoth"/>
            </a:pPr>
            <a:r>
              <a:rPr lang="en-US" sz="1600" dirty="0"/>
              <a:t>The current </a:t>
            </a:r>
            <a:r>
              <a:rPr lang="en-US" sz="1600" i="1" dirty="0"/>
              <a:t>i</a:t>
            </a:r>
            <a:r>
              <a:rPr lang="en-US" sz="1600" baseline="-25000" dirty="0"/>
              <a:t>C</a:t>
            </a:r>
            <a:r>
              <a:rPr lang="en-US" sz="1600" dirty="0"/>
              <a:t>(</a:t>
            </a:r>
            <a:r>
              <a:rPr lang="en-US" sz="1600" i="1" dirty="0"/>
              <a:t>t</a:t>
            </a:r>
            <a:r>
              <a:rPr lang="en-US" sz="1600" dirty="0"/>
              <a:t>) through the capacitor and the voltage </a:t>
            </a:r>
            <a:r>
              <a:rPr lang="en-US" sz="1600" i="1" dirty="0"/>
              <a:t>v</a:t>
            </a:r>
            <a:r>
              <a:rPr lang="en-US" sz="1600" baseline="-25000" dirty="0"/>
              <a:t>C</a:t>
            </a:r>
            <a:r>
              <a:rPr lang="en-US" sz="1600" dirty="0"/>
              <a:t>(</a:t>
            </a:r>
            <a:r>
              <a:rPr lang="en-US" sz="1600" i="1" dirty="0"/>
              <a:t>t</a:t>
            </a:r>
            <a:r>
              <a:rPr lang="en-US" sz="1600" dirty="0"/>
              <a:t>) across the capacitor. Notice that </a:t>
            </a:r>
            <a:r>
              <a:rPr lang="en-US" sz="1600" i="1" dirty="0"/>
              <a:t>i</a:t>
            </a:r>
            <a:r>
              <a:rPr lang="en-US" sz="1600" baseline="-25000" dirty="0"/>
              <a:t>C</a:t>
            </a:r>
            <a:r>
              <a:rPr lang="en-US" sz="1600" dirty="0"/>
              <a:t>(</a:t>
            </a:r>
            <a:r>
              <a:rPr lang="en-US" sz="1600" i="1" dirty="0"/>
              <a:t>t</a:t>
            </a:r>
            <a:r>
              <a:rPr lang="en-US" sz="1600" dirty="0"/>
              <a:t>)  leads </a:t>
            </a:r>
            <a:r>
              <a:rPr lang="en-US" sz="1600" i="1" dirty="0"/>
              <a:t>v</a:t>
            </a:r>
            <a:r>
              <a:rPr lang="en-US" sz="1600" baseline="-25000" dirty="0"/>
              <a:t>C</a:t>
            </a:r>
            <a:r>
              <a:rPr lang="en-US" sz="1600" dirty="0"/>
              <a:t>(</a:t>
            </a:r>
            <a:r>
              <a:rPr lang="en-US" sz="1600" i="1" dirty="0"/>
              <a:t>t</a:t>
            </a:r>
            <a:r>
              <a:rPr lang="en-US" sz="1600" dirty="0"/>
              <a:t>) by </a:t>
            </a:r>
            <a:r>
              <a:rPr lang="en-US" sz="1600" dirty="0">
                <a:latin typeface="Cambria Math"/>
                <a:ea typeface="Cambria Math"/>
              </a:rPr>
              <a:t>𝜋</a:t>
            </a:r>
            <a:r>
              <a:rPr lang="en-US" sz="1600" dirty="0">
                <a:latin typeface="Cambria Math"/>
                <a:cs typeface="Cambria Math"/>
              </a:rPr>
              <a:t>/</a:t>
            </a:r>
            <a:r>
              <a:rPr lang="en-US" sz="1600" dirty="0"/>
              <a:t>2 rad.</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727805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15.8</a:t>
            </a:r>
          </a:p>
        </p:txBody>
      </p:sp>
      <p:pic>
        <p:nvPicPr>
          <p:cNvPr id="2" name="Picture Placeholder 1" descr="Figure shows the coordinate axes. An arrow labeled V0 starts from the origin and points up and right making an angle omega t with the x axis. An arrow labeled omega is shown near its tip, perpendicular to it, pointing up and left. The tip of the arrow V0 makes a y-intercept labeled V subscript C parentheses t parentheses. An arrow labeled I0 starts at the origin and points up and left. It is perpendicular to V0. It makes a y intercept labeled i subscript C parentheses t parentheses. A arrow labeled omega is shown near its tip, perpendicular to it, pointing down and left."/>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21" r="-12021"/>
          <a:stretch>
            <a:fillRect/>
          </a:stretch>
        </p:blipFill>
        <p:spPr/>
      </p:pic>
      <p:sp>
        <p:nvSpPr>
          <p:cNvPr id="7" name="Text Placeholder 6"/>
          <p:cNvSpPr>
            <a:spLocks noGrp="1"/>
          </p:cNvSpPr>
          <p:nvPr>
            <p:ph type="body" sz="quarter" idx="14"/>
          </p:nvPr>
        </p:nvSpPr>
        <p:spPr/>
        <p:txBody>
          <a:bodyPr>
            <a:normAutofit/>
          </a:bodyPr>
          <a:lstStyle/>
          <a:p>
            <a:r>
              <a:rPr lang="en-US" sz="1600" dirty="0"/>
              <a:t>The phasor diagram for the capacitor of </a:t>
            </a:r>
            <a:r>
              <a:rPr lang="en-US" sz="1600" b="1" dirty="0">
                <a:solidFill>
                  <a:srgbClr val="6CB255"/>
                </a:solidFill>
              </a:rPr>
              <a:t>Figure 15.7</a:t>
            </a:r>
            <a:r>
              <a:rPr lang="en-US" sz="1600" dirty="0"/>
              <a:t>. The current phasor leads the voltage phasor by </a:t>
            </a:r>
            <a:r>
              <a:rPr lang="en-US" sz="1600" dirty="0">
                <a:latin typeface="Cambria Math"/>
                <a:ea typeface="Cambria Math"/>
              </a:rPr>
              <a:t>𝜋</a:t>
            </a:r>
            <a:r>
              <a:rPr lang="en-US" sz="1600" dirty="0">
                <a:latin typeface="Cambria Math"/>
                <a:cs typeface="Cambria Math"/>
              </a:rPr>
              <a:t>/</a:t>
            </a:r>
            <a:r>
              <a:rPr lang="en-US" sz="1600" dirty="0"/>
              <a:t>2</a:t>
            </a:r>
            <a:r>
              <a:rPr lang="en-US" sz="1600" b="1" dirty="0"/>
              <a:t> </a:t>
            </a:r>
            <a:r>
              <a:rPr lang="en-US" sz="1600" dirty="0"/>
              <a:t>rad as they both rotate with the same angular frequency.</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7448314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409</TotalTime>
  <Words>953</Words>
  <Application>Microsoft Macintosh PowerPoint</Application>
  <PresentationFormat>On-screen Show (4:3)</PresentationFormat>
  <Paragraphs>64</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Black</vt:lpstr>
      <vt:lpstr>Calibri</vt:lpstr>
      <vt:lpstr>Cambria Math</vt:lpstr>
      <vt:lpstr>Essential</vt:lpstr>
      <vt:lpstr>PowerPoint Presentation</vt:lpstr>
      <vt:lpstr>Figure 15.1</vt:lpstr>
      <vt:lpstr>Figure 15.2</vt:lpstr>
      <vt:lpstr>Figure 15.3</vt:lpstr>
      <vt:lpstr>Figure 15.4</vt:lpstr>
      <vt:lpstr>Figure 15.5</vt:lpstr>
      <vt:lpstr>Figure 15.6</vt:lpstr>
      <vt:lpstr>Figure 15.7</vt:lpstr>
      <vt:lpstr>Figure 15.8</vt:lpstr>
      <vt:lpstr>Figure 15.9</vt:lpstr>
      <vt:lpstr>Figure 15.10</vt:lpstr>
      <vt:lpstr>Figure 15.11</vt:lpstr>
      <vt:lpstr>Figure 15.12</vt:lpstr>
      <vt:lpstr>Figure 15.13</vt:lpstr>
      <vt:lpstr>Figure 15.14</vt:lpstr>
      <vt:lpstr>Figure 15.15</vt:lpstr>
      <vt:lpstr>Figure 15.16</vt:lpstr>
      <vt:lpstr>Figure 15.17</vt:lpstr>
      <vt:lpstr>Figure 15.18</vt:lpstr>
      <vt:lpstr>Figure 15.19</vt:lpstr>
      <vt:lpstr>Figure 15.20</vt:lpstr>
      <vt:lpstr>Figure 15.21</vt:lpstr>
      <vt:lpstr>Figure 15.22</vt:lpstr>
      <vt:lpstr>Exercise 29</vt:lpstr>
      <vt:lpstr>Exercise 43</vt:lpstr>
      <vt:lpstr>Exercise 55</vt:lpstr>
      <vt:lpstr>Exercise 62</vt:lpstr>
      <vt:lpstr>Exercise 66</vt:lpstr>
      <vt:lpstr>Exercise 71</vt:lpstr>
      <vt:lpstr>Exercise 72</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Microsoft Office User</cp:lastModifiedBy>
  <cp:revision>60</cp:revision>
  <cp:lastPrinted>2016-10-10T15:48:42Z</cp:lastPrinted>
  <dcterms:created xsi:type="dcterms:W3CDTF">2012-06-04T02:13:36Z</dcterms:created>
  <dcterms:modified xsi:type="dcterms:W3CDTF">2019-08-20T17:10:44Z</dcterms:modified>
</cp:coreProperties>
</file>