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3"/>
  </p:handoutMasterIdLst>
  <p:sldIdLst>
    <p:sldId id="256" r:id="rId2"/>
    <p:sldId id="277" r:id="rId3"/>
    <p:sldId id="314" r:id="rId4"/>
    <p:sldId id="315" r:id="rId5"/>
    <p:sldId id="281" r:id="rId6"/>
    <p:sldId id="301" r:id="rId7"/>
    <p:sldId id="316" r:id="rId8"/>
    <p:sldId id="302" r:id="rId9"/>
    <p:sldId id="303" r:id="rId10"/>
    <p:sldId id="304" r:id="rId11"/>
    <p:sldId id="305" r:id="rId12"/>
    <p:sldId id="306" r:id="rId13"/>
    <p:sldId id="320" r:id="rId14"/>
    <p:sldId id="318" r:id="rId15"/>
    <p:sldId id="284" r:id="rId16"/>
    <p:sldId id="307" r:id="rId17"/>
    <p:sldId id="308" r:id="rId18"/>
    <p:sldId id="309" r:id="rId19"/>
    <p:sldId id="310" r:id="rId20"/>
    <p:sldId id="322" r:id="rId21"/>
    <p:sldId id="319" r:id="rId22"/>
    <p:sldId id="312" r:id="rId23"/>
    <p:sldId id="313" r:id="rId24"/>
    <p:sldId id="323" r:id="rId25"/>
    <p:sldId id="324" r:id="rId26"/>
    <p:sldId id="325" r:id="rId27"/>
    <p:sldId id="326" r:id="rId28"/>
    <p:sldId id="287" r:id="rId29"/>
    <p:sldId id="292" r:id="rId30"/>
    <p:sldId id="290" r:id="rId31"/>
    <p:sldId id="279"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localhost/Volumes/ARTWORK_JOBS/ARTWORK%20JOBS/WNI/WNI-OSC-UnivPhysics/PowerPoint/Final%20Arts/Chapter%2033/CNX_UPhysics_33_05_AMFM.jpg" TargetMode="External"/><Relationship Id="rId2" Type="http://schemas.openxmlformats.org/officeDocument/2006/relationships/image" Target="../media/image2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file://localhost/Volumes/ARTWORK_JOBS/ARTWORK%20JOBS/WNI/WNI-OSC-UnivPhysics/PowerPoint/Final%20Arts/Chapter%2033/CNX_UPhysics_33_02_ExFig1.jpg" TargetMode="External"/><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file://localhost/Volumes/ARTWORK_JOBS/ARTWORK%20JOBS/WNI/WNI-OSC-UnivPhysics/PowerPoint/Final%20Arts/Chapter%2033/CNX_UPhysics_33_02_ExFig2_img.jpg" TargetMode="External"/><Relationship Id="rId2" Type="http://schemas.openxmlformats.org/officeDocument/2006/relationships/image" Target="../media/image30.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file://localhost/Volumes/ARTWORK_JOBS/ARTWORK%20JOBS/WNI/WNI-OSC-UnivPhysics/PowerPoint/Final%20Arts/Chapter%2033/CNX_UPhysics_33_02_ExFig3_img.jpg" TargetMode="External"/><Relationship Id="rId2" Type="http://schemas.openxmlformats.org/officeDocument/2006/relationships/image" Target="../media/image31.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file://localhost/Volumes/ARTWORK_JOBS/ARTWORK%20JOBS/WNI/WNI-OSC-UnivPhysics/PowerPoint/Final%20Arts/Chapter%2033/CNX_UPhysics_33_04_HubbleIson_img.jpg" TargetMode="External"/><Relationship Id="rId2" Type="http://schemas.openxmlformats.org/officeDocument/2006/relationships/image" Target="../media/image32.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16 ELECTROMAGNETIC WAVES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16.9</a:t>
            </a:r>
          </a:p>
        </p:txBody>
      </p:sp>
      <p:sp>
        <p:nvSpPr>
          <p:cNvPr id="7" name="Text Placeholder 6"/>
          <p:cNvSpPr>
            <a:spLocks noGrp="1"/>
          </p:cNvSpPr>
          <p:nvPr>
            <p:ph type="body" sz="quarter" idx="14"/>
          </p:nvPr>
        </p:nvSpPr>
        <p:spPr/>
        <p:txBody>
          <a:bodyPr>
            <a:normAutofit/>
          </a:bodyPr>
          <a:lstStyle/>
          <a:p>
            <a:r>
              <a:rPr lang="en-US" sz="1600" dirty="0"/>
              <a:t>The oscillatory motion of the charges in a dipole antenna produces electromagnetic radiation.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positive and negative terminals in the centre. Surrounding this on either side are electric field loops labeled E. Magnetic field lines B are shown as dots and crosses. Arrows labeled C radiate outward."/>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7787" r="-17787"/>
          <a:stretch/>
        </p:blipFill>
        <p:spPr/>
      </p:pic>
    </p:spTree>
    <p:extLst>
      <p:ext uri="{BB962C8B-B14F-4D97-AF65-F5344CB8AC3E}">
        <p14:creationId xmlns:p14="http://schemas.microsoft.com/office/powerpoint/2010/main" val="149557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16.10</a:t>
            </a:r>
          </a:p>
        </p:txBody>
      </p:sp>
      <p:sp>
        <p:nvSpPr>
          <p:cNvPr id="7" name="Text Placeholder 6"/>
          <p:cNvSpPr>
            <a:spLocks noGrp="1"/>
          </p:cNvSpPr>
          <p:nvPr>
            <p:ph type="body" sz="quarter" idx="14"/>
          </p:nvPr>
        </p:nvSpPr>
        <p:spPr/>
        <p:txBody>
          <a:bodyPr>
            <a:normAutofit/>
          </a:bodyPr>
          <a:lstStyle/>
          <a:p>
            <a:r>
              <a:rPr lang="en-US" sz="1550" dirty="0"/>
              <a:t>Energy carried by a wave depends on its amplitude. With electromagnetic waves, doubling the </a:t>
            </a:r>
            <a:r>
              <a:rPr lang="en-US" sz="1550" i="1" dirty="0"/>
              <a:t>E </a:t>
            </a:r>
            <a:r>
              <a:rPr lang="en-US" sz="1550" dirty="0"/>
              <a:t>fields and </a:t>
            </a:r>
            <a:r>
              <a:rPr lang="en-US" sz="1550" i="1" dirty="0"/>
              <a:t>B </a:t>
            </a:r>
            <a:r>
              <a:rPr lang="en-US" sz="1550" dirty="0"/>
              <a:t>fields quadruples the energy density </a:t>
            </a:r>
            <a:r>
              <a:rPr lang="en-US" sz="1550" i="1" dirty="0"/>
              <a:t>u </a:t>
            </a:r>
            <a:r>
              <a:rPr lang="en-US" sz="1550" dirty="0"/>
              <a:t>and the energy flux </a:t>
            </a:r>
            <a:r>
              <a:rPr lang="en-US" sz="1550" i="1" dirty="0"/>
              <a:t>uc</a:t>
            </a:r>
            <a:r>
              <a:rPr lang="en-US" sz="155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on the left shows an electromagnetic wave with electric field E and magnetic field B. It is labeled u. Figure on the right shows an electromagnetic wave with electric field 2E and magnetic field 2B. Here, the amplitudes of the sine waves are doubled. The wave is labeled 4u."/>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0467" r="-10467"/>
          <a:stretch/>
        </p:blipFill>
        <p:spPr/>
      </p:pic>
    </p:spTree>
    <p:extLst>
      <p:ext uri="{BB962C8B-B14F-4D97-AF65-F5344CB8AC3E}">
        <p14:creationId xmlns:p14="http://schemas.microsoft.com/office/powerpoint/2010/main" val="122901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16.11</a:t>
            </a:r>
          </a:p>
        </p:txBody>
      </p:sp>
      <p:sp>
        <p:nvSpPr>
          <p:cNvPr id="7" name="Text Placeholder 6"/>
          <p:cNvSpPr>
            <a:spLocks noGrp="1"/>
          </p:cNvSpPr>
          <p:nvPr>
            <p:ph type="body" sz="quarter" idx="14"/>
          </p:nvPr>
        </p:nvSpPr>
        <p:spPr/>
        <p:txBody>
          <a:bodyPr>
            <a:normAutofit/>
          </a:bodyPr>
          <a:lstStyle/>
          <a:p>
            <a:r>
              <a:rPr lang="en-US" sz="1600" dirty="0"/>
              <a:t>The energy </a:t>
            </a:r>
            <a:r>
              <a:rPr lang="en-US" sz="1600" i="1" dirty="0"/>
              <a:t>uAc</a:t>
            </a:r>
            <a:r>
              <a:rPr lang="en-US" sz="1600" dirty="0">
                <a:latin typeface="Cambria Math"/>
                <a:cs typeface="Cambria Math"/>
              </a:rPr>
              <a:t>Δ</a:t>
            </a:r>
            <a:r>
              <a:rPr lang="en-US" sz="1600" i="1" dirty="0"/>
              <a:t>t </a:t>
            </a:r>
            <a:r>
              <a:rPr lang="en-US" sz="1600" dirty="0"/>
              <a:t>contained in the electric and magnetic fields of the electromagnetic wave in the volume </a:t>
            </a:r>
            <a:r>
              <a:rPr lang="en-US" sz="1600" i="1" dirty="0"/>
              <a:t>Ac</a:t>
            </a:r>
            <a:r>
              <a:rPr lang="en-US" sz="1600" dirty="0">
                <a:latin typeface="Cambria Math"/>
                <a:cs typeface="Cambria Math"/>
              </a:rPr>
              <a:t>Δ</a:t>
            </a:r>
            <a:r>
              <a:rPr lang="en-US" sz="1600" i="1" dirty="0"/>
              <a:t>t </a:t>
            </a:r>
            <a:r>
              <a:rPr lang="en-US" sz="1600" dirty="0"/>
              <a:t>passes through the area </a:t>
            </a:r>
            <a:r>
              <a:rPr lang="en-US" sz="1600" i="1" dirty="0"/>
              <a:t>A </a:t>
            </a:r>
            <a:r>
              <a:rPr lang="en-US" sz="1600" dirty="0"/>
              <a:t>in time </a:t>
            </a:r>
            <a:r>
              <a:rPr lang="en-US" sz="1600" dirty="0">
                <a:latin typeface="Cambria Math"/>
                <a:cs typeface="Cambria Math"/>
              </a:rPr>
              <a:t>Δ</a:t>
            </a:r>
            <a:r>
              <a:rPr lang="en-US" sz="1600" i="1" dirty="0"/>
              <a:t>t</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cylinder of length c delta t and cross sectional area A. Arrows indicate the direction of a wave to be along the length of the cylinder. A plane is shown perpendicular to the direction of wav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910" r="-6910"/>
          <a:stretch/>
        </p:blipFill>
        <p:spPr/>
      </p:pic>
    </p:spTree>
    <p:extLst>
      <p:ext uri="{BB962C8B-B14F-4D97-AF65-F5344CB8AC3E}">
        <p14:creationId xmlns:p14="http://schemas.microsoft.com/office/powerpoint/2010/main" val="124731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16.4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light bulb in the centre illuminating a circular area around it. This area has a radius of 3 m."/>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tretch>
            <a:fillRect/>
          </a:stretch>
        </p:blipFill>
        <p:spPr>
          <a:xfrm>
            <a:off x="2767192" y="1122386"/>
            <a:ext cx="3442926" cy="3500071"/>
          </a:xfrm>
        </p:spPr>
      </p:pic>
    </p:spTree>
    <p:extLst>
      <p:ext uri="{BB962C8B-B14F-4D97-AF65-F5344CB8AC3E}">
        <p14:creationId xmlns:p14="http://schemas.microsoft.com/office/powerpoint/2010/main" val="420367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16.12</a:t>
            </a:r>
          </a:p>
        </p:txBody>
      </p:sp>
      <p:pic>
        <p:nvPicPr>
          <p:cNvPr id="2" name="Picture Placeholder 1" descr="A point is labeled radio source. A small square labeled A1 is in the path of the lines radiating from the radio source. The lines continue from the corners of A1 and reach A2, a slightly bigger square. A1 is at a distance r1 from the source and A2 is at a distance R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701" r="-66701"/>
          <a:stretch>
            <a:fillRect/>
          </a:stretch>
        </p:blipFill>
        <p:spPr/>
      </p:pic>
      <p:sp>
        <p:nvSpPr>
          <p:cNvPr id="7" name="Text Placeholder 6"/>
          <p:cNvSpPr>
            <a:spLocks noGrp="1"/>
          </p:cNvSpPr>
          <p:nvPr>
            <p:ph type="body" sz="quarter" idx="14"/>
          </p:nvPr>
        </p:nvSpPr>
        <p:spPr/>
        <p:txBody>
          <a:bodyPr>
            <a:normAutofit/>
          </a:bodyPr>
          <a:lstStyle/>
          <a:p>
            <a:r>
              <a:rPr lang="en-US" sz="1600" dirty="0"/>
              <a:t>In three dimensions, a signal spreads over a solid angle as it travels outward from its source.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4343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16.13</a:t>
            </a:r>
          </a:p>
        </p:txBody>
      </p:sp>
      <p:pic>
        <p:nvPicPr>
          <p:cNvPr id="2" name="Picture Placeholder 1" descr="An electromagnetic wave propagates in the positive x direction. Its electric field is shown as a sine wave in the xy plane and magnetic field is shown as a sine wave in the xz plane. A vector S points in the direction of propagation. An electron is shown on the x axis. Four vectors originate from here. Vector E points in the positive y direction, vector B points in the positive z direction, vector F points in the positive x direction and vector v points in the negative y direction. E and B are equal in length. F and v are equal in length and smaller than the other two."/>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0060" r="-30060"/>
          <a:stretch/>
        </p:blipFill>
        <p:spPr/>
      </p:pic>
      <p:sp>
        <p:nvSpPr>
          <p:cNvPr id="7" name="Text Placeholder 6"/>
          <p:cNvSpPr>
            <a:spLocks noGrp="1"/>
          </p:cNvSpPr>
          <p:nvPr>
            <p:ph type="body" sz="quarter" idx="14"/>
          </p:nvPr>
        </p:nvSpPr>
        <p:spPr/>
        <p:txBody>
          <a:bodyPr>
            <a:normAutofit/>
          </a:bodyPr>
          <a:lstStyle/>
          <a:p>
            <a:r>
              <a:rPr lang="en-US" sz="1600" dirty="0"/>
              <a:t>Electric and magnetic fields of an electromagnetic wave can combine to produce a force in the direction of propagation, as illustrated for the special case of electrons whose motion is highly damped by the resistance of a metal.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8514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16.14</a:t>
            </a:r>
          </a:p>
        </p:txBody>
      </p:sp>
      <p:sp>
        <p:nvSpPr>
          <p:cNvPr id="7" name="Text Placeholder 6"/>
          <p:cNvSpPr>
            <a:spLocks noGrp="1"/>
          </p:cNvSpPr>
          <p:nvPr>
            <p:ph type="body" sz="quarter" idx="14"/>
          </p:nvPr>
        </p:nvSpPr>
        <p:spPr/>
        <p:txBody>
          <a:bodyPr>
            <a:normAutofit/>
          </a:bodyPr>
          <a:lstStyle/>
          <a:p>
            <a:r>
              <a:rPr lang="en-US" sz="1600" dirty="0"/>
              <a:t>Simplified diagram of the central part of the apparatus Nichols and Hull used to precisely measure radiation pressure and confirm Maxwell’s prediction.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n apparatus with two circular mirrors attached at either end of a horizontal rod. The rod is suspended from the centre by a fib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533" r="-22533"/>
          <a:stretch/>
        </p:blipFill>
        <p:spPr/>
      </p:pic>
    </p:spTree>
    <p:extLst>
      <p:ext uri="{BB962C8B-B14F-4D97-AF65-F5344CB8AC3E}">
        <p14:creationId xmlns:p14="http://schemas.microsoft.com/office/powerpoint/2010/main" val="1610824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16.15</a:t>
            </a:r>
          </a:p>
        </p:txBody>
      </p:sp>
      <p:sp>
        <p:nvSpPr>
          <p:cNvPr id="7" name="Text Placeholder 6"/>
          <p:cNvSpPr>
            <a:spLocks noGrp="1"/>
          </p:cNvSpPr>
          <p:nvPr>
            <p:ph type="body" sz="quarter" idx="14"/>
          </p:nvPr>
        </p:nvSpPr>
        <p:spPr/>
        <p:txBody>
          <a:bodyPr>
            <a:normAutofit/>
          </a:bodyPr>
          <a:lstStyle/>
          <a:p>
            <a:r>
              <a:rPr lang="en-US" sz="1600" dirty="0"/>
              <a:t>Evaporation of material being warmed by the Sun forms two tails, as shown in this photo of Comet Ison. (credit: modification of work by E. Slawik—ESO)</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comet with a bright white part labeled nucleus. The part around this is labeled coma. Two tails radiate from here. They are labeled gas tail and dust tail."/>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6816" r="-46816"/>
          <a:stretch/>
        </p:blipFill>
        <p:spPr/>
      </p:pic>
    </p:spTree>
    <p:extLst>
      <p:ext uri="{BB962C8B-B14F-4D97-AF65-F5344CB8AC3E}">
        <p14:creationId xmlns:p14="http://schemas.microsoft.com/office/powerpoint/2010/main" val="315012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16.16</a:t>
            </a:r>
          </a:p>
        </p:txBody>
      </p:sp>
      <p:sp>
        <p:nvSpPr>
          <p:cNvPr id="7" name="Text Placeholder 6"/>
          <p:cNvSpPr>
            <a:spLocks noGrp="1"/>
          </p:cNvSpPr>
          <p:nvPr>
            <p:ph type="body" sz="quarter" idx="14"/>
          </p:nvPr>
        </p:nvSpPr>
        <p:spPr/>
        <p:txBody>
          <a:bodyPr>
            <a:normAutofit/>
          </a:bodyPr>
          <a:lstStyle/>
          <a:p>
            <a:r>
              <a:rPr lang="en-US" sz="1600" dirty="0"/>
              <a:t>Two small </a:t>
            </a:r>
            <a:r>
              <a:rPr lang="en-US" sz="1600" i="1" dirty="0"/>
              <a:t>CubeSat </a:t>
            </a:r>
            <a:r>
              <a:rPr lang="en-US" sz="1600" dirty="0"/>
              <a:t>satellites deployed from the International Space Station in May, 2016. The solar sails open out when the CubeSats are far enough away from the Station.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Photograph showing two artificial satellite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6029" r="-26029"/>
          <a:stretch/>
        </p:blipFill>
        <p:spPr/>
      </p:pic>
    </p:spTree>
    <p:extLst>
      <p:ext uri="{BB962C8B-B14F-4D97-AF65-F5344CB8AC3E}">
        <p14:creationId xmlns:p14="http://schemas.microsoft.com/office/powerpoint/2010/main" val="93195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16.17</a:t>
            </a:r>
          </a:p>
        </p:txBody>
      </p:sp>
      <p:sp>
        <p:nvSpPr>
          <p:cNvPr id="7" name="Text Placeholder 6"/>
          <p:cNvSpPr>
            <a:spLocks noGrp="1"/>
          </p:cNvSpPr>
          <p:nvPr>
            <p:ph type="body" sz="quarter" idx="14"/>
          </p:nvPr>
        </p:nvSpPr>
        <p:spPr/>
        <p:txBody>
          <a:bodyPr>
            <a:normAutofit/>
          </a:bodyPr>
          <a:lstStyle/>
          <a:p>
            <a:r>
              <a:rPr lang="en-US" sz="1600" dirty="0"/>
              <a:t>The electromagnetic spectrum, showing the major categories of electromagnetic waves.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the EM spectrum. It shows various types of waves with their wavelengths, frequencies, approximate scales, temperature of bodies emitting those waves and whether those waves penetrate the earth’s atmosphere or not. The waves are: Radio waves, with wavelength of 10 to the power 3 m, frequency of 10 to the power 4 Hz, at the scale of buildings, penetrating the atmosphere; microwaves, with wavelength of 10 to the power minus 2 m, frequency of roughly 10 to the power 10 Hz, at the scale of bees to humans, not penetrating the atmosphere and emitted by bodies at 1 degree K; infrared waves with wavelength of 10 to the power minus 5 m, frequency of roughly 10 to the power 13 Hz, at the scale of a needle point, partly penetrating the atmosphere and emitted by bodies at 100 degree K; visible light waves with wavelength of 0.5 into 10 to the power minus 6 m, frequency of 10 to the power 15 Hz, at the scale of protozoans, penetrating the atmosphere and emitted by bodies at 10,000 degree K; ultraviolet waves with wavelength of 10 to the power minus 8 m, frequency of 10 to the power 16 Hz, at the scale of molecules, not penetrating the atmosphere and emitted by bodies at roughly 5 million degree K; X-rays with wavelength of 10 to the power minus 10 m, frequency of 10 to the power 18 Hz, at the scale of atoms, not penetrating the atmosphere and emitted by bodies above 10 million degree K; Gamma rays with wavelength of 10 to the power minus 12 m, frequency of roughly 10 to the power 20 Hz, at the scale of atomic nuclei, not penetrating the atmosphere and emitted by bodies much above 10 million degree K."/>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840" r="-2840"/>
          <a:stretch/>
        </p:blipFill>
        <p:spPr/>
      </p:pic>
    </p:spTree>
    <p:extLst>
      <p:ext uri="{BB962C8B-B14F-4D97-AF65-F5344CB8AC3E}">
        <p14:creationId xmlns:p14="http://schemas.microsoft.com/office/powerpoint/2010/main" val="4207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a:t>
            </a:r>
          </a:p>
        </p:txBody>
      </p:sp>
      <p:pic>
        <p:nvPicPr>
          <p:cNvPr id="2" name="Picture Placeholder 1" descr="Picture shows a comet with a tai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0" r="-3150"/>
          <a:stretch>
            <a:fillRect/>
          </a:stretch>
        </p:blipFill>
        <p:spPr/>
      </p:pic>
      <p:sp>
        <p:nvSpPr>
          <p:cNvPr id="7" name="Text Placeholder 6"/>
          <p:cNvSpPr>
            <a:spLocks noGrp="1"/>
          </p:cNvSpPr>
          <p:nvPr>
            <p:ph type="body" sz="quarter" idx="14"/>
          </p:nvPr>
        </p:nvSpPr>
        <p:spPr/>
        <p:txBody>
          <a:bodyPr>
            <a:normAutofit/>
          </a:bodyPr>
          <a:lstStyle/>
          <a:p>
            <a:r>
              <a:rPr lang="en-US" sz="1600" dirty="0"/>
              <a:t>The pressure from sunlight predicted by Maxwell’s equations helped produce the tail of Comet McNaught. (credit: modification of work by Sebastian Deiries—ESO)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a:t>
            </a:r>
            <a:r>
              <a:rPr lang="en-US" dirty="0"/>
              <a:t>16.18</a:t>
            </a:r>
            <a:endParaRPr lang="en-US" sz="2400" dirty="0">
              <a:solidFill>
                <a:srgbClr val="6CB255"/>
              </a:solidFill>
            </a:endParaRPr>
          </a:p>
        </p:txBody>
      </p:sp>
      <p:pic>
        <p:nvPicPr>
          <p:cNvPr id="2" name="CNX_UPhysics_33_05_AMFM.jpg" descr="Figure shows three sinusoidal waves. The first one, labeled signal, has a larger wavelength than the other two. The second one, labeled AM has its amplitude modified according to the amplitude of the signal wave. The third one, labeled FM, has its frequency modified according to the amplitude of the signal wave."/>
          <p:cNvPicPr>
            <a:picLocks noGrp="1" noChangeAspect="1"/>
          </p:cNvPicPr>
          <p:nvPr>
            <p:ph type="pic" sz="quarter" idx="13"/>
          </p:nvPr>
        </p:nvPicPr>
        <p:blipFill>
          <a:blip r:embed="rId2" r:link="rId3" cstate="email">
            <a:extLst>
              <a:ext uri="{28A0092B-C50C-407E-A947-70E740481C1C}">
                <a14:useLocalDpi xmlns:a14="http://schemas.microsoft.com/office/drawing/2010/main" val="0"/>
              </a:ext>
            </a:extLst>
          </a:blip>
          <a:srcRect t="-19042" b="-19042"/>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Electromagnetic waves are used to carry communications signals by varying the wave’s amplitude (AM), its frequency (FM), or its phase.</a:t>
            </a:r>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9057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16.19</a:t>
            </a:r>
          </a:p>
        </p:txBody>
      </p:sp>
      <p:pic>
        <p:nvPicPr>
          <p:cNvPr id="2" name="Picture Placeholder 1" descr="Figure shows the molecular structure of water. The charge on each oxygen atom is 2 delta minus. The charge on each hydrogen atom is delta plu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313" r="-11313"/>
          <a:stretch>
            <a:fillRect/>
          </a:stretch>
        </p:blipFill>
        <p:spPr/>
      </p:pic>
      <p:sp>
        <p:nvSpPr>
          <p:cNvPr id="7" name="Text Placeholder 6"/>
          <p:cNvSpPr>
            <a:spLocks noGrp="1"/>
          </p:cNvSpPr>
          <p:nvPr>
            <p:ph type="body" sz="quarter" idx="14"/>
          </p:nvPr>
        </p:nvSpPr>
        <p:spPr/>
        <p:txBody>
          <a:bodyPr>
            <a:normAutofit/>
          </a:bodyPr>
          <a:lstStyle/>
          <a:p>
            <a:r>
              <a:rPr lang="en-US" sz="1600" dirty="0"/>
              <a:t>The oscillating electric field in a microwave oven exerts a torque on water molecules because of their dipole moment, and the torque reverses direction 4.90 </a:t>
            </a:r>
            <a:r>
              <a:rPr lang="en-US" sz="1600" dirty="0">
                <a:latin typeface="Cambria Math"/>
                <a:cs typeface="Cambria Math"/>
              </a:rPr>
              <a:t>×</a:t>
            </a:r>
            <a:r>
              <a:rPr lang="en-US" sz="1600" dirty="0"/>
              <a:t> 10</a:t>
            </a:r>
            <a:r>
              <a:rPr lang="en-US" sz="1600" baseline="30000" dirty="0"/>
              <a:t>9</a:t>
            </a:r>
            <a:r>
              <a:rPr lang="en-US" sz="1600" dirty="0"/>
              <a:t> times per second. Interactions between the molecules distributes the energy being pumped into them. The </a:t>
            </a:r>
            <a:r>
              <a:rPr lang="en-US" sz="1600" dirty="0">
                <a:latin typeface="Cambria Math"/>
                <a:ea typeface="Cambria Math"/>
              </a:rPr>
              <a:t>𝛿</a:t>
            </a:r>
            <a:r>
              <a:rPr lang="en-US" sz="1600" baseline="30000" dirty="0">
                <a:latin typeface="Cambria Math"/>
                <a:cs typeface="Cambria Math"/>
              </a:rPr>
              <a:t>+</a:t>
            </a:r>
            <a:r>
              <a:rPr lang="en-US" sz="1600" dirty="0"/>
              <a:t> and </a:t>
            </a:r>
            <a:r>
              <a:rPr lang="en-US" sz="1600" dirty="0">
                <a:latin typeface="Cambria Math"/>
                <a:ea typeface="Cambria Math"/>
              </a:rPr>
              <a:t>𝛿</a:t>
            </a:r>
            <a:r>
              <a:rPr lang="en-US" sz="1600" baseline="30000" dirty="0">
                <a:latin typeface="Cambria Math"/>
                <a:cs typeface="Cambria Math"/>
              </a:rPr>
              <a:t>−</a:t>
            </a:r>
            <a:r>
              <a:rPr lang="en-US" sz="1600" baseline="30000" dirty="0"/>
              <a:t> </a:t>
            </a:r>
            <a:r>
              <a:rPr lang="en-US" sz="1600" dirty="0"/>
              <a:t>denote the charge distribution on the molecules.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3753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16.20</a:t>
            </a:r>
          </a:p>
        </p:txBody>
      </p:sp>
      <p:sp>
        <p:nvSpPr>
          <p:cNvPr id="7" name="Text Placeholder 6"/>
          <p:cNvSpPr>
            <a:spLocks noGrp="1"/>
          </p:cNvSpPr>
          <p:nvPr>
            <p:ph type="body" sz="quarter" idx="14"/>
          </p:nvPr>
        </p:nvSpPr>
        <p:spPr/>
        <p:txBody>
          <a:bodyPr>
            <a:normAutofit/>
          </a:bodyPr>
          <a:lstStyle/>
          <a:p>
            <a:r>
              <a:rPr lang="en-US" sz="1600" dirty="0"/>
              <a:t>A small part of the electromagnetic spectrum that includes its visible components. The divisions between infrared, visible, and ultraviolet are not perfectly distinct, nor are those between the seven rainbow colors.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wavelength in nanometers on an axis. The wavelength of 800 nm is labeled infrared. The visible light spectrum is from red at 700 nm to violet at 400 nm. The colors of the rainbow are seen in between. Ultraviolet is at 300 nm."/>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50664" b="-50664"/>
          <a:stretch/>
        </p:blipFill>
        <p:spPr/>
      </p:pic>
    </p:spTree>
    <p:extLst>
      <p:ext uri="{BB962C8B-B14F-4D97-AF65-F5344CB8AC3E}">
        <p14:creationId xmlns:p14="http://schemas.microsoft.com/office/powerpoint/2010/main" val="3616911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Placeholder 8" descr="Figure shows a cylinder placed horizontally. There are three columns of arrows labeled vector E across the cylinder. The arrows point right. The column to the left has the shortest arrows and that to the right has the longes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2825" r="-22825"/>
          <a:stretch/>
        </p:blipFill>
        <p:spPr/>
      </p:pic>
    </p:spTree>
    <p:extLst>
      <p:ext uri="{BB962C8B-B14F-4D97-AF65-F5344CB8AC3E}">
        <p14:creationId xmlns:p14="http://schemas.microsoft.com/office/powerpoint/2010/main" val="1086757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5</a:t>
            </a:r>
            <a:endParaRPr lang="en-US" sz="2400" dirty="0">
              <a:solidFill>
                <a:srgbClr val="6CB255"/>
              </a:solidFill>
            </a:endParaRPr>
          </a:p>
        </p:txBody>
      </p:sp>
      <p:pic>
        <p:nvPicPr>
          <p:cNvPr id="2" name="CNX_UPhysics_33_02_ExFig1.jpg" descr="Figures a and b show electromagnetic waves with both electic and magnetic components. In figure a, the electric field is parallel to the wire and the magnetic field is perpendicular. In figure b, the magnetic field is parallel to the wire and the electric field is perpendicular."/>
          <p:cNvPicPr>
            <a:picLocks noGrp="1" noChangeAspect="1"/>
          </p:cNvPicPr>
          <p:nvPr>
            <p:ph type="pic" sz="quarter" idx="13"/>
          </p:nvPr>
        </p:nvPicPr>
        <p:blipFill>
          <a:blip r:embed="rId2" r:link="rId3" cstate="email">
            <a:extLst>
              <a:ext uri="{28A0092B-C50C-407E-A947-70E740481C1C}">
                <a14:useLocalDpi xmlns:a14="http://schemas.microsoft.com/office/drawing/2010/main" val="0"/>
              </a:ext>
            </a:extLst>
          </a:blip>
          <a:srcRect l="-19702" r="-1970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09280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6</a:t>
            </a:r>
            <a:endParaRPr lang="en-US" sz="2400" dirty="0">
              <a:solidFill>
                <a:srgbClr val="6CB255"/>
              </a:solidFill>
            </a:endParaRPr>
          </a:p>
        </p:txBody>
      </p:sp>
      <p:pic>
        <p:nvPicPr>
          <p:cNvPr id="2" name="CNX_UPhysics_33_02_ExFig2_img.jpg" descr="Figures a and b show electromagnetic waves with both electic and magnetic components going through a loop connected to a tuner. In figure a, the electric field is parallel to the loop and the magnetic field is perpendicular. In figure b, the magnetic field is parallel to the loop and the electric field is perpendicular."/>
          <p:cNvPicPr>
            <a:picLocks noGrp="1" noChangeAspect="1"/>
          </p:cNvPicPr>
          <p:nvPr>
            <p:ph type="pic" sz="quarter" idx="13"/>
          </p:nvPr>
        </p:nvPicPr>
        <p:blipFill>
          <a:blip r:embed="rId2" r:link="rId3" cstate="email">
            <a:extLst>
              <a:ext uri="{28A0092B-C50C-407E-A947-70E740481C1C}">
                <a14:useLocalDpi xmlns:a14="http://schemas.microsoft.com/office/drawing/2010/main" val="0"/>
              </a:ext>
            </a:extLst>
          </a:blip>
          <a:srcRect l="-4833" r="-483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6749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dirty="0"/>
              <a:t>Exercise 8</a:t>
            </a:r>
            <a:endParaRPr lang="en-US" sz="2400" dirty="0">
              <a:solidFill>
                <a:srgbClr val="6CB255"/>
              </a:solidFill>
            </a:endParaRPr>
          </a:p>
        </p:txBody>
      </p:sp>
      <p:pic>
        <p:nvPicPr>
          <p:cNvPr id="2" name="CNX_UPhysics_33_02_ExFig3_img.jpg" descr="Figure shows waves as circles radiating from two points lying side by side. The points where the circles intersect are highlighted and labeled constructive interference. Arrows connecting the points of constructive interference radiate outwards. These are labeled direction of constructive interference."/>
          <p:cNvPicPr>
            <a:picLocks noGrp="1" noChangeAspect="1"/>
          </p:cNvPicPr>
          <p:nvPr>
            <p:ph type="pic" sz="quarter" idx="13"/>
          </p:nvPr>
        </p:nvPicPr>
        <p:blipFill>
          <a:blip r:embed="rId2" r:link="rId3">
            <a:extLst>
              <a:ext uri="{28A0092B-C50C-407E-A947-70E740481C1C}">
                <a14:useLocalDpi xmlns:a14="http://schemas.microsoft.com/office/drawing/2010/main" val="0"/>
              </a:ext>
            </a:extLst>
          </a:blip>
          <a:srcRect t="-5134" b="-513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26977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Figure 16.21</a:t>
            </a:r>
            <a:endParaRPr lang="en-US" sz="2400" dirty="0">
              <a:solidFill>
                <a:srgbClr val="6CB255"/>
              </a:solidFill>
            </a:endParaRPr>
          </a:p>
        </p:txBody>
      </p:sp>
      <p:pic>
        <p:nvPicPr>
          <p:cNvPr id="2" name="CNX_UPhysics_33_04_HubbleIson_img.jpg" descr="A Hubble Telescope photo of a comet. It appears as a bright dot with fuzzy light around it."/>
          <p:cNvPicPr>
            <a:picLocks noGrp="1" noChangeAspect="1"/>
          </p:cNvPicPr>
          <p:nvPr>
            <p:ph type="pic" sz="quarter" idx="13"/>
          </p:nvPr>
        </p:nvPicPr>
        <p:blipFill>
          <a:blip r:embed="rId2" r:link="rId3">
            <a:extLst>
              <a:ext uri="{28A0092B-C50C-407E-A947-70E740481C1C}">
                <a14:useLocalDpi xmlns:a14="http://schemas.microsoft.com/office/drawing/2010/main" val="0"/>
              </a:ext>
            </a:extLst>
          </a:blip>
          <a:srcRect t="-11803" b="-1180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(credit: ESA, Hubble)</a:t>
            </a:r>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7334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3" name="Picture Placeholder 2" descr="Figure shows a capacitor with two circular parallel plates. A wire is connected to each plate. A current I flows through the wire. A point below the capacitor is highlighted. This is 10 cm from the centre of the plate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9550" r="-9550"/>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57878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a:t>
            </a:r>
            <a:r>
              <a:rPr lang="en-US" sz="2400" dirty="0">
                <a:solidFill>
                  <a:srgbClr val="6CB255"/>
                </a:solidFill>
              </a:rPr>
              <a:t> 63</a:t>
            </a:r>
          </a:p>
        </p:txBody>
      </p:sp>
      <p:pic>
        <p:nvPicPr>
          <p:cNvPr id="2" name="Picture Placeholder 1" descr="Figure shows waves incident on a dish antenna."/>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8508" b="-8508"/>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8551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a:t>
            </a:r>
          </a:p>
        </p:txBody>
      </p:sp>
      <p:pic>
        <p:nvPicPr>
          <p:cNvPr id="2" name="Picture Placeholder 1" descr="Photograph of James Clerk Maxwel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James Clerk Maxwell, a nineteenth-century physicist, developed a theory that explained the relationship between electricity and magnetism, and correctly predicted that visible light consists of electromagnetic waves.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4378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106</a:t>
            </a:r>
          </a:p>
        </p:txBody>
      </p:sp>
      <p:pic>
        <p:nvPicPr>
          <p:cNvPr id="2" name="Picture Placeholder 1" descr="Figure shows a capacitor with two circular parallel plates. A wire, carrying current I, is connected across it. The radius of the plates is r subscript 0 and the distance between two plates is d."/>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9085" b="-9085"/>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22466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16.3</a:t>
            </a:r>
          </a:p>
        </p:txBody>
      </p:sp>
      <p:pic>
        <p:nvPicPr>
          <p:cNvPr id="2" name="Picture Placeholder 1" descr="Figure shows a wire connected to a plate of a parallel plate capacitor. A current I passes through it in the downward direction. The wire also passes through the flat surface of a cylinder at the top of the capacitor. This surface is labeled S1 and its circular boundary is labeled C. An arrow B is shown tangential to C. The sides of the cylinder taper downward and inward. This surface is labeled S2. Field lines labeled vector E are shown between two plates of the capacitor, pointing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979" r="-1397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currents through surface </a:t>
            </a:r>
            <a:r>
              <a:rPr lang="en-US" sz="1600" i="1" dirty="0">
                <a:solidFill>
                  <a:schemeClr val="tx1"/>
                </a:solidFill>
              </a:rPr>
              <a:t>S</a:t>
            </a:r>
            <a:r>
              <a:rPr lang="en-US" sz="1600" baseline="-25000" dirty="0">
                <a:solidFill>
                  <a:schemeClr val="tx1"/>
                </a:solidFill>
              </a:rPr>
              <a:t>1</a:t>
            </a:r>
            <a:r>
              <a:rPr lang="en-US" sz="1600" dirty="0">
                <a:solidFill>
                  <a:schemeClr val="tx1"/>
                </a:solidFill>
              </a:rPr>
              <a:t> and surface </a:t>
            </a:r>
            <a:r>
              <a:rPr lang="en-US" sz="1600" i="1" dirty="0">
                <a:solidFill>
                  <a:schemeClr val="tx1"/>
                </a:solidFill>
              </a:rPr>
              <a:t>S</a:t>
            </a:r>
            <a:r>
              <a:rPr lang="en-US" sz="1600" baseline="-25000" dirty="0">
                <a:solidFill>
                  <a:schemeClr val="tx1"/>
                </a:solidFill>
              </a:rPr>
              <a:t>2</a:t>
            </a:r>
            <a:r>
              <a:rPr lang="en-US" sz="1600" dirty="0">
                <a:solidFill>
                  <a:schemeClr val="tx1"/>
                </a:solidFill>
              </a:rPr>
              <a:t> are unequal, despite having the same boundary loop </a:t>
            </a:r>
            <a:r>
              <a:rPr lang="en-US" sz="1600" i="1" dirty="0">
                <a:solidFill>
                  <a:schemeClr val="tx1"/>
                </a:solidFill>
              </a:rPr>
              <a:t>C</a:t>
            </a:r>
            <a:r>
              <a:rPr lang="en-US" sz="1600" dirty="0">
                <a:solidFill>
                  <a:schemeClr val="tx1"/>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8664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16.4</a:t>
            </a:r>
          </a:p>
        </p:txBody>
      </p:sp>
      <p:pic>
        <p:nvPicPr>
          <p:cNvPr id="2" name="Picture Placeholder 1" descr="Figure shows a 3 dimensional diagram. A wire carrying an AC current is along the z axis. A circle labeled B0 goes around the wire. It lies in the xy plane. Another circle, labeled E0 goes through B0. E0 lies in the xz plane. Circle B1 goes through E0 and E1 goes through B1, and so on forming what looks like a chain. Circles B0, B1 and B2 are in the xy plane, with their centres along the x axis. These are interspersed with circles E0, E1 and E2 in the xz plane, whose centers lie on the y axi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5799" b="-15799"/>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How changing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𝐄</m:t>
                        </m:r>
                      </m:e>
                    </m:acc>
                  </m:oMath>
                </a14:m>
                <a:r>
                  <a:rPr lang="en-US" sz="1600" dirty="0"/>
                  <a:t>  and </a:t>
                </a:r>
                <a14:m>
                  <m:oMath xmlns:m="http://schemas.openxmlformats.org/officeDocument/2006/math">
                    <m:acc>
                      <m:accPr>
                        <m:chr m:val="⃗"/>
                        <m:ctrlPr>
                          <a:rPr lang="en-US" sz="1600" i="1">
                            <a:latin typeface="Cambria Math" panose="02040503050406030204" pitchFamily="18" charset="0"/>
                          </a:rPr>
                        </m:ctrlPr>
                      </m:accPr>
                      <m:e>
                        <m:r>
                          <a:rPr lang="en-US" sz="1600" b="1" i="0" smtClean="0">
                            <a:latin typeface="Cambria Math"/>
                          </a:rPr>
                          <m:t>𝐁</m:t>
                        </m:r>
                      </m:e>
                    </m:acc>
                  </m:oMath>
                </a14:m>
                <a:r>
                  <a:rPr lang="en-US" sz="1600" dirty="0"/>
                  <a:t> </a:t>
                </a:r>
                <a:r>
                  <a:rPr lang="en-US" sz="1600" b="1" dirty="0"/>
                  <a:t> </a:t>
                </a:r>
                <a:r>
                  <a:rPr lang="en-US" sz="1600" dirty="0"/>
                  <a:t>fields propagate through space.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5297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16.5</a:t>
            </a:r>
          </a:p>
        </p:txBody>
      </p:sp>
      <p:sp>
        <p:nvSpPr>
          <p:cNvPr id="7" name="Text Placeholder 6"/>
          <p:cNvSpPr>
            <a:spLocks noGrp="1"/>
          </p:cNvSpPr>
          <p:nvPr>
            <p:ph type="body" sz="quarter" idx="14"/>
          </p:nvPr>
        </p:nvSpPr>
        <p:spPr/>
        <p:txBody>
          <a:bodyPr>
            <a:normAutofit/>
          </a:bodyPr>
          <a:lstStyle/>
          <a:p>
            <a:r>
              <a:rPr lang="en-US" sz="1600" dirty="0"/>
              <a:t>The apparatus used by Hertz in 1887 to generate and detect electromagnetic waves.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a circuit on the left with R, L and C connected in series to an AC voltage source. This resonates at f subscript 0 equal to 1 upon 2 pi root LC. The inductor in this circuit forms the primary coil of a transformer. The secondary coil is connected to a loop labeled loop 1 transmitter. Within this loop are the words spark gap. Some distance to the right of this is another loop labeled loop 2 receiver. Within this loop are the words induced sparks. This is connected to a box labeled tun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1393" b="-11393"/>
          <a:stretch/>
        </p:blipFill>
        <p:spPr/>
      </p:pic>
    </p:spTree>
    <p:extLst>
      <p:ext uri="{BB962C8B-B14F-4D97-AF65-F5344CB8AC3E}">
        <p14:creationId xmlns:p14="http://schemas.microsoft.com/office/powerpoint/2010/main" val="269415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16.6</a:t>
            </a:r>
          </a:p>
        </p:txBody>
      </p:sp>
      <p:pic>
        <p:nvPicPr>
          <p:cNvPr id="2" name="Picture Placeholder 1" descr="Figure shows a rectangular box of dimensions l by l by delta x. The top and bottom sides, parallel to the xz plane are labeled side 2 and side 1 respectively. The front and back sides, parallel to the xy plane are labeled side 3 and side 4 respectively. Three arrows originate from a point on the left side. These are along the x, y and z axis and are respectively labeled E subscript x parentheses x, t parentheses, E subscript y parentheses x, t parentheses and E subscript z parentheses x, t parentheses. Three more arrows originate from the point where the x axis intersects the right side of the box. These, too, are along the the x, y and z axis and are respectively labeled E subscript x parentheses x plus delta x, t parentheses, E subscript y parentheses x plus delta x, t parentheses and E subscript z parentheses x plus delta x, t parenthe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470" b="-1447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surface of a rectangular box of dimensions l </a:t>
            </a:r>
            <a:r>
              <a:rPr lang="en-US" sz="1600" dirty="0">
                <a:solidFill>
                  <a:srgbClr val="000000"/>
                </a:solidFill>
                <a:latin typeface="Cambria Math"/>
                <a:cs typeface="Cambria Math"/>
              </a:rPr>
              <a:t>×</a:t>
            </a:r>
            <a:r>
              <a:rPr lang="en-US" sz="1600" dirty="0">
                <a:solidFill>
                  <a:srgbClr val="000000"/>
                </a:solidFill>
              </a:rPr>
              <a:t> l </a:t>
            </a:r>
            <a:r>
              <a:rPr lang="en-US" sz="1600" dirty="0">
                <a:solidFill>
                  <a:srgbClr val="000000"/>
                </a:solidFill>
                <a:latin typeface="Cambria Math"/>
                <a:cs typeface="Cambria Math"/>
              </a:rPr>
              <a:t>×</a:t>
            </a:r>
            <a:r>
              <a:rPr lang="en-US" sz="1600" dirty="0">
                <a:solidFill>
                  <a:srgbClr val="000000"/>
                </a:solidFill>
              </a:rPr>
              <a:t> </a:t>
            </a:r>
            <a:r>
              <a:rPr lang="en-US" sz="1600" dirty="0">
                <a:solidFill>
                  <a:srgbClr val="000000"/>
                </a:solidFill>
                <a:latin typeface="Cambria Math"/>
                <a:cs typeface="Cambria Math"/>
              </a:rPr>
              <a:t>Δ</a:t>
            </a:r>
            <a:r>
              <a:rPr lang="en-US" sz="1600" i="1" dirty="0">
                <a:solidFill>
                  <a:srgbClr val="000000"/>
                </a:solidFill>
              </a:rPr>
              <a:t>x</a:t>
            </a:r>
            <a:r>
              <a:rPr lang="en-US" sz="1600" dirty="0">
                <a:solidFill>
                  <a:srgbClr val="000000"/>
                </a:solidFill>
              </a:rPr>
              <a:t> is our Gaussian surface. The electric field shown is from an electromagnetic wave propagating along the </a:t>
            </a:r>
            <a:r>
              <a:rPr lang="en-US" sz="1600" i="1" dirty="0">
                <a:solidFill>
                  <a:srgbClr val="000000"/>
                </a:solidFill>
              </a:rPr>
              <a:t>x</a:t>
            </a:r>
            <a:r>
              <a:rPr lang="en-US" sz="1600" dirty="0">
                <a:solidFill>
                  <a:srgbClr val="000000"/>
                </a:solidFill>
              </a:rPr>
              <a:t>-axis.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96431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16.7</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We apply Faraday’s law to the front of the rectangle by evaluating ∮ </a:t>
                </a:r>
                <a14:m>
                  <m:oMath xmlns:m="http://schemas.openxmlformats.org/officeDocument/2006/math">
                    <m:acc>
                      <m:accPr>
                        <m:chr m:val="⃗"/>
                        <m:ctrlPr>
                          <a:rPr lang="en-US" sz="1600" i="1" smtClean="0">
                            <a:latin typeface="Cambria Math" panose="02040503050406030204" pitchFamily="18" charset="0"/>
                          </a:rPr>
                        </m:ctrlPr>
                      </m:accPr>
                      <m:e>
                        <m:r>
                          <a:rPr lang="en-US" sz="1600" b="1" i="0" smtClean="0">
                            <a:latin typeface="Cambria Math"/>
                          </a:rPr>
                          <m:t>𝐄</m:t>
                        </m:r>
                      </m:e>
                    </m:acc>
                  </m:oMath>
                </a14:m>
                <a:r>
                  <a:rPr lang="en-US" sz="1600" b="1" dirty="0"/>
                  <a:t> </a:t>
                </a:r>
                <a:r>
                  <a:rPr lang="en-US" sz="1600" dirty="0"/>
                  <a:t>· </a:t>
                </a:r>
                <a:r>
                  <a:rPr lang="en-US" sz="1600" i="1" dirty="0"/>
                  <a:t>d </a:t>
                </a:r>
                <a14:m>
                  <m:oMath xmlns:m="http://schemas.openxmlformats.org/officeDocument/2006/math">
                    <m:acc>
                      <m:accPr>
                        <m:chr m:val="⃗"/>
                        <m:ctrlPr>
                          <a:rPr lang="en-US" sz="1600" i="1">
                            <a:latin typeface="Cambria Math" panose="02040503050406030204" pitchFamily="18" charset="0"/>
                          </a:rPr>
                        </m:ctrlPr>
                      </m:accPr>
                      <m:e>
                        <m:r>
                          <a:rPr lang="en-US" sz="1600" b="1" i="0" smtClean="0">
                            <a:latin typeface="Cambria Math"/>
                          </a:rPr>
                          <m:t>𝐬</m:t>
                        </m:r>
                      </m:e>
                    </m:acc>
                  </m:oMath>
                </a14:m>
                <a:r>
                  <a:rPr lang="en-US" sz="1600" b="1" dirty="0"/>
                  <a:t> </a:t>
                </a:r>
                <a:r>
                  <a:rPr lang="en-US" sz="1600" dirty="0"/>
                  <a:t>along the rectangular edge of Side 3 in the direction indicated, taking the </a:t>
                </a:r>
                <a:r>
                  <a:rPr lang="en-US" sz="1600" i="1" dirty="0"/>
                  <a:t>B </a:t>
                </a:r>
                <a:r>
                  <a:rPr lang="en-US" sz="1600" dirty="0"/>
                  <a:t>field crossing the face to be approximately its value in the middle of the area traversed.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047" r="-529"/>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shows a rectangular box of dimensions l by l by delta x. The top and bottom sides, parallel to the xz plane are labeled side 2 and side 1 respectively. The front and back sides, parallel to the xy plane are labeled side 3 and side 4 respectively. The boundary of side 3 is labeled integration path. Two arrows along side 3, pointing upwards in the positive y direction are labeled E subscript y parentheses x,t parentheses and E subscript y parentheses x plus delta x,t parentheses. An arrow on the left side of the box, pointing in the positive z direction is labeled B subscript z parentheses x plus delta x by 2,t parentheses."/>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46557" r="-46557"/>
          <a:stretch/>
        </p:blipFill>
        <p:spPr/>
      </p:pic>
    </p:spTree>
    <p:extLst>
      <p:ext uri="{BB962C8B-B14F-4D97-AF65-F5344CB8AC3E}">
        <p14:creationId xmlns:p14="http://schemas.microsoft.com/office/powerpoint/2010/main" val="175086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16.8</a:t>
            </a:r>
          </a:p>
        </p:txBody>
      </p:sp>
      <p:sp>
        <p:nvSpPr>
          <p:cNvPr id="7" name="Text Placeholder 6"/>
          <p:cNvSpPr>
            <a:spLocks noGrp="1"/>
          </p:cNvSpPr>
          <p:nvPr>
            <p:ph type="body" sz="quarter" idx="14"/>
          </p:nvPr>
        </p:nvSpPr>
        <p:spPr/>
        <p:txBody>
          <a:bodyPr>
            <a:normAutofit/>
          </a:bodyPr>
          <a:lstStyle/>
          <a:p>
            <a:r>
              <a:rPr lang="en-US" sz="1600" dirty="0"/>
              <a:t>The plane wave solution of Maxwell’s equations has the </a:t>
            </a:r>
            <a:r>
              <a:rPr lang="en-US" sz="1600" i="1" dirty="0"/>
              <a:t>B </a:t>
            </a:r>
            <a:r>
              <a:rPr lang="en-US" sz="1600" dirty="0"/>
              <a:t>field directly proportional to the </a:t>
            </a:r>
            <a:r>
              <a:rPr lang="en-US" sz="1600" i="1" dirty="0"/>
              <a:t>E </a:t>
            </a:r>
            <a:r>
              <a:rPr lang="en-US" sz="1600" dirty="0"/>
              <a:t>field at each point, with the relative directions shown.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shows the positive x direction as the direction of propagation. The positive y direction is labeled electric field and the positive z direction is labeled magnetic field. A sine wave in the xy plane is labeled E. The electric field arrows have their bases on the x axis and their tips on wave E. Another sine wave labeled B is in the xz plane. The magnetic field arrows have their bases on the x axis and their tips on wave B. Waves E and B have the same wavelength and are in phase with each other."/>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4230" b="-4230"/>
          <a:stretch/>
        </p:blipFill>
        <p:spPr/>
      </p:pic>
    </p:spTree>
    <p:extLst>
      <p:ext uri="{BB962C8B-B14F-4D97-AF65-F5344CB8AC3E}">
        <p14:creationId xmlns:p14="http://schemas.microsoft.com/office/powerpoint/2010/main" val="3003702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672</Words>
  <Application>Microsoft Macintosh PowerPoint</Application>
  <PresentationFormat>On-screen Show (4:3)</PresentationFormat>
  <Paragraphs>55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Cambria Math</vt:lpstr>
      <vt:lpstr>Essential</vt:lpstr>
      <vt:lpstr>PowerPoint Presentation</vt:lpstr>
      <vt:lpstr>Figure 16.1</vt:lpstr>
      <vt:lpstr>Figure 16.2</vt:lpstr>
      <vt:lpstr>Figure 16.3</vt:lpstr>
      <vt:lpstr>Figure 16.4</vt:lpstr>
      <vt:lpstr>Figure 16.5</vt:lpstr>
      <vt:lpstr>Figure 16.6</vt:lpstr>
      <vt:lpstr>Figure 16.7</vt:lpstr>
      <vt:lpstr>Figure 16.8</vt:lpstr>
      <vt:lpstr>Figure 16.9</vt:lpstr>
      <vt:lpstr>Figure 16.10</vt:lpstr>
      <vt:lpstr>Figure 16.11</vt:lpstr>
      <vt:lpstr>Example 16.4</vt:lpstr>
      <vt:lpstr>Figure 16.12</vt:lpstr>
      <vt:lpstr>Figure 16.13</vt:lpstr>
      <vt:lpstr>Figure 16.14</vt:lpstr>
      <vt:lpstr>Figure 16.15</vt:lpstr>
      <vt:lpstr>Figure 16.16</vt:lpstr>
      <vt:lpstr>Figure 16.17</vt:lpstr>
      <vt:lpstr>Figure 16.18</vt:lpstr>
      <vt:lpstr>Figure 16.19</vt:lpstr>
      <vt:lpstr>Figure 16.20</vt:lpstr>
      <vt:lpstr>Exercise 2</vt:lpstr>
      <vt:lpstr>Exercise 5</vt:lpstr>
      <vt:lpstr>Exercise 6</vt:lpstr>
      <vt:lpstr>Exercise 8</vt:lpstr>
      <vt:lpstr>Figure 16.21</vt:lpstr>
      <vt:lpstr>Exercise 36</vt:lpstr>
      <vt:lpstr>Exercise 63</vt:lpstr>
      <vt:lpstr>Exercise 106</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Microsoft Office User</cp:lastModifiedBy>
  <cp:revision>47</cp:revision>
  <cp:lastPrinted>2016-10-10T14:33:57Z</cp:lastPrinted>
  <dcterms:created xsi:type="dcterms:W3CDTF">2012-06-04T02:13:36Z</dcterms:created>
  <dcterms:modified xsi:type="dcterms:W3CDTF">2019-08-20T17:10:36Z</dcterms:modified>
</cp:coreProperties>
</file>