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B55C-F532-9875-8E38-96F3D1E9F4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EACC9-833B-8EE4-3056-A0B8D9A7A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AE90E-A45E-BEB5-4AF7-6E3011FF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A7031-50F1-433E-5B56-7EA04CF65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1A83-1543-83DE-302A-3AC490B2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7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C9FE8-C8CF-3B69-5AA1-9F0E277A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1C9E0E-9EA9-FAE7-1E1D-D3F70841B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B5CB9-D701-A1F3-0D88-66DB76BAC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1AF25-A12F-0AA4-8C72-328FC7E5B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F05A0-81F7-F5E7-5D2B-E5FA7A618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871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5986AC-FDF7-EB95-CDA2-553FCF5490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B8C2E-B874-9A2B-7C38-59274504C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00F27-82E9-146D-B19D-B7AD038AA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DAFC6-BC33-2240-385E-8C6B634B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22C24-8D87-D46D-FE01-62882BEAC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3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AF3DF-D37B-FC72-6887-EC204BA3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3B44-1494-6589-68B9-0BABE2C45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0214-0857-57B9-1830-6D8723AA3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5044A-7886-FF88-379F-9BC6448A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24440-D2CD-9C62-BEE8-72F9E7CF1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851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D4E3-8319-D491-5AEC-FA9570E41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9C6E4-91DF-D392-BA7A-10920039F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7C4CA-B1A9-1765-BA35-16310F01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FCA68-DF23-636C-9A89-F3D7D87C3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BF72-D863-92AF-791C-9BE0DBBD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0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4AA24-780F-8161-F05A-7C902CFE6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743D8-E6E7-8E8F-0635-F830A0150E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A31AC-44C7-6386-7D7C-4261BFF00B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91720-9928-8498-76D1-B099505E8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2BF33-F8A3-7A8D-749D-1C1B36BD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3E5A8-1D01-6448-5E57-9DA58175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52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A55F-274F-C578-EFC7-FDBBB986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42D5D-3427-1914-99C6-E6715A849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0F36A-757A-89F9-A47E-4137D1F32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06C0F-EA6E-36FD-4352-7FAAE076E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E60B0C-F2E8-B029-5325-C08AFD0E8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495843-8164-1BA9-4005-675638863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EFC09B-4097-AA8B-519C-085C88D8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ECB11-DCC8-D955-688F-89A2D66C9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49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A235-FF13-ADBC-51F1-EEDE37C9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FA2D92-F1F6-EEB1-8094-AD80DD687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0330E-2ED0-2E3F-9A22-2AE75942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2D6EA4-792B-2E97-6425-3833892E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02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C8AB5-BC78-8189-3262-D319ED07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DCC54-AC4B-CBFB-AA49-04D2FF24D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FFBF0-8E5D-E4E6-392E-D8E11588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2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589F-0712-4BF2-A6AD-C0EE9FB3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ECAEB-DBB9-673A-7296-7FA5AD45D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300207-AA6B-2F4B-C64A-3E79F581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37E59-4AE0-0A96-E123-B7B0779F7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0DFD9-321D-B5DF-04BF-FD232488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CCDFC3-E65B-CF48-BA53-AEB2723F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02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DED-BD49-EC4C-5276-16FA08207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4D817-CE2D-964E-787F-BF3BFFCF68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B721BA-C7DD-2FA4-81E3-8E693607DD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D0FBB-A46B-0C1A-9D01-E630A523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D2695B-709B-020F-7E92-6BB0C06FF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37C35-376F-F393-0E30-D388707BA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82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F28B1-D530-7C6C-B403-2E06FA74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21B19-ED82-85C4-B8D7-F57FEBDD4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23D5-ADE7-75EE-74BF-56A74B118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1AB1CB-7B69-AC4A-A705-D9C4D6733B63}" type="datetimeFigureOut">
              <a:rPr lang="en-US" smtClean="0"/>
              <a:t>9/23/24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B180D-0B29-CAC6-4AD8-640460FD15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EDD71-22D2-7081-575F-598AA7083E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AED8E8-0EF2-354D-A533-B80523786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842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e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jpeg"/><Relationship Id="rId25" Type="http://schemas.openxmlformats.org/officeDocument/2006/relationships/image" Target="../media/image24.jpe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24" Type="http://schemas.openxmlformats.org/officeDocument/2006/relationships/image" Target="../media/image23.jpe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jpe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jpe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49BC86-4C3A-E348-6EFE-3C47DACDF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796679"/>
              </p:ext>
            </p:extLst>
          </p:nvPr>
        </p:nvGraphicFramePr>
        <p:xfrm>
          <a:off x="0" y="1"/>
          <a:ext cx="12192000" cy="68294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4292934673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55956535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43852828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0882597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754688194"/>
                    </a:ext>
                  </a:extLst>
                </a:gridCol>
              </a:tblGrid>
              <a:tr h="89047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Neutral Atom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Trapped Ion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Photonics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Superconducting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Silicon Spin / Quantum Dots</a:t>
                      </a:r>
                    </a:p>
                  </a:txBody>
                  <a:tcPr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3880026"/>
                  </a:ext>
                </a:extLst>
              </a:tr>
              <a:tr h="22386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Neutral atoms are cooled using tuned laser and  store qubits within electron states. Interactions through excitation to Rydberg states.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Trapped Ion technology uses charged atomic particles, which can be confined and suspended in free space using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electromagnetic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fields. Qubits are stored in the stable electronic states of each ion. Lasers are used to induce coupling between qubits.</a:t>
                      </a:r>
                      <a:endParaRPr lang="en-US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Photonic-based 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technology</a:t>
                      </a: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consists of superpositions of multiple photons in a light pulse. Qubits consist of so-called “squeeze states” consisting of superpositions of multiple photons in a light pulse</a:t>
                      </a:r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Resistance-free current oscillations back and forth around a circuit loop. An injected microwave signal excites the current into superposition states.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”Artificial atoms” are made by adding an electron to a small piece of pure silicon. Microwaves control the electron’s quantum state.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862667"/>
                  </a:ext>
                </a:extLst>
              </a:tr>
              <a:tr h="1304513">
                <a:tc>
                  <a:txBody>
                    <a:bodyPr/>
                    <a:lstStyle/>
                    <a:p>
                      <a:r>
                        <a:rPr lang="en-US" sz="1000" b="1" dirty="0"/>
                        <a:t>Pros</a:t>
                      </a:r>
                      <a:r>
                        <a:rPr lang="en-US" sz="1000" dirty="0"/>
                        <a:t>: Long coherence times. Strong connectivity including more than 2Q. External cryogenics not required.</a:t>
                      </a:r>
                    </a:p>
                    <a:p>
                      <a:r>
                        <a:rPr lang="en-US" sz="1000" b="1" dirty="0"/>
                        <a:t>Cons</a:t>
                      </a:r>
                      <a:r>
                        <a:rPr lang="en-US" sz="1000" dirty="0"/>
                        <a:t>: Requires ultra-high vacuum. Laser scaling challenges.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Pros</a:t>
                      </a: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: Extremely high gate fidelities and long coherence. No External cryogenics.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Cons</a:t>
                      </a: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: Slow gate times / operations. Lowe connectivity between qubits. Requires ultra-high vacuum. Laser scaling challenges.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Pros</a:t>
                      </a: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: Extremely fast gate speeds and promising fidelities. No cryogenics or vacuum. Leverage existing CMOS fabs.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Cons</a:t>
                      </a: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: Noise from photon loss. Each program requires custom chip. Photons don’t naturally interact so 2Q gate challenges.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Pros</a:t>
                      </a: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: High gate speeds and fidelities, Leverage existing lithographic processes.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Cons</a:t>
                      </a: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: Requires cryogenic cooling. Short coherence times. Microwave interaction not well understood.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Pros</a:t>
                      </a: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: Leverage existing semiconductor technologies. Strong gate fidelities and speeds.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Cons</a:t>
                      </a:r>
                      <a:r>
                        <a:rPr kumimoji="0" lang="en-US" sz="1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: Requires cryogenics. Only a few entangled gates with low coherence times. Interference and cross-talk challenges. </a:t>
                      </a:r>
                      <a:endParaRPr kumimoji="0" 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9861594"/>
                  </a:ext>
                </a:extLst>
              </a:tr>
              <a:tr h="239580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6295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A3F77B5-8655-C02B-5B70-1349B476B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776" y="1878879"/>
            <a:ext cx="1125801" cy="10833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24AC0D-8A7A-BC51-DA7E-551DA4A85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425" y="1878879"/>
            <a:ext cx="1125801" cy="1083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A85907-4A1C-8E7D-3D00-322D5F2FA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3099" y="1878879"/>
            <a:ext cx="1125801" cy="10833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D510B7-085B-D998-320F-B832068AAD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748" y="1878879"/>
            <a:ext cx="1125801" cy="10833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06CC557-B914-FB03-91A8-2C67008875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02453" y="1878879"/>
            <a:ext cx="1125801" cy="1083318"/>
          </a:xfrm>
          <a:prstGeom prst="rect">
            <a:avLst/>
          </a:prstGeom>
        </p:spPr>
      </p:pic>
      <p:pic>
        <p:nvPicPr>
          <p:cNvPr id="1026" name="Picture 2" descr="About - Atom Computing">
            <a:extLst>
              <a:ext uri="{FF2B5EF4-FFF2-40B4-BE49-F238E27FC236}">
                <a16:creationId xmlns:a16="http://schemas.microsoft.com/office/drawing/2014/main" id="{29E4DD76-C260-DC1D-C916-A2F3EAD00C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34" y="4535522"/>
            <a:ext cx="1457694" cy="37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AB3ACD4-D594-47CF-BB45-565F7F65E8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3020" y="4889499"/>
            <a:ext cx="1231826" cy="615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536F69-1CD0-7914-74D7-76EE3AE89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634" y="6263173"/>
            <a:ext cx="1231826" cy="4674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F831E6-76CD-5893-7114-ABC729A997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5336099"/>
            <a:ext cx="1492317" cy="566281"/>
          </a:xfrm>
          <a:prstGeom prst="rect">
            <a:avLst/>
          </a:prstGeom>
        </p:spPr>
      </p:pic>
      <p:pic>
        <p:nvPicPr>
          <p:cNvPr id="13" name="Picture 10" descr="Media Kit">
            <a:extLst>
              <a:ext uri="{FF2B5EF4-FFF2-40B4-BE49-F238E27FC236}">
                <a16:creationId xmlns:a16="http://schemas.microsoft.com/office/drawing/2014/main" id="{2A09439C-8EE4-AD0C-2DA4-926833804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712" y="5925374"/>
            <a:ext cx="1231826" cy="425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DCA87AD-A655-40DC-486D-769C74B08D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31683" y="4583624"/>
            <a:ext cx="1245958" cy="7524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146248A-9F42-7A0B-8A55-8D900330CBC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958859" y="4535522"/>
            <a:ext cx="827137" cy="8315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BC30759-B97D-BFE8-2F8E-47702A47C46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531683" y="6247112"/>
            <a:ext cx="1283661" cy="4561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1BD72F8-F042-CB44-B507-F75135F0047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27451" y="5406041"/>
            <a:ext cx="1245958" cy="676739"/>
          </a:xfrm>
          <a:prstGeom prst="rect">
            <a:avLst/>
          </a:prstGeom>
        </p:spPr>
      </p:pic>
      <p:pic>
        <p:nvPicPr>
          <p:cNvPr id="1032" name="Picture 8" descr="Trapped Ion Computer Company Logo OI">
            <a:extLst>
              <a:ext uri="{FF2B5EF4-FFF2-40B4-BE49-F238E27FC236}">
                <a16:creationId xmlns:a16="http://schemas.microsoft.com/office/drawing/2014/main" id="{1423522D-BB20-86E8-988F-2A6E0BEF5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029" y="5367035"/>
            <a:ext cx="753850" cy="75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rapped Ion Quantum Computing Company Logo eleQtron">
            <a:extLst>
              <a:ext uri="{FF2B5EF4-FFF2-40B4-BE49-F238E27FC236}">
                <a16:creationId xmlns:a16="http://schemas.microsoft.com/office/drawing/2014/main" id="{F3DAD6CE-A9FF-1BD5-6526-7A527D4B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7916" y="6080024"/>
            <a:ext cx="650582" cy="65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BM logo">
            <a:extLst>
              <a:ext uri="{FF2B5EF4-FFF2-40B4-BE49-F238E27FC236}">
                <a16:creationId xmlns:a16="http://schemas.microsoft.com/office/drawing/2014/main" id="{4BDD8D7C-E1FF-764A-486E-DBAFF57C7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8689" y="4741288"/>
            <a:ext cx="827137" cy="33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9CE0045-718C-D074-33DA-EC0674319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3833" y="4583624"/>
            <a:ext cx="817201" cy="34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F50CA68-1537-CCE8-1C0B-B5FBC6246AD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463426" y="6278958"/>
            <a:ext cx="1245959" cy="314401"/>
          </a:xfrm>
          <a:prstGeom prst="rect">
            <a:avLst/>
          </a:prstGeom>
        </p:spPr>
      </p:pic>
      <p:pic>
        <p:nvPicPr>
          <p:cNvPr id="1044" name="Picture 20" descr="Anyon Systems Superconducting company">
            <a:extLst>
              <a:ext uri="{FF2B5EF4-FFF2-40B4-BE49-F238E27FC236}">
                <a16:creationId xmlns:a16="http://schemas.microsoft.com/office/drawing/2014/main" id="{D89D930F-652D-654D-68DB-D3E2BD1AA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765" y="4561652"/>
            <a:ext cx="601013" cy="60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tlantic Quantum Superconducting Company">
            <a:extLst>
              <a:ext uri="{FF2B5EF4-FFF2-40B4-BE49-F238E27FC236}">
                <a16:creationId xmlns:a16="http://schemas.microsoft.com/office/drawing/2014/main" id="{578F004C-84F0-5046-966D-400EBAC03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1658" y="5327421"/>
            <a:ext cx="698035" cy="6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Bleximo">
            <a:extLst>
              <a:ext uri="{FF2B5EF4-FFF2-40B4-BE49-F238E27FC236}">
                <a16:creationId xmlns:a16="http://schemas.microsoft.com/office/drawing/2014/main" id="{37574972-4BDF-EBB0-D24A-395AA1F05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9734" y="6033610"/>
            <a:ext cx="650583" cy="650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QM">
            <a:extLst>
              <a:ext uri="{FF2B5EF4-FFF2-40B4-BE49-F238E27FC236}">
                <a16:creationId xmlns:a16="http://schemas.microsoft.com/office/drawing/2014/main" id="{64860FA3-CD69-FD08-73D6-D7C5EB6F74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8765" y="5298560"/>
            <a:ext cx="549584" cy="54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Oxford Quantum Circuits">
            <a:extLst>
              <a:ext uri="{FF2B5EF4-FFF2-40B4-BE49-F238E27FC236}">
                <a16:creationId xmlns:a16="http://schemas.microsoft.com/office/drawing/2014/main" id="{1D3BCE62-F2B8-537A-5F40-732F0CCF3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7388371" y="5346728"/>
            <a:ext cx="698035" cy="698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Rigetti Computing">
            <a:extLst>
              <a:ext uri="{FF2B5EF4-FFF2-40B4-BE49-F238E27FC236}">
                <a16:creationId xmlns:a16="http://schemas.microsoft.com/office/drawing/2014/main" id="{B4E53C6C-11B8-50D6-FF87-5E7C85FE7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7467" y="4573785"/>
            <a:ext cx="613121" cy="613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D47112C-02B5-0515-EF31-750029C656E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5915581" y="6284084"/>
            <a:ext cx="1282564" cy="3821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5A502F1-3FD6-A6F0-A2C8-D6A8AB6FB91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4967214" y="4544102"/>
            <a:ext cx="912064" cy="73322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8C1BB60-ECE0-3F70-7E17-E796ADC863A9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6434894" y="5233508"/>
            <a:ext cx="847664" cy="84405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E59E5D2-B037-4424-B9C4-CBC471DB1D9F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034587" y="4595921"/>
            <a:ext cx="1125801" cy="532473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4C8D225-D9F9-E776-7A71-23BA6D8E5747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4956800" y="5558666"/>
            <a:ext cx="1329022" cy="3026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6172A6-6472-EFA9-3572-0AA9B00EE367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14833683" y="6617929"/>
            <a:ext cx="93906" cy="66264"/>
          </a:xfrm>
          <a:prstGeom prst="rect">
            <a:avLst/>
          </a:prstGeom>
        </p:spPr>
      </p:pic>
      <p:pic>
        <p:nvPicPr>
          <p:cNvPr id="1064" name="Picture 40" descr="Diraq logo">
            <a:extLst>
              <a:ext uri="{FF2B5EF4-FFF2-40B4-BE49-F238E27FC236}">
                <a16:creationId xmlns:a16="http://schemas.microsoft.com/office/drawing/2014/main" id="{F6259A8C-D693-71FE-2EFB-E9692EA0A3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0185" y="4935989"/>
            <a:ext cx="1350658" cy="549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2490E7E-7C24-5CE8-72F8-CFD21B569F83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909626" y="6263173"/>
            <a:ext cx="1124559" cy="47801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1B56AF8-1D78-0EAE-D853-79683133748A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10671932" y="5489331"/>
            <a:ext cx="1404077" cy="431735"/>
          </a:xfrm>
          <a:prstGeom prst="rect">
            <a:avLst/>
          </a:prstGeom>
        </p:spPr>
      </p:pic>
      <p:pic>
        <p:nvPicPr>
          <p:cNvPr id="1068" name="Picture 44" descr="Press Release — Quantum Brilliance">
            <a:extLst>
              <a:ext uri="{FF2B5EF4-FFF2-40B4-BE49-F238E27FC236}">
                <a16:creationId xmlns:a16="http://schemas.microsoft.com/office/drawing/2014/main" id="{BFFF74AA-31F3-B636-5563-A9780530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8645" y="5754393"/>
            <a:ext cx="860657" cy="85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5166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319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RASHAP, BRIAN</dc:creator>
  <cp:lastModifiedBy>RASHAP, BRIAN</cp:lastModifiedBy>
  <cp:revision>3</cp:revision>
  <cp:lastPrinted>2024-09-23T15:19:49Z</cp:lastPrinted>
  <dcterms:created xsi:type="dcterms:W3CDTF">2024-09-23T14:31:09Z</dcterms:created>
  <dcterms:modified xsi:type="dcterms:W3CDTF">2024-09-23T22:48:13Z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8bb7484-22c2-4b98-9fb8-3ab13d821527_Enabled">
    <vt:lpwstr>true</vt:lpwstr>
  </property>
  <property fmtid="{D5CDD505-2E9C-101B-9397-08002B2CF9AE}" pid="3" name="MSIP_Label_d8bb7484-22c2-4b98-9fb8-3ab13d821527_SetDate">
    <vt:lpwstr>2024-09-23T15:19:35Z</vt:lpwstr>
  </property>
  <property fmtid="{D5CDD505-2E9C-101B-9397-08002B2CF9AE}" pid="4" name="MSIP_Label_d8bb7484-22c2-4b98-9fb8-3ab13d821527_Method">
    <vt:lpwstr>Standard</vt:lpwstr>
  </property>
  <property fmtid="{D5CDD505-2E9C-101B-9397-08002B2CF9AE}" pid="5" name="MSIP_Label_d8bb7484-22c2-4b98-9fb8-3ab13d821527_Name">
    <vt:lpwstr>defa4170-0d19-0005-0004-bc88714345d2</vt:lpwstr>
  </property>
  <property fmtid="{D5CDD505-2E9C-101B-9397-08002B2CF9AE}" pid="6" name="MSIP_Label_d8bb7484-22c2-4b98-9fb8-3ab13d821527_SiteId">
    <vt:lpwstr>f50e076b-86a5-45f3-87b0-3f4d0ec5e94e</vt:lpwstr>
  </property>
  <property fmtid="{D5CDD505-2E9C-101B-9397-08002B2CF9AE}" pid="7" name="MSIP_Label_d8bb7484-22c2-4b98-9fb8-3ab13d821527_ActionId">
    <vt:lpwstr>2e4121ae-5abf-4ae4-aee0-601892d89c03</vt:lpwstr>
  </property>
  <property fmtid="{D5CDD505-2E9C-101B-9397-08002B2CF9AE}" pid="8" name="MSIP_Label_d8bb7484-22c2-4b98-9fb8-3ab13d821527_ContentBits">
    <vt:lpwstr>0</vt:lpwstr>
  </property>
</Properties>
</file>