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59" r:id="rId5"/>
    <p:sldId id="266" r:id="rId6"/>
    <p:sldId id="261" r:id="rId7"/>
    <p:sldId id="267" r:id="rId8"/>
    <p:sldId id="262" r:id="rId9"/>
    <p:sldId id="263" r:id="rId10"/>
    <p:sldId id="264" r:id="rId11"/>
    <p:sldId id="265"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370"/>
    <p:restoredTop sz="90029"/>
  </p:normalViewPr>
  <p:slideViewPr>
    <p:cSldViewPr snapToGrid="0">
      <p:cViewPr varScale="1">
        <p:scale>
          <a:sx n="108" d="100"/>
          <a:sy n="108" d="100"/>
        </p:scale>
        <p:origin x="44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DC9235-52D1-4BE9-80F0-722A41263A7B}"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D12AE278-15E2-4438-B18F-6CA3CA35E088}">
      <dgm:prSet/>
      <dgm:spPr/>
      <dgm:t>
        <a:bodyPr/>
        <a:lstStyle/>
        <a:p>
          <a:r>
            <a:rPr lang="en-US" dirty="0"/>
            <a:t>Objective: Understanding how assets are used, their status changes, facility efficiency.</a:t>
          </a:r>
        </a:p>
      </dgm:t>
    </dgm:pt>
    <dgm:pt modelId="{63D1DAC1-3FDA-4444-A398-DAE8776BF8C5}" type="parTrans" cxnId="{C16BEE27-CE8D-4B9C-AD6D-E66B8B5FDD7B}">
      <dgm:prSet/>
      <dgm:spPr/>
      <dgm:t>
        <a:bodyPr/>
        <a:lstStyle/>
        <a:p>
          <a:endParaRPr lang="en-US"/>
        </a:p>
      </dgm:t>
    </dgm:pt>
    <dgm:pt modelId="{1790EE0E-139F-4092-AAEB-402C8BF74539}" type="sibTrans" cxnId="{C16BEE27-CE8D-4B9C-AD6D-E66B8B5FDD7B}">
      <dgm:prSet/>
      <dgm:spPr/>
      <dgm:t>
        <a:bodyPr/>
        <a:lstStyle/>
        <a:p>
          <a:endParaRPr lang="en-US"/>
        </a:p>
      </dgm:t>
    </dgm:pt>
    <dgm:pt modelId="{BE391951-9032-4A51-A6E8-BEF55C9C4F1B}">
      <dgm:prSet/>
      <dgm:spPr/>
      <dgm:t>
        <a:bodyPr/>
        <a:lstStyle/>
        <a:p>
          <a:r>
            <a:rPr lang="en-US" dirty="0"/>
            <a:t>Datasets Used:</a:t>
          </a:r>
        </a:p>
      </dgm:t>
    </dgm:pt>
    <dgm:pt modelId="{AD6E60D9-9B89-4173-810D-E76FDF1A6E35}" type="parTrans" cxnId="{4EAA8B2F-13E9-4C49-A901-8DAB291D59EF}">
      <dgm:prSet/>
      <dgm:spPr/>
      <dgm:t>
        <a:bodyPr/>
        <a:lstStyle/>
        <a:p>
          <a:endParaRPr lang="en-US"/>
        </a:p>
      </dgm:t>
    </dgm:pt>
    <dgm:pt modelId="{5726545F-2E78-4EA8-BB30-CCFA88BB9C7E}" type="sibTrans" cxnId="{4EAA8B2F-13E9-4C49-A901-8DAB291D59EF}">
      <dgm:prSet/>
      <dgm:spPr/>
      <dgm:t>
        <a:bodyPr/>
        <a:lstStyle/>
        <a:p>
          <a:endParaRPr lang="en-US"/>
        </a:p>
      </dgm:t>
    </dgm:pt>
    <dgm:pt modelId="{658D07E0-63BB-42AF-AE1D-BC1EA73B6911}">
      <dgm:prSet/>
      <dgm:spPr/>
      <dgm:t>
        <a:bodyPr/>
        <a:lstStyle/>
        <a:p>
          <a:r>
            <a:rPr lang="en-US" dirty="0"/>
            <a:t>Status Codes (Asset status updates)</a:t>
          </a:r>
        </a:p>
      </dgm:t>
    </dgm:pt>
    <dgm:pt modelId="{B5E603DF-E503-444C-AB72-42A9D485DB51}" type="parTrans" cxnId="{1F003544-622B-4466-AFEF-8B2CE55075E5}">
      <dgm:prSet/>
      <dgm:spPr/>
      <dgm:t>
        <a:bodyPr/>
        <a:lstStyle/>
        <a:p>
          <a:endParaRPr lang="en-US"/>
        </a:p>
      </dgm:t>
    </dgm:pt>
    <dgm:pt modelId="{12A64A0C-3D83-49B1-B265-643F00FEBE75}" type="sibTrans" cxnId="{1F003544-622B-4466-AFEF-8B2CE55075E5}">
      <dgm:prSet/>
      <dgm:spPr/>
      <dgm:t>
        <a:bodyPr/>
        <a:lstStyle/>
        <a:p>
          <a:endParaRPr lang="en-US"/>
        </a:p>
      </dgm:t>
    </dgm:pt>
    <dgm:pt modelId="{AACB8AA7-1F10-4DEB-A745-C9D9042FD560}">
      <dgm:prSet/>
      <dgm:spPr/>
      <dgm:t>
        <a:bodyPr/>
        <a:lstStyle/>
        <a:p>
          <a:r>
            <a:rPr lang="en-US" dirty="0"/>
            <a:t>Cycles (Utilization records)</a:t>
          </a:r>
        </a:p>
      </dgm:t>
    </dgm:pt>
    <dgm:pt modelId="{69253362-E510-4BDB-AFE2-7B118C434D26}" type="parTrans" cxnId="{B889E54B-8C45-40FC-B08F-7A232AD898C2}">
      <dgm:prSet/>
      <dgm:spPr/>
      <dgm:t>
        <a:bodyPr/>
        <a:lstStyle/>
        <a:p>
          <a:endParaRPr lang="en-US"/>
        </a:p>
      </dgm:t>
    </dgm:pt>
    <dgm:pt modelId="{CAE26581-DDA2-4DF7-971D-02ED053C8071}" type="sibTrans" cxnId="{B889E54B-8C45-40FC-B08F-7A232AD898C2}">
      <dgm:prSet/>
      <dgm:spPr/>
      <dgm:t>
        <a:bodyPr/>
        <a:lstStyle/>
        <a:p>
          <a:endParaRPr lang="en-US"/>
        </a:p>
      </dgm:t>
    </dgm:pt>
    <dgm:pt modelId="{C633F1E8-1CF6-4AF5-A2A6-F8208639BB22}">
      <dgm:prSet/>
      <dgm:spPr/>
      <dgm:t>
        <a:bodyPr/>
        <a:lstStyle/>
        <a:p>
          <a:r>
            <a:rPr lang="en-US" dirty="0"/>
            <a:t>Schedule (Facility activities)</a:t>
          </a:r>
        </a:p>
      </dgm:t>
    </dgm:pt>
    <dgm:pt modelId="{5CEFF309-71A7-4082-A581-AE3AFFF7C679}" type="parTrans" cxnId="{DF4D535D-8755-40C0-BCDB-08C2FDFD46FC}">
      <dgm:prSet/>
      <dgm:spPr/>
      <dgm:t>
        <a:bodyPr/>
        <a:lstStyle/>
        <a:p>
          <a:endParaRPr lang="en-US"/>
        </a:p>
      </dgm:t>
    </dgm:pt>
    <dgm:pt modelId="{201BC42D-6CB6-458C-9054-8DA69F68396C}" type="sibTrans" cxnId="{DF4D535D-8755-40C0-BCDB-08C2FDFD46FC}">
      <dgm:prSet/>
      <dgm:spPr/>
      <dgm:t>
        <a:bodyPr/>
        <a:lstStyle/>
        <a:p>
          <a:endParaRPr lang="en-US"/>
        </a:p>
      </dgm:t>
    </dgm:pt>
    <dgm:pt modelId="{714E8611-119B-124E-B8C8-AFB3CBE06C09}" type="pres">
      <dgm:prSet presAssocID="{43DC9235-52D1-4BE9-80F0-722A41263A7B}" presName="Name0" presStyleCnt="0">
        <dgm:presLayoutVars>
          <dgm:dir/>
          <dgm:animLvl val="lvl"/>
          <dgm:resizeHandles val="exact"/>
        </dgm:presLayoutVars>
      </dgm:prSet>
      <dgm:spPr/>
    </dgm:pt>
    <dgm:pt modelId="{10570E78-5B1F-354E-8EFA-9F99D0942185}" type="pres">
      <dgm:prSet presAssocID="{BE391951-9032-4A51-A6E8-BEF55C9C4F1B}" presName="boxAndChildren" presStyleCnt="0"/>
      <dgm:spPr/>
    </dgm:pt>
    <dgm:pt modelId="{A304AC4E-9DAC-D940-892A-C6920F4C4651}" type="pres">
      <dgm:prSet presAssocID="{BE391951-9032-4A51-A6E8-BEF55C9C4F1B}" presName="parentTextBox" presStyleLbl="node1" presStyleIdx="0" presStyleCnt="2"/>
      <dgm:spPr/>
    </dgm:pt>
    <dgm:pt modelId="{430E4266-BFE5-864A-ABFD-424BDACAAAF6}" type="pres">
      <dgm:prSet presAssocID="{BE391951-9032-4A51-A6E8-BEF55C9C4F1B}" presName="entireBox" presStyleLbl="node1" presStyleIdx="0" presStyleCnt="2"/>
      <dgm:spPr/>
    </dgm:pt>
    <dgm:pt modelId="{10F13C75-A417-0B46-A847-0A8616703EBC}" type="pres">
      <dgm:prSet presAssocID="{BE391951-9032-4A51-A6E8-BEF55C9C4F1B}" presName="descendantBox" presStyleCnt="0"/>
      <dgm:spPr/>
    </dgm:pt>
    <dgm:pt modelId="{EB15C576-2E0A-A443-B737-2E728DA8F90F}" type="pres">
      <dgm:prSet presAssocID="{658D07E0-63BB-42AF-AE1D-BC1EA73B6911}" presName="childTextBox" presStyleLbl="fgAccFollowNode1" presStyleIdx="0" presStyleCnt="3">
        <dgm:presLayoutVars>
          <dgm:bulletEnabled val="1"/>
        </dgm:presLayoutVars>
      </dgm:prSet>
      <dgm:spPr/>
    </dgm:pt>
    <dgm:pt modelId="{E729EFAD-2CAC-084E-B967-0C5A2252F673}" type="pres">
      <dgm:prSet presAssocID="{AACB8AA7-1F10-4DEB-A745-C9D9042FD560}" presName="childTextBox" presStyleLbl="fgAccFollowNode1" presStyleIdx="1" presStyleCnt="3">
        <dgm:presLayoutVars>
          <dgm:bulletEnabled val="1"/>
        </dgm:presLayoutVars>
      </dgm:prSet>
      <dgm:spPr/>
    </dgm:pt>
    <dgm:pt modelId="{F0F50869-4E7A-9143-8718-FF982E3F951D}" type="pres">
      <dgm:prSet presAssocID="{C633F1E8-1CF6-4AF5-A2A6-F8208639BB22}" presName="childTextBox" presStyleLbl="fgAccFollowNode1" presStyleIdx="2" presStyleCnt="3">
        <dgm:presLayoutVars>
          <dgm:bulletEnabled val="1"/>
        </dgm:presLayoutVars>
      </dgm:prSet>
      <dgm:spPr/>
    </dgm:pt>
    <dgm:pt modelId="{4B441BD4-7435-D14C-95AD-D1A37A96F0A0}" type="pres">
      <dgm:prSet presAssocID="{1790EE0E-139F-4092-AAEB-402C8BF74539}" presName="sp" presStyleCnt="0"/>
      <dgm:spPr/>
    </dgm:pt>
    <dgm:pt modelId="{73672919-D0B6-A341-827D-1813008F7A89}" type="pres">
      <dgm:prSet presAssocID="{D12AE278-15E2-4438-B18F-6CA3CA35E088}" presName="arrowAndChildren" presStyleCnt="0"/>
      <dgm:spPr/>
    </dgm:pt>
    <dgm:pt modelId="{C6153FF5-BC72-D247-8BF3-A3DED4144C8B}" type="pres">
      <dgm:prSet presAssocID="{D12AE278-15E2-4438-B18F-6CA3CA35E088}" presName="parentTextArrow" presStyleLbl="node1" presStyleIdx="1" presStyleCnt="2"/>
      <dgm:spPr/>
    </dgm:pt>
  </dgm:ptLst>
  <dgm:cxnLst>
    <dgm:cxn modelId="{4EEC260B-852F-A14F-B985-BB3456806AEF}" type="presOf" srcId="{43DC9235-52D1-4BE9-80F0-722A41263A7B}" destId="{714E8611-119B-124E-B8C8-AFB3CBE06C09}" srcOrd="0" destOrd="0" presId="urn:microsoft.com/office/officeart/2005/8/layout/process4"/>
    <dgm:cxn modelId="{C16BEE27-CE8D-4B9C-AD6D-E66B8B5FDD7B}" srcId="{43DC9235-52D1-4BE9-80F0-722A41263A7B}" destId="{D12AE278-15E2-4438-B18F-6CA3CA35E088}" srcOrd="0" destOrd="0" parTransId="{63D1DAC1-3FDA-4444-A398-DAE8776BF8C5}" sibTransId="{1790EE0E-139F-4092-AAEB-402C8BF74539}"/>
    <dgm:cxn modelId="{4EAA8B2F-13E9-4C49-A901-8DAB291D59EF}" srcId="{43DC9235-52D1-4BE9-80F0-722A41263A7B}" destId="{BE391951-9032-4A51-A6E8-BEF55C9C4F1B}" srcOrd="1" destOrd="0" parTransId="{AD6E60D9-9B89-4173-810D-E76FDF1A6E35}" sibTransId="{5726545F-2E78-4EA8-BB30-CCFA88BB9C7E}"/>
    <dgm:cxn modelId="{A08D1536-DB35-2248-956C-7D63942229EF}" type="presOf" srcId="{D12AE278-15E2-4438-B18F-6CA3CA35E088}" destId="{C6153FF5-BC72-D247-8BF3-A3DED4144C8B}" srcOrd="0" destOrd="0" presId="urn:microsoft.com/office/officeart/2005/8/layout/process4"/>
    <dgm:cxn modelId="{1F003544-622B-4466-AFEF-8B2CE55075E5}" srcId="{BE391951-9032-4A51-A6E8-BEF55C9C4F1B}" destId="{658D07E0-63BB-42AF-AE1D-BC1EA73B6911}" srcOrd="0" destOrd="0" parTransId="{B5E603DF-E503-444C-AB72-42A9D485DB51}" sibTransId="{12A64A0C-3D83-49B1-B265-643F00FEBE75}"/>
    <dgm:cxn modelId="{B889E54B-8C45-40FC-B08F-7A232AD898C2}" srcId="{BE391951-9032-4A51-A6E8-BEF55C9C4F1B}" destId="{AACB8AA7-1F10-4DEB-A745-C9D9042FD560}" srcOrd="1" destOrd="0" parTransId="{69253362-E510-4BDB-AFE2-7B118C434D26}" sibTransId="{CAE26581-DDA2-4DF7-971D-02ED053C8071}"/>
    <dgm:cxn modelId="{DF4D535D-8755-40C0-BCDB-08C2FDFD46FC}" srcId="{BE391951-9032-4A51-A6E8-BEF55C9C4F1B}" destId="{C633F1E8-1CF6-4AF5-A2A6-F8208639BB22}" srcOrd="2" destOrd="0" parTransId="{5CEFF309-71A7-4082-A581-AE3AFFF7C679}" sibTransId="{201BC42D-6CB6-458C-9054-8DA69F68396C}"/>
    <dgm:cxn modelId="{81CF977C-7C4D-1F42-B25F-0DD17C1EB11C}" type="presOf" srcId="{658D07E0-63BB-42AF-AE1D-BC1EA73B6911}" destId="{EB15C576-2E0A-A443-B737-2E728DA8F90F}" srcOrd="0" destOrd="0" presId="urn:microsoft.com/office/officeart/2005/8/layout/process4"/>
    <dgm:cxn modelId="{95BB3885-CA9D-3240-A177-DCB9A221BFB3}" type="presOf" srcId="{C633F1E8-1CF6-4AF5-A2A6-F8208639BB22}" destId="{F0F50869-4E7A-9143-8718-FF982E3F951D}" srcOrd="0" destOrd="0" presId="urn:microsoft.com/office/officeart/2005/8/layout/process4"/>
    <dgm:cxn modelId="{942503C7-22E1-624A-9982-C71BB0BC204E}" type="presOf" srcId="{BE391951-9032-4A51-A6E8-BEF55C9C4F1B}" destId="{A304AC4E-9DAC-D940-892A-C6920F4C4651}" srcOrd="0" destOrd="0" presId="urn:microsoft.com/office/officeart/2005/8/layout/process4"/>
    <dgm:cxn modelId="{687124D6-B1D2-9F4F-9A7F-E994D6DEF2FA}" type="presOf" srcId="{BE391951-9032-4A51-A6E8-BEF55C9C4F1B}" destId="{430E4266-BFE5-864A-ABFD-424BDACAAAF6}" srcOrd="1" destOrd="0" presId="urn:microsoft.com/office/officeart/2005/8/layout/process4"/>
    <dgm:cxn modelId="{EAE483E5-D142-3641-A4FF-3E741408E8E6}" type="presOf" srcId="{AACB8AA7-1F10-4DEB-A745-C9D9042FD560}" destId="{E729EFAD-2CAC-084E-B967-0C5A2252F673}" srcOrd="0" destOrd="0" presId="urn:microsoft.com/office/officeart/2005/8/layout/process4"/>
    <dgm:cxn modelId="{80D0F00F-1E5C-5243-8D0B-FA8E366D9CAB}" type="presParOf" srcId="{714E8611-119B-124E-B8C8-AFB3CBE06C09}" destId="{10570E78-5B1F-354E-8EFA-9F99D0942185}" srcOrd="0" destOrd="0" presId="urn:microsoft.com/office/officeart/2005/8/layout/process4"/>
    <dgm:cxn modelId="{93D9B976-66E4-424A-808D-BF1B2F1F5A59}" type="presParOf" srcId="{10570E78-5B1F-354E-8EFA-9F99D0942185}" destId="{A304AC4E-9DAC-D940-892A-C6920F4C4651}" srcOrd="0" destOrd="0" presId="urn:microsoft.com/office/officeart/2005/8/layout/process4"/>
    <dgm:cxn modelId="{41F3FCA7-CD79-BB4F-A4A3-4DB16EC2D58D}" type="presParOf" srcId="{10570E78-5B1F-354E-8EFA-9F99D0942185}" destId="{430E4266-BFE5-864A-ABFD-424BDACAAAF6}" srcOrd="1" destOrd="0" presId="urn:microsoft.com/office/officeart/2005/8/layout/process4"/>
    <dgm:cxn modelId="{5783A285-36D9-B849-967C-FB4C0E6A4BB8}" type="presParOf" srcId="{10570E78-5B1F-354E-8EFA-9F99D0942185}" destId="{10F13C75-A417-0B46-A847-0A8616703EBC}" srcOrd="2" destOrd="0" presId="urn:microsoft.com/office/officeart/2005/8/layout/process4"/>
    <dgm:cxn modelId="{4124524C-F07F-C049-B03A-40C8D05D39D5}" type="presParOf" srcId="{10F13C75-A417-0B46-A847-0A8616703EBC}" destId="{EB15C576-2E0A-A443-B737-2E728DA8F90F}" srcOrd="0" destOrd="0" presId="urn:microsoft.com/office/officeart/2005/8/layout/process4"/>
    <dgm:cxn modelId="{4A3F466C-D325-6C40-9AF0-43A1ECC8D042}" type="presParOf" srcId="{10F13C75-A417-0B46-A847-0A8616703EBC}" destId="{E729EFAD-2CAC-084E-B967-0C5A2252F673}" srcOrd="1" destOrd="0" presId="urn:microsoft.com/office/officeart/2005/8/layout/process4"/>
    <dgm:cxn modelId="{CFDC8423-5D82-B74A-87E6-31584C34A69D}" type="presParOf" srcId="{10F13C75-A417-0B46-A847-0A8616703EBC}" destId="{F0F50869-4E7A-9143-8718-FF982E3F951D}" srcOrd="2" destOrd="0" presId="urn:microsoft.com/office/officeart/2005/8/layout/process4"/>
    <dgm:cxn modelId="{D79AFFD1-E13B-C84E-85FA-94B16C92A79B}" type="presParOf" srcId="{714E8611-119B-124E-B8C8-AFB3CBE06C09}" destId="{4B441BD4-7435-D14C-95AD-D1A37A96F0A0}" srcOrd="1" destOrd="0" presId="urn:microsoft.com/office/officeart/2005/8/layout/process4"/>
    <dgm:cxn modelId="{7DA6A94A-7E06-2447-9A3B-1D8526367E3D}" type="presParOf" srcId="{714E8611-119B-124E-B8C8-AFB3CBE06C09}" destId="{73672919-D0B6-A341-827D-1813008F7A89}" srcOrd="2" destOrd="0" presId="urn:microsoft.com/office/officeart/2005/8/layout/process4"/>
    <dgm:cxn modelId="{CC4D48F7-13D4-D446-A9F8-C33D082A9C3E}" type="presParOf" srcId="{73672919-D0B6-A341-827D-1813008F7A89}" destId="{C6153FF5-BC72-D247-8BF3-A3DED4144C8B}"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46B512E-06C2-4454-A95D-263B8AD2FEC7}" type="doc">
      <dgm:prSet loTypeId="urn:microsoft.com/office/officeart/2016/7/layout/RepeatingBendingProcessNew" loCatId="process" qsTypeId="urn:microsoft.com/office/officeart/2005/8/quickstyle/simple1" qsCatId="simple" csTypeId="urn:microsoft.com/office/officeart/2005/8/colors/colorful2" csCatId="colorful"/>
      <dgm:spPr/>
      <dgm:t>
        <a:bodyPr/>
        <a:lstStyle/>
        <a:p>
          <a:endParaRPr lang="en-US"/>
        </a:p>
      </dgm:t>
    </dgm:pt>
    <dgm:pt modelId="{AD18830E-8CFC-4DA3-B058-F8E9551D54E9}">
      <dgm:prSet/>
      <dgm:spPr/>
      <dgm:t>
        <a:bodyPr/>
        <a:lstStyle/>
        <a:p>
          <a:r>
            <a:rPr lang="en-US"/>
            <a:t>Conduct a deeper analysis to determine why certain assets are overutilized or underutilized. </a:t>
          </a:r>
        </a:p>
      </dgm:t>
    </dgm:pt>
    <dgm:pt modelId="{97435794-4A9C-4700-84BA-F746944BE20B}" type="parTrans" cxnId="{07560ADB-DACC-45A0-B4AA-861F96C89517}">
      <dgm:prSet/>
      <dgm:spPr/>
      <dgm:t>
        <a:bodyPr/>
        <a:lstStyle/>
        <a:p>
          <a:endParaRPr lang="en-US"/>
        </a:p>
      </dgm:t>
    </dgm:pt>
    <dgm:pt modelId="{43672DC5-3292-42E0-AFB0-4887D7081AC6}" type="sibTrans" cxnId="{07560ADB-DACC-45A0-B4AA-861F96C89517}">
      <dgm:prSet/>
      <dgm:spPr/>
      <dgm:t>
        <a:bodyPr/>
        <a:lstStyle/>
        <a:p>
          <a:endParaRPr lang="en-US"/>
        </a:p>
      </dgm:t>
    </dgm:pt>
    <dgm:pt modelId="{82106E87-9258-4D8B-B3A8-FB03428F511C}">
      <dgm:prSet/>
      <dgm:spPr/>
      <dgm:t>
        <a:bodyPr/>
        <a:lstStyle/>
        <a:p>
          <a:r>
            <a:rPr lang="en-US"/>
            <a:t>Implement workload balancing to ensure even distribution of asset usage.</a:t>
          </a:r>
        </a:p>
      </dgm:t>
    </dgm:pt>
    <dgm:pt modelId="{49AB153B-FF8F-40A8-A1C7-873DB77AFE9C}" type="parTrans" cxnId="{779152A7-D734-4351-8723-C2804DA0B0F9}">
      <dgm:prSet/>
      <dgm:spPr/>
      <dgm:t>
        <a:bodyPr/>
        <a:lstStyle/>
        <a:p>
          <a:endParaRPr lang="en-US"/>
        </a:p>
      </dgm:t>
    </dgm:pt>
    <dgm:pt modelId="{B0554923-162F-425B-8016-D4A67C53AFD0}" type="sibTrans" cxnId="{779152A7-D734-4351-8723-C2804DA0B0F9}">
      <dgm:prSet/>
      <dgm:spPr/>
      <dgm:t>
        <a:bodyPr/>
        <a:lstStyle/>
        <a:p>
          <a:endParaRPr lang="en-US"/>
        </a:p>
      </dgm:t>
    </dgm:pt>
    <dgm:pt modelId="{0B96E309-1AF3-4098-8A79-82450E7CAFD9}">
      <dgm:prSet/>
      <dgm:spPr/>
      <dgm:t>
        <a:bodyPr/>
        <a:lstStyle/>
        <a:p>
          <a:r>
            <a:rPr lang="en-US"/>
            <a:t>Develop a thorough maintenance plan for high usage assets to reduce risk of failure.</a:t>
          </a:r>
        </a:p>
      </dgm:t>
    </dgm:pt>
    <dgm:pt modelId="{3892AEA3-1335-4023-B38B-531967BBD8DA}" type="parTrans" cxnId="{EB2C6ED7-05F9-47F0-A156-BC3D2FC86ED1}">
      <dgm:prSet/>
      <dgm:spPr/>
      <dgm:t>
        <a:bodyPr/>
        <a:lstStyle/>
        <a:p>
          <a:endParaRPr lang="en-US"/>
        </a:p>
      </dgm:t>
    </dgm:pt>
    <dgm:pt modelId="{D1F52905-161A-451E-8D54-48416FF2B768}" type="sibTrans" cxnId="{EB2C6ED7-05F9-47F0-A156-BC3D2FC86ED1}">
      <dgm:prSet/>
      <dgm:spPr/>
      <dgm:t>
        <a:bodyPr/>
        <a:lstStyle/>
        <a:p>
          <a:endParaRPr lang="en-US"/>
        </a:p>
      </dgm:t>
    </dgm:pt>
    <dgm:pt modelId="{B026E397-E19F-D14C-8925-BE59DBB0EB6C}" type="pres">
      <dgm:prSet presAssocID="{746B512E-06C2-4454-A95D-263B8AD2FEC7}" presName="Name0" presStyleCnt="0">
        <dgm:presLayoutVars>
          <dgm:dir/>
          <dgm:resizeHandles val="exact"/>
        </dgm:presLayoutVars>
      </dgm:prSet>
      <dgm:spPr/>
    </dgm:pt>
    <dgm:pt modelId="{225A66BA-D3A4-0441-8839-72EF9E5D6964}" type="pres">
      <dgm:prSet presAssocID="{AD18830E-8CFC-4DA3-B058-F8E9551D54E9}" presName="node" presStyleLbl="node1" presStyleIdx="0" presStyleCnt="3">
        <dgm:presLayoutVars>
          <dgm:bulletEnabled val="1"/>
        </dgm:presLayoutVars>
      </dgm:prSet>
      <dgm:spPr/>
    </dgm:pt>
    <dgm:pt modelId="{9FEB202F-282E-454C-AF9B-6B9DC5B5242A}" type="pres">
      <dgm:prSet presAssocID="{43672DC5-3292-42E0-AFB0-4887D7081AC6}" presName="sibTrans" presStyleLbl="sibTrans1D1" presStyleIdx="0" presStyleCnt="2"/>
      <dgm:spPr/>
    </dgm:pt>
    <dgm:pt modelId="{76178641-C730-8A4D-993E-2631EA4E5F4C}" type="pres">
      <dgm:prSet presAssocID="{43672DC5-3292-42E0-AFB0-4887D7081AC6}" presName="connectorText" presStyleLbl="sibTrans1D1" presStyleIdx="0" presStyleCnt="2"/>
      <dgm:spPr/>
    </dgm:pt>
    <dgm:pt modelId="{CCA9BA62-ED55-E94D-8CB6-6AEA17B4429F}" type="pres">
      <dgm:prSet presAssocID="{82106E87-9258-4D8B-B3A8-FB03428F511C}" presName="node" presStyleLbl="node1" presStyleIdx="1" presStyleCnt="3">
        <dgm:presLayoutVars>
          <dgm:bulletEnabled val="1"/>
        </dgm:presLayoutVars>
      </dgm:prSet>
      <dgm:spPr/>
    </dgm:pt>
    <dgm:pt modelId="{DF0CA048-2FD3-4C4F-9DC9-7DCA8CC41330}" type="pres">
      <dgm:prSet presAssocID="{B0554923-162F-425B-8016-D4A67C53AFD0}" presName="sibTrans" presStyleLbl="sibTrans1D1" presStyleIdx="1" presStyleCnt="2"/>
      <dgm:spPr/>
    </dgm:pt>
    <dgm:pt modelId="{F40DD280-460A-464A-95A6-99D3EDE36EE8}" type="pres">
      <dgm:prSet presAssocID="{B0554923-162F-425B-8016-D4A67C53AFD0}" presName="connectorText" presStyleLbl="sibTrans1D1" presStyleIdx="1" presStyleCnt="2"/>
      <dgm:spPr/>
    </dgm:pt>
    <dgm:pt modelId="{D0E65D8A-E751-B246-A961-3F7590E0A41B}" type="pres">
      <dgm:prSet presAssocID="{0B96E309-1AF3-4098-8A79-82450E7CAFD9}" presName="node" presStyleLbl="node1" presStyleIdx="2" presStyleCnt="3">
        <dgm:presLayoutVars>
          <dgm:bulletEnabled val="1"/>
        </dgm:presLayoutVars>
      </dgm:prSet>
      <dgm:spPr/>
    </dgm:pt>
  </dgm:ptLst>
  <dgm:cxnLst>
    <dgm:cxn modelId="{9538381B-A14A-7940-9E53-A1A94246BE8D}" type="presOf" srcId="{B0554923-162F-425B-8016-D4A67C53AFD0}" destId="{F40DD280-460A-464A-95A6-99D3EDE36EE8}" srcOrd="1" destOrd="0" presId="urn:microsoft.com/office/officeart/2016/7/layout/RepeatingBendingProcessNew"/>
    <dgm:cxn modelId="{9B58CC43-1966-3542-994E-B8A6B9EF8FE5}" type="presOf" srcId="{0B96E309-1AF3-4098-8A79-82450E7CAFD9}" destId="{D0E65D8A-E751-B246-A961-3F7590E0A41B}" srcOrd="0" destOrd="0" presId="urn:microsoft.com/office/officeart/2016/7/layout/RepeatingBendingProcessNew"/>
    <dgm:cxn modelId="{3BD80A6B-7F28-2C48-BF30-7B22A9663AC2}" type="presOf" srcId="{82106E87-9258-4D8B-B3A8-FB03428F511C}" destId="{CCA9BA62-ED55-E94D-8CB6-6AEA17B4429F}" srcOrd="0" destOrd="0" presId="urn:microsoft.com/office/officeart/2016/7/layout/RepeatingBendingProcessNew"/>
    <dgm:cxn modelId="{779152A7-D734-4351-8723-C2804DA0B0F9}" srcId="{746B512E-06C2-4454-A95D-263B8AD2FEC7}" destId="{82106E87-9258-4D8B-B3A8-FB03428F511C}" srcOrd="1" destOrd="0" parTransId="{49AB153B-FF8F-40A8-A1C7-873DB77AFE9C}" sibTransId="{B0554923-162F-425B-8016-D4A67C53AFD0}"/>
    <dgm:cxn modelId="{1EA97AD5-2DB6-9B4F-88B0-3437FA6C5E29}" type="presOf" srcId="{43672DC5-3292-42E0-AFB0-4887D7081AC6}" destId="{76178641-C730-8A4D-993E-2631EA4E5F4C}" srcOrd="1" destOrd="0" presId="urn:microsoft.com/office/officeart/2016/7/layout/RepeatingBendingProcessNew"/>
    <dgm:cxn modelId="{EB2C6ED7-05F9-47F0-A156-BC3D2FC86ED1}" srcId="{746B512E-06C2-4454-A95D-263B8AD2FEC7}" destId="{0B96E309-1AF3-4098-8A79-82450E7CAFD9}" srcOrd="2" destOrd="0" parTransId="{3892AEA3-1335-4023-B38B-531967BBD8DA}" sibTransId="{D1F52905-161A-451E-8D54-48416FF2B768}"/>
    <dgm:cxn modelId="{07560ADB-DACC-45A0-B4AA-861F96C89517}" srcId="{746B512E-06C2-4454-A95D-263B8AD2FEC7}" destId="{AD18830E-8CFC-4DA3-B058-F8E9551D54E9}" srcOrd="0" destOrd="0" parTransId="{97435794-4A9C-4700-84BA-F746944BE20B}" sibTransId="{43672DC5-3292-42E0-AFB0-4887D7081AC6}"/>
    <dgm:cxn modelId="{AA8393E2-30BA-D847-AA57-EC74992CD8F7}" type="presOf" srcId="{43672DC5-3292-42E0-AFB0-4887D7081AC6}" destId="{9FEB202F-282E-454C-AF9B-6B9DC5B5242A}" srcOrd="0" destOrd="0" presId="urn:microsoft.com/office/officeart/2016/7/layout/RepeatingBendingProcessNew"/>
    <dgm:cxn modelId="{83026EF1-F0DA-804A-878D-10CA9C0FD960}" type="presOf" srcId="{B0554923-162F-425B-8016-D4A67C53AFD0}" destId="{DF0CA048-2FD3-4C4F-9DC9-7DCA8CC41330}" srcOrd="0" destOrd="0" presId="urn:microsoft.com/office/officeart/2016/7/layout/RepeatingBendingProcessNew"/>
    <dgm:cxn modelId="{CAABE3F2-A7A9-344A-AA46-0650570F5A38}" type="presOf" srcId="{AD18830E-8CFC-4DA3-B058-F8E9551D54E9}" destId="{225A66BA-D3A4-0441-8839-72EF9E5D6964}" srcOrd="0" destOrd="0" presId="urn:microsoft.com/office/officeart/2016/7/layout/RepeatingBendingProcessNew"/>
    <dgm:cxn modelId="{5C4E49F5-F728-8C41-8925-77444866CC19}" type="presOf" srcId="{746B512E-06C2-4454-A95D-263B8AD2FEC7}" destId="{B026E397-E19F-D14C-8925-BE59DBB0EB6C}" srcOrd="0" destOrd="0" presId="urn:microsoft.com/office/officeart/2016/7/layout/RepeatingBendingProcessNew"/>
    <dgm:cxn modelId="{9415E017-C35F-4D43-9063-1E85A496E082}" type="presParOf" srcId="{B026E397-E19F-D14C-8925-BE59DBB0EB6C}" destId="{225A66BA-D3A4-0441-8839-72EF9E5D6964}" srcOrd="0" destOrd="0" presId="urn:microsoft.com/office/officeart/2016/7/layout/RepeatingBendingProcessNew"/>
    <dgm:cxn modelId="{8B3E8207-4E25-384D-A8D8-0878042A5725}" type="presParOf" srcId="{B026E397-E19F-D14C-8925-BE59DBB0EB6C}" destId="{9FEB202F-282E-454C-AF9B-6B9DC5B5242A}" srcOrd="1" destOrd="0" presId="urn:microsoft.com/office/officeart/2016/7/layout/RepeatingBendingProcessNew"/>
    <dgm:cxn modelId="{86348CB8-6F1F-BC43-8D21-2F6EBF682EA4}" type="presParOf" srcId="{9FEB202F-282E-454C-AF9B-6B9DC5B5242A}" destId="{76178641-C730-8A4D-993E-2631EA4E5F4C}" srcOrd="0" destOrd="0" presId="urn:microsoft.com/office/officeart/2016/7/layout/RepeatingBendingProcessNew"/>
    <dgm:cxn modelId="{1E87CE17-02F6-064B-9AFB-95FD8488AF1C}" type="presParOf" srcId="{B026E397-E19F-D14C-8925-BE59DBB0EB6C}" destId="{CCA9BA62-ED55-E94D-8CB6-6AEA17B4429F}" srcOrd="2" destOrd="0" presId="urn:microsoft.com/office/officeart/2016/7/layout/RepeatingBendingProcessNew"/>
    <dgm:cxn modelId="{DE086176-B95C-704D-88A5-DE611A5AE37A}" type="presParOf" srcId="{B026E397-E19F-D14C-8925-BE59DBB0EB6C}" destId="{DF0CA048-2FD3-4C4F-9DC9-7DCA8CC41330}" srcOrd="3" destOrd="0" presId="urn:microsoft.com/office/officeart/2016/7/layout/RepeatingBendingProcessNew"/>
    <dgm:cxn modelId="{741FF482-ECAD-BA4A-9BD9-17DB0385455D}" type="presParOf" srcId="{DF0CA048-2FD3-4C4F-9DC9-7DCA8CC41330}" destId="{F40DD280-460A-464A-95A6-99D3EDE36EE8}" srcOrd="0" destOrd="0" presId="urn:microsoft.com/office/officeart/2016/7/layout/RepeatingBendingProcessNew"/>
    <dgm:cxn modelId="{1F1721FC-0B21-F643-A6CB-10474A61F0D0}" type="presParOf" srcId="{B026E397-E19F-D14C-8925-BE59DBB0EB6C}" destId="{D0E65D8A-E751-B246-A961-3F7590E0A41B}" srcOrd="4"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0E4266-BFE5-864A-ABFD-424BDACAAAF6}">
      <dsp:nvSpPr>
        <dsp:cNvPr id="0" name=""/>
        <dsp:cNvSpPr/>
      </dsp:nvSpPr>
      <dsp:spPr>
        <a:xfrm>
          <a:off x="0" y="2530579"/>
          <a:ext cx="10927829" cy="1660334"/>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220472" rIns="220472" bIns="220472" numCol="1" spcCol="1270" anchor="ctr" anchorCtr="0">
          <a:noAutofit/>
        </a:bodyPr>
        <a:lstStyle/>
        <a:p>
          <a:pPr marL="0" lvl="0" indent="0" algn="ctr" defTabSz="1377950">
            <a:lnSpc>
              <a:spcPct val="90000"/>
            </a:lnSpc>
            <a:spcBef>
              <a:spcPct val="0"/>
            </a:spcBef>
            <a:spcAft>
              <a:spcPct val="35000"/>
            </a:spcAft>
            <a:buNone/>
          </a:pPr>
          <a:r>
            <a:rPr lang="en-US" sz="3100" kern="1200" dirty="0"/>
            <a:t>Datasets Used:</a:t>
          </a:r>
        </a:p>
      </dsp:txBody>
      <dsp:txXfrm>
        <a:off x="0" y="2530579"/>
        <a:ext cx="10927829" cy="896580"/>
      </dsp:txXfrm>
    </dsp:sp>
    <dsp:sp modelId="{EB15C576-2E0A-A443-B737-2E728DA8F90F}">
      <dsp:nvSpPr>
        <dsp:cNvPr id="0" name=""/>
        <dsp:cNvSpPr/>
      </dsp:nvSpPr>
      <dsp:spPr>
        <a:xfrm>
          <a:off x="5335" y="3393953"/>
          <a:ext cx="3639052" cy="763753"/>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0" tIns="31750" rIns="177800" bIns="31750" numCol="1" spcCol="1270" anchor="ctr" anchorCtr="0">
          <a:noAutofit/>
        </a:bodyPr>
        <a:lstStyle/>
        <a:p>
          <a:pPr marL="0" lvl="0" indent="0" algn="ctr" defTabSz="1111250">
            <a:lnSpc>
              <a:spcPct val="90000"/>
            </a:lnSpc>
            <a:spcBef>
              <a:spcPct val="0"/>
            </a:spcBef>
            <a:spcAft>
              <a:spcPct val="35000"/>
            </a:spcAft>
            <a:buNone/>
          </a:pPr>
          <a:r>
            <a:rPr lang="en-US" sz="2500" kern="1200" dirty="0"/>
            <a:t>Status Codes (Asset status updates)</a:t>
          </a:r>
        </a:p>
      </dsp:txBody>
      <dsp:txXfrm>
        <a:off x="5335" y="3393953"/>
        <a:ext cx="3639052" cy="763753"/>
      </dsp:txXfrm>
    </dsp:sp>
    <dsp:sp modelId="{E729EFAD-2CAC-084E-B967-0C5A2252F673}">
      <dsp:nvSpPr>
        <dsp:cNvPr id="0" name=""/>
        <dsp:cNvSpPr/>
      </dsp:nvSpPr>
      <dsp:spPr>
        <a:xfrm>
          <a:off x="3644388" y="3393953"/>
          <a:ext cx="3639052" cy="763753"/>
        </a:xfrm>
        <a:prstGeom prst="rect">
          <a:avLst/>
        </a:prstGeom>
        <a:solidFill>
          <a:schemeClr val="accent2">
            <a:tint val="40000"/>
            <a:alpha val="90000"/>
            <a:hueOff val="3367362"/>
            <a:satOff val="-31116"/>
            <a:lumOff val="-3508"/>
            <a:alphaOff val="0"/>
          </a:schemeClr>
        </a:solidFill>
        <a:ln w="19050" cap="flat" cmpd="sng" algn="ctr">
          <a:solidFill>
            <a:schemeClr val="accent2">
              <a:tint val="40000"/>
              <a:alpha val="90000"/>
              <a:hueOff val="3367362"/>
              <a:satOff val="-31116"/>
              <a:lumOff val="-35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0" tIns="31750" rIns="177800" bIns="31750" numCol="1" spcCol="1270" anchor="ctr" anchorCtr="0">
          <a:noAutofit/>
        </a:bodyPr>
        <a:lstStyle/>
        <a:p>
          <a:pPr marL="0" lvl="0" indent="0" algn="ctr" defTabSz="1111250">
            <a:lnSpc>
              <a:spcPct val="90000"/>
            </a:lnSpc>
            <a:spcBef>
              <a:spcPct val="0"/>
            </a:spcBef>
            <a:spcAft>
              <a:spcPct val="35000"/>
            </a:spcAft>
            <a:buNone/>
          </a:pPr>
          <a:r>
            <a:rPr lang="en-US" sz="2500" kern="1200" dirty="0"/>
            <a:t>Cycles (Utilization records)</a:t>
          </a:r>
        </a:p>
      </dsp:txBody>
      <dsp:txXfrm>
        <a:off x="3644388" y="3393953"/>
        <a:ext cx="3639052" cy="763753"/>
      </dsp:txXfrm>
    </dsp:sp>
    <dsp:sp modelId="{F0F50869-4E7A-9143-8718-FF982E3F951D}">
      <dsp:nvSpPr>
        <dsp:cNvPr id="0" name=""/>
        <dsp:cNvSpPr/>
      </dsp:nvSpPr>
      <dsp:spPr>
        <a:xfrm>
          <a:off x="7283440" y="3393953"/>
          <a:ext cx="3639052" cy="763753"/>
        </a:xfrm>
        <a:prstGeom prst="rect">
          <a:avLst/>
        </a:prstGeom>
        <a:solidFill>
          <a:schemeClr val="accent2">
            <a:tint val="40000"/>
            <a:alpha val="90000"/>
            <a:hueOff val="6734724"/>
            <a:satOff val="-62232"/>
            <a:lumOff val="-7015"/>
            <a:alphaOff val="0"/>
          </a:schemeClr>
        </a:solidFill>
        <a:ln w="19050" cap="flat" cmpd="sng" algn="ctr">
          <a:solidFill>
            <a:schemeClr val="accent2">
              <a:tint val="40000"/>
              <a:alpha val="90000"/>
              <a:hueOff val="6734724"/>
              <a:satOff val="-62232"/>
              <a:lumOff val="-70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0" tIns="31750" rIns="177800" bIns="31750" numCol="1" spcCol="1270" anchor="ctr" anchorCtr="0">
          <a:noAutofit/>
        </a:bodyPr>
        <a:lstStyle/>
        <a:p>
          <a:pPr marL="0" lvl="0" indent="0" algn="ctr" defTabSz="1111250">
            <a:lnSpc>
              <a:spcPct val="90000"/>
            </a:lnSpc>
            <a:spcBef>
              <a:spcPct val="0"/>
            </a:spcBef>
            <a:spcAft>
              <a:spcPct val="35000"/>
            </a:spcAft>
            <a:buNone/>
          </a:pPr>
          <a:r>
            <a:rPr lang="en-US" sz="2500" kern="1200" dirty="0"/>
            <a:t>Schedule (Facility activities)</a:t>
          </a:r>
        </a:p>
      </dsp:txBody>
      <dsp:txXfrm>
        <a:off x="7283440" y="3393953"/>
        <a:ext cx="3639052" cy="763753"/>
      </dsp:txXfrm>
    </dsp:sp>
    <dsp:sp modelId="{C6153FF5-BC72-D247-8BF3-A3DED4144C8B}">
      <dsp:nvSpPr>
        <dsp:cNvPr id="0" name=""/>
        <dsp:cNvSpPr/>
      </dsp:nvSpPr>
      <dsp:spPr>
        <a:xfrm rot="10800000">
          <a:off x="0" y="1890"/>
          <a:ext cx="10927829" cy="2553594"/>
        </a:xfrm>
        <a:prstGeom prst="upArrowCallout">
          <a:avLst/>
        </a:prstGeom>
        <a:solidFill>
          <a:schemeClr val="accent2">
            <a:hueOff val="6443612"/>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220472" rIns="220472" bIns="220472" numCol="1" spcCol="1270" anchor="ctr" anchorCtr="0">
          <a:noAutofit/>
        </a:bodyPr>
        <a:lstStyle/>
        <a:p>
          <a:pPr marL="0" lvl="0" indent="0" algn="ctr" defTabSz="1377950">
            <a:lnSpc>
              <a:spcPct val="90000"/>
            </a:lnSpc>
            <a:spcBef>
              <a:spcPct val="0"/>
            </a:spcBef>
            <a:spcAft>
              <a:spcPct val="35000"/>
            </a:spcAft>
            <a:buNone/>
          </a:pPr>
          <a:r>
            <a:rPr lang="en-US" sz="3100" kern="1200" dirty="0"/>
            <a:t>Objective: Understanding how assets are used, their status changes, facility efficiency.</a:t>
          </a:r>
        </a:p>
      </dsp:txBody>
      <dsp:txXfrm rot="10800000">
        <a:off x="0" y="1890"/>
        <a:ext cx="10927829" cy="16592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EB202F-282E-454C-AF9B-6B9DC5B5242A}">
      <dsp:nvSpPr>
        <dsp:cNvPr id="0" name=""/>
        <dsp:cNvSpPr/>
      </dsp:nvSpPr>
      <dsp:spPr>
        <a:xfrm>
          <a:off x="3160067" y="2050682"/>
          <a:ext cx="694702" cy="91440"/>
        </a:xfrm>
        <a:custGeom>
          <a:avLst/>
          <a:gdLst/>
          <a:ahLst/>
          <a:cxnLst/>
          <a:rect l="0" t="0" r="0" b="0"/>
          <a:pathLst>
            <a:path>
              <a:moveTo>
                <a:pt x="0" y="45720"/>
              </a:moveTo>
              <a:lnTo>
                <a:pt x="694702" y="45720"/>
              </a:lnTo>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89285" y="2092775"/>
        <a:ext cx="36265" cy="7253"/>
      </dsp:txXfrm>
    </dsp:sp>
    <dsp:sp modelId="{225A66BA-D3A4-0441-8839-72EF9E5D6964}">
      <dsp:nvSpPr>
        <dsp:cNvPr id="0" name=""/>
        <dsp:cNvSpPr/>
      </dsp:nvSpPr>
      <dsp:spPr>
        <a:xfrm>
          <a:off x="8377" y="1150355"/>
          <a:ext cx="3153489" cy="1892093"/>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4524" tIns="162200" rIns="154524" bIns="162200" numCol="1" spcCol="1270" anchor="ctr" anchorCtr="0">
          <a:noAutofit/>
        </a:bodyPr>
        <a:lstStyle/>
        <a:p>
          <a:pPr marL="0" lvl="0" indent="0" algn="ctr" defTabSz="977900">
            <a:lnSpc>
              <a:spcPct val="90000"/>
            </a:lnSpc>
            <a:spcBef>
              <a:spcPct val="0"/>
            </a:spcBef>
            <a:spcAft>
              <a:spcPct val="35000"/>
            </a:spcAft>
            <a:buNone/>
          </a:pPr>
          <a:r>
            <a:rPr lang="en-US" sz="2200" kern="1200"/>
            <a:t>Conduct a deeper analysis to determine why certain assets are overutilized or underutilized. </a:t>
          </a:r>
        </a:p>
      </dsp:txBody>
      <dsp:txXfrm>
        <a:off x="8377" y="1150355"/>
        <a:ext cx="3153489" cy="1892093"/>
      </dsp:txXfrm>
    </dsp:sp>
    <dsp:sp modelId="{DF0CA048-2FD3-4C4F-9DC9-7DCA8CC41330}">
      <dsp:nvSpPr>
        <dsp:cNvPr id="0" name=""/>
        <dsp:cNvSpPr/>
      </dsp:nvSpPr>
      <dsp:spPr>
        <a:xfrm>
          <a:off x="7038859" y="2050682"/>
          <a:ext cx="694702" cy="91440"/>
        </a:xfrm>
        <a:custGeom>
          <a:avLst/>
          <a:gdLst/>
          <a:ahLst/>
          <a:cxnLst/>
          <a:rect l="0" t="0" r="0" b="0"/>
          <a:pathLst>
            <a:path>
              <a:moveTo>
                <a:pt x="0" y="45720"/>
              </a:moveTo>
              <a:lnTo>
                <a:pt x="694702" y="45720"/>
              </a:lnTo>
            </a:path>
          </a:pathLst>
        </a:custGeom>
        <a:noFill/>
        <a:ln w="12700" cap="flat" cmpd="sng" algn="ctr">
          <a:solidFill>
            <a:schemeClr val="accent2">
              <a:hueOff val="6443612"/>
              <a:satOff val="-18493"/>
              <a:lumOff val="-2960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368078" y="2092775"/>
        <a:ext cx="36265" cy="7253"/>
      </dsp:txXfrm>
    </dsp:sp>
    <dsp:sp modelId="{CCA9BA62-ED55-E94D-8CB6-6AEA17B4429F}">
      <dsp:nvSpPr>
        <dsp:cNvPr id="0" name=""/>
        <dsp:cNvSpPr/>
      </dsp:nvSpPr>
      <dsp:spPr>
        <a:xfrm>
          <a:off x="3887169" y="1150355"/>
          <a:ext cx="3153489" cy="1892093"/>
        </a:xfrm>
        <a:prstGeom prst="rect">
          <a:avLst/>
        </a:prstGeom>
        <a:solidFill>
          <a:schemeClr val="accent2">
            <a:hueOff val="3221806"/>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4524" tIns="162200" rIns="154524" bIns="162200" numCol="1" spcCol="1270" anchor="ctr" anchorCtr="0">
          <a:noAutofit/>
        </a:bodyPr>
        <a:lstStyle/>
        <a:p>
          <a:pPr marL="0" lvl="0" indent="0" algn="ctr" defTabSz="977900">
            <a:lnSpc>
              <a:spcPct val="90000"/>
            </a:lnSpc>
            <a:spcBef>
              <a:spcPct val="0"/>
            </a:spcBef>
            <a:spcAft>
              <a:spcPct val="35000"/>
            </a:spcAft>
            <a:buNone/>
          </a:pPr>
          <a:r>
            <a:rPr lang="en-US" sz="2200" kern="1200"/>
            <a:t>Implement workload balancing to ensure even distribution of asset usage.</a:t>
          </a:r>
        </a:p>
      </dsp:txBody>
      <dsp:txXfrm>
        <a:off x="3887169" y="1150355"/>
        <a:ext cx="3153489" cy="1892093"/>
      </dsp:txXfrm>
    </dsp:sp>
    <dsp:sp modelId="{D0E65D8A-E751-B246-A961-3F7590E0A41B}">
      <dsp:nvSpPr>
        <dsp:cNvPr id="0" name=""/>
        <dsp:cNvSpPr/>
      </dsp:nvSpPr>
      <dsp:spPr>
        <a:xfrm>
          <a:off x="7765961" y="1150355"/>
          <a:ext cx="3153489" cy="1892093"/>
        </a:xfrm>
        <a:prstGeom prst="rect">
          <a:avLst/>
        </a:prstGeom>
        <a:solidFill>
          <a:schemeClr val="accent2">
            <a:hueOff val="6443612"/>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4524" tIns="162200" rIns="154524" bIns="162200" numCol="1" spcCol="1270" anchor="ctr" anchorCtr="0">
          <a:noAutofit/>
        </a:bodyPr>
        <a:lstStyle/>
        <a:p>
          <a:pPr marL="0" lvl="0" indent="0" algn="ctr" defTabSz="977900">
            <a:lnSpc>
              <a:spcPct val="90000"/>
            </a:lnSpc>
            <a:spcBef>
              <a:spcPct val="0"/>
            </a:spcBef>
            <a:spcAft>
              <a:spcPct val="35000"/>
            </a:spcAft>
            <a:buNone/>
          </a:pPr>
          <a:r>
            <a:rPr lang="en-US" sz="2200" kern="1200"/>
            <a:t>Develop a thorough maintenance plan for high usage assets to reduce risk of failure.</a:t>
          </a:r>
        </a:p>
      </dsp:txBody>
      <dsp:txXfrm>
        <a:off x="7765961" y="1150355"/>
        <a:ext cx="3153489" cy="1892093"/>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2C845F-5D89-1148-8D63-ACAD5AED8D85}" type="datetimeFigureOut">
              <a:rPr lang="en-US" smtClean="0"/>
              <a:t>4/1/25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C29B6D-86C3-1346-8E22-9F466FFCCA65}" type="slidenum">
              <a:rPr lang="en-US" smtClean="0"/>
              <a:t>‹#›</a:t>
            </a:fld>
            <a:endParaRPr lang="en-US"/>
          </a:p>
        </p:txBody>
      </p:sp>
    </p:spTree>
    <p:extLst>
      <p:ext uri="{BB962C8B-B14F-4D97-AF65-F5344CB8AC3E}">
        <p14:creationId xmlns:p14="http://schemas.microsoft.com/office/powerpoint/2010/main" val="1240285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analysis, I examined asset usage in terms of cycles and hours. I also calculated the average daily utilization to identify which assets are being overused or underused. The goal is to determine how we can balance workloads to prevent excessive wear and improve productivity. </a:t>
            </a:r>
          </a:p>
        </p:txBody>
      </p:sp>
      <p:sp>
        <p:nvSpPr>
          <p:cNvPr id="4" name="Slide Number Placeholder 3"/>
          <p:cNvSpPr>
            <a:spLocks noGrp="1"/>
          </p:cNvSpPr>
          <p:nvPr>
            <p:ph type="sldNum" sz="quarter" idx="5"/>
          </p:nvPr>
        </p:nvSpPr>
        <p:spPr/>
        <p:txBody>
          <a:bodyPr/>
          <a:lstStyle/>
          <a:p>
            <a:fld id="{54C29B6D-86C3-1346-8E22-9F466FFCCA65}" type="slidenum">
              <a:rPr lang="en-US" smtClean="0"/>
              <a:t>2</a:t>
            </a:fld>
            <a:endParaRPr lang="en-US" dirty="0"/>
          </a:p>
        </p:txBody>
      </p:sp>
    </p:spTree>
    <p:extLst>
      <p:ext uri="{BB962C8B-B14F-4D97-AF65-F5344CB8AC3E}">
        <p14:creationId xmlns:p14="http://schemas.microsoft.com/office/powerpoint/2010/main" val="7712217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C29B6D-86C3-1346-8E22-9F466FFCCA65}" type="slidenum">
              <a:rPr lang="en-US" smtClean="0"/>
              <a:t>11</a:t>
            </a:fld>
            <a:endParaRPr lang="en-US"/>
          </a:p>
        </p:txBody>
      </p:sp>
    </p:spTree>
    <p:extLst>
      <p:ext uri="{BB962C8B-B14F-4D97-AF65-F5344CB8AC3E}">
        <p14:creationId xmlns:p14="http://schemas.microsoft.com/office/powerpoint/2010/main" val="1222589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C29B6D-86C3-1346-8E22-9F466FFCCA65}" type="slidenum">
              <a:rPr lang="en-US" smtClean="0"/>
              <a:t>3</a:t>
            </a:fld>
            <a:endParaRPr lang="en-US"/>
          </a:p>
        </p:txBody>
      </p:sp>
    </p:spTree>
    <p:extLst>
      <p:ext uri="{BB962C8B-B14F-4D97-AF65-F5344CB8AC3E}">
        <p14:creationId xmlns:p14="http://schemas.microsoft.com/office/powerpoint/2010/main" val="1928691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C29B6D-86C3-1346-8E22-9F466FFCCA65}" type="slidenum">
              <a:rPr lang="en-US" smtClean="0"/>
              <a:t>4</a:t>
            </a:fld>
            <a:endParaRPr lang="en-US"/>
          </a:p>
        </p:txBody>
      </p:sp>
    </p:spTree>
    <p:extLst>
      <p:ext uri="{BB962C8B-B14F-4D97-AF65-F5344CB8AC3E}">
        <p14:creationId xmlns:p14="http://schemas.microsoft.com/office/powerpoint/2010/main" val="3334139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analysis, we examined asset usage in terms of cycles and hours. We also calculated the average daily utilization to identify which assets are being overused or underused. Our goal is to determine how we can balance workloads to prevent excessive wear and improve productivity.</a:t>
            </a:r>
          </a:p>
          <a:p>
            <a:endParaRPr lang="en-US" dirty="0"/>
          </a:p>
        </p:txBody>
      </p:sp>
      <p:sp>
        <p:nvSpPr>
          <p:cNvPr id="4" name="Slide Number Placeholder 3"/>
          <p:cNvSpPr>
            <a:spLocks noGrp="1"/>
          </p:cNvSpPr>
          <p:nvPr>
            <p:ph type="sldNum" sz="quarter" idx="5"/>
          </p:nvPr>
        </p:nvSpPr>
        <p:spPr/>
        <p:txBody>
          <a:bodyPr/>
          <a:lstStyle/>
          <a:p>
            <a:fld id="{54C29B6D-86C3-1346-8E22-9F466FFCCA65}" type="slidenum">
              <a:rPr lang="en-US" smtClean="0"/>
              <a:t>5</a:t>
            </a:fld>
            <a:endParaRPr lang="en-US"/>
          </a:p>
        </p:txBody>
      </p:sp>
    </p:spTree>
    <p:extLst>
      <p:ext uri="{BB962C8B-B14F-4D97-AF65-F5344CB8AC3E}">
        <p14:creationId xmlns:p14="http://schemas.microsoft.com/office/powerpoint/2010/main" val="42189650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how I calculated the utilization:</a:t>
            </a:r>
          </a:p>
          <a:p>
            <a:r>
              <a:rPr lang="en-US" dirty="0"/>
              <a:t># Identifying overutilized and underutilized assets</a:t>
            </a:r>
          </a:p>
          <a:p>
            <a:r>
              <a:rPr lang="en-US" dirty="0" err="1"/>
              <a:t>model_avg_usage</a:t>
            </a:r>
            <a:r>
              <a:rPr lang="en-US" dirty="0"/>
              <a:t> = merged2_df.groupby('</a:t>
            </a:r>
            <a:r>
              <a:rPr lang="en-US" dirty="0" err="1"/>
              <a:t>modelno</a:t>
            </a:r>
            <a:r>
              <a:rPr lang="en-US" dirty="0"/>
              <a:t>')[['cycles', 'hours']].mean().</a:t>
            </a:r>
            <a:r>
              <a:rPr lang="en-US" dirty="0" err="1"/>
              <a:t>reset_index</a:t>
            </a:r>
            <a:r>
              <a:rPr lang="en-US" dirty="0"/>
              <a:t>()</a:t>
            </a:r>
          </a:p>
          <a:p>
            <a:r>
              <a:rPr lang="en-US" dirty="0" err="1"/>
              <a:t>overutilized_assets</a:t>
            </a:r>
            <a:r>
              <a:rPr lang="en-US" dirty="0"/>
              <a:t> = </a:t>
            </a:r>
            <a:r>
              <a:rPr lang="en-US" dirty="0" err="1"/>
              <a:t>asset_avg_usage</a:t>
            </a:r>
            <a:r>
              <a:rPr lang="en-US" dirty="0"/>
              <a:t>[</a:t>
            </a:r>
            <a:r>
              <a:rPr lang="en-US" dirty="0" err="1"/>
              <a:t>asset_avg_usage</a:t>
            </a:r>
            <a:r>
              <a:rPr lang="en-US" dirty="0"/>
              <a:t>['cycles'] &gt; 1.5 * </a:t>
            </a:r>
            <a:r>
              <a:rPr lang="en-US" dirty="0" err="1"/>
              <a:t>model_avg_usage</a:t>
            </a:r>
            <a:r>
              <a:rPr lang="en-US" dirty="0"/>
              <a:t>['cycles'].mean()]</a:t>
            </a:r>
          </a:p>
          <a:p>
            <a:r>
              <a:rPr lang="en-US" dirty="0" err="1"/>
              <a:t>underutilized_assets</a:t>
            </a:r>
            <a:r>
              <a:rPr lang="en-US" dirty="0"/>
              <a:t> = </a:t>
            </a:r>
            <a:r>
              <a:rPr lang="en-US" dirty="0" err="1"/>
              <a:t>asset_avg_usage</a:t>
            </a:r>
            <a:r>
              <a:rPr lang="en-US" dirty="0"/>
              <a:t>[</a:t>
            </a:r>
            <a:r>
              <a:rPr lang="en-US" dirty="0" err="1"/>
              <a:t>asset_avg_usage</a:t>
            </a:r>
            <a:r>
              <a:rPr lang="en-US" dirty="0"/>
              <a:t>['cycles'] &lt; 0.5 * </a:t>
            </a:r>
            <a:r>
              <a:rPr lang="en-US" dirty="0" err="1"/>
              <a:t>model_avg_usage</a:t>
            </a:r>
            <a:r>
              <a:rPr lang="en-US" dirty="0"/>
              <a:t>['cycles'].mean()]</a:t>
            </a:r>
          </a:p>
          <a:p>
            <a:endParaRPr lang="en-US" dirty="0"/>
          </a:p>
        </p:txBody>
      </p:sp>
      <p:sp>
        <p:nvSpPr>
          <p:cNvPr id="4" name="Slide Number Placeholder 3"/>
          <p:cNvSpPr>
            <a:spLocks noGrp="1"/>
          </p:cNvSpPr>
          <p:nvPr>
            <p:ph type="sldNum" sz="quarter" idx="5"/>
          </p:nvPr>
        </p:nvSpPr>
        <p:spPr/>
        <p:txBody>
          <a:bodyPr/>
          <a:lstStyle/>
          <a:p>
            <a:fld id="{54C29B6D-86C3-1346-8E22-9F466FFCCA65}" type="slidenum">
              <a:rPr lang="en-US" smtClean="0"/>
              <a:t>6</a:t>
            </a:fld>
            <a:endParaRPr lang="en-US" dirty="0"/>
          </a:p>
        </p:txBody>
      </p:sp>
    </p:spTree>
    <p:extLst>
      <p:ext uri="{BB962C8B-B14F-4D97-AF65-F5344CB8AC3E}">
        <p14:creationId xmlns:p14="http://schemas.microsoft.com/office/powerpoint/2010/main" val="2472787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I have displayed a table with the most overutilized assets, </a:t>
            </a:r>
            <a:r>
              <a:rPr lang="en-US" dirty="0">
                <a:effectLst/>
                <a:latin typeface="Helvetica Neue" panose="02000503000000020004" pitchFamily="2" charset="0"/>
              </a:rPr>
              <a:t>These assets have high cycle counts and operational hours, indicating that they are being used more than expected.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latin typeface="Helvetica Neue" panose="02000503000000020004" pitchFamily="2" charset="0"/>
              </a:rPr>
              <a:t>As we can see, serial numbers such as 1155, 1244, and 4756 stand out due to their significant usage. For instance, asset 4756 has recorded 342 cycles and over 383 operational hours, averaging approximately 0.46 cycles and 0.52 hours per day. Such high utilization rates may lead to faster wear and tear, potential breakdowns, and increased maintenance costs.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ffectLst/>
              <a:latin typeface="Helvetica Neue" panose="02000503000000020004" pitchFamily="2" charset="0"/>
            </a:endParaRPr>
          </a:p>
          <a:p>
            <a:endParaRPr lang="en-US" dirty="0"/>
          </a:p>
        </p:txBody>
      </p:sp>
      <p:sp>
        <p:nvSpPr>
          <p:cNvPr id="4" name="Slide Number Placeholder 3"/>
          <p:cNvSpPr>
            <a:spLocks noGrp="1"/>
          </p:cNvSpPr>
          <p:nvPr>
            <p:ph type="sldNum" sz="quarter" idx="5"/>
          </p:nvPr>
        </p:nvSpPr>
        <p:spPr/>
        <p:txBody>
          <a:bodyPr/>
          <a:lstStyle/>
          <a:p>
            <a:fld id="{54C29B6D-86C3-1346-8E22-9F466FFCCA65}" type="slidenum">
              <a:rPr lang="en-US" smtClean="0"/>
              <a:t>7</a:t>
            </a:fld>
            <a:endParaRPr lang="en-US"/>
          </a:p>
        </p:txBody>
      </p:sp>
    </p:spTree>
    <p:extLst>
      <p:ext uri="{BB962C8B-B14F-4D97-AF65-F5344CB8AC3E}">
        <p14:creationId xmlns:p14="http://schemas.microsoft.com/office/powerpoint/2010/main" val="1244496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 the other hand, we also identified assets that are significantly underutilized. The table here shows assets that have either zero usage or very low cycle and hour counts. For example, assets 706 and 5276 show zero recorded usage, which suggests they might be sitting idle. This could indicate a potential opportunity to redistribute workload from overutilized assets or repurpose these underused assets for other tasks.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54C29B6D-86C3-1346-8E22-9F466FFCCA65}" type="slidenum">
              <a:rPr lang="en-US" smtClean="0"/>
              <a:t>8</a:t>
            </a:fld>
            <a:endParaRPr lang="en-US"/>
          </a:p>
        </p:txBody>
      </p:sp>
    </p:spTree>
    <p:extLst>
      <p:ext uri="{BB962C8B-B14F-4D97-AF65-F5344CB8AC3E}">
        <p14:creationId xmlns:p14="http://schemas.microsoft.com/office/powerpoint/2010/main" val="2051348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I calculated average </a:t>
            </a:r>
            <a:r>
              <a:rPr lang="en-US" dirty="0" err="1"/>
              <a:t>asste</a:t>
            </a:r>
            <a:r>
              <a:rPr lang="en-US" dirty="0"/>
              <a:t> price :</a:t>
            </a:r>
          </a:p>
          <a:p>
            <a:r>
              <a:rPr lang="en-US" dirty="0"/>
              <a:t> # Average usage per asset</a:t>
            </a:r>
          </a:p>
          <a:p>
            <a:r>
              <a:rPr lang="en-US" dirty="0" err="1"/>
              <a:t>asset_avg_usage</a:t>
            </a:r>
            <a:r>
              <a:rPr lang="en-US" dirty="0"/>
              <a:t> = merged2_df.groupby('</a:t>
            </a:r>
            <a:r>
              <a:rPr lang="en-US" dirty="0" err="1"/>
              <a:t>serialno</a:t>
            </a:r>
            <a:r>
              <a:rPr lang="en-US" dirty="0"/>
              <a:t>')[['cycles', 'hours']].sum().</a:t>
            </a:r>
            <a:r>
              <a:rPr lang="en-US" dirty="0" err="1"/>
              <a:t>reset_index</a:t>
            </a:r>
            <a:r>
              <a:rPr lang="en-US" dirty="0"/>
              <a:t>()</a:t>
            </a:r>
          </a:p>
          <a:p>
            <a:r>
              <a:rPr lang="en-US" dirty="0" err="1"/>
              <a:t>asset_avg_usage</a:t>
            </a:r>
            <a:r>
              <a:rPr lang="en-US" dirty="0"/>
              <a:t>['</a:t>
            </a:r>
            <a:r>
              <a:rPr lang="en-US" dirty="0" err="1"/>
              <a:t>avg_cycles_per_day</a:t>
            </a:r>
            <a:r>
              <a:rPr lang="en-US" dirty="0"/>
              <a:t>'] = </a:t>
            </a:r>
            <a:r>
              <a:rPr lang="en-US" dirty="0" err="1"/>
              <a:t>asset_avg_usage</a:t>
            </a:r>
            <a:r>
              <a:rPr lang="en-US" dirty="0"/>
              <a:t>['cycles'] / merged2_df['date'].</a:t>
            </a:r>
            <a:r>
              <a:rPr lang="en-US" dirty="0" err="1"/>
              <a:t>nunique</a:t>
            </a:r>
            <a:r>
              <a:rPr lang="en-US" dirty="0"/>
              <a:t>()</a:t>
            </a:r>
          </a:p>
          <a:p>
            <a:r>
              <a:rPr lang="en-US" dirty="0" err="1"/>
              <a:t>asset_avg_usage</a:t>
            </a:r>
            <a:r>
              <a:rPr lang="en-US" dirty="0"/>
              <a:t>['</a:t>
            </a:r>
            <a:r>
              <a:rPr lang="en-US" dirty="0" err="1"/>
              <a:t>avg_hours_per_day</a:t>
            </a:r>
            <a:r>
              <a:rPr lang="en-US" dirty="0"/>
              <a:t>'] = </a:t>
            </a:r>
            <a:r>
              <a:rPr lang="en-US" dirty="0" err="1"/>
              <a:t>asset_avg_usage</a:t>
            </a:r>
            <a:r>
              <a:rPr lang="en-US" dirty="0"/>
              <a:t>['hours'] / merged2_df['date'].</a:t>
            </a:r>
            <a:r>
              <a:rPr lang="en-US" dirty="0" err="1"/>
              <a:t>nunique</a:t>
            </a:r>
            <a:r>
              <a:rPr lang="en-US" dirty="0"/>
              <a:t>()</a:t>
            </a:r>
          </a:p>
          <a:p>
            <a:r>
              <a:rPr lang="en-US" dirty="0"/>
              <a:t>print("\</a:t>
            </a:r>
            <a:r>
              <a:rPr lang="en-US" dirty="0" err="1"/>
              <a:t>nAverage</a:t>
            </a:r>
            <a:r>
              <a:rPr lang="en-US" dirty="0"/>
              <a:t> Usage per Asset:")</a:t>
            </a:r>
          </a:p>
          <a:p>
            <a:r>
              <a:rPr lang="en-US" dirty="0"/>
              <a:t>print(</a:t>
            </a:r>
            <a:r>
              <a:rPr lang="en-US" dirty="0" err="1"/>
              <a:t>asset_avg_usage.head</a:t>
            </a:r>
            <a:r>
              <a:rPr lang="en-US" dirty="0"/>
              <a:t>())</a:t>
            </a:r>
          </a:p>
          <a:p>
            <a:endParaRPr lang="en-US" dirty="0"/>
          </a:p>
        </p:txBody>
      </p:sp>
      <p:sp>
        <p:nvSpPr>
          <p:cNvPr id="4" name="Slide Number Placeholder 3"/>
          <p:cNvSpPr>
            <a:spLocks noGrp="1"/>
          </p:cNvSpPr>
          <p:nvPr>
            <p:ph type="sldNum" sz="quarter" idx="5"/>
          </p:nvPr>
        </p:nvSpPr>
        <p:spPr/>
        <p:txBody>
          <a:bodyPr/>
          <a:lstStyle/>
          <a:p>
            <a:fld id="{54C29B6D-86C3-1346-8E22-9F466FFCCA65}" type="slidenum">
              <a:rPr lang="en-US" smtClean="0"/>
              <a:t>9</a:t>
            </a:fld>
            <a:endParaRPr lang="en-US"/>
          </a:p>
        </p:txBody>
      </p:sp>
    </p:spTree>
    <p:extLst>
      <p:ext uri="{BB962C8B-B14F-4D97-AF65-F5344CB8AC3E}">
        <p14:creationId xmlns:p14="http://schemas.microsoft.com/office/powerpoint/2010/main" val="39511994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Facility M8 had the highest amount of total cycles</a:t>
            </a:r>
          </a:p>
        </p:txBody>
      </p:sp>
      <p:sp>
        <p:nvSpPr>
          <p:cNvPr id="4" name="Slide Number Placeholder 3"/>
          <p:cNvSpPr>
            <a:spLocks noGrp="1"/>
          </p:cNvSpPr>
          <p:nvPr>
            <p:ph type="sldNum" sz="quarter" idx="5"/>
          </p:nvPr>
        </p:nvSpPr>
        <p:spPr/>
        <p:txBody>
          <a:bodyPr/>
          <a:lstStyle/>
          <a:p>
            <a:fld id="{54C29B6D-86C3-1346-8E22-9F466FFCCA65}" type="slidenum">
              <a:rPr lang="en-US" smtClean="0"/>
              <a:t>10</a:t>
            </a:fld>
            <a:endParaRPr lang="en-US"/>
          </a:p>
        </p:txBody>
      </p:sp>
    </p:spTree>
    <p:extLst>
      <p:ext uri="{BB962C8B-B14F-4D97-AF65-F5344CB8AC3E}">
        <p14:creationId xmlns:p14="http://schemas.microsoft.com/office/powerpoint/2010/main" val="2214857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7AF57-ADBC-4A73-5A0D-85C97D8E61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7FFDB29-0DF5-55A5-BA05-71E2F3475D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308845B-7314-81A2-E95E-19A225372169}"/>
              </a:ext>
            </a:extLst>
          </p:cNvPr>
          <p:cNvSpPr>
            <a:spLocks noGrp="1"/>
          </p:cNvSpPr>
          <p:nvPr>
            <p:ph type="dt" sz="half" idx="10"/>
          </p:nvPr>
        </p:nvSpPr>
        <p:spPr/>
        <p:txBody>
          <a:bodyPr/>
          <a:lstStyle/>
          <a:p>
            <a:fld id="{34540FC0-11DF-9E47-8B13-5802B6EE79D7}" type="datetimeFigureOut">
              <a:rPr lang="en-US" smtClean="0"/>
              <a:t>4/1/25</a:t>
            </a:fld>
            <a:endParaRPr lang="en-US" dirty="0"/>
          </a:p>
        </p:txBody>
      </p:sp>
      <p:sp>
        <p:nvSpPr>
          <p:cNvPr id="5" name="Footer Placeholder 4">
            <a:extLst>
              <a:ext uri="{FF2B5EF4-FFF2-40B4-BE49-F238E27FC236}">
                <a16:creationId xmlns:a16="http://schemas.microsoft.com/office/drawing/2014/main" id="{50835D57-EEC1-729D-63C8-A36C10B867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EFEF58B-F7B8-FC14-C13B-00D146BDBD18}"/>
              </a:ext>
            </a:extLst>
          </p:cNvPr>
          <p:cNvSpPr>
            <a:spLocks noGrp="1"/>
          </p:cNvSpPr>
          <p:nvPr>
            <p:ph type="sldNum" sz="quarter" idx="12"/>
          </p:nvPr>
        </p:nvSpPr>
        <p:spPr/>
        <p:txBody>
          <a:bodyPr/>
          <a:lstStyle/>
          <a:p>
            <a:fld id="{E802029F-BC3D-964D-BA26-1DB4DCB11232}" type="slidenum">
              <a:rPr lang="en-US" smtClean="0"/>
              <a:t>‹#›</a:t>
            </a:fld>
            <a:endParaRPr lang="en-US" dirty="0"/>
          </a:p>
        </p:txBody>
      </p:sp>
    </p:spTree>
    <p:extLst>
      <p:ext uri="{BB962C8B-B14F-4D97-AF65-F5344CB8AC3E}">
        <p14:creationId xmlns:p14="http://schemas.microsoft.com/office/powerpoint/2010/main" val="1326326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3B85D-8DF2-84D5-7CCB-2535A4E60F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81BB9DD-2B39-AD0C-6001-E06CAD16B62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2045C6-50A4-42C4-814A-D9BE7C1AC2B3}"/>
              </a:ext>
            </a:extLst>
          </p:cNvPr>
          <p:cNvSpPr>
            <a:spLocks noGrp="1"/>
          </p:cNvSpPr>
          <p:nvPr>
            <p:ph type="dt" sz="half" idx="10"/>
          </p:nvPr>
        </p:nvSpPr>
        <p:spPr/>
        <p:txBody>
          <a:bodyPr/>
          <a:lstStyle/>
          <a:p>
            <a:fld id="{34540FC0-11DF-9E47-8B13-5802B6EE79D7}" type="datetimeFigureOut">
              <a:rPr lang="en-US" smtClean="0"/>
              <a:t>4/1/25</a:t>
            </a:fld>
            <a:endParaRPr lang="en-US" dirty="0"/>
          </a:p>
        </p:txBody>
      </p:sp>
      <p:sp>
        <p:nvSpPr>
          <p:cNvPr id="5" name="Footer Placeholder 4">
            <a:extLst>
              <a:ext uri="{FF2B5EF4-FFF2-40B4-BE49-F238E27FC236}">
                <a16:creationId xmlns:a16="http://schemas.microsoft.com/office/drawing/2014/main" id="{13B07AA1-C6E2-BB78-7377-B5FD16D8DE3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C57475C-1E15-BDC2-EACB-4B76CD30E9D8}"/>
              </a:ext>
            </a:extLst>
          </p:cNvPr>
          <p:cNvSpPr>
            <a:spLocks noGrp="1"/>
          </p:cNvSpPr>
          <p:nvPr>
            <p:ph type="sldNum" sz="quarter" idx="12"/>
          </p:nvPr>
        </p:nvSpPr>
        <p:spPr/>
        <p:txBody>
          <a:bodyPr/>
          <a:lstStyle/>
          <a:p>
            <a:fld id="{E802029F-BC3D-964D-BA26-1DB4DCB11232}" type="slidenum">
              <a:rPr lang="en-US" smtClean="0"/>
              <a:t>‹#›</a:t>
            </a:fld>
            <a:endParaRPr lang="en-US" dirty="0"/>
          </a:p>
        </p:txBody>
      </p:sp>
    </p:spTree>
    <p:extLst>
      <p:ext uri="{BB962C8B-B14F-4D97-AF65-F5344CB8AC3E}">
        <p14:creationId xmlns:p14="http://schemas.microsoft.com/office/powerpoint/2010/main" val="4033330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0876FE-8A52-BDCA-54E6-F1D08CE0CB5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94BD18-C5C6-6BA9-FDB8-E2A36532AB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7254DE-5E4B-C0AC-C033-D660B56D2318}"/>
              </a:ext>
            </a:extLst>
          </p:cNvPr>
          <p:cNvSpPr>
            <a:spLocks noGrp="1"/>
          </p:cNvSpPr>
          <p:nvPr>
            <p:ph type="dt" sz="half" idx="10"/>
          </p:nvPr>
        </p:nvSpPr>
        <p:spPr/>
        <p:txBody>
          <a:bodyPr/>
          <a:lstStyle/>
          <a:p>
            <a:fld id="{34540FC0-11DF-9E47-8B13-5802B6EE79D7}" type="datetimeFigureOut">
              <a:rPr lang="en-US" smtClean="0"/>
              <a:t>4/1/25</a:t>
            </a:fld>
            <a:endParaRPr lang="en-US" dirty="0"/>
          </a:p>
        </p:txBody>
      </p:sp>
      <p:sp>
        <p:nvSpPr>
          <p:cNvPr id="5" name="Footer Placeholder 4">
            <a:extLst>
              <a:ext uri="{FF2B5EF4-FFF2-40B4-BE49-F238E27FC236}">
                <a16:creationId xmlns:a16="http://schemas.microsoft.com/office/drawing/2014/main" id="{25252E5F-9F1E-55CD-56B0-D06E6E9CCB7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F4ABC24-64BC-204F-F91E-FBDE343800D9}"/>
              </a:ext>
            </a:extLst>
          </p:cNvPr>
          <p:cNvSpPr>
            <a:spLocks noGrp="1"/>
          </p:cNvSpPr>
          <p:nvPr>
            <p:ph type="sldNum" sz="quarter" idx="12"/>
          </p:nvPr>
        </p:nvSpPr>
        <p:spPr/>
        <p:txBody>
          <a:bodyPr/>
          <a:lstStyle/>
          <a:p>
            <a:fld id="{E802029F-BC3D-964D-BA26-1DB4DCB11232}" type="slidenum">
              <a:rPr lang="en-US" smtClean="0"/>
              <a:t>‹#›</a:t>
            </a:fld>
            <a:endParaRPr lang="en-US" dirty="0"/>
          </a:p>
        </p:txBody>
      </p:sp>
    </p:spTree>
    <p:extLst>
      <p:ext uri="{BB962C8B-B14F-4D97-AF65-F5344CB8AC3E}">
        <p14:creationId xmlns:p14="http://schemas.microsoft.com/office/powerpoint/2010/main" val="2623776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243A9-222F-3569-CCF8-5EA76D0F66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FE720C-1D59-CEB6-0C61-C43CFB9A65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D4A955-ABD1-44CB-9A24-B544A0337D51}"/>
              </a:ext>
            </a:extLst>
          </p:cNvPr>
          <p:cNvSpPr>
            <a:spLocks noGrp="1"/>
          </p:cNvSpPr>
          <p:nvPr>
            <p:ph type="dt" sz="half" idx="10"/>
          </p:nvPr>
        </p:nvSpPr>
        <p:spPr/>
        <p:txBody>
          <a:bodyPr/>
          <a:lstStyle/>
          <a:p>
            <a:fld id="{34540FC0-11DF-9E47-8B13-5802B6EE79D7}" type="datetimeFigureOut">
              <a:rPr lang="en-US" smtClean="0"/>
              <a:t>4/1/25</a:t>
            </a:fld>
            <a:endParaRPr lang="en-US" dirty="0"/>
          </a:p>
        </p:txBody>
      </p:sp>
      <p:sp>
        <p:nvSpPr>
          <p:cNvPr id="5" name="Footer Placeholder 4">
            <a:extLst>
              <a:ext uri="{FF2B5EF4-FFF2-40B4-BE49-F238E27FC236}">
                <a16:creationId xmlns:a16="http://schemas.microsoft.com/office/drawing/2014/main" id="{3F2B3353-DFF6-6EC9-5A70-498CA27CFA9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0C52CC-8108-BE49-8D47-5BD82A0275D7}"/>
              </a:ext>
            </a:extLst>
          </p:cNvPr>
          <p:cNvSpPr>
            <a:spLocks noGrp="1"/>
          </p:cNvSpPr>
          <p:nvPr>
            <p:ph type="sldNum" sz="quarter" idx="12"/>
          </p:nvPr>
        </p:nvSpPr>
        <p:spPr/>
        <p:txBody>
          <a:bodyPr/>
          <a:lstStyle/>
          <a:p>
            <a:fld id="{E802029F-BC3D-964D-BA26-1DB4DCB11232}" type="slidenum">
              <a:rPr lang="en-US" smtClean="0"/>
              <a:t>‹#›</a:t>
            </a:fld>
            <a:endParaRPr lang="en-US" dirty="0"/>
          </a:p>
        </p:txBody>
      </p:sp>
    </p:spTree>
    <p:extLst>
      <p:ext uri="{BB962C8B-B14F-4D97-AF65-F5344CB8AC3E}">
        <p14:creationId xmlns:p14="http://schemas.microsoft.com/office/powerpoint/2010/main" val="3663308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95BDF-938C-F683-4B0E-5D259728A9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6D6DE2B-A7D8-F2C9-6C4A-30291CEE40E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236A1E-3D5D-3763-8003-8137621A758A}"/>
              </a:ext>
            </a:extLst>
          </p:cNvPr>
          <p:cNvSpPr>
            <a:spLocks noGrp="1"/>
          </p:cNvSpPr>
          <p:nvPr>
            <p:ph type="dt" sz="half" idx="10"/>
          </p:nvPr>
        </p:nvSpPr>
        <p:spPr/>
        <p:txBody>
          <a:bodyPr/>
          <a:lstStyle/>
          <a:p>
            <a:fld id="{34540FC0-11DF-9E47-8B13-5802B6EE79D7}" type="datetimeFigureOut">
              <a:rPr lang="en-US" smtClean="0"/>
              <a:t>4/1/25</a:t>
            </a:fld>
            <a:endParaRPr lang="en-US" dirty="0"/>
          </a:p>
        </p:txBody>
      </p:sp>
      <p:sp>
        <p:nvSpPr>
          <p:cNvPr id="5" name="Footer Placeholder 4">
            <a:extLst>
              <a:ext uri="{FF2B5EF4-FFF2-40B4-BE49-F238E27FC236}">
                <a16:creationId xmlns:a16="http://schemas.microsoft.com/office/drawing/2014/main" id="{29CA61F4-07C1-D4E2-13F8-92BD7EAF4E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44AA856-8DC6-96F9-D399-FD9DA9CB1F65}"/>
              </a:ext>
            </a:extLst>
          </p:cNvPr>
          <p:cNvSpPr>
            <a:spLocks noGrp="1"/>
          </p:cNvSpPr>
          <p:nvPr>
            <p:ph type="sldNum" sz="quarter" idx="12"/>
          </p:nvPr>
        </p:nvSpPr>
        <p:spPr/>
        <p:txBody>
          <a:bodyPr/>
          <a:lstStyle/>
          <a:p>
            <a:fld id="{E802029F-BC3D-964D-BA26-1DB4DCB11232}" type="slidenum">
              <a:rPr lang="en-US" smtClean="0"/>
              <a:t>‹#›</a:t>
            </a:fld>
            <a:endParaRPr lang="en-US" dirty="0"/>
          </a:p>
        </p:txBody>
      </p:sp>
    </p:spTree>
    <p:extLst>
      <p:ext uri="{BB962C8B-B14F-4D97-AF65-F5344CB8AC3E}">
        <p14:creationId xmlns:p14="http://schemas.microsoft.com/office/powerpoint/2010/main" val="1781659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FF978-2381-5660-9866-0487344636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329B8D-4D97-521D-E1BB-7084E71D89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3B75C7-61B0-76CE-57FE-A5C03DF7C6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3ABB0F3-9056-1A88-07DD-6441A2CFCA4E}"/>
              </a:ext>
            </a:extLst>
          </p:cNvPr>
          <p:cNvSpPr>
            <a:spLocks noGrp="1"/>
          </p:cNvSpPr>
          <p:nvPr>
            <p:ph type="dt" sz="half" idx="10"/>
          </p:nvPr>
        </p:nvSpPr>
        <p:spPr/>
        <p:txBody>
          <a:bodyPr/>
          <a:lstStyle/>
          <a:p>
            <a:fld id="{34540FC0-11DF-9E47-8B13-5802B6EE79D7}" type="datetimeFigureOut">
              <a:rPr lang="en-US" smtClean="0"/>
              <a:t>4/1/25</a:t>
            </a:fld>
            <a:endParaRPr lang="en-US" dirty="0"/>
          </a:p>
        </p:txBody>
      </p:sp>
      <p:sp>
        <p:nvSpPr>
          <p:cNvPr id="6" name="Footer Placeholder 5">
            <a:extLst>
              <a:ext uri="{FF2B5EF4-FFF2-40B4-BE49-F238E27FC236}">
                <a16:creationId xmlns:a16="http://schemas.microsoft.com/office/drawing/2014/main" id="{78E1EF8F-C93E-48E1-76F5-C83AC09729A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8D59CFE-D92F-2051-A25C-58D5F69A3E1F}"/>
              </a:ext>
            </a:extLst>
          </p:cNvPr>
          <p:cNvSpPr>
            <a:spLocks noGrp="1"/>
          </p:cNvSpPr>
          <p:nvPr>
            <p:ph type="sldNum" sz="quarter" idx="12"/>
          </p:nvPr>
        </p:nvSpPr>
        <p:spPr/>
        <p:txBody>
          <a:bodyPr/>
          <a:lstStyle/>
          <a:p>
            <a:fld id="{E802029F-BC3D-964D-BA26-1DB4DCB11232}" type="slidenum">
              <a:rPr lang="en-US" smtClean="0"/>
              <a:t>‹#›</a:t>
            </a:fld>
            <a:endParaRPr lang="en-US" dirty="0"/>
          </a:p>
        </p:txBody>
      </p:sp>
    </p:spTree>
    <p:extLst>
      <p:ext uri="{BB962C8B-B14F-4D97-AF65-F5344CB8AC3E}">
        <p14:creationId xmlns:p14="http://schemas.microsoft.com/office/powerpoint/2010/main" val="2154989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F24A8-FDBD-C78D-D217-EA8F05699D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1E5118-2AF6-B740-A86B-5AC1974CFB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56B0A2-452F-017F-681A-F059EE2399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B84023-223F-AD7B-B58C-82A7B7F25F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523EA9-9F80-09B3-1ACB-40EE37FE87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36329C-A891-FEB5-1474-65FAD46042F3}"/>
              </a:ext>
            </a:extLst>
          </p:cNvPr>
          <p:cNvSpPr>
            <a:spLocks noGrp="1"/>
          </p:cNvSpPr>
          <p:nvPr>
            <p:ph type="dt" sz="half" idx="10"/>
          </p:nvPr>
        </p:nvSpPr>
        <p:spPr/>
        <p:txBody>
          <a:bodyPr/>
          <a:lstStyle/>
          <a:p>
            <a:fld id="{34540FC0-11DF-9E47-8B13-5802B6EE79D7}" type="datetimeFigureOut">
              <a:rPr lang="en-US" smtClean="0"/>
              <a:t>4/1/25</a:t>
            </a:fld>
            <a:endParaRPr lang="en-US" dirty="0"/>
          </a:p>
        </p:txBody>
      </p:sp>
      <p:sp>
        <p:nvSpPr>
          <p:cNvPr id="8" name="Footer Placeholder 7">
            <a:extLst>
              <a:ext uri="{FF2B5EF4-FFF2-40B4-BE49-F238E27FC236}">
                <a16:creationId xmlns:a16="http://schemas.microsoft.com/office/drawing/2014/main" id="{148DD410-574B-B019-B79A-AF4C96858C1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0877BC8-784F-1247-1043-E10A9B67ECF1}"/>
              </a:ext>
            </a:extLst>
          </p:cNvPr>
          <p:cNvSpPr>
            <a:spLocks noGrp="1"/>
          </p:cNvSpPr>
          <p:nvPr>
            <p:ph type="sldNum" sz="quarter" idx="12"/>
          </p:nvPr>
        </p:nvSpPr>
        <p:spPr/>
        <p:txBody>
          <a:bodyPr/>
          <a:lstStyle/>
          <a:p>
            <a:fld id="{E802029F-BC3D-964D-BA26-1DB4DCB11232}" type="slidenum">
              <a:rPr lang="en-US" smtClean="0"/>
              <a:t>‹#›</a:t>
            </a:fld>
            <a:endParaRPr lang="en-US" dirty="0"/>
          </a:p>
        </p:txBody>
      </p:sp>
    </p:spTree>
    <p:extLst>
      <p:ext uri="{BB962C8B-B14F-4D97-AF65-F5344CB8AC3E}">
        <p14:creationId xmlns:p14="http://schemas.microsoft.com/office/powerpoint/2010/main" val="1997961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66104-452B-0FCB-AC1C-CBD60AABBD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8CC3312-B1FB-8794-D115-5CF38227AC8C}"/>
              </a:ext>
            </a:extLst>
          </p:cNvPr>
          <p:cNvSpPr>
            <a:spLocks noGrp="1"/>
          </p:cNvSpPr>
          <p:nvPr>
            <p:ph type="dt" sz="half" idx="10"/>
          </p:nvPr>
        </p:nvSpPr>
        <p:spPr/>
        <p:txBody>
          <a:bodyPr/>
          <a:lstStyle/>
          <a:p>
            <a:fld id="{34540FC0-11DF-9E47-8B13-5802B6EE79D7}" type="datetimeFigureOut">
              <a:rPr lang="en-US" smtClean="0"/>
              <a:t>4/1/25</a:t>
            </a:fld>
            <a:endParaRPr lang="en-US" dirty="0"/>
          </a:p>
        </p:txBody>
      </p:sp>
      <p:sp>
        <p:nvSpPr>
          <p:cNvPr id="4" name="Footer Placeholder 3">
            <a:extLst>
              <a:ext uri="{FF2B5EF4-FFF2-40B4-BE49-F238E27FC236}">
                <a16:creationId xmlns:a16="http://schemas.microsoft.com/office/drawing/2014/main" id="{852A96D2-182F-A27B-3D45-835F96DEB37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9A39C56-43CA-8DB2-E177-7A7643C83FB5}"/>
              </a:ext>
            </a:extLst>
          </p:cNvPr>
          <p:cNvSpPr>
            <a:spLocks noGrp="1"/>
          </p:cNvSpPr>
          <p:nvPr>
            <p:ph type="sldNum" sz="quarter" idx="12"/>
          </p:nvPr>
        </p:nvSpPr>
        <p:spPr/>
        <p:txBody>
          <a:bodyPr/>
          <a:lstStyle/>
          <a:p>
            <a:fld id="{E802029F-BC3D-964D-BA26-1DB4DCB11232}" type="slidenum">
              <a:rPr lang="en-US" smtClean="0"/>
              <a:t>‹#›</a:t>
            </a:fld>
            <a:endParaRPr lang="en-US" dirty="0"/>
          </a:p>
        </p:txBody>
      </p:sp>
    </p:spTree>
    <p:extLst>
      <p:ext uri="{BB962C8B-B14F-4D97-AF65-F5344CB8AC3E}">
        <p14:creationId xmlns:p14="http://schemas.microsoft.com/office/powerpoint/2010/main" val="3026692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13897B-EDE4-E316-73CB-888161CD7D6E}"/>
              </a:ext>
            </a:extLst>
          </p:cNvPr>
          <p:cNvSpPr>
            <a:spLocks noGrp="1"/>
          </p:cNvSpPr>
          <p:nvPr>
            <p:ph type="dt" sz="half" idx="10"/>
          </p:nvPr>
        </p:nvSpPr>
        <p:spPr/>
        <p:txBody>
          <a:bodyPr/>
          <a:lstStyle/>
          <a:p>
            <a:fld id="{34540FC0-11DF-9E47-8B13-5802B6EE79D7}" type="datetimeFigureOut">
              <a:rPr lang="en-US" smtClean="0"/>
              <a:t>4/1/25</a:t>
            </a:fld>
            <a:endParaRPr lang="en-US" dirty="0"/>
          </a:p>
        </p:txBody>
      </p:sp>
      <p:sp>
        <p:nvSpPr>
          <p:cNvPr id="3" name="Footer Placeholder 2">
            <a:extLst>
              <a:ext uri="{FF2B5EF4-FFF2-40B4-BE49-F238E27FC236}">
                <a16:creationId xmlns:a16="http://schemas.microsoft.com/office/drawing/2014/main" id="{A2BE4B5E-B859-102B-2774-3D8A1B7C0F2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542724B-81A6-F6A2-CE76-CBDD00ECFBB8}"/>
              </a:ext>
            </a:extLst>
          </p:cNvPr>
          <p:cNvSpPr>
            <a:spLocks noGrp="1"/>
          </p:cNvSpPr>
          <p:nvPr>
            <p:ph type="sldNum" sz="quarter" idx="12"/>
          </p:nvPr>
        </p:nvSpPr>
        <p:spPr/>
        <p:txBody>
          <a:bodyPr/>
          <a:lstStyle/>
          <a:p>
            <a:fld id="{E802029F-BC3D-964D-BA26-1DB4DCB11232}" type="slidenum">
              <a:rPr lang="en-US" smtClean="0"/>
              <a:t>‹#›</a:t>
            </a:fld>
            <a:endParaRPr lang="en-US" dirty="0"/>
          </a:p>
        </p:txBody>
      </p:sp>
    </p:spTree>
    <p:extLst>
      <p:ext uri="{BB962C8B-B14F-4D97-AF65-F5344CB8AC3E}">
        <p14:creationId xmlns:p14="http://schemas.microsoft.com/office/powerpoint/2010/main" val="1714631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A1A1A-96F4-9DA2-B86F-889BBABBA2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8743D78-BBD2-3853-3E50-E5EB849384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285AFA0-E7BD-30B9-27FC-CC8E17AD79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40D34F-1DA1-21E3-503D-C7DB94A956E1}"/>
              </a:ext>
            </a:extLst>
          </p:cNvPr>
          <p:cNvSpPr>
            <a:spLocks noGrp="1"/>
          </p:cNvSpPr>
          <p:nvPr>
            <p:ph type="dt" sz="half" idx="10"/>
          </p:nvPr>
        </p:nvSpPr>
        <p:spPr/>
        <p:txBody>
          <a:bodyPr/>
          <a:lstStyle/>
          <a:p>
            <a:fld id="{34540FC0-11DF-9E47-8B13-5802B6EE79D7}" type="datetimeFigureOut">
              <a:rPr lang="en-US" smtClean="0"/>
              <a:t>4/1/25</a:t>
            </a:fld>
            <a:endParaRPr lang="en-US" dirty="0"/>
          </a:p>
        </p:txBody>
      </p:sp>
      <p:sp>
        <p:nvSpPr>
          <p:cNvPr id="6" name="Footer Placeholder 5">
            <a:extLst>
              <a:ext uri="{FF2B5EF4-FFF2-40B4-BE49-F238E27FC236}">
                <a16:creationId xmlns:a16="http://schemas.microsoft.com/office/drawing/2014/main" id="{9817BCFD-D9CE-C90D-4551-FBBA1C93FF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E6C7A10-6416-E8EC-41FF-9911F7A3BA42}"/>
              </a:ext>
            </a:extLst>
          </p:cNvPr>
          <p:cNvSpPr>
            <a:spLocks noGrp="1"/>
          </p:cNvSpPr>
          <p:nvPr>
            <p:ph type="sldNum" sz="quarter" idx="12"/>
          </p:nvPr>
        </p:nvSpPr>
        <p:spPr/>
        <p:txBody>
          <a:bodyPr/>
          <a:lstStyle/>
          <a:p>
            <a:fld id="{E802029F-BC3D-964D-BA26-1DB4DCB11232}" type="slidenum">
              <a:rPr lang="en-US" smtClean="0"/>
              <a:t>‹#›</a:t>
            </a:fld>
            <a:endParaRPr lang="en-US" dirty="0"/>
          </a:p>
        </p:txBody>
      </p:sp>
    </p:spTree>
    <p:extLst>
      <p:ext uri="{BB962C8B-B14F-4D97-AF65-F5344CB8AC3E}">
        <p14:creationId xmlns:p14="http://schemas.microsoft.com/office/powerpoint/2010/main" val="2866894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D5DB1-4A70-2BAC-6598-865825E0AF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E71CFF1-30A3-21F8-6527-31DD15CDC1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7D5E3EB6-FCB2-3C0A-66EA-6C862324DE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FBF3F0-7839-2274-F878-C075FEA4AE3A}"/>
              </a:ext>
            </a:extLst>
          </p:cNvPr>
          <p:cNvSpPr>
            <a:spLocks noGrp="1"/>
          </p:cNvSpPr>
          <p:nvPr>
            <p:ph type="dt" sz="half" idx="10"/>
          </p:nvPr>
        </p:nvSpPr>
        <p:spPr/>
        <p:txBody>
          <a:bodyPr/>
          <a:lstStyle/>
          <a:p>
            <a:fld id="{34540FC0-11DF-9E47-8B13-5802B6EE79D7}" type="datetimeFigureOut">
              <a:rPr lang="en-US" smtClean="0"/>
              <a:t>4/1/25</a:t>
            </a:fld>
            <a:endParaRPr lang="en-US" dirty="0"/>
          </a:p>
        </p:txBody>
      </p:sp>
      <p:sp>
        <p:nvSpPr>
          <p:cNvPr id="6" name="Footer Placeholder 5">
            <a:extLst>
              <a:ext uri="{FF2B5EF4-FFF2-40B4-BE49-F238E27FC236}">
                <a16:creationId xmlns:a16="http://schemas.microsoft.com/office/drawing/2014/main" id="{69118002-D6FF-FDC6-DF3E-E244724408A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C7D2151-7349-F2A7-E4B2-0921765225CE}"/>
              </a:ext>
            </a:extLst>
          </p:cNvPr>
          <p:cNvSpPr>
            <a:spLocks noGrp="1"/>
          </p:cNvSpPr>
          <p:nvPr>
            <p:ph type="sldNum" sz="quarter" idx="12"/>
          </p:nvPr>
        </p:nvSpPr>
        <p:spPr/>
        <p:txBody>
          <a:bodyPr/>
          <a:lstStyle/>
          <a:p>
            <a:fld id="{E802029F-BC3D-964D-BA26-1DB4DCB11232}" type="slidenum">
              <a:rPr lang="en-US" smtClean="0"/>
              <a:t>‹#›</a:t>
            </a:fld>
            <a:endParaRPr lang="en-US" dirty="0"/>
          </a:p>
        </p:txBody>
      </p:sp>
    </p:spTree>
    <p:extLst>
      <p:ext uri="{BB962C8B-B14F-4D97-AF65-F5344CB8AC3E}">
        <p14:creationId xmlns:p14="http://schemas.microsoft.com/office/powerpoint/2010/main" val="3848614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BE6F86-AC39-4AAF-CA86-40F2A65541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0C10F57-187C-656A-1E5B-B69ACE5AD8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AD817C-716E-6326-6A57-C717ED0C3C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4540FC0-11DF-9E47-8B13-5802B6EE79D7}" type="datetimeFigureOut">
              <a:rPr lang="en-US" smtClean="0"/>
              <a:t>4/1/25</a:t>
            </a:fld>
            <a:endParaRPr lang="en-US" dirty="0"/>
          </a:p>
        </p:txBody>
      </p:sp>
      <p:sp>
        <p:nvSpPr>
          <p:cNvPr id="5" name="Footer Placeholder 4">
            <a:extLst>
              <a:ext uri="{FF2B5EF4-FFF2-40B4-BE49-F238E27FC236}">
                <a16:creationId xmlns:a16="http://schemas.microsoft.com/office/drawing/2014/main" id="{2F3AB2EB-11F1-226B-BCA7-3CBB9057E2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A95EEE3E-B0CF-4B82-F243-7D956C6125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802029F-BC3D-964D-BA26-1DB4DCB11232}" type="slidenum">
              <a:rPr lang="en-US" smtClean="0"/>
              <a:t>‹#›</a:t>
            </a:fld>
            <a:endParaRPr lang="en-US" dirty="0"/>
          </a:p>
        </p:txBody>
      </p:sp>
    </p:spTree>
    <p:extLst>
      <p:ext uri="{BB962C8B-B14F-4D97-AF65-F5344CB8AC3E}">
        <p14:creationId xmlns:p14="http://schemas.microsoft.com/office/powerpoint/2010/main" val="18434182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56" name="Group 55">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57"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txBody>
            <a:bodyPr/>
            <a:lstStyle/>
            <a:p>
              <a:endParaRPr lang="en-US"/>
            </a:p>
          </p:txBody>
        </p:sp>
        <p:sp>
          <p:nvSpPr>
            <p:cNvPr id="58" name="Oval 57">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txBody>
            <a:bodyPr/>
            <a:lstStyle/>
            <a:p>
              <a:endParaRPr lang="en-US"/>
            </a:p>
          </p:txBody>
        </p:sp>
        <p:sp>
          <p:nvSpPr>
            <p:cNvPr id="59"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txBody>
            <a:bodyPr/>
            <a:lstStyle/>
            <a:p>
              <a:endParaRPr lang="en-US"/>
            </a:p>
          </p:txBody>
        </p:sp>
      </p:grpSp>
      <p:sp>
        <p:nvSpPr>
          <p:cNvPr id="61" name="Rectangle 60">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128E642-66D2-C0DD-0CF4-211ADB9943C0}"/>
              </a:ext>
            </a:extLst>
          </p:cNvPr>
          <p:cNvSpPr>
            <a:spLocks noGrp="1"/>
          </p:cNvSpPr>
          <p:nvPr>
            <p:ph type="ctrTitle"/>
          </p:nvPr>
        </p:nvSpPr>
        <p:spPr>
          <a:xfrm>
            <a:off x="1524000" y="2776538"/>
            <a:ext cx="9144000" cy="1381188"/>
          </a:xfrm>
        </p:spPr>
        <p:txBody>
          <a:bodyPr anchor="ctr">
            <a:normAutofit/>
          </a:bodyPr>
          <a:lstStyle/>
          <a:p>
            <a:r>
              <a:rPr lang="en-US" sz="3100">
                <a:solidFill>
                  <a:schemeClr val="bg2"/>
                </a:solidFill>
                <a:effectLst/>
                <a:latin typeface="Times New Roman" panose="02020603050405020304" pitchFamily="18" charset="0"/>
                <a:ea typeface="Times New Roman" panose="02020603050405020304" pitchFamily="18" charset="0"/>
                <a:cs typeface="Times New Roman" panose="02020603050405020304" pitchFamily="18" charset="0"/>
              </a:rPr>
              <a:t>Veracity Forecasting Group Data Science Interview Problem</a:t>
            </a:r>
            <a:br>
              <a:rPr lang="en-US" sz="3100">
                <a:solidFill>
                  <a:schemeClr val="bg2"/>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3100">
                <a:solidFill>
                  <a:schemeClr val="bg2"/>
                </a:solidFill>
                <a:effectLst/>
                <a:latin typeface="Times New Roman" panose="02020603050405020304" pitchFamily="18" charset="0"/>
                <a:ea typeface="Times New Roman" panose="02020603050405020304" pitchFamily="18" charset="0"/>
                <a:cs typeface="Times New Roman" panose="02020603050405020304" pitchFamily="18" charset="0"/>
              </a:rPr>
              <a:t>Asset Utilization &amp; Status Analysis</a:t>
            </a:r>
            <a:endParaRPr lang="en-US" sz="3100">
              <a:solidFill>
                <a:schemeClr val="bg2"/>
              </a:solidFill>
            </a:endParaRPr>
          </a:p>
        </p:txBody>
      </p:sp>
      <p:sp>
        <p:nvSpPr>
          <p:cNvPr id="3" name="Subtitle 2">
            <a:extLst>
              <a:ext uri="{FF2B5EF4-FFF2-40B4-BE49-F238E27FC236}">
                <a16:creationId xmlns:a16="http://schemas.microsoft.com/office/drawing/2014/main" id="{E7D69F41-E9E9-20F1-A0CC-5E8496CFFF91}"/>
              </a:ext>
            </a:extLst>
          </p:cNvPr>
          <p:cNvSpPr>
            <a:spLocks noGrp="1"/>
          </p:cNvSpPr>
          <p:nvPr>
            <p:ph type="subTitle" idx="1"/>
          </p:nvPr>
        </p:nvSpPr>
        <p:spPr>
          <a:xfrm>
            <a:off x="1524000" y="4495800"/>
            <a:ext cx="9144000" cy="762000"/>
          </a:xfrm>
        </p:spPr>
        <p:txBody>
          <a:bodyPr>
            <a:normAutofit/>
          </a:bodyPr>
          <a:lstStyle/>
          <a:p>
            <a:r>
              <a:rPr lang="en-US" sz="1800">
                <a:latin typeface="Times New Roman" panose="02020603050405020304" pitchFamily="18" charset="0"/>
                <a:cs typeface="Times New Roman" panose="02020603050405020304" pitchFamily="18" charset="0"/>
              </a:rPr>
              <a:t>Brashon Ford</a:t>
            </a:r>
          </a:p>
        </p:txBody>
      </p:sp>
    </p:spTree>
    <p:extLst>
      <p:ext uri="{BB962C8B-B14F-4D97-AF65-F5344CB8AC3E}">
        <p14:creationId xmlns:p14="http://schemas.microsoft.com/office/powerpoint/2010/main" val="393814208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64B28D-8F68-05E2-08E2-E18F5C1D5C7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Facility Level Insights  - Asset utilization per facility</a:t>
            </a:r>
          </a:p>
        </p:txBody>
      </p:sp>
      <p:pic>
        <p:nvPicPr>
          <p:cNvPr id="10" name="Content Placeholder 9">
            <a:extLst>
              <a:ext uri="{FF2B5EF4-FFF2-40B4-BE49-F238E27FC236}">
                <a16:creationId xmlns:a16="http://schemas.microsoft.com/office/drawing/2014/main" id="{B4D5140F-6889-EF8E-F827-E32106D7DCFD}"/>
              </a:ext>
            </a:extLst>
          </p:cNvPr>
          <p:cNvPicPr>
            <a:picLocks noGrp="1" noChangeAspect="1"/>
          </p:cNvPicPr>
          <p:nvPr>
            <p:ph idx="1"/>
          </p:nvPr>
        </p:nvPicPr>
        <p:blipFill>
          <a:blip r:embed="rId3"/>
          <a:stretch>
            <a:fillRect/>
          </a:stretch>
        </p:blipFill>
        <p:spPr>
          <a:xfrm>
            <a:off x="1954611" y="1520483"/>
            <a:ext cx="8673805" cy="5182598"/>
          </a:xfrm>
          <a:prstGeom prst="rect">
            <a:avLst/>
          </a:prstGeom>
        </p:spPr>
      </p:pic>
    </p:spTree>
    <p:extLst>
      <p:ext uri="{BB962C8B-B14F-4D97-AF65-F5344CB8AC3E}">
        <p14:creationId xmlns:p14="http://schemas.microsoft.com/office/powerpoint/2010/main" val="276830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04B3F1-A9B1-D834-1877-C7427449A07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Lifecycle Analysis: Time spent in each status</a:t>
            </a:r>
          </a:p>
        </p:txBody>
      </p:sp>
      <p:pic>
        <p:nvPicPr>
          <p:cNvPr id="7" name="Content Placeholder 6">
            <a:extLst>
              <a:ext uri="{FF2B5EF4-FFF2-40B4-BE49-F238E27FC236}">
                <a16:creationId xmlns:a16="http://schemas.microsoft.com/office/drawing/2014/main" id="{C39DA827-8E83-0DB7-39D8-C546618ECD7E}"/>
              </a:ext>
            </a:extLst>
          </p:cNvPr>
          <p:cNvPicPr>
            <a:picLocks noGrp="1" noChangeAspect="1"/>
          </p:cNvPicPr>
          <p:nvPr>
            <p:ph idx="1"/>
          </p:nvPr>
        </p:nvPicPr>
        <p:blipFill>
          <a:blip r:embed="rId3"/>
          <a:stretch>
            <a:fillRect/>
          </a:stretch>
        </p:blipFill>
        <p:spPr>
          <a:xfrm>
            <a:off x="96302" y="1597734"/>
            <a:ext cx="6541788" cy="4394199"/>
          </a:xfrm>
          <a:prstGeom prst="rect">
            <a:avLst/>
          </a:prstGeom>
        </p:spPr>
      </p:pic>
      <p:graphicFrame>
        <p:nvGraphicFramePr>
          <p:cNvPr id="5" name="Content Placeholder 3">
            <a:extLst>
              <a:ext uri="{FF2B5EF4-FFF2-40B4-BE49-F238E27FC236}">
                <a16:creationId xmlns:a16="http://schemas.microsoft.com/office/drawing/2014/main" id="{C9B573DF-0F69-3990-90C1-EE254C84142E}"/>
              </a:ext>
            </a:extLst>
          </p:cNvPr>
          <p:cNvGraphicFramePr>
            <a:graphicFrameLocks/>
          </p:cNvGraphicFramePr>
          <p:nvPr>
            <p:extLst>
              <p:ext uri="{D42A27DB-BD31-4B8C-83A1-F6EECF244321}">
                <p14:modId xmlns:p14="http://schemas.microsoft.com/office/powerpoint/2010/main" val="2638635687"/>
              </p:ext>
            </p:extLst>
          </p:nvPr>
        </p:nvGraphicFramePr>
        <p:xfrm>
          <a:off x="6726265" y="2020865"/>
          <a:ext cx="5369433" cy="3595604"/>
        </p:xfrm>
        <a:graphic>
          <a:graphicData uri="http://schemas.openxmlformats.org/drawingml/2006/table">
            <a:tbl>
              <a:tblPr firstRow="1" bandRow="1">
                <a:tableStyleId>{BDBED569-4797-4DF1-A0F4-6AAB3CD982D8}</a:tableStyleId>
              </a:tblPr>
              <a:tblGrid>
                <a:gridCol w="2552022">
                  <a:extLst>
                    <a:ext uri="{9D8B030D-6E8A-4147-A177-3AD203B41FA5}">
                      <a16:colId xmlns:a16="http://schemas.microsoft.com/office/drawing/2014/main" val="593420270"/>
                    </a:ext>
                  </a:extLst>
                </a:gridCol>
                <a:gridCol w="2817411">
                  <a:extLst>
                    <a:ext uri="{9D8B030D-6E8A-4147-A177-3AD203B41FA5}">
                      <a16:colId xmlns:a16="http://schemas.microsoft.com/office/drawing/2014/main" val="858774461"/>
                    </a:ext>
                  </a:extLst>
                </a:gridCol>
              </a:tblGrid>
              <a:tr h="319717">
                <a:tc>
                  <a:txBody>
                    <a:bodyPr/>
                    <a:lstStyle/>
                    <a:p>
                      <a:r>
                        <a:rPr lang="en-US" sz="1000" b="1" cap="all" spc="60" dirty="0">
                          <a:solidFill>
                            <a:schemeClr val="tx1"/>
                          </a:solidFill>
                        </a:rPr>
                        <a:t>Status Code</a:t>
                      </a:r>
                    </a:p>
                  </a:txBody>
                  <a:tcPr marL="98193" marR="98193" marT="98193" marB="98193" anchor="ctr"/>
                </a:tc>
                <a:tc>
                  <a:txBody>
                    <a:bodyPr/>
                    <a:lstStyle/>
                    <a:p>
                      <a:r>
                        <a:rPr lang="en-US" sz="1000" b="1" cap="all" spc="60" dirty="0">
                          <a:solidFill>
                            <a:schemeClr val="tx1"/>
                          </a:solidFill>
                        </a:rPr>
                        <a:t>Days in Status</a:t>
                      </a:r>
                    </a:p>
                  </a:txBody>
                  <a:tcPr marL="98193" marR="98193" marT="98193" marB="98193" anchor="ctr"/>
                </a:tc>
                <a:extLst>
                  <a:ext uri="{0D108BD9-81ED-4DB2-BD59-A6C34878D82A}">
                    <a16:rowId xmlns:a16="http://schemas.microsoft.com/office/drawing/2014/main" val="1802547985"/>
                  </a:ext>
                </a:extLst>
              </a:tr>
              <a:tr h="267866">
                <a:tc>
                  <a:txBody>
                    <a:bodyPr/>
                    <a:lstStyle/>
                    <a:p>
                      <a:r>
                        <a:rPr lang="en-US" sz="1100" cap="none" spc="0">
                          <a:solidFill>
                            <a:schemeClr val="tx1"/>
                          </a:solidFill>
                        </a:rPr>
                        <a:t>A10</a:t>
                      </a:r>
                    </a:p>
                  </a:txBody>
                  <a:tcPr marL="59907" marR="59907" marT="29953" marB="65462" anchor="ctr"/>
                </a:tc>
                <a:tc>
                  <a:txBody>
                    <a:bodyPr/>
                    <a:lstStyle/>
                    <a:p>
                      <a:r>
                        <a:rPr lang="en-US" sz="1100" cap="none" spc="0">
                          <a:solidFill>
                            <a:schemeClr val="tx1"/>
                          </a:solidFill>
                        </a:rPr>
                        <a:t>3914</a:t>
                      </a:r>
                    </a:p>
                  </a:txBody>
                  <a:tcPr marL="59907" marR="59907" marT="29953" marB="65462" anchor="ctr"/>
                </a:tc>
                <a:extLst>
                  <a:ext uri="{0D108BD9-81ED-4DB2-BD59-A6C34878D82A}">
                    <a16:rowId xmlns:a16="http://schemas.microsoft.com/office/drawing/2014/main" val="432696337"/>
                  </a:ext>
                </a:extLst>
              </a:tr>
              <a:tr h="267866">
                <a:tc>
                  <a:txBody>
                    <a:bodyPr/>
                    <a:lstStyle/>
                    <a:p>
                      <a:r>
                        <a:rPr lang="en-US" sz="1100" cap="none" spc="0" dirty="0">
                          <a:solidFill>
                            <a:schemeClr val="tx1"/>
                          </a:solidFill>
                        </a:rPr>
                        <a:t>A11</a:t>
                      </a:r>
                    </a:p>
                  </a:txBody>
                  <a:tcPr marL="59907" marR="59907" marT="29953" marB="65462" anchor="ctr"/>
                </a:tc>
                <a:tc>
                  <a:txBody>
                    <a:bodyPr/>
                    <a:lstStyle/>
                    <a:p>
                      <a:r>
                        <a:rPr lang="en-US" sz="1100" cap="none" spc="0">
                          <a:solidFill>
                            <a:schemeClr val="tx1"/>
                          </a:solidFill>
                        </a:rPr>
                        <a:t>209</a:t>
                      </a:r>
                    </a:p>
                  </a:txBody>
                  <a:tcPr marL="59907" marR="59907" marT="29953" marB="65462" anchor="ctr"/>
                </a:tc>
                <a:extLst>
                  <a:ext uri="{0D108BD9-81ED-4DB2-BD59-A6C34878D82A}">
                    <a16:rowId xmlns:a16="http://schemas.microsoft.com/office/drawing/2014/main" val="1142062572"/>
                  </a:ext>
                </a:extLst>
              </a:tr>
              <a:tr h="267866">
                <a:tc>
                  <a:txBody>
                    <a:bodyPr/>
                    <a:lstStyle/>
                    <a:p>
                      <a:r>
                        <a:rPr lang="en-US" sz="1100" cap="none" spc="0">
                          <a:solidFill>
                            <a:schemeClr val="tx1"/>
                          </a:solidFill>
                        </a:rPr>
                        <a:t>A1O</a:t>
                      </a:r>
                    </a:p>
                  </a:txBody>
                  <a:tcPr marL="59907" marR="59907" marT="29953" marB="65462" anchor="ctr"/>
                </a:tc>
                <a:tc>
                  <a:txBody>
                    <a:bodyPr/>
                    <a:lstStyle/>
                    <a:p>
                      <a:r>
                        <a:rPr lang="en-US" sz="1100" cap="none" spc="0">
                          <a:solidFill>
                            <a:schemeClr val="tx1"/>
                          </a:solidFill>
                        </a:rPr>
                        <a:t>2</a:t>
                      </a:r>
                    </a:p>
                  </a:txBody>
                  <a:tcPr marL="59907" marR="59907" marT="29953" marB="65462" anchor="ctr"/>
                </a:tc>
                <a:extLst>
                  <a:ext uri="{0D108BD9-81ED-4DB2-BD59-A6C34878D82A}">
                    <a16:rowId xmlns:a16="http://schemas.microsoft.com/office/drawing/2014/main" val="1823034834"/>
                  </a:ext>
                </a:extLst>
              </a:tr>
              <a:tr h="267866">
                <a:tc>
                  <a:txBody>
                    <a:bodyPr/>
                    <a:lstStyle/>
                    <a:p>
                      <a:r>
                        <a:rPr lang="en-US" sz="1100" cap="none" spc="0" dirty="0">
                          <a:solidFill>
                            <a:schemeClr val="tx1"/>
                          </a:solidFill>
                        </a:rPr>
                        <a:t>BX0</a:t>
                      </a:r>
                    </a:p>
                  </a:txBody>
                  <a:tcPr marL="59907" marR="59907" marT="29953" marB="65462" anchor="ctr"/>
                </a:tc>
                <a:tc>
                  <a:txBody>
                    <a:bodyPr/>
                    <a:lstStyle/>
                    <a:p>
                      <a:r>
                        <a:rPr lang="en-US" sz="1100" cap="none" spc="0" dirty="0">
                          <a:solidFill>
                            <a:schemeClr val="tx1"/>
                          </a:solidFill>
                        </a:rPr>
                        <a:t>6</a:t>
                      </a:r>
                    </a:p>
                  </a:txBody>
                  <a:tcPr marL="59907" marR="59907" marT="29953" marB="65462" anchor="ctr"/>
                </a:tc>
                <a:extLst>
                  <a:ext uri="{0D108BD9-81ED-4DB2-BD59-A6C34878D82A}">
                    <a16:rowId xmlns:a16="http://schemas.microsoft.com/office/drawing/2014/main" val="317498132"/>
                  </a:ext>
                </a:extLst>
              </a:tr>
              <a:tr h="267866">
                <a:tc>
                  <a:txBody>
                    <a:bodyPr/>
                    <a:lstStyle/>
                    <a:p>
                      <a:r>
                        <a:rPr lang="en-US" sz="1100" cap="none" spc="0">
                          <a:solidFill>
                            <a:schemeClr val="tx1"/>
                          </a:solidFill>
                        </a:rPr>
                        <a:t>BY1</a:t>
                      </a:r>
                    </a:p>
                  </a:txBody>
                  <a:tcPr marL="59907" marR="59907" marT="29953" marB="65462" anchor="ctr"/>
                </a:tc>
                <a:tc>
                  <a:txBody>
                    <a:bodyPr/>
                    <a:lstStyle/>
                    <a:p>
                      <a:r>
                        <a:rPr lang="en-US" sz="1100" cap="none" spc="0">
                          <a:solidFill>
                            <a:schemeClr val="tx1"/>
                          </a:solidFill>
                        </a:rPr>
                        <a:t>16</a:t>
                      </a:r>
                    </a:p>
                  </a:txBody>
                  <a:tcPr marL="59907" marR="59907" marT="29953" marB="65462" anchor="ctr"/>
                </a:tc>
                <a:extLst>
                  <a:ext uri="{0D108BD9-81ED-4DB2-BD59-A6C34878D82A}">
                    <a16:rowId xmlns:a16="http://schemas.microsoft.com/office/drawing/2014/main" val="3634949274"/>
                  </a:ext>
                </a:extLst>
              </a:tr>
              <a:tr h="267866">
                <a:tc>
                  <a:txBody>
                    <a:bodyPr/>
                    <a:lstStyle/>
                    <a:p>
                      <a:r>
                        <a:rPr lang="en-US" sz="1100" cap="none" spc="0">
                          <a:solidFill>
                            <a:schemeClr val="tx1"/>
                          </a:solidFill>
                        </a:rPr>
                        <a:t>D30</a:t>
                      </a:r>
                    </a:p>
                  </a:txBody>
                  <a:tcPr marL="59907" marR="59907" marT="29953" marB="65462" anchor="ctr"/>
                </a:tc>
                <a:tc>
                  <a:txBody>
                    <a:bodyPr/>
                    <a:lstStyle/>
                    <a:p>
                      <a:r>
                        <a:rPr lang="en-US" sz="1100" cap="none" spc="0">
                          <a:solidFill>
                            <a:schemeClr val="tx1"/>
                          </a:solidFill>
                        </a:rPr>
                        <a:t>142</a:t>
                      </a:r>
                    </a:p>
                  </a:txBody>
                  <a:tcPr marL="59907" marR="59907" marT="29953" marB="65462" anchor="ctr"/>
                </a:tc>
                <a:extLst>
                  <a:ext uri="{0D108BD9-81ED-4DB2-BD59-A6C34878D82A}">
                    <a16:rowId xmlns:a16="http://schemas.microsoft.com/office/drawing/2014/main" val="3501089052"/>
                  </a:ext>
                </a:extLst>
              </a:tr>
              <a:tr h="267866">
                <a:tc>
                  <a:txBody>
                    <a:bodyPr/>
                    <a:lstStyle/>
                    <a:p>
                      <a:r>
                        <a:rPr lang="en-US" sz="1100" cap="none" spc="0">
                          <a:solidFill>
                            <a:schemeClr val="tx1"/>
                          </a:solidFill>
                        </a:rPr>
                        <a:t>D31</a:t>
                      </a:r>
                    </a:p>
                  </a:txBody>
                  <a:tcPr marL="59907" marR="59907" marT="29953" marB="65462" anchor="ctr"/>
                </a:tc>
                <a:tc>
                  <a:txBody>
                    <a:bodyPr/>
                    <a:lstStyle/>
                    <a:p>
                      <a:r>
                        <a:rPr lang="en-US" sz="1100" cap="none" spc="0">
                          <a:solidFill>
                            <a:schemeClr val="tx1"/>
                          </a:solidFill>
                        </a:rPr>
                        <a:t>277</a:t>
                      </a:r>
                    </a:p>
                  </a:txBody>
                  <a:tcPr marL="59907" marR="59907" marT="29953" marB="65462" anchor="ctr"/>
                </a:tc>
                <a:extLst>
                  <a:ext uri="{0D108BD9-81ED-4DB2-BD59-A6C34878D82A}">
                    <a16:rowId xmlns:a16="http://schemas.microsoft.com/office/drawing/2014/main" val="3564331240"/>
                  </a:ext>
                </a:extLst>
              </a:tr>
              <a:tr h="267866">
                <a:tc>
                  <a:txBody>
                    <a:bodyPr/>
                    <a:lstStyle/>
                    <a:p>
                      <a:r>
                        <a:rPr lang="en-US" sz="1100" cap="none" spc="0">
                          <a:solidFill>
                            <a:schemeClr val="tx1"/>
                          </a:solidFill>
                        </a:rPr>
                        <a:t>D3O</a:t>
                      </a:r>
                    </a:p>
                  </a:txBody>
                  <a:tcPr marL="59907" marR="59907" marT="29953" marB="65462" anchor="ctr"/>
                </a:tc>
                <a:tc>
                  <a:txBody>
                    <a:bodyPr/>
                    <a:lstStyle/>
                    <a:p>
                      <a:r>
                        <a:rPr lang="en-US" sz="1100" cap="none" spc="0">
                          <a:solidFill>
                            <a:schemeClr val="tx1"/>
                          </a:solidFill>
                        </a:rPr>
                        <a:t>2</a:t>
                      </a:r>
                    </a:p>
                  </a:txBody>
                  <a:tcPr marL="59907" marR="59907" marT="29953" marB="65462" anchor="ctr"/>
                </a:tc>
                <a:extLst>
                  <a:ext uri="{0D108BD9-81ED-4DB2-BD59-A6C34878D82A}">
                    <a16:rowId xmlns:a16="http://schemas.microsoft.com/office/drawing/2014/main" val="1217778760"/>
                  </a:ext>
                </a:extLst>
              </a:tr>
              <a:tr h="300292">
                <a:tc>
                  <a:txBody>
                    <a:bodyPr/>
                    <a:lstStyle/>
                    <a:p>
                      <a:r>
                        <a:rPr lang="en-US" sz="1100" cap="none" spc="0">
                          <a:solidFill>
                            <a:schemeClr val="tx1"/>
                          </a:solidFill>
                        </a:rPr>
                        <a:t>G30</a:t>
                      </a:r>
                    </a:p>
                  </a:txBody>
                  <a:tcPr marL="59907" marR="59907" marT="29953" marB="65462" anchor="ctr"/>
                </a:tc>
                <a:tc>
                  <a:txBody>
                    <a:bodyPr/>
                    <a:lstStyle/>
                    <a:p>
                      <a:r>
                        <a:rPr lang="en-US" sz="1100" cap="none" spc="0">
                          <a:solidFill>
                            <a:schemeClr val="tx1"/>
                          </a:solidFill>
                        </a:rPr>
                        <a:t>199</a:t>
                      </a:r>
                    </a:p>
                  </a:txBody>
                  <a:tcPr marL="59907" marR="59907" marT="29953" marB="65462" anchor="ctr"/>
                </a:tc>
                <a:extLst>
                  <a:ext uri="{0D108BD9-81ED-4DB2-BD59-A6C34878D82A}">
                    <a16:rowId xmlns:a16="http://schemas.microsoft.com/office/drawing/2014/main" val="298074658"/>
                  </a:ext>
                </a:extLst>
              </a:tr>
              <a:tr h="267866">
                <a:tc>
                  <a:txBody>
                    <a:bodyPr/>
                    <a:lstStyle/>
                    <a:p>
                      <a:r>
                        <a:rPr lang="en-US" sz="1100" cap="none" spc="0">
                          <a:solidFill>
                            <a:schemeClr val="tx1"/>
                          </a:solidFill>
                        </a:rPr>
                        <a:t>G31</a:t>
                      </a:r>
                    </a:p>
                  </a:txBody>
                  <a:tcPr marL="59907" marR="59907" marT="29953" marB="65462" anchor="ctr"/>
                </a:tc>
                <a:tc>
                  <a:txBody>
                    <a:bodyPr/>
                    <a:lstStyle/>
                    <a:p>
                      <a:r>
                        <a:rPr lang="en-US" sz="1100" cap="none" spc="0">
                          <a:solidFill>
                            <a:schemeClr val="tx1"/>
                          </a:solidFill>
                        </a:rPr>
                        <a:t>908</a:t>
                      </a:r>
                    </a:p>
                  </a:txBody>
                  <a:tcPr marL="59907" marR="59907" marT="29953" marB="65462" anchor="ctr"/>
                </a:tc>
                <a:extLst>
                  <a:ext uri="{0D108BD9-81ED-4DB2-BD59-A6C34878D82A}">
                    <a16:rowId xmlns:a16="http://schemas.microsoft.com/office/drawing/2014/main" val="12355860"/>
                  </a:ext>
                </a:extLst>
              </a:tr>
              <a:tr h="267866">
                <a:tc>
                  <a:txBody>
                    <a:bodyPr/>
                    <a:lstStyle/>
                    <a:p>
                      <a:r>
                        <a:rPr lang="en-US" sz="1100" cap="none" spc="0">
                          <a:solidFill>
                            <a:schemeClr val="tx1"/>
                          </a:solidFill>
                        </a:rPr>
                        <a:t>QS0</a:t>
                      </a:r>
                    </a:p>
                  </a:txBody>
                  <a:tcPr marL="59907" marR="59907" marT="29953" marB="65462" anchor="ctr"/>
                </a:tc>
                <a:tc>
                  <a:txBody>
                    <a:bodyPr/>
                    <a:lstStyle/>
                    <a:p>
                      <a:r>
                        <a:rPr lang="en-US" sz="1100" cap="none" spc="0">
                          <a:solidFill>
                            <a:schemeClr val="tx1"/>
                          </a:solidFill>
                        </a:rPr>
                        <a:t>1</a:t>
                      </a:r>
                    </a:p>
                  </a:txBody>
                  <a:tcPr marL="59907" marR="59907" marT="29953" marB="65462" anchor="ctr"/>
                </a:tc>
                <a:extLst>
                  <a:ext uri="{0D108BD9-81ED-4DB2-BD59-A6C34878D82A}">
                    <a16:rowId xmlns:a16="http://schemas.microsoft.com/office/drawing/2014/main" val="2291098197"/>
                  </a:ext>
                </a:extLst>
              </a:tr>
              <a:tr h="267866">
                <a:tc>
                  <a:txBody>
                    <a:bodyPr/>
                    <a:lstStyle/>
                    <a:p>
                      <a:r>
                        <a:rPr lang="en-US" sz="1100" cap="none" spc="0">
                          <a:solidFill>
                            <a:schemeClr val="tx1"/>
                          </a:solidFill>
                        </a:rPr>
                        <a:t>QT0</a:t>
                      </a:r>
                    </a:p>
                  </a:txBody>
                  <a:tcPr marL="59907" marR="59907" marT="29953" marB="65462" anchor="ctr"/>
                </a:tc>
                <a:tc>
                  <a:txBody>
                    <a:bodyPr/>
                    <a:lstStyle/>
                    <a:p>
                      <a:r>
                        <a:rPr lang="en-US" sz="1100" cap="none" spc="0" dirty="0">
                          <a:solidFill>
                            <a:schemeClr val="tx1"/>
                          </a:solidFill>
                        </a:rPr>
                        <a:t>1</a:t>
                      </a:r>
                    </a:p>
                  </a:txBody>
                  <a:tcPr marL="59907" marR="59907" marT="29953" marB="65462" anchor="ctr"/>
                </a:tc>
                <a:extLst>
                  <a:ext uri="{0D108BD9-81ED-4DB2-BD59-A6C34878D82A}">
                    <a16:rowId xmlns:a16="http://schemas.microsoft.com/office/drawing/2014/main" val="783762981"/>
                  </a:ext>
                </a:extLst>
              </a:tr>
            </a:tbl>
          </a:graphicData>
        </a:graphic>
      </p:graphicFrame>
    </p:spTree>
    <p:extLst>
      <p:ext uri="{BB962C8B-B14F-4D97-AF65-F5344CB8AC3E}">
        <p14:creationId xmlns:p14="http://schemas.microsoft.com/office/powerpoint/2010/main" val="1580076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7EF8F0-9537-FE56-3512-732D0AF27DB7}"/>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latin typeface="Times New Roman" panose="02020603050405020304" pitchFamily="18" charset="0"/>
                <a:cs typeface="Times New Roman" panose="02020603050405020304" pitchFamily="18" charset="0"/>
              </a:rPr>
              <a:t>Key Takeaways</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67727BA-B213-DE4C-2A8E-8C624AAA2F10}"/>
              </a:ext>
            </a:extLst>
          </p:cNvPr>
          <p:cNvSpPr>
            <a:spLocks noGrp="1"/>
          </p:cNvSpPr>
          <p:nvPr>
            <p:ph idx="1"/>
          </p:nvPr>
        </p:nvSpPr>
        <p:spPr>
          <a:xfrm>
            <a:off x="1155548" y="2217343"/>
            <a:ext cx="9880893" cy="3959619"/>
          </a:xfrm>
        </p:spPr>
        <p:txBody>
          <a:bodyPr>
            <a:normAutofit/>
          </a:bodyPr>
          <a:lstStyle/>
          <a:p>
            <a:r>
              <a:rPr lang="en-US" sz="3200" dirty="0">
                <a:latin typeface="Times New Roman" panose="02020603050405020304" pitchFamily="18" charset="0"/>
                <a:cs typeface="Times New Roman" panose="02020603050405020304" pitchFamily="18" charset="0"/>
              </a:rPr>
              <a:t>From this analysis, I can conclude a few important points:</a:t>
            </a:r>
          </a:p>
          <a:p>
            <a:pPr lvl="1"/>
            <a:r>
              <a:rPr lang="en-US" sz="3200" dirty="0">
                <a:latin typeface="Times New Roman" panose="02020603050405020304" pitchFamily="18" charset="0"/>
                <a:cs typeface="Times New Roman" panose="02020603050405020304" pitchFamily="18" charset="0"/>
              </a:rPr>
              <a:t>Certain assets are overworked and may require workload redistribution to avoid breakdowns.</a:t>
            </a:r>
          </a:p>
          <a:p>
            <a:pPr lvl="1"/>
            <a:r>
              <a:rPr lang="en-US" sz="3200" dirty="0">
                <a:latin typeface="Times New Roman" panose="02020603050405020304" pitchFamily="18" charset="0"/>
                <a:cs typeface="Times New Roman" panose="02020603050405020304" pitchFamily="18" charset="0"/>
              </a:rPr>
              <a:t>Underutilized assets present an opportunity to optimize usage and improve efficiency.</a:t>
            </a:r>
          </a:p>
        </p:txBody>
      </p:sp>
    </p:spTree>
    <p:extLst>
      <p:ext uri="{BB962C8B-B14F-4D97-AF65-F5344CB8AC3E}">
        <p14:creationId xmlns:p14="http://schemas.microsoft.com/office/powerpoint/2010/main" val="3431475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442FBB7-FC67-AABE-44DC-488C4998EFF9}"/>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latin typeface="Times New Roman" panose="02020603050405020304" pitchFamily="18" charset="0"/>
                <a:cs typeface="Times New Roman" panose="02020603050405020304" pitchFamily="18" charset="0"/>
              </a:rPr>
              <a:t>Next Steps</a:t>
            </a:r>
          </a:p>
        </p:txBody>
      </p:sp>
      <p:graphicFrame>
        <p:nvGraphicFramePr>
          <p:cNvPr id="5" name="Content Placeholder 2">
            <a:extLst>
              <a:ext uri="{FF2B5EF4-FFF2-40B4-BE49-F238E27FC236}">
                <a16:creationId xmlns:a16="http://schemas.microsoft.com/office/drawing/2014/main" id="{A6A0F9CB-20DC-60C7-2B0D-F04EE28343EC}"/>
              </a:ext>
            </a:extLst>
          </p:cNvPr>
          <p:cNvGraphicFramePr>
            <a:graphicFrameLocks noGrp="1"/>
          </p:cNvGraphicFramePr>
          <p:nvPr>
            <p:ph idx="1"/>
            <p:extLst>
              <p:ext uri="{D42A27DB-BD31-4B8C-83A1-F6EECF244321}">
                <p14:modId xmlns:p14="http://schemas.microsoft.com/office/powerpoint/2010/main" val="3742362355"/>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07320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B33CA49-9902-399F-5E1E-19E0F4DA098D}"/>
              </a:ext>
            </a:extLst>
          </p:cNvPr>
          <p:cNvSpPr>
            <a:spLocks noGrp="1"/>
          </p:cNvSpPr>
          <p:nvPr>
            <p:ph type="title"/>
          </p:nvPr>
        </p:nvSpPr>
        <p:spPr>
          <a:xfrm>
            <a:off x="1371597" y="348865"/>
            <a:ext cx="10044023" cy="877729"/>
          </a:xfrm>
        </p:spPr>
        <p:txBody>
          <a:bodyPr anchor="ctr">
            <a:normAutofit/>
          </a:bodyPr>
          <a:lstStyle/>
          <a:p>
            <a:r>
              <a:rPr lang="en-US" sz="4000" dirty="0">
                <a:solidFill>
                  <a:srgbClr val="FFFFFF"/>
                </a:solidFill>
                <a:latin typeface="Times New Roman" panose="02020603050405020304" pitchFamily="18" charset="0"/>
                <a:cs typeface="Times New Roman" panose="02020603050405020304" pitchFamily="18" charset="0"/>
              </a:rPr>
              <a:t>Business Problem &amp; Objective</a:t>
            </a:r>
          </a:p>
        </p:txBody>
      </p:sp>
      <p:graphicFrame>
        <p:nvGraphicFramePr>
          <p:cNvPr id="20" name="Content Placeholder 2">
            <a:extLst>
              <a:ext uri="{FF2B5EF4-FFF2-40B4-BE49-F238E27FC236}">
                <a16:creationId xmlns:a16="http://schemas.microsoft.com/office/drawing/2014/main" id="{810C0FF4-FF84-9544-F734-8293A6E0F9A8}"/>
              </a:ext>
            </a:extLst>
          </p:cNvPr>
          <p:cNvGraphicFramePr>
            <a:graphicFrameLocks noGrp="1"/>
          </p:cNvGraphicFramePr>
          <p:nvPr>
            <p:ph idx="1"/>
            <p:extLst>
              <p:ext uri="{D42A27DB-BD31-4B8C-83A1-F6EECF244321}">
                <p14:modId xmlns:p14="http://schemas.microsoft.com/office/powerpoint/2010/main" val="93368019"/>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21070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E982544-21BC-A130-B41D-9410B3D6A203}"/>
              </a:ext>
            </a:extLst>
          </p:cNvPr>
          <p:cNvSpPr>
            <a:spLocks noGrp="1"/>
          </p:cNvSpPr>
          <p:nvPr>
            <p:ph type="title"/>
          </p:nvPr>
        </p:nvSpPr>
        <p:spPr>
          <a:xfrm>
            <a:off x="1156851" y="637762"/>
            <a:ext cx="9888496" cy="900131"/>
          </a:xfrm>
        </p:spPr>
        <p:txBody>
          <a:bodyPr anchor="t">
            <a:normAutofit/>
          </a:bodyPr>
          <a:lstStyle/>
          <a:p>
            <a:r>
              <a:rPr lang="en-US" sz="4000" dirty="0">
                <a:solidFill>
                  <a:schemeClr val="bg1"/>
                </a:solidFill>
                <a:latin typeface="Times New Roman" panose="02020603050405020304" pitchFamily="18" charset="0"/>
                <a:cs typeface="Times New Roman" panose="02020603050405020304" pitchFamily="18" charset="0"/>
              </a:rPr>
              <a:t>Data Overview</a:t>
            </a:r>
          </a:p>
        </p:txBody>
      </p:sp>
      <p:sp>
        <p:nvSpPr>
          <p:cNvPr id="27" name="Rectangle 26">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FBE045B-D97A-9353-9AA0-1FA595F16419}"/>
              </a:ext>
            </a:extLst>
          </p:cNvPr>
          <p:cNvSpPr>
            <a:spLocks noGrp="1"/>
          </p:cNvSpPr>
          <p:nvPr>
            <p:ph idx="1"/>
          </p:nvPr>
        </p:nvSpPr>
        <p:spPr>
          <a:xfrm>
            <a:off x="1155548" y="2217343"/>
            <a:ext cx="9880893" cy="3959619"/>
          </a:xfrm>
        </p:spPr>
        <p:txBody>
          <a:bodyPr>
            <a:normAutofit/>
          </a:bodyPr>
          <a:lstStyle/>
          <a:p>
            <a:r>
              <a:rPr lang="en-US" sz="2400" dirty="0">
                <a:latin typeface="Times New Roman" panose="02020603050405020304" pitchFamily="18" charset="0"/>
                <a:cs typeface="Times New Roman" panose="02020603050405020304" pitchFamily="18" charset="0"/>
              </a:rPr>
              <a:t>Number of Records: Cycle (37,514 entries) ; Status (1,146 entries) ; Schedule (594 entries).</a:t>
            </a:r>
          </a:p>
          <a:p>
            <a:r>
              <a:rPr lang="en-US" sz="2400" dirty="0">
                <a:latin typeface="Times New Roman" panose="02020603050405020304" pitchFamily="18" charset="0"/>
                <a:cs typeface="Times New Roman" panose="02020603050405020304" pitchFamily="18" charset="0"/>
              </a:rPr>
              <a:t>Key Variables:</a:t>
            </a:r>
          </a:p>
          <a:p>
            <a:pPr lvl="1"/>
            <a:r>
              <a:rPr lang="en-US" dirty="0">
                <a:latin typeface="Times New Roman" panose="02020603050405020304" pitchFamily="18" charset="0"/>
                <a:cs typeface="Times New Roman" panose="02020603050405020304" pitchFamily="18" charset="0"/>
              </a:rPr>
              <a:t>Facility</a:t>
            </a:r>
          </a:p>
          <a:p>
            <a:pPr lvl="1"/>
            <a:r>
              <a:rPr lang="en-US" dirty="0">
                <a:latin typeface="Times New Roman" panose="02020603050405020304" pitchFamily="18" charset="0"/>
                <a:cs typeface="Times New Roman" panose="02020603050405020304" pitchFamily="18" charset="0"/>
              </a:rPr>
              <a:t>Serial No.</a:t>
            </a:r>
          </a:p>
          <a:p>
            <a:pPr lvl="1"/>
            <a:r>
              <a:rPr lang="en-US" dirty="0">
                <a:latin typeface="Times New Roman" panose="02020603050405020304" pitchFamily="18" charset="0"/>
                <a:cs typeface="Times New Roman" panose="02020603050405020304" pitchFamily="18" charset="0"/>
              </a:rPr>
              <a:t>Activity Status</a:t>
            </a:r>
          </a:p>
          <a:p>
            <a:pPr lvl="1"/>
            <a:r>
              <a:rPr lang="en-US" dirty="0">
                <a:latin typeface="Times New Roman" panose="02020603050405020304" pitchFamily="18" charset="0"/>
                <a:cs typeface="Times New Roman" panose="02020603050405020304" pitchFamily="18" charset="0"/>
              </a:rPr>
              <a:t>Usage Hours</a:t>
            </a:r>
          </a:p>
          <a:p>
            <a:pPr lvl="1"/>
            <a:r>
              <a:rPr lang="en-US" dirty="0">
                <a:latin typeface="Times New Roman" panose="02020603050405020304" pitchFamily="18" charset="0"/>
                <a:cs typeface="Times New Roman" panose="02020603050405020304" pitchFamily="18" charset="0"/>
              </a:rPr>
              <a:t>Date</a:t>
            </a:r>
          </a:p>
        </p:txBody>
      </p:sp>
    </p:spTree>
    <p:extLst>
      <p:ext uri="{BB962C8B-B14F-4D97-AF65-F5344CB8AC3E}">
        <p14:creationId xmlns:p14="http://schemas.microsoft.com/office/powerpoint/2010/main" val="3633966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C0D9CB8-D65C-8EED-462F-5032B4BA7BF5}"/>
              </a:ext>
            </a:extLst>
          </p:cNvPr>
          <p:cNvSpPr>
            <a:spLocks noGrp="1"/>
          </p:cNvSpPr>
          <p:nvPr>
            <p:ph type="title"/>
          </p:nvPr>
        </p:nvSpPr>
        <p:spPr>
          <a:xfrm>
            <a:off x="1156851" y="637762"/>
            <a:ext cx="9888496" cy="900131"/>
          </a:xfrm>
        </p:spPr>
        <p:txBody>
          <a:bodyPr anchor="t">
            <a:normAutofit/>
          </a:bodyPr>
          <a:lstStyle/>
          <a:p>
            <a:r>
              <a:rPr lang="en-US" sz="4000" dirty="0">
                <a:solidFill>
                  <a:schemeClr val="bg1"/>
                </a:solidFill>
                <a:latin typeface="Times New Roman" panose="02020603050405020304" pitchFamily="18" charset="0"/>
                <a:cs typeface="Times New Roman" panose="02020603050405020304" pitchFamily="18" charset="0"/>
              </a:rPr>
              <a:t>Data Overview</a:t>
            </a:r>
          </a:p>
        </p:txBody>
      </p:sp>
      <p:sp>
        <p:nvSpPr>
          <p:cNvPr id="32" name="Rectangle 31">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39C6698-44BE-8BC4-4F68-051F55AE1F82}"/>
              </a:ext>
            </a:extLst>
          </p:cNvPr>
          <p:cNvSpPr>
            <a:spLocks noGrp="1"/>
          </p:cNvSpPr>
          <p:nvPr>
            <p:ph idx="1"/>
          </p:nvPr>
        </p:nvSpPr>
        <p:spPr>
          <a:xfrm>
            <a:off x="1155548" y="2217343"/>
            <a:ext cx="9880893" cy="3959619"/>
          </a:xfrm>
        </p:spPr>
        <p:txBody>
          <a:bodyPr>
            <a:normAutofit/>
          </a:bodyPr>
          <a:lstStyle/>
          <a:p>
            <a:r>
              <a:rPr lang="en-US" sz="3600" dirty="0">
                <a:latin typeface="Times New Roman" panose="02020603050405020304" pitchFamily="18" charset="0"/>
                <a:cs typeface="Times New Roman" panose="02020603050405020304" pitchFamily="18" charset="0"/>
              </a:rPr>
              <a:t>Data Cleaning &amp; Preprocessing</a:t>
            </a:r>
          </a:p>
          <a:p>
            <a:pPr lvl="1"/>
            <a:r>
              <a:rPr lang="en-US" sz="3600" dirty="0">
                <a:latin typeface="Times New Roman" panose="02020603050405020304" pitchFamily="18" charset="0"/>
                <a:cs typeface="Times New Roman" panose="02020603050405020304" pitchFamily="18" charset="0"/>
              </a:rPr>
              <a:t>Data cleaning and standardization</a:t>
            </a:r>
          </a:p>
          <a:p>
            <a:pPr lvl="1"/>
            <a:r>
              <a:rPr lang="en-US" sz="3600" dirty="0">
                <a:latin typeface="Times New Roman" panose="02020603050405020304" pitchFamily="18" charset="0"/>
                <a:cs typeface="Times New Roman" panose="02020603050405020304" pitchFamily="18" charset="0"/>
              </a:rPr>
              <a:t>Joined datasets using </a:t>
            </a:r>
            <a:r>
              <a:rPr lang="en-US" sz="3600" dirty="0" err="1">
                <a:latin typeface="Times New Roman" panose="02020603050405020304" pitchFamily="18" charset="0"/>
                <a:cs typeface="Times New Roman" panose="02020603050405020304" pitchFamily="18" charset="0"/>
              </a:rPr>
              <a:t>SerialNo</a:t>
            </a:r>
            <a:r>
              <a:rPr lang="en-US" sz="3600" dirty="0">
                <a:latin typeface="Times New Roman" panose="02020603050405020304" pitchFamily="18" charset="0"/>
                <a:cs typeface="Times New Roman" panose="02020603050405020304" pitchFamily="18" charset="0"/>
              </a:rPr>
              <a:t>. and Facility.</a:t>
            </a:r>
          </a:p>
          <a:p>
            <a:pPr lvl="1"/>
            <a:r>
              <a:rPr lang="en-US" sz="3600" dirty="0">
                <a:latin typeface="Times New Roman" panose="02020603050405020304" pitchFamily="18" charset="0"/>
                <a:cs typeface="Times New Roman" panose="02020603050405020304" pitchFamily="18" charset="0"/>
              </a:rPr>
              <a:t>Assuming the status persists until next record.</a:t>
            </a:r>
          </a:p>
        </p:txBody>
      </p:sp>
    </p:spTree>
    <p:extLst>
      <p:ext uri="{BB962C8B-B14F-4D97-AF65-F5344CB8AC3E}">
        <p14:creationId xmlns:p14="http://schemas.microsoft.com/office/powerpoint/2010/main" val="3941383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7E688-22BA-9AE7-2839-69D2D1D4CF3D}"/>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latin typeface="Times New Roman" panose="02020603050405020304" pitchFamily="18" charset="0"/>
                <a:cs typeface="Times New Roman" panose="02020603050405020304" pitchFamily="18" charset="0"/>
              </a:rPr>
              <a:t>Key Metrics</a:t>
            </a:r>
          </a:p>
        </p:txBody>
      </p:sp>
      <p:graphicFrame>
        <p:nvGraphicFramePr>
          <p:cNvPr id="10" name="Content Placeholder 9">
            <a:extLst>
              <a:ext uri="{FF2B5EF4-FFF2-40B4-BE49-F238E27FC236}">
                <a16:creationId xmlns:a16="http://schemas.microsoft.com/office/drawing/2014/main" id="{13484D2D-1D2B-A738-1284-4770192BEDE2}"/>
              </a:ext>
            </a:extLst>
          </p:cNvPr>
          <p:cNvGraphicFramePr>
            <a:graphicFrameLocks noGrp="1"/>
          </p:cNvGraphicFramePr>
          <p:nvPr>
            <p:ph idx="1"/>
            <p:extLst>
              <p:ext uri="{D42A27DB-BD31-4B8C-83A1-F6EECF244321}">
                <p14:modId xmlns:p14="http://schemas.microsoft.com/office/powerpoint/2010/main" val="2498227956"/>
              </p:ext>
            </p:extLst>
          </p:nvPr>
        </p:nvGraphicFramePr>
        <p:xfrm>
          <a:off x="4527772" y="2794709"/>
          <a:ext cx="3160396" cy="2828544"/>
        </p:xfrm>
        <a:graphic>
          <a:graphicData uri="http://schemas.openxmlformats.org/drawingml/2006/table">
            <a:tbl>
              <a:tblPr firstRow="1" bandRow="1">
                <a:tableStyleId>{FABFCF23-3B69-468F-B69F-88F6DE6A72F2}</a:tableStyleId>
              </a:tblPr>
              <a:tblGrid>
                <a:gridCol w="2173923">
                  <a:extLst>
                    <a:ext uri="{9D8B030D-6E8A-4147-A177-3AD203B41FA5}">
                      <a16:colId xmlns:a16="http://schemas.microsoft.com/office/drawing/2014/main" val="1934178260"/>
                    </a:ext>
                  </a:extLst>
                </a:gridCol>
                <a:gridCol w="986473">
                  <a:extLst>
                    <a:ext uri="{9D8B030D-6E8A-4147-A177-3AD203B41FA5}">
                      <a16:colId xmlns:a16="http://schemas.microsoft.com/office/drawing/2014/main" val="2466830589"/>
                    </a:ext>
                  </a:extLst>
                </a:gridCol>
              </a:tblGrid>
              <a:tr h="707136">
                <a:tc>
                  <a:txBody>
                    <a:bodyPr/>
                    <a:lstStyle/>
                    <a:p>
                      <a:r>
                        <a:rPr lang="en-US" sz="3300" dirty="0">
                          <a:latin typeface="Times New Roman" panose="02020603050405020304" pitchFamily="18" charset="0"/>
                          <a:cs typeface="Times New Roman" panose="02020603050405020304" pitchFamily="18" charset="0"/>
                        </a:rPr>
                        <a:t>Total:</a:t>
                      </a:r>
                    </a:p>
                  </a:txBody>
                  <a:tcPr marL="167640" marR="167640" marT="83820" marB="83820"/>
                </a:tc>
                <a:tc>
                  <a:txBody>
                    <a:bodyPr/>
                    <a:lstStyle/>
                    <a:p>
                      <a:endParaRPr lang="en-US" sz="3300"/>
                    </a:p>
                  </a:txBody>
                  <a:tcPr marL="167640" marR="167640" marT="83820" marB="83820"/>
                </a:tc>
                <a:extLst>
                  <a:ext uri="{0D108BD9-81ED-4DB2-BD59-A6C34878D82A}">
                    <a16:rowId xmlns:a16="http://schemas.microsoft.com/office/drawing/2014/main" val="3829660449"/>
                  </a:ext>
                </a:extLst>
              </a:tr>
              <a:tr h="707136">
                <a:tc>
                  <a:txBody>
                    <a:bodyPr/>
                    <a:lstStyle/>
                    <a:p>
                      <a:r>
                        <a:rPr lang="en-US" sz="3300" dirty="0"/>
                        <a:t>Assets</a:t>
                      </a:r>
                    </a:p>
                  </a:txBody>
                  <a:tcPr marL="167640" marR="167640" marT="83820" marB="83820"/>
                </a:tc>
                <a:tc>
                  <a:txBody>
                    <a:bodyPr/>
                    <a:lstStyle/>
                    <a:p>
                      <a:r>
                        <a:rPr lang="en-US" sz="3300"/>
                        <a:t>48</a:t>
                      </a:r>
                    </a:p>
                  </a:txBody>
                  <a:tcPr marL="167640" marR="167640" marT="83820" marB="83820"/>
                </a:tc>
                <a:extLst>
                  <a:ext uri="{0D108BD9-81ED-4DB2-BD59-A6C34878D82A}">
                    <a16:rowId xmlns:a16="http://schemas.microsoft.com/office/drawing/2014/main" val="1991141515"/>
                  </a:ext>
                </a:extLst>
              </a:tr>
              <a:tr h="707136">
                <a:tc>
                  <a:txBody>
                    <a:bodyPr/>
                    <a:lstStyle/>
                    <a:p>
                      <a:r>
                        <a:rPr lang="en-US" sz="3300"/>
                        <a:t>Facilities</a:t>
                      </a:r>
                    </a:p>
                  </a:txBody>
                  <a:tcPr marL="167640" marR="167640" marT="83820" marB="83820"/>
                </a:tc>
                <a:tc>
                  <a:txBody>
                    <a:bodyPr/>
                    <a:lstStyle/>
                    <a:p>
                      <a:r>
                        <a:rPr lang="en-US" sz="3300"/>
                        <a:t>49</a:t>
                      </a:r>
                    </a:p>
                  </a:txBody>
                  <a:tcPr marL="167640" marR="167640" marT="83820" marB="83820"/>
                </a:tc>
                <a:extLst>
                  <a:ext uri="{0D108BD9-81ED-4DB2-BD59-A6C34878D82A}">
                    <a16:rowId xmlns:a16="http://schemas.microsoft.com/office/drawing/2014/main" val="2685236871"/>
                  </a:ext>
                </a:extLst>
              </a:tr>
              <a:tr h="707136">
                <a:tc>
                  <a:txBody>
                    <a:bodyPr/>
                    <a:lstStyle/>
                    <a:p>
                      <a:r>
                        <a:rPr lang="en-US" sz="3300"/>
                        <a:t>Activities</a:t>
                      </a:r>
                    </a:p>
                  </a:txBody>
                  <a:tcPr marL="167640" marR="167640" marT="83820" marB="83820"/>
                </a:tc>
                <a:tc>
                  <a:txBody>
                    <a:bodyPr/>
                    <a:lstStyle/>
                    <a:p>
                      <a:r>
                        <a:rPr lang="en-US" sz="3300" dirty="0"/>
                        <a:t>24</a:t>
                      </a:r>
                    </a:p>
                  </a:txBody>
                  <a:tcPr marL="167640" marR="167640" marT="83820" marB="83820"/>
                </a:tc>
                <a:extLst>
                  <a:ext uri="{0D108BD9-81ED-4DB2-BD59-A6C34878D82A}">
                    <a16:rowId xmlns:a16="http://schemas.microsoft.com/office/drawing/2014/main" val="1322191317"/>
                  </a:ext>
                </a:extLst>
              </a:tr>
            </a:tbl>
          </a:graphicData>
        </a:graphic>
      </p:graphicFrame>
    </p:spTree>
    <p:extLst>
      <p:ext uri="{BB962C8B-B14F-4D97-AF65-F5344CB8AC3E}">
        <p14:creationId xmlns:p14="http://schemas.microsoft.com/office/powerpoint/2010/main" val="2540190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0" name="Rectangle 69">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B91A73-ECA2-7755-69AD-3591FA90FAFD}"/>
              </a:ext>
            </a:extLst>
          </p:cNvPr>
          <p:cNvSpPr>
            <a:spLocks noGrp="1"/>
          </p:cNvSpPr>
          <p:nvPr>
            <p:ph type="title"/>
          </p:nvPr>
        </p:nvSpPr>
        <p:spPr>
          <a:xfrm>
            <a:off x="699714" y="353160"/>
            <a:ext cx="7091300" cy="898581"/>
          </a:xfrm>
        </p:spPr>
        <p:txBody>
          <a:bodyPr vert="horz" lIns="91440" tIns="45720" rIns="91440" bIns="45720" rtlCol="0" anchor="ctr">
            <a:noAutofit/>
          </a:bodyPr>
          <a:lstStyle/>
          <a:p>
            <a:r>
              <a:rPr lang="en-US" sz="4000" dirty="0">
                <a:solidFill>
                  <a:srgbClr val="FFFFFF"/>
                </a:solidFill>
                <a:latin typeface="Times New Roman" panose="02020603050405020304" pitchFamily="18" charset="0"/>
                <a:cs typeface="Times New Roman" panose="02020603050405020304" pitchFamily="18" charset="0"/>
              </a:rPr>
              <a:t>Utilization Analysis (Cycles &amp; Hours)</a:t>
            </a:r>
          </a:p>
        </p:txBody>
      </p:sp>
      <p:pic>
        <p:nvPicPr>
          <p:cNvPr id="13" name="Picture 12" descr="A graph of a number of blue squares&#10;&#10;AI-generated content may be incorrect.">
            <a:extLst>
              <a:ext uri="{FF2B5EF4-FFF2-40B4-BE49-F238E27FC236}">
                <a16:creationId xmlns:a16="http://schemas.microsoft.com/office/drawing/2014/main" id="{0C534C45-0B3C-8BC3-318B-E81AF496D1B2}"/>
              </a:ext>
            </a:extLst>
          </p:cNvPr>
          <p:cNvPicPr>
            <a:picLocks noChangeAspect="1"/>
          </p:cNvPicPr>
          <p:nvPr/>
        </p:nvPicPr>
        <p:blipFill>
          <a:blip r:embed="rId3"/>
          <a:stretch>
            <a:fillRect/>
          </a:stretch>
        </p:blipFill>
        <p:spPr>
          <a:xfrm>
            <a:off x="306094" y="2253803"/>
            <a:ext cx="5540742" cy="3587631"/>
          </a:xfrm>
          <a:prstGeom prst="rect">
            <a:avLst/>
          </a:prstGeom>
        </p:spPr>
      </p:pic>
      <p:pic>
        <p:nvPicPr>
          <p:cNvPr id="9" name="Content Placeholder 8" descr="A graph of a graph&#10;&#10;AI-generated content may be incorrect.">
            <a:extLst>
              <a:ext uri="{FF2B5EF4-FFF2-40B4-BE49-F238E27FC236}">
                <a16:creationId xmlns:a16="http://schemas.microsoft.com/office/drawing/2014/main" id="{AF029397-F241-A672-A21A-409738D0C6AD}"/>
              </a:ext>
            </a:extLst>
          </p:cNvPr>
          <p:cNvPicPr>
            <a:picLocks noGrp="1" noChangeAspect="1"/>
          </p:cNvPicPr>
          <p:nvPr>
            <p:ph idx="1"/>
          </p:nvPr>
        </p:nvPicPr>
        <p:blipFill>
          <a:blip r:embed="rId4"/>
          <a:stretch>
            <a:fillRect/>
          </a:stretch>
        </p:blipFill>
        <p:spPr>
          <a:xfrm>
            <a:off x="6345165" y="2137893"/>
            <a:ext cx="5776103" cy="3740027"/>
          </a:xfrm>
          <a:prstGeom prst="rect">
            <a:avLst/>
          </a:prstGeom>
        </p:spPr>
      </p:pic>
    </p:spTree>
    <p:extLst>
      <p:ext uri="{BB962C8B-B14F-4D97-AF65-F5344CB8AC3E}">
        <p14:creationId xmlns:p14="http://schemas.microsoft.com/office/powerpoint/2010/main" val="4016543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6C6FF2-42E7-C2D8-ACBB-7944CCBEC33C}"/>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Times New Roman" panose="02020603050405020304" pitchFamily="18" charset="0"/>
                <a:cs typeface="Times New Roman" panose="02020603050405020304" pitchFamily="18" charset="0"/>
              </a:rPr>
              <a:t>Overutilized Assets By Serial No.</a:t>
            </a:r>
          </a:p>
        </p:txBody>
      </p:sp>
      <p:sp>
        <p:nvSpPr>
          <p:cNvPr id="126" name="Rectangle 8">
            <a:extLst>
              <a:ext uri="{FF2B5EF4-FFF2-40B4-BE49-F238E27FC236}">
                <a16:creationId xmlns:a16="http://schemas.microsoft.com/office/drawing/2014/main" id="{79D201A7-8CA0-89DE-C7C5-AB439437D74B}"/>
              </a:ext>
            </a:extLst>
          </p:cNvPr>
          <p:cNvSpPr>
            <a:spLocks noChangeArrowheads="1"/>
          </p:cNvSpPr>
          <p:nvPr/>
        </p:nvSpPr>
        <p:spPr bwMode="auto">
          <a:xfrm>
            <a:off x="-2646695" y="1675856"/>
            <a:ext cx="24287185" cy="630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endParaRPr kumimoji="0" lang="en-US" altLang="en-US" sz="12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ts val="60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4" name="Content Placeholder 37">
            <a:extLst>
              <a:ext uri="{FF2B5EF4-FFF2-40B4-BE49-F238E27FC236}">
                <a16:creationId xmlns:a16="http://schemas.microsoft.com/office/drawing/2014/main" id="{802F8621-6D7C-BB3F-C400-40EDF92A9114}"/>
              </a:ext>
            </a:extLst>
          </p:cNvPr>
          <p:cNvGraphicFramePr>
            <a:graphicFrameLocks noGrp="1"/>
          </p:cNvGraphicFramePr>
          <p:nvPr>
            <p:ph idx="1"/>
            <p:extLst>
              <p:ext uri="{D42A27DB-BD31-4B8C-83A1-F6EECF244321}">
                <p14:modId xmlns:p14="http://schemas.microsoft.com/office/powerpoint/2010/main" val="2962959471"/>
              </p:ext>
            </p:extLst>
          </p:nvPr>
        </p:nvGraphicFramePr>
        <p:xfrm>
          <a:off x="4850702" y="643466"/>
          <a:ext cx="6633930" cy="5568749"/>
        </p:xfrm>
        <a:graphic>
          <a:graphicData uri="http://schemas.openxmlformats.org/drawingml/2006/table">
            <a:tbl>
              <a:tblPr firstRow="1" bandRow="1">
                <a:solidFill>
                  <a:schemeClr val="bg1">
                    <a:lumMod val="95000"/>
                  </a:schemeClr>
                </a:solidFill>
                <a:tableStyleId>{5C22544A-7EE6-4342-B048-85BDC9FD1C3A}</a:tableStyleId>
              </a:tblPr>
              <a:tblGrid>
                <a:gridCol w="989485">
                  <a:extLst>
                    <a:ext uri="{9D8B030D-6E8A-4147-A177-3AD203B41FA5}">
                      <a16:colId xmlns:a16="http://schemas.microsoft.com/office/drawing/2014/main" val="1925359124"/>
                    </a:ext>
                  </a:extLst>
                </a:gridCol>
                <a:gridCol w="854524">
                  <a:extLst>
                    <a:ext uri="{9D8B030D-6E8A-4147-A177-3AD203B41FA5}">
                      <a16:colId xmlns:a16="http://schemas.microsoft.com/office/drawing/2014/main" val="4243265041"/>
                    </a:ext>
                  </a:extLst>
                </a:gridCol>
                <a:gridCol w="800066">
                  <a:extLst>
                    <a:ext uri="{9D8B030D-6E8A-4147-A177-3AD203B41FA5}">
                      <a16:colId xmlns:a16="http://schemas.microsoft.com/office/drawing/2014/main" val="130220248"/>
                    </a:ext>
                  </a:extLst>
                </a:gridCol>
                <a:gridCol w="2028061">
                  <a:extLst>
                    <a:ext uri="{9D8B030D-6E8A-4147-A177-3AD203B41FA5}">
                      <a16:colId xmlns:a16="http://schemas.microsoft.com/office/drawing/2014/main" val="2932437459"/>
                    </a:ext>
                  </a:extLst>
                </a:gridCol>
                <a:gridCol w="1961794">
                  <a:extLst>
                    <a:ext uri="{9D8B030D-6E8A-4147-A177-3AD203B41FA5}">
                      <a16:colId xmlns:a16="http://schemas.microsoft.com/office/drawing/2014/main" val="1507180278"/>
                    </a:ext>
                  </a:extLst>
                </a:gridCol>
              </a:tblGrid>
              <a:tr h="321101">
                <a:tc>
                  <a:txBody>
                    <a:bodyPr/>
                    <a:lstStyle/>
                    <a:p>
                      <a:r>
                        <a:rPr lang="en-US" sz="1200" b="1" cap="none" spc="0">
                          <a:solidFill>
                            <a:schemeClr val="tx1"/>
                          </a:solidFill>
                        </a:rPr>
                        <a:t>serialno</a:t>
                      </a:r>
                    </a:p>
                  </a:txBody>
                  <a:tcPr marL="47155" marR="17813" marT="13473" marB="101046" anchor="b">
                    <a:lnL w="12700" cmpd="sng">
                      <a:noFill/>
                    </a:lnL>
                    <a:lnR w="12700" cmpd="sng">
                      <a:noFill/>
                    </a:lnR>
                    <a:lnT w="9525" cap="flat" cmpd="sng" algn="ctr">
                      <a:noFill/>
                      <a:prstDash val="solid"/>
                    </a:lnT>
                    <a:lnB w="38100" cmpd="sng">
                      <a:noFill/>
                    </a:lnB>
                    <a:solidFill>
                      <a:schemeClr val="bg1">
                        <a:lumMod val="95000"/>
                      </a:schemeClr>
                    </a:solidFill>
                  </a:tcPr>
                </a:tc>
                <a:tc>
                  <a:txBody>
                    <a:bodyPr/>
                    <a:lstStyle/>
                    <a:p>
                      <a:r>
                        <a:rPr lang="en-US" sz="1200" b="1" cap="none" spc="0">
                          <a:solidFill>
                            <a:schemeClr val="tx1"/>
                          </a:solidFill>
                        </a:rPr>
                        <a:t>cycles</a:t>
                      </a:r>
                    </a:p>
                  </a:txBody>
                  <a:tcPr marL="47155" marR="17813" marT="13473" marB="101046" anchor="b">
                    <a:lnL w="12700" cmpd="sng">
                      <a:noFill/>
                    </a:lnL>
                    <a:lnR w="12700" cmpd="sng">
                      <a:noFill/>
                    </a:lnR>
                    <a:lnT w="9525" cap="flat" cmpd="sng" algn="ctr">
                      <a:noFill/>
                      <a:prstDash val="solid"/>
                    </a:lnT>
                    <a:lnB w="38100" cmpd="sng">
                      <a:noFill/>
                    </a:lnB>
                    <a:solidFill>
                      <a:schemeClr val="bg1">
                        <a:lumMod val="95000"/>
                      </a:schemeClr>
                    </a:solidFill>
                  </a:tcPr>
                </a:tc>
                <a:tc>
                  <a:txBody>
                    <a:bodyPr/>
                    <a:lstStyle/>
                    <a:p>
                      <a:r>
                        <a:rPr lang="en-US" sz="1200" b="1" cap="none" spc="0">
                          <a:solidFill>
                            <a:schemeClr val="tx1"/>
                          </a:solidFill>
                        </a:rPr>
                        <a:t>hours</a:t>
                      </a:r>
                    </a:p>
                  </a:txBody>
                  <a:tcPr marL="47155" marR="17813" marT="13473" marB="101046" anchor="b">
                    <a:lnL w="12700" cmpd="sng">
                      <a:noFill/>
                    </a:lnL>
                    <a:lnR w="12700" cmpd="sng">
                      <a:noFill/>
                    </a:lnR>
                    <a:lnT w="9525" cap="flat" cmpd="sng" algn="ctr">
                      <a:noFill/>
                      <a:prstDash val="solid"/>
                    </a:lnT>
                    <a:lnB w="38100" cmpd="sng">
                      <a:noFill/>
                    </a:lnB>
                    <a:solidFill>
                      <a:schemeClr val="bg1">
                        <a:lumMod val="95000"/>
                      </a:schemeClr>
                    </a:solidFill>
                  </a:tcPr>
                </a:tc>
                <a:tc>
                  <a:txBody>
                    <a:bodyPr/>
                    <a:lstStyle/>
                    <a:p>
                      <a:r>
                        <a:rPr lang="en-US" sz="1200" b="1" cap="none" spc="0">
                          <a:solidFill>
                            <a:schemeClr val="tx1"/>
                          </a:solidFill>
                        </a:rPr>
                        <a:t>avg_cycles_per_day</a:t>
                      </a:r>
                    </a:p>
                  </a:txBody>
                  <a:tcPr marL="47155" marR="17813" marT="13473" marB="101046" anchor="b">
                    <a:lnL w="12700" cmpd="sng">
                      <a:noFill/>
                    </a:lnL>
                    <a:lnR w="12700" cmpd="sng">
                      <a:noFill/>
                    </a:lnR>
                    <a:lnT w="9525" cap="flat" cmpd="sng" algn="ctr">
                      <a:noFill/>
                      <a:prstDash val="solid"/>
                    </a:lnT>
                    <a:lnB w="38100" cmpd="sng">
                      <a:noFill/>
                    </a:lnB>
                    <a:solidFill>
                      <a:schemeClr val="bg1">
                        <a:lumMod val="95000"/>
                      </a:schemeClr>
                    </a:solidFill>
                  </a:tcPr>
                </a:tc>
                <a:tc>
                  <a:txBody>
                    <a:bodyPr/>
                    <a:lstStyle/>
                    <a:p>
                      <a:r>
                        <a:rPr lang="en-US" sz="1200" b="1" cap="none" spc="0">
                          <a:solidFill>
                            <a:schemeClr val="tx1"/>
                          </a:solidFill>
                        </a:rPr>
                        <a:t>avg_hours_per_day</a:t>
                      </a:r>
                    </a:p>
                  </a:txBody>
                  <a:tcPr marL="47155" marR="17813" marT="13473" marB="101046" anchor="b">
                    <a:lnL w="12700" cmpd="sng">
                      <a:noFill/>
                    </a:lnL>
                    <a:lnR w="12700" cmpd="sng">
                      <a:noFill/>
                    </a:lnR>
                    <a:lnT w="9525" cap="flat" cmpd="sng" algn="ctr">
                      <a:noFill/>
                      <a:prstDash val="solid"/>
                    </a:lnT>
                    <a:lnB w="38100" cmpd="sng">
                      <a:noFill/>
                    </a:lnB>
                    <a:solidFill>
                      <a:schemeClr val="bg1">
                        <a:lumMod val="95000"/>
                      </a:schemeClr>
                    </a:solidFill>
                  </a:tcPr>
                </a:tc>
                <a:extLst>
                  <a:ext uri="{0D108BD9-81ED-4DB2-BD59-A6C34878D82A}">
                    <a16:rowId xmlns:a16="http://schemas.microsoft.com/office/drawing/2014/main" val="3585563941"/>
                  </a:ext>
                </a:extLst>
              </a:tr>
              <a:tr h="276192">
                <a:tc>
                  <a:txBody>
                    <a:bodyPr/>
                    <a:lstStyle/>
                    <a:p>
                      <a:r>
                        <a:rPr lang="en-US" sz="900" cap="none" spc="0">
                          <a:solidFill>
                            <a:schemeClr val="tx1"/>
                          </a:solidFill>
                        </a:rPr>
                        <a:t>1</a:t>
                      </a:r>
                    </a:p>
                  </a:txBody>
                  <a:tcPr marL="47155" marR="17813" marT="13473" marB="101046" anchor="ctr">
                    <a:lnL w="12700" cap="flat" cmpd="sng" algn="ctr">
                      <a:solidFill>
                        <a:schemeClr val="tx1"/>
                      </a:solid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r>
                        <a:rPr lang="en-US" sz="900" cap="none" spc="0">
                          <a:solidFill>
                            <a:schemeClr val="tx1"/>
                          </a:solidFill>
                        </a:rPr>
                        <a:t>7.0</a:t>
                      </a:r>
                    </a:p>
                  </a:txBody>
                  <a:tcPr marL="47155" marR="17813" marT="13473" marB="101046" anchor="ctr">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r>
                        <a:rPr lang="en-US" sz="900" cap="none" spc="0">
                          <a:solidFill>
                            <a:schemeClr val="tx1"/>
                          </a:solidFill>
                        </a:rPr>
                        <a:t>7.9</a:t>
                      </a:r>
                    </a:p>
                  </a:txBody>
                  <a:tcPr marL="47155" marR="17813" marT="13473" marB="101046" anchor="ctr">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r>
                        <a:rPr lang="en-US" sz="900" cap="none" spc="0">
                          <a:solidFill>
                            <a:schemeClr val="tx1"/>
                          </a:solidFill>
                        </a:rPr>
                        <a:t>0.009421</a:t>
                      </a:r>
                    </a:p>
                  </a:txBody>
                  <a:tcPr marL="47155" marR="17813" marT="13473" marB="101046" anchor="ctr">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r>
                        <a:rPr lang="en-US" sz="900" cap="none" spc="0">
                          <a:solidFill>
                            <a:schemeClr val="tx1"/>
                          </a:solidFill>
                        </a:rPr>
                        <a:t>0.010633</a:t>
                      </a:r>
                    </a:p>
                  </a:txBody>
                  <a:tcPr marL="47155" marR="17813" marT="13473" marB="101046" anchor="ctr">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extLst>
                  <a:ext uri="{0D108BD9-81ED-4DB2-BD59-A6C34878D82A}">
                    <a16:rowId xmlns:a16="http://schemas.microsoft.com/office/drawing/2014/main" val="1270358312"/>
                  </a:ext>
                </a:extLst>
              </a:tr>
              <a:tr h="276192">
                <a:tc>
                  <a:txBody>
                    <a:bodyPr/>
                    <a:lstStyle/>
                    <a:p>
                      <a:r>
                        <a:rPr lang="en-US" sz="900" cap="none" spc="0">
                          <a:solidFill>
                            <a:schemeClr val="tx1"/>
                          </a:solidFill>
                        </a:rPr>
                        <a:t>263</a:t>
                      </a:r>
                    </a:p>
                  </a:txBody>
                  <a:tcPr marL="47155" marR="17813" marT="13473" marB="101046" anchor="ctr">
                    <a:lnL w="12700"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900" cap="none" spc="0">
                          <a:solidFill>
                            <a:schemeClr val="tx1"/>
                          </a:solidFill>
                        </a:rPr>
                        <a:t>24.0</a:t>
                      </a:r>
                    </a:p>
                  </a:txBody>
                  <a:tcPr marL="47155" marR="17813" marT="13473" marB="101046"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900" cap="none" spc="0">
                          <a:solidFill>
                            <a:schemeClr val="tx1"/>
                          </a:solidFill>
                        </a:rPr>
                        <a:t>20.3</a:t>
                      </a:r>
                    </a:p>
                  </a:txBody>
                  <a:tcPr marL="47155" marR="17813" marT="13473" marB="101046"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900" cap="none" spc="0">
                          <a:solidFill>
                            <a:schemeClr val="tx1"/>
                          </a:solidFill>
                        </a:rPr>
                        <a:t>0.032301</a:t>
                      </a:r>
                    </a:p>
                  </a:txBody>
                  <a:tcPr marL="47155" marR="17813" marT="13473" marB="101046"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900" cap="none" spc="0">
                          <a:solidFill>
                            <a:schemeClr val="tx1"/>
                          </a:solidFill>
                        </a:rPr>
                        <a:t>0.027322</a:t>
                      </a:r>
                    </a:p>
                  </a:txBody>
                  <a:tcPr marL="47155" marR="17813" marT="13473" marB="101046"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1913525836"/>
                  </a:ext>
                </a:extLst>
              </a:tr>
              <a:tr h="276192">
                <a:tc>
                  <a:txBody>
                    <a:bodyPr/>
                    <a:lstStyle/>
                    <a:p>
                      <a:r>
                        <a:rPr lang="en-US" sz="900" cap="none" spc="0">
                          <a:solidFill>
                            <a:schemeClr val="tx1"/>
                          </a:solidFill>
                        </a:rPr>
                        <a:t>734</a:t>
                      </a:r>
                    </a:p>
                  </a:txBody>
                  <a:tcPr marL="47155" marR="17813" marT="13473" marB="101046" anchor="ctr">
                    <a:lnL w="12700" cap="flat" cmpd="sng" algn="ctr">
                      <a:solidFill>
                        <a:schemeClr val="tx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US" sz="900" cap="none" spc="0">
                          <a:solidFill>
                            <a:schemeClr val="tx1"/>
                          </a:solidFill>
                        </a:rPr>
                        <a:t>8.0</a:t>
                      </a:r>
                    </a:p>
                  </a:txBody>
                  <a:tcPr marL="47155" marR="17813" marT="13473" marB="101046"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US" sz="900" cap="none" spc="0">
                          <a:solidFill>
                            <a:schemeClr val="tx1"/>
                          </a:solidFill>
                        </a:rPr>
                        <a:t>9.1</a:t>
                      </a:r>
                    </a:p>
                  </a:txBody>
                  <a:tcPr marL="47155" marR="17813" marT="13473" marB="101046"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US" sz="900" cap="none" spc="0">
                          <a:solidFill>
                            <a:schemeClr val="tx1"/>
                          </a:solidFill>
                        </a:rPr>
                        <a:t>0.010767</a:t>
                      </a:r>
                    </a:p>
                  </a:txBody>
                  <a:tcPr marL="47155" marR="17813" marT="13473" marB="101046"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US" sz="900" cap="none" spc="0">
                          <a:solidFill>
                            <a:schemeClr val="tx1"/>
                          </a:solidFill>
                        </a:rPr>
                        <a:t>0.012248</a:t>
                      </a:r>
                    </a:p>
                  </a:txBody>
                  <a:tcPr marL="47155" marR="17813" marT="13473" marB="101046"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723960371"/>
                  </a:ext>
                </a:extLst>
              </a:tr>
              <a:tr h="276192">
                <a:tc>
                  <a:txBody>
                    <a:bodyPr/>
                    <a:lstStyle/>
                    <a:p>
                      <a:r>
                        <a:rPr lang="en-US" sz="900" cap="none" spc="0">
                          <a:solidFill>
                            <a:schemeClr val="tx1"/>
                          </a:solidFill>
                        </a:rPr>
                        <a:t>745</a:t>
                      </a:r>
                    </a:p>
                  </a:txBody>
                  <a:tcPr marL="47155" marR="17813" marT="13473" marB="101046" anchor="ctr">
                    <a:lnL w="12700"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900" cap="none" spc="0">
                          <a:solidFill>
                            <a:schemeClr val="tx1"/>
                          </a:solidFill>
                        </a:rPr>
                        <a:t>29.0</a:t>
                      </a:r>
                    </a:p>
                  </a:txBody>
                  <a:tcPr marL="47155" marR="17813" marT="13473" marB="101046"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900" cap="none" spc="0">
                          <a:solidFill>
                            <a:schemeClr val="tx1"/>
                          </a:solidFill>
                        </a:rPr>
                        <a:t>32.9</a:t>
                      </a:r>
                    </a:p>
                  </a:txBody>
                  <a:tcPr marL="47155" marR="17813" marT="13473" marB="101046"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900" cap="none" spc="0">
                          <a:solidFill>
                            <a:schemeClr val="tx1"/>
                          </a:solidFill>
                        </a:rPr>
                        <a:t>0.039031</a:t>
                      </a:r>
                    </a:p>
                  </a:txBody>
                  <a:tcPr marL="47155" marR="17813" marT="13473" marB="101046"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900" cap="none" spc="0">
                          <a:solidFill>
                            <a:schemeClr val="tx1"/>
                          </a:solidFill>
                        </a:rPr>
                        <a:t>0.044280</a:t>
                      </a:r>
                    </a:p>
                  </a:txBody>
                  <a:tcPr marL="47155" marR="17813" marT="13473" marB="101046"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1195943968"/>
                  </a:ext>
                </a:extLst>
              </a:tr>
              <a:tr h="276192">
                <a:tc>
                  <a:txBody>
                    <a:bodyPr/>
                    <a:lstStyle/>
                    <a:p>
                      <a:r>
                        <a:rPr lang="en-US" sz="900" cap="none" spc="0">
                          <a:solidFill>
                            <a:schemeClr val="tx1"/>
                          </a:solidFill>
                        </a:rPr>
                        <a:t>758</a:t>
                      </a:r>
                    </a:p>
                  </a:txBody>
                  <a:tcPr marL="47155" marR="17813" marT="13473" marB="101046" anchor="ctr">
                    <a:lnL w="12700" cap="flat" cmpd="sng" algn="ctr">
                      <a:solidFill>
                        <a:schemeClr val="tx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US" sz="900" cap="none" spc="0">
                          <a:solidFill>
                            <a:schemeClr val="tx1"/>
                          </a:solidFill>
                        </a:rPr>
                        <a:t>43.0</a:t>
                      </a:r>
                    </a:p>
                  </a:txBody>
                  <a:tcPr marL="47155" marR="17813" marT="13473" marB="101046"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US" sz="900" cap="none" spc="0">
                          <a:solidFill>
                            <a:schemeClr val="tx1"/>
                          </a:solidFill>
                        </a:rPr>
                        <a:t>41.1</a:t>
                      </a:r>
                    </a:p>
                  </a:txBody>
                  <a:tcPr marL="47155" marR="17813" marT="13473" marB="101046"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US" sz="900" cap="none" spc="0">
                          <a:solidFill>
                            <a:schemeClr val="tx1"/>
                          </a:solidFill>
                        </a:rPr>
                        <a:t>0.057873</a:t>
                      </a:r>
                    </a:p>
                  </a:txBody>
                  <a:tcPr marL="47155" marR="17813" marT="13473" marB="101046"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US" sz="900" cap="none" spc="0">
                          <a:solidFill>
                            <a:schemeClr val="tx1"/>
                          </a:solidFill>
                        </a:rPr>
                        <a:t>0.055316</a:t>
                      </a:r>
                    </a:p>
                  </a:txBody>
                  <a:tcPr marL="47155" marR="17813" marT="13473" marB="101046"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2283545462"/>
                  </a:ext>
                </a:extLst>
              </a:tr>
              <a:tr h="276192">
                <a:tc>
                  <a:txBody>
                    <a:bodyPr/>
                    <a:lstStyle/>
                    <a:p>
                      <a:r>
                        <a:rPr lang="en-US" sz="900" cap="none" spc="0">
                          <a:solidFill>
                            <a:schemeClr val="tx1"/>
                          </a:solidFill>
                        </a:rPr>
                        <a:t>1155</a:t>
                      </a:r>
                    </a:p>
                  </a:txBody>
                  <a:tcPr marL="47155" marR="17813" marT="13473" marB="101046" anchor="ctr">
                    <a:lnL w="12700"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900" cap="none" spc="0">
                          <a:solidFill>
                            <a:schemeClr val="tx1"/>
                          </a:solidFill>
                        </a:rPr>
                        <a:t>117.0</a:t>
                      </a:r>
                    </a:p>
                  </a:txBody>
                  <a:tcPr marL="47155" marR="17813" marT="13473" marB="101046"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900" cap="none" spc="0">
                          <a:solidFill>
                            <a:schemeClr val="tx1"/>
                          </a:solidFill>
                        </a:rPr>
                        <a:t>131.3</a:t>
                      </a:r>
                    </a:p>
                  </a:txBody>
                  <a:tcPr marL="47155" marR="17813" marT="13473" marB="101046"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900" cap="none" spc="0">
                          <a:solidFill>
                            <a:schemeClr val="tx1"/>
                          </a:solidFill>
                        </a:rPr>
                        <a:t>0.157470</a:t>
                      </a:r>
                    </a:p>
                  </a:txBody>
                  <a:tcPr marL="47155" marR="17813" marT="13473" marB="101046"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900" cap="none" spc="0">
                          <a:solidFill>
                            <a:schemeClr val="tx1"/>
                          </a:solidFill>
                        </a:rPr>
                        <a:t>0.176716</a:t>
                      </a:r>
                    </a:p>
                  </a:txBody>
                  <a:tcPr marL="47155" marR="17813" marT="13473" marB="101046"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1214959987"/>
                  </a:ext>
                </a:extLst>
              </a:tr>
              <a:tr h="276192">
                <a:tc>
                  <a:txBody>
                    <a:bodyPr/>
                    <a:lstStyle/>
                    <a:p>
                      <a:r>
                        <a:rPr lang="en-US" sz="900" cap="none" spc="0">
                          <a:solidFill>
                            <a:schemeClr val="tx1"/>
                          </a:solidFill>
                        </a:rPr>
                        <a:t>1163</a:t>
                      </a:r>
                    </a:p>
                  </a:txBody>
                  <a:tcPr marL="47155" marR="17813" marT="13473" marB="101046" anchor="ctr">
                    <a:lnL w="12700" cap="flat" cmpd="sng" algn="ctr">
                      <a:solidFill>
                        <a:schemeClr val="tx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US" sz="900" cap="none" spc="0">
                          <a:solidFill>
                            <a:schemeClr val="tx1"/>
                          </a:solidFill>
                        </a:rPr>
                        <a:t>51.0</a:t>
                      </a:r>
                    </a:p>
                  </a:txBody>
                  <a:tcPr marL="47155" marR="17813" marT="13473" marB="101046"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US" sz="900" cap="none" spc="0">
                          <a:solidFill>
                            <a:schemeClr val="tx1"/>
                          </a:solidFill>
                        </a:rPr>
                        <a:t>29.0</a:t>
                      </a:r>
                    </a:p>
                  </a:txBody>
                  <a:tcPr marL="47155" marR="17813" marT="13473" marB="101046"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US" sz="900" cap="none" spc="0">
                          <a:solidFill>
                            <a:schemeClr val="tx1"/>
                          </a:solidFill>
                        </a:rPr>
                        <a:t>0.068641</a:t>
                      </a:r>
                    </a:p>
                  </a:txBody>
                  <a:tcPr marL="47155" marR="17813" marT="13473" marB="101046"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US" sz="900" cap="none" spc="0">
                          <a:solidFill>
                            <a:schemeClr val="tx1"/>
                          </a:solidFill>
                        </a:rPr>
                        <a:t>0.039031</a:t>
                      </a:r>
                    </a:p>
                  </a:txBody>
                  <a:tcPr marL="47155" marR="17813" marT="13473" marB="101046"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1720906643"/>
                  </a:ext>
                </a:extLst>
              </a:tr>
              <a:tr h="276192">
                <a:tc>
                  <a:txBody>
                    <a:bodyPr/>
                    <a:lstStyle/>
                    <a:p>
                      <a:r>
                        <a:rPr lang="en-US" sz="900" cap="none" spc="0">
                          <a:solidFill>
                            <a:schemeClr val="tx1"/>
                          </a:solidFill>
                        </a:rPr>
                        <a:t>1169</a:t>
                      </a:r>
                    </a:p>
                  </a:txBody>
                  <a:tcPr marL="47155" marR="17813" marT="13473" marB="101046" anchor="ctr">
                    <a:lnL w="12700"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900" cap="none" spc="0">
                          <a:solidFill>
                            <a:schemeClr val="tx1"/>
                          </a:solidFill>
                        </a:rPr>
                        <a:t>3.0</a:t>
                      </a:r>
                    </a:p>
                  </a:txBody>
                  <a:tcPr marL="47155" marR="17813" marT="13473" marB="101046"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900" cap="none" spc="0">
                          <a:solidFill>
                            <a:schemeClr val="tx1"/>
                          </a:solidFill>
                        </a:rPr>
                        <a:t>9.6</a:t>
                      </a:r>
                    </a:p>
                  </a:txBody>
                  <a:tcPr marL="47155" marR="17813" marT="13473" marB="101046"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900" cap="none" spc="0">
                          <a:solidFill>
                            <a:schemeClr val="tx1"/>
                          </a:solidFill>
                        </a:rPr>
                        <a:t>0.004038</a:t>
                      </a:r>
                    </a:p>
                  </a:txBody>
                  <a:tcPr marL="47155" marR="17813" marT="13473" marB="101046"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900" cap="none" spc="0">
                          <a:solidFill>
                            <a:schemeClr val="tx1"/>
                          </a:solidFill>
                        </a:rPr>
                        <a:t>0.012921</a:t>
                      </a:r>
                    </a:p>
                  </a:txBody>
                  <a:tcPr marL="47155" marR="17813" marT="13473" marB="101046"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2729791194"/>
                  </a:ext>
                </a:extLst>
              </a:tr>
              <a:tr h="276192">
                <a:tc>
                  <a:txBody>
                    <a:bodyPr/>
                    <a:lstStyle/>
                    <a:p>
                      <a:r>
                        <a:rPr lang="en-US" sz="900" cap="none" spc="0">
                          <a:solidFill>
                            <a:schemeClr val="tx1"/>
                          </a:solidFill>
                        </a:rPr>
                        <a:t>1188</a:t>
                      </a:r>
                    </a:p>
                  </a:txBody>
                  <a:tcPr marL="47155" marR="17813" marT="13473" marB="101046" anchor="ctr">
                    <a:lnL w="12700" cap="flat" cmpd="sng" algn="ctr">
                      <a:solidFill>
                        <a:schemeClr val="tx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US" sz="900" cap="none" spc="0">
                          <a:solidFill>
                            <a:schemeClr val="tx1"/>
                          </a:solidFill>
                        </a:rPr>
                        <a:t>50.0</a:t>
                      </a:r>
                    </a:p>
                  </a:txBody>
                  <a:tcPr marL="47155" marR="17813" marT="13473" marB="101046"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US" sz="900" cap="none" spc="0">
                          <a:solidFill>
                            <a:schemeClr val="tx1"/>
                          </a:solidFill>
                        </a:rPr>
                        <a:t>86.5</a:t>
                      </a:r>
                    </a:p>
                  </a:txBody>
                  <a:tcPr marL="47155" marR="17813" marT="13473" marB="101046"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US" sz="900" cap="none" spc="0">
                          <a:solidFill>
                            <a:schemeClr val="tx1"/>
                          </a:solidFill>
                        </a:rPr>
                        <a:t>0.067295</a:t>
                      </a:r>
                    </a:p>
                  </a:txBody>
                  <a:tcPr marL="47155" marR="17813" marT="13473" marB="101046"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US" sz="900" cap="none" spc="0">
                          <a:solidFill>
                            <a:schemeClr val="tx1"/>
                          </a:solidFill>
                        </a:rPr>
                        <a:t>0.116420</a:t>
                      </a:r>
                    </a:p>
                  </a:txBody>
                  <a:tcPr marL="47155" marR="17813" marT="13473" marB="101046"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115193537"/>
                  </a:ext>
                </a:extLst>
              </a:tr>
              <a:tr h="276192">
                <a:tc>
                  <a:txBody>
                    <a:bodyPr/>
                    <a:lstStyle/>
                    <a:p>
                      <a:r>
                        <a:rPr lang="en-US" sz="900" cap="none" spc="0">
                          <a:solidFill>
                            <a:schemeClr val="tx1"/>
                          </a:solidFill>
                        </a:rPr>
                        <a:t>1244</a:t>
                      </a:r>
                    </a:p>
                  </a:txBody>
                  <a:tcPr marL="47155" marR="17813" marT="13473" marB="101046" anchor="ctr">
                    <a:lnL w="12700"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900" cap="none" spc="0">
                          <a:solidFill>
                            <a:schemeClr val="tx1"/>
                          </a:solidFill>
                        </a:rPr>
                        <a:t>133.0</a:t>
                      </a:r>
                    </a:p>
                  </a:txBody>
                  <a:tcPr marL="47155" marR="17813" marT="13473" marB="101046"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900" cap="none" spc="0">
                          <a:solidFill>
                            <a:schemeClr val="tx1"/>
                          </a:solidFill>
                        </a:rPr>
                        <a:t>108.3</a:t>
                      </a:r>
                    </a:p>
                  </a:txBody>
                  <a:tcPr marL="47155" marR="17813" marT="13473" marB="101046"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900" cap="none" spc="0">
                          <a:solidFill>
                            <a:schemeClr val="tx1"/>
                          </a:solidFill>
                        </a:rPr>
                        <a:t>0.179004</a:t>
                      </a:r>
                    </a:p>
                  </a:txBody>
                  <a:tcPr marL="47155" marR="17813" marT="13473" marB="101046"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900" cap="none" spc="0">
                          <a:solidFill>
                            <a:schemeClr val="tx1"/>
                          </a:solidFill>
                        </a:rPr>
                        <a:t>0.145760</a:t>
                      </a:r>
                    </a:p>
                  </a:txBody>
                  <a:tcPr marL="47155" marR="17813" marT="13473" marB="101046"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2903877702"/>
                  </a:ext>
                </a:extLst>
              </a:tr>
              <a:tr h="276192">
                <a:tc>
                  <a:txBody>
                    <a:bodyPr/>
                    <a:lstStyle/>
                    <a:p>
                      <a:r>
                        <a:rPr lang="en-US" sz="900" cap="none" spc="0">
                          <a:solidFill>
                            <a:schemeClr val="tx1"/>
                          </a:solidFill>
                        </a:rPr>
                        <a:t>1375</a:t>
                      </a:r>
                    </a:p>
                  </a:txBody>
                  <a:tcPr marL="47155" marR="17813" marT="13473" marB="101046" anchor="ctr">
                    <a:lnL w="12700" cap="flat" cmpd="sng" algn="ctr">
                      <a:solidFill>
                        <a:schemeClr val="tx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US" sz="900" cap="none" spc="0">
                          <a:solidFill>
                            <a:schemeClr val="tx1"/>
                          </a:solidFill>
                        </a:rPr>
                        <a:t>10.0</a:t>
                      </a:r>
                    </a:p>
                  </a:txBody>
                  <a:tcPr marL="47155" marR="17813" marT="13473" marB="101046"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US" sz="900" cap="none" spc="0">
                          <a:solidFill>
                            <a:schemeClr val="tx1"/>
                          </a:solidFill>
                        </a:rPr>
                        <a:t>34.0</a:t>
                      </a:r>
                    </a:p>
                  </a:txBody>
                  <a:tcPr marL="47155" marR="17813" marT="13473" marB="101046"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US" sz="900" cap="none" spc="0">
                          <a:solidFill>
                            <a:schemeClr val="tx1"/>
                          </a:solidFill>
                        </a:rPr>
                        <a:t>0.013459</a:t>
                      </a:r>
                    </a:p>
                  </a:txBody>
                  <a:tcPr marL="47155" marR="17813" marT="13473" marB="101046"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US" sz="900" cap="none" spc="0">
                          <a:solidFill>
                            <a:schemeClr val="tx1"/>
                          </a:solidFill>
                        </a:rPr>
                        <a:t>0.045760</a:t>
                      </a:r>
                    </a:p>
                  </a:txBody>
                  <a:tcPr marL="47155" marR="17813" marT="13473" marB="101046"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4233605170"/>
                  </a:ext>
                </a:extLst>
              </a:tr>
              <a:tr h="276192">
                <a:tc>
                  <a:txBody>
                    <a:bodyPr/>
                    <a:lstStyle/>
                    <a:p>
                      <a:r>
                        <a:rPr lang="en-US" sz="900" cap="none" spc="0">
                          <a:solidFill>
                            <a:schemeClr val="tx1"/>
                          </a:solidFill>
                        </a:rPr>
                        <a:t>1387</a:t>
                      </a:r>
                    </a:p>
                  </a:txBody>
                  <a:tcPr marL="47155" marR="17813" marT="13473" marB="101046" anchor="ctr">
                    <a:lnL w="12700"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900" cap="none" spc="0">
                          <a:solidFill>
                            <a:schemeClr val="tx1"/>
                          </a:solidFill>
                        </a:rPr>
                        <a:t>35.0</a:t>
                      </a:r>
                    </a:p>
                  </a:txBody>
                  <a:tcPr marL="47155" marR="17813" marT="13473" marB="101046"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900" cap="none" spc="0">
                          <a:solidFill>
                            <a:schemeClr val="tx1"/>
                          </a:solidFill>
                        </a:rPr>
                        <a:t>42.0</a:t>
                      </a:r>
                    </a:p>
                  </a:txBody>
                  <a:tcPr marL="47155" marR="17813" marT="13473" marB="101046"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900" cap="none" spc="0">
                          <a:solidFill>
                            <a:schemeClr val="tx1"/>
                          </a:solidFill>
                        </a:rPr>
                        <a:t>0.047106</a:t>
                      </a:r>
                    </a:p>
                  </a:txBody>
                  <a:tcPr marL="47155" marR="17813" marT="13473" marB="101046"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900" cap="none" spc="0">
                          <a:solidFill>
                            <a:schemeClr val="tx1"/>
                          </a:solidFill>
                        </a:rPr>
                        <a:t>0.056528</a:t>
                      </a:r>
                    </a:p>
                  </a:txBody>
                  <a:tcPr marL="47155" marR="17813" marT="13473" marB="101046"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2377649076"/>
                  </a:ext>
                </a:extLst>
              </a:tr>
              <a:tr h="276192">
                <a:tc>
                  <a:txBody>
                    <a:bodyPr/>
                    <a:lstStyle/>
                    <a:p>
                      <a:r>
                        <a:rPr lang="en-US" sz="900" cap="none" spc="0">
                          <a:solidFill>
                            <a:schemeClr val="tx1"/>
                          </a:solidFill>
                        </a:rPr>
                        <a:t>1456</a:t>
                      </a:r>
                    </a:p>
                  </a:txBody>
                  <a:tcPr marL="47155" marR="17813" marT="13473" marB="101046" anchor="ctr">
                    <a:lnL w="12700" cap="flat" cmpd="sng" algn="ctr">
                      <a:solidFill>
                        <a:schemeClr val="tx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US" sz="900" cap="none" spc="0">
                          <a:solidFill>
                            <a:schemeClr val="tx1"/>
                          </a:solidFill>
                        </a:rPr>
                        <a:t>23.0</a:t>
                      </a:r>
                    </a:p>
                  </a:txBody>
                  <a:tcPr marL="47155" marR="17813" marT="13473" marB="101046"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US" sz="900" cap="none" spc="0">
                          <a:solidFill>
                            <a:schemeClr val="tx1"/>
                          </a:solidFill>
                        </a:rPr>
                        <a:t>70.6</a:t>
                      </a:r>
                    </a:p>
                  </a:txBody>
                  <a:tcPr marL="47155" marR="17813" marT="13473" marB="101046"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US" sz="900" cap="none" spc="0">
                          <a:solidFill>
                            <a:schemeClr val="tx1"/>
                          </a:solidFill>
                        </a:rPr>
                        <a:t>0.030956</a:t>
                      </a:r>
                    </a:p>
                  </a:txBody>
                  <a:tcPr marL="47155" marR="17813" marT="13473" marB="101046"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US" sz="900" cap="none" spc="0">
                          <a:solidFill>
                            <a:schemeClr val="tx1"/>
                          </a:solidFill>
                        </a:rPr>
                        <a:t>0.095020</a:t>
                      </a:r>
                    </a:p>
                  </a:txBody>
                  <a:tcPr marL="47155" marR="17813" marT="13473" marB="101046"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2511130269"/>
                  </a:ext>
                </a:extLst>
              </a:tr>
              <a:tr h="276192">
                <a:tc>
                  <a:txBody>
                    <a:bodyPr/>
                    <a:lstStyle/>
                    <a:p>
                      <a:r>
                        <a:rPr lang="en-US" sz="900" cap="none" spc="0">
                          <a:solidFill>
                            <a:schemeClr val="tx1"/>
                          </a:solidFill>
                        </a:rPr>
                        <a:t>1712</a:t>
                      </a:r>
                    </a:p>
                  </a:txBody>
                  <a:tcPr marL="47155" marR="17813" marT="13473" marB="101046" anchor="ctr">
                    <a:lnL w="12700"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900" cap="none" spc="0">
                          <a:solidFill>
                            <a:schemeClr val="tx1"/>
                          </a:solidFill>
                        </a:rPr>
                        <a:t>12.0</a:t>
                      </a:r>
                    </a:p>
                  </a:txBody>
                  <a:tcPr marL="47155" marR="17813" marT="13473" marB="101046"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900" cap="none" spc="0">
                          <a:solidFill>
                            <a:schemeClr val="tx1"/>
                          </a:solidFill>
                        </a:rPr>
                        <a:t>23.0</a:t>
                      </a:r>
                    </a:p>
                  </a:txBody>
                  <a:tcPr marL="47155" marR="17813" marT="13473" marB="101046"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900" cap="none" spc="0">
                          <a:solidFill>
                            <a:schemeClr val="tx1"/>
                          </a:solidFill>
                        </a:rPr>
                        <a:t>0.016151</a:t>
                      </a:r>
                    </a:p>
                  </a:txBody>
                  <a:tcPr marL="47155" marR="17813" marT="13473" marB="101046"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900" cap="none" spc="0">
                          <a:solidFill>
                            <a:schemeClr val="tx1"/>
                          </a:solidFill>
                        </a:rPr>
                        <a:t>0.030956</a:t>
                      </a:r>
                    </a:p>
                  </a:txBody>
                  <a:tcPr marL="47155" marR="17813" marT="13473" marB="101046"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541839989"/>
                  </a:ext>
                </a:extLst>
              </a:tr>
              <a:tr h="276192">
                <a:tc>
                  <a:txBody>
                    <a:bodyPr/>
                    <a:lstStyle/>
                    <a:p>
                      <a:r>
                        <a:rPr lang="en-US" sz="900" cap="none" spc="0">
                          <a:solidFill>
                            <a:schemeClr val="tx1"/>
                          </a:solidFill>
                        </a:rPr>
                        <a:t>1914</a:t>
                      </a:r>
                    </a:p>
                  </a:txBody>
                  <a:tcPr marL="47155" marR="17813" marT="13473" marB="101046" anchor="ctr">
                    <a:lnL w="12700" cap="flat" cmpd="sng" algn="ctr">
                      <a:solidFill>
                        <a:schemeClr val="tx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US" sz="900" cap="none" spc="0">
                          <a:solidFill>
                            <a:schemeClr val="tx1"/>
                          </a:solidFill>
                        </a:rPr>
                        <a:t>72.0</a:t>
                      </a:r>
                    </a:p>
                  </a:txBody>
                  <a:tcPr marL="47155" marR="17813" marT="13473" marB="101046"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US" sz="900" cap="none" spc="0">
                          <a:solidFill>
                            <a:schemeClr val="tx1"/>
                          </a:solidFill>
                        </a:rPr>
                        <a:t>103.2</a:t>
                      </a:r>
                    </a:p>
                  </a:txBody>
                  <a:tcPr marL="47155" marR="17813" marT="13473" marB="101046"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US" sz="900" cap="none" spc="0">
                          <a:solidFill>
                            <a:schemeClr val="tx1"/>
                          </a:solidFill>
                        </a:rPr>
                        <a:t>0.096904</a:t>
                      </a:r>
                    </a:p>
                  </a:txBody>
                  <a:tcPr marL="47155" marR="17813" marT="13473" marB="101046"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US" sz="900" cap="none" spc="0">
                          <a:solidFill>
                            <a:schemeClr val="tx1"/>
                          </a:solidFill>
                        </a:rPr>
                        <a:t>0.138896</a:t>
                      </a:r>
                    </a:p>
                  </a:txBody>
                  <a:tcPr marL="47155" marR="17813" marT="13473" marB="101046"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621423381"/>
                  </a:ext>
                </a:extLst>
              </a:tr>
              <a:tr h="276192">
                <a:tc>
                  <a:txBody>
                    <a:bodyPr/>
                    <a:lstStyle/>
                    <a:p>
                      <a:r>
                        <a:rPr lang="en-US" sz="900" cap="none" spc="0">
                          <a:solidFill>
                            <a:schemeClr val="tx1"/>
                          </a:solidFill>
                        </a:rPr>
                        <a:t>2034</a:t>
                      </a:r>
                    </a:p>
                  </a:txBody>
                  <a:tcPr marL="47155" marR="17813" marT="13473" marB="101046" anchor="ctr">
                    <a:lnL w="12700"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900" cap="none" spc="0">
                          <a:solidFill>
                            <a:schemeClr val="tx1"/>
                          </a:solidFill>
                        </a:rPr>
                        <a:t>3.0</a:t>
                      </a:r>
                    </a:p>
                  </a:txBody>
                  <a:tcPr marL="47155" marR="17813" marT="13473" marB="101046"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900" cap="none" spc="0">
                          <a:solidFill>
                            <a:schemeClr val="tx1"/>
                          </a:solidFill>
                        </a:rPr>
                        <a:t>3.9</a:t>
                      </a:r>
                    </a:p>
                  </a:txBody>
                  <a:tcPr marL="47155" marR="17813" marT="13473" marB="101046"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900" cap="none" spc="0">
                          <a:solidFill>
                            <a:schemeClr val="tx1"/>
                          </a:solidFill>
                        </a:rPr>
                        <a:t>0.004038</a:t>
                      </a:r>
                    </a:p>
                  </a:txBody>
                  <a:tcPr marL="47155" marR="17813" marT="13473" marB="101046"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900" cap="none" spc="0">
                          <a:solidFill>
                            <a:schemeClr val="tx1"/>
                          </a:solidFill>
                        </a:rPr>
                        <a:t>0.005249</a:t>
                      </a:r>
                    </a:p>
                  </a:txBody>
                  <a:tcPr marL="47155" marR="17813" marT="13473" marB="101046"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712872775"/>
                  </a:ext>
                </a:extLst>
              </a:tr>
              <a:tr h="276192">
                <a:tc>
                  <a:txBody>
                    <a:bodyPr/>
                    <a:lstStyle/>
                    <a:p>
                      <a:r>
                        <a:rPr lang="en-US" sz="900" cap="none" spc="0">
                          <a:solidFill>
                            <a:schemeClr val="tx1"/>
                          </a:solidFill>
                        </a:rPr>
                        <a:t>2189</a:t>
                      </a:r>
                    </a:p>
                  </a:txBody>
                  <a:tcPr marL="47155" marR="17813" marT="13473" marB="101046" anchor="ctr">
                    <a:lnL w="12700" cap="flat" cmpd="sng" algn="ctr">
                      <a:solidFill>
                        <a:schemeClr val="tx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US" sz="900" cap="none" spc="0">
                          <a:solidFill>
                            <a:schemeClr val="tx1"/>
                          </a:solidFill>
                        </a:rPr>
                        <a:t>112.0</a:t>
                      </a:r>
                    </a:p>
                  </a:txBody>
                  <a:tcPr marL="47155" marR="17813" marT="13473" marB="101046"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US" sz="900" cap="none" spc="0">
                          <a:solidFill>
                            <a:schemeClr val="tx1"/>
                          </a:solidFill>
                        </a:rPr>
                        <a:t>163.2</a:t>
                      </a:r>
                    </a:p>
                  </a:txBody>
                  <a:tcPr marL="47155" marR="17813" marT="13473" marB="101046"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US" sz="900" cap="none" spc="0">
                          <a:solidFill>
                            <a:schemeClr val="tx1"/>
                          </a:solidFill>
                        </a:rPr>
                        <a:t>0.150740</a:t>
                      </a:r>
                    </a:p>
                  </a:txBody>
                  <a:tcPr marL="47155" marR="17813" marT="13473" marB="101046"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US" sz="900" cap="none" spc="0">
                          <a:solidFill>
                            <a:schemeClr val="tx1"/>
                          </a:solidFill>
                        </a:rPr>
                        <a:t>0.219650</a:t>
                      </a:r>
                    </a:p>
                  </a:txBody>
                  <a:tcPr marL="47155" marR="17813" marT="13473" marB="101046"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1926094692"/>
                  </a:ext>
                </a:extLst>
              </a:tr>
              <a:tr h="276192">
                <a:tc>
                  <a:txBody>
                    <a:bodyPr/>
                    <a:lstStyle/>
                    <a:p>
                      <a:r>
                        <a:rPr lang="en-US" sz="900" cap="none" spc="0">
                          <a:solidFill>
                            <a:schemeClr val="tx1"/>
                          </a:solidFill>
                        </a:rPr>
                        <a:t>2402</a:t>
                      </a:r>
                    </a:p>
                  </a:txBody>
                  <a:tcPr marL="47155" marR="17813" marT="13473" marB="101046" anchor="ctr">
                    <a:lnL w="12700"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900" cap="none" spc="0">
                          <a:solidFill>
                            <a:schemeClr val="tx1"/>
                          </a:solidFill>
                        </a:rPr>
                        <a:t>6.0</a:t>
                      </a:r>
                    </a:p>
                  </a:txBody>
                  <a:tcPr marL="47155" marR="17813" marT="13473" marB="101046"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900" cap="none" spc="0">
                          <a:solidFill>
                            <a:schemeClr val="tx1"/>
                          </a:solidFill>
                        </a:rPr>
                        <a:t>9.8</a:t>
                      </a:r>
                    </a:p>
                  </a:txBody>
                  <a:tcPr marL="47155" marR="17813" marT="13473" marB="101046"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900" cap="none" spc="0">
                          <a:solidFill>
                            <a:schemeClr val="tx1"/>
                          </a:solidFill>
                        </a:rPr>
                        <a:t>0.008075</a:t>
                      </a:r>
                    </a:p>
                  </a:txBody>
                  <a:tcPr marL="47155" marR="17813" marT="13473" marB="101046"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900" cap="none" spc="0">
                          <a:solidFill>
                            <a:schemeClr val="tx1"/>
                          </a:solidFill>
                        </a:rPr>
                        <a:t>0.013190</a:t>
                      </a:r>
                    </a:p>
                  </a:txBody>
                  <a:tcPr marL="47155" marR="17813" marT="13473" marB="101046"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3857811979"/>
                  </a:ext>
                </a:extLst>
              </a:tr>
              <a:tr h="276192">
                <a:tc>
                  <a:txBody>
                    <a:bodyPr/>
                    <a:lstStyle/>
                    <a:p>
                      <a:r>
                        <a:rPr lang="en-US" sz="900" cap="none" spc="0">
                          <a:solidFill>
                            <a:schemeClr val="tx1"/>
                          </a:solidFill>
                        </a:rPr>
                        <a:t>2935</a:t>
                      </a:r>
                    </a:p>
                  </a:txBody>
                  <a:tcPr marL="47155" marR="17813" marT="13473" marB="101046" anchor="ctr">
                    <a:lnL w="12700" cap="flat" cmpd="sng" algn="ctr">
                      <a:solidFill>
                        <a:schemeClr val="tx1"/>
                      </a:solid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US" sz="900" cap="none" spc="0">
                          <a:solidFill>
                            <a:schemeClr val="tx1"/>
                          </a:solidFill>
                        </a:rPr>
                        <a:t>5.0</a:t>
                      </a:r>
                    </a:p>
                  </a:txBody>
                  <a:tcPr marL="47155" marR="17813" marT="13473" marB="101046"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US" sz="900" cap="none" spc="0">
                          <a:solidFill>
                            <a:schemeClr val="tx1"/>
                          </a:solidFill>
                        </a:rPr>
                        <a:t>4.4</a:t>
                      </a:r>
                    </a:p>
                  </a:txBody>
                  <a:tcPr marL="47155" marR="17813" marT="13473" marB="101046"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US" sz="900" cap="none" spc="0">
                          <a:solidFill>
                            <a:schemeClr val="tx1"/>
                          </a:solidFill>
                        </a:rPr>
                        <a:t>0.006729</a:t>
                      </a:r>
                    </a:p>
                  </a:txBody>
                  <a:tcPr marL="47155" marR="17813" marT="13473" marB="101046"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US" sz="900" cap="none" spc="0">
                          <a:solidFill>
                            <a:schemeClr val="tx1"/>
                          </a:solidFill>
                        </a:rPr>
                        <a:t>0.005922</a:t>
                      </a:r>
                    </a:p>
                  </a:txBody>
                  <a:tcPr marL="47155" marR="17813" marT="13473" marB="101046"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3893438570"/>
                  </a:ext>
                </a:extLst>
              </a:tr>
            </a:tbl>
          </a:graphicData>
        </a:graphic>
      </p:graphicFrame>
    </p:spTree>
    <p:extLst>
      <p:ext uri="{BB962C8B-B14F-4D97-AF65-F5344CB8AC3E}">
        <p14:creationId xmlns:p14="http://schemas.microsoft.com/office/powerpoint/2010/main" val="2944480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5" name="Rectangle 44">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A091C6-5B88-E7B5-7174-0E5DC16348C3}"/>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3700">
                <a:solidFill>
                  <a:srgbClr val="FFFFFF"/>
                </a:solidFill>
              </a:rPr>
              <a:t>Overutilized &amp; Underutilized Assets</a:t>
            </a:r>
          </a:p>
        </p:txBody>
      </p:sp>
      <p:pic>
        <p:nvPicPr>
          <p:cNvPr id="18" name="Picture 17" descr="A graph with numbers and lines&#10;&#10;AI-generated content may be incorrect.">
            <a:extLst>
              <a:ext uri="{FF2B5EF4-FFF2-40B4-BE49-F238E27FC236}">
                <a16:creationId xmlns:a16="http://schemas.microsoft.com/office/drawing/2014/main" id="{D086CD22-4EE6-AC3E-610A-2076F0D6B384}"/>
              </a:ext>
            </a:extLst>
          </p:cNvPr>
          <p:cNvPicPr>
            <a:picLocks noChangeAspect="1"/>
          </p:cNvPicPr>
          <p:nvPr/>
        </p:nvPicPr>
        <p:blipFill>
          <a:blip r:embed="rId3"/>
          <a:stretch>
            <a:fillRect/>
          </a:stretch>
        </p:blipFill>
        <p:spPr>
          <a:xfrm>
            <a:off x="32824" y="2060620"/>
            <a:ext cx="5207120" cy="3397646"/>
          </a:xfrm>
          <a:prstGeom prst="rect">
            <a:avLst/>
          </a:prstGeom>
        </p:spPr>
      </p:pic>
      <p:pic>
        <p:nvPicPr>
          <p:cNvPr id="14" name="Content Placeholder 13" descr="A graph of overruutized assets&#10;&#10;AI-generated content may be incorrect.">
            <a:extLst>
              <a:ext uri="{FF2B5EF4-FFF2-40B4-BE49-F238E27FC236}">
                <a16:creationId xmlns:a16="http://schemas.microsoft.com/office/drawing/2014/main" id="{55BAA42A-9613-D0DF-3EA0-28D1D6E27B97}"/>
              </a:ext>
            </a:extLst>
          </p:cNvPr>
          <p:cNvPicPr>
            <a:picLocks noGrp="1" noChangeAspect="1"/>
          </p:cNvPicPr>
          <p:nvPr>
            <p:ph idx="1"/>
          </p:nvPr>
        </p:nvPicPr>
        <p:blipFill>
          <a:blip r:embed="rId4"/>
          <a:stretch>
            <a:fillRect/>
          </a:stretch>
        </p:blipFill>
        <p:spPr>
          <a:xfrm>
            <a:off x="5345723" y="1854928"/>
            <a:ext cx="6130529" cy="4061475"/>
          </a:xfrm>
          <a:prstGeom prst="rect">
            <a:avLst/>
          </a:prstGeom>
        </p:spPr>
      </p:pic>
    </p:spTree>
    <p:extLst>
      <p:ext uri="{BB962C8B-B14F-4D97-AF65-F5344CB8AC3E}">
        <p14:creationId xmlns:p14="http://schemas.microsoft.com/office/powerpoint/2010/main" val="2910728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3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4BFF3EE-6E31-D35E-68CC-ACE9A791E5CF}"/>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3700" kern="1200">
                <a:solidFill>
                  <a:srgbClr val="FFFFFF"/>
                </a:solidFill>
                <a:latin typeface="+mj-lt"/>
                <a:ea typeface="+mj-ea"/>
                <a:cs typeface="+mj-cs"/>
              </a:rPr>
              <a:t>Time Based Trends – How asset usage changed over time.</a:t>
            </a:r>
          </a:p>
        </p:txBody>
      </p:sp>
      <p:pic>
        <p:nvPicPr>
          <p:cNvPr id="12" name="Content Placeholder 11" descr="A graph with numbers and lines&#10;&#10;AI-generated content may be incorrect.">
            <a:extLst>
              <a:ext uri="{FF2B5EF4-FFF2-40B4-BE49-F238E27FC236}">
                <a16:creationId xmlns:a16="http://schemas.microsoft.com/office/drawing/2014/main" id="{7FB9D918-B9FF-D0D2-07B4-FFC57230E85B}"/>
              </a:ext>
            </a:extLst>
          </p:cNvPr>
          <p:cNvPicPr>
            <a:picLocks noGrp="1" noChangeAspect="1"/>
          </p:cNvPicPr>
          <p:nvPr>
            <p:ph idx="1"/>
          </p:nvPr>
        </p:nvPicPr>
        <p:blipFill>
          <a:blip r:embed="rId3"/>
          <a:stretch>
            <a:fillRect/>
          </a:stretch>
        </p:blipFill>
        <p:spPr>
          <a:xfrm>
            <a:off x="4137509" y="1191492"/>
            <a:ext cx="7590667" cy="4269750"/>
          </a:xfrm>
          <a:prstGeom prst="rect">
            <a:avLst/>
          </a:prstGeom>
        </p:spPr>
      </p:pic>
    </p:spTree>
    <p:extLst>
      <p:ext uri="{BB962C8B-B14F-4D97-AF65-F5344CB8AC3E}">
        <p14:creationId xmlns:p14="http://schemas.microsoft.com/office/powerpoint/2010/main" val="7692665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4513</TotalTime>
  <Words>901</Words>
  <Application>Microsoft Macintosh PowerPoint</Application>
  <PresentationFormat>Widescreen</PresentationFormat>
  <Paragraphs>197</Paragraphs>
  <Slides>13</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Aptos</vt:lpstr>
      <vt:lpstr>Aptos Display</vt:lpstr>
      <vt:lpstr>Arial</vt:lpstr>
      <vt:lpstr>Helvetica Neue</vt:lpstr>
      <vt:lpstr>Times New Roman</vt:lpstr>
      <vt:lpstr>Office Theme</vt:lpstr>
      <vt:lpstr>Veracity Forecasting Group Data Science Interview Problem Asset Utilization &amp; Status Analysis</vt:lpstr>
      <vt:lpstr>Business Problem &amp; Objective</vt:lpstr>
      <vt:lpstr>Data Overview</vt:lpstr>
      <vt:lpstr>Data Overview</vt:lpstr>
      <vt:lpstr>Key Metrics</vt:lpstr>
      <vt:lpstr>Utilization Analysis (Cycles &amp; Hours)</vt:lpstr>
      <vt:lpstr>Overutilized Assets By Serial No.</vt:lpstr>
      <vt:lpstr>Overutilized &amp; Underutilized Assets</vt:lpstr>
      <vt:lpstr>Time Based Trends – How asset usage changed over time.</vt:lpstr>
      <vt:lpstr>Facility Level Insights  - Asset utilization per facility</vt:lpstr>
      <vt:lpstr>Lifecycle Analysis: Time spent in each status</vt:lpstr>
      <vt:lpstr>Key Takeaways</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Brashon Ford</dc:creator>
  <cp:lastModifiedBy>Brashon Ford</cp:lastModifiedBy>
  <cp:revision>18</cp:revision>
  <dcterms:created xsi:type="dcterms:W3CDTF">2025-03-29T14:22:39Z</dcterms:created>
  <dcterms:modified xsi:type="dcterms:W3CDTF">2025-04-01T17:37:24Z</dcterms:modified>
</cp:coreProperties>
</file>