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81EFB3-1C34-404D-9A47-FAA48C405520}">
  <a:tblStyle styleId="{0181EFB3-1C34-404D-9A47-FAA48C405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0853ef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0853ef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“Ideia mais utilizada para definir representações vetoriais de palavras e documentos”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ab204b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ab204b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Representação bag-of-words - a ordem das palavras em um documento não é considerada na representação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13d54c5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13d54c5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Representação bag-of-words - a ordem das palavras em um documento não é considerada na representação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0853e9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0853e9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Representação bag-of-words - a ordem das palavras em um documento não é considerada na representação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3d54c5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3d54c5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13d54c50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13d54c50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3d54c50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3d54c50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3d54c5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13d54c5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3d54c5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3d54c5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3d54c50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13d54c50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13d54c50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13d54c50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13d54c50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13d54c50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eefeed1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eefeed1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eefeed1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eefeed1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d894a0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d894a0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Assim, a partir de um grande corpus, alguns tokens são selecionados aleatoriamente para serem mascarados, outros são substituídos por tokens aleatórios e os demais mantidos sem alteração. No BERT, 15% dos tokens no corpus de treinamento são selecionados para esse processo. Destes, 80% são mascarados, 10% são substituídos por tokens aleatórios e 10% permanecem inalterados (Jurafsky e Martin 2021). </a:t>
            </a:r>
            <a:r>
              <a:rPr b="1" lang="pt-BR"/>
              <a:t>O objetivo da estratégia de MLM é tentar prever qual é a palavra que foi mascarada considerando os contextos de ocorrência tanto à esquerda quanto à direita (bidirectional encoder).</a:t>
            </a:r>
            <a:r>
              <a:rPr lang="pt-BR"/>
              <a:t> Essa mesma ideia pode ser estendida para mascarar sequências de tokens como ocorre no SpanBERT (Joshi et al. 2020).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eefeed1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eefeed1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 partir de um modelo pré-treinado o que se faz é realizar o ajuste fino (finetuning) para uma tarefa específica usando um conjunto menor de dados rotulados. Para (Jurafsky e Martin 2021), o fine-tuning é um processo que continua (estende) o pré-treinamento de um modelo de linguagem contextualizado, geralmente adicionando camadas neurais de classificação e/ou ajustando parâmetros, a fim de realizar alguma tarefa fim como etiquetagem morfossintática ou análise de sentimentos.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2d894a0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2d894a0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2d46b9e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e2d46b9e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0853ef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0853ef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Aplicações de geração de texto que, a cada momento, escolhem a próxima palavra a ser gerada com base na sequência gerada até então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0853ef5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10853ef5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“A álgebra linear é o campo da matemática que estuda os espaços vetoriais e as operações em vetores”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“No Python, a manipulação de vetores de acordo com a álgebra linear pode ser facilmente feita através da biblioteca numpy”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16a3e9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16a3e9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0853ef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0853ef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“A primeira representação vetorial de palavras ocorreu em </a:t>
            </a:r>
            <a:r>
              <a:rPr b="1" lang="pt-BR"/>
              <a:t>1957</a:t>
            </a:r>
            <a:r>
              <a:rPr lang="pt-BR"/>
              <a:t> no livro The Measurement of Meaning, onde Osgood et al. propôs representar cada palavra em 3 dimensões de sentimento: (1) valência (que indica o encanto do estímulo), (2) excitação (que indica a intensidade da emoção provocada pelo estímulo) e (3) dominância (que indica o grau de controle exercido pelo estímulo).”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3d54c5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3d54c5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efeed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eefeed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Uma das grandes limitações desse tipo de representação é sua </a:t>
            </a:r>
            <a:r>
              <a:rPr b="1" lang="pt-BR"/>
              <a:t>esparsidade</a:t>
            </a:r>
            <a:r>
              <a:rPr lang="pt-BR"/>
              <a:t>, uma vez que, para cada palavra, apenas uma posição será preenchida com 1 desperdiçando, assim, as demais posições que poderiam ser usadas para representar outros traços dessa palavra.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Outra limitação é que, em uma representação one-hot encoding, a </a:t>
            </a:r>
            <a:r>
              <a:rPr b="1" lang="pt-BR"/>
              <a:t>similaridade entre palavras semanticamente próxima</a:t>
            </a:r>
            <a:r>
              <a:rPr lang="pt-BR"/>
              <a:t>s como maçã e banana </a:t>
            </a:r>
            <a:r>
              <a:rPr b="1" lang="pt-BR"/>
              <a:t>não é facilmente capturada</a:t>
            </a:r>
            <a:r>
              <a:rPr lang="pt-BR"/>
              <a:t> pois o contexto de ocorrência similar entre elas não é representado no vetor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elenacaseli@ufscar.br" TargetMode="External"/><Relationship Id="rId4" Type="http://schemas.openxmlformats.org/officeDocument/2006/relationships/hyperlink" Target="mailto:claudiafreitas@puc-rio.br" TargetMode="External"/><Relationship Id="rId5" Type="http://schemas.openxmlformats.org/officeDocument/2006/relationships/hyperlink" Target="mailto:robertaqueirozlv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medium.com/mlearning-ai/word-embeddings-how-do-organizations-use-them-for-building-recommendation-systems-e0341cf5e63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towardsdatascience.com/deep-learning-for-nlp-word-embeddings-4f5c90bcdab5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nilc.icmc.usp.br/embeddings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uggingface.co/blog/bert-101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bert.net/examples/unsupervised_learning/MLM/README.html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huggingface.co/blog/bert-101" TargetMode="External"/><Relationship Id="rId4" Type="http://schemas.openxmlformats.org/officeDocument/2006/relationships/hyperlink" Target="https://github.com/neuralmind-ai/portuguese-bert" TargetMode="External"/><Relationship Id="rId5" Type="http://schemas.openxmlformats.org/officeDocument/2006/relationships/hyperlink" Target="https://huggingface.co/verissimomanoel/RobertaTwitterBR/tree/mai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b.stanford.edu/~jurafsky/slp3/" TargetMode="External"/><Relationship Id="rId4" Type="http://schemas.openxmlformats.org/officeDocument/2006/relationships/hyperlink" Target="https://www.youtube.com/playlist?list=PLLrlHSmC0Mw73a1t73DEjgGMPyu8QssW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deep-learning-for-nlp-word-embeddings-4f5c90bcdab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Representação de palavras</a:t>
            </a: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30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one-hot-encoding</a:t>
            </a: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word embeddings</a:t>
            </a: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, modelos de linguagem</a:t>
            </a:r>
            <a:endParaRPr b="1" sz="30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Helena Caseli, Cláudia Freitas e Roberta Viola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helenacaseli@ufscar.br</a:t>
            </a: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claudiafreitas@puc-rio.br</a:t>
            </a: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robertaqueirozlv@gmail.com</a:t>
            </a:r>
            <a:endParaRPr sz="18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Processamento de Linguagem Natural</a:t>
            </a:r>
            <a:endParaRPr b="1" sz="480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>
                <a:solidFill>
                  <a:schemeClr val="accent5"/>
                </a:solidFill>
              </a:rPr>
              <a:t>Matrizes de Frequência</a:t>
            </a:r>
            <a:endParaRPr sz="754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03300" y="1051175"/>
            <a:ext cx="84255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Hipótese Distributiva</a:t>
            </a:r>
            <a:endParaRPr b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200">
                <a:solidFill>
                  <a:srgbClr val="666666"/>
                </a:solidFill>
              </a:rPr>
              <a:t>Formulada pela primeira vez por Joss (1950), Harris (1954) e Firth (1957)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Assume que palavras semelhantes têm contextos similares</a:t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10" y="3181300"/>
            <a:ext cx="2172576" cy="14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1766700" y="2783900"/>
            <a:ext cx="582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“Diga-me com quem andas e eu te direi quem tu és”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6253050" y="2377000"/>
            <a:ext cx="694500" cy="2377200"/>
          </a:xfrm>
          <a:prstGeom prst="rect">
            <a:avLst/>
          </a:prstGeom>
          <a:solidFill>
            <a:srgbClr val="FB8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349125" y="3949800"/>
            <a:ext cx="55983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03300" y="1051175"/>
            <a:ext cx="84255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Matriz de Frequência Termo-Documento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Associa frequência de coocorrência de termos em documentos (sentenças)</a:t>
            </a:r>
            <a:endParaRPr sz="2200">
              <a:solidFill>
                <a:srgbClr val="666666"/>
              </a:solidFill>
            </a:endParaRPr>
          </a:p>
        </p:txBody>
      </p:sp>
      <p:graphicFrame>
        <p:nvGraphicFramePr>
          <p:cNvPr id="189" name="Google Shape;189;p24"/>
          <p:cNvGraphicFramePr/>
          <p:nvPr/>
        </p:nvGraphicFramePr>
        <p:xfrm>
          <a:off x="1333300" y="236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{0181EFB3-1C34-404D-9A47-FAA48C405520}</a:tableStyleId>
              </a:tblPr>
              <a:tblGrid>
                <a:gridCol w="811075"/>
                <a:gridCol w="683875"/>
                <a:gridCol w="683875"/>
                <a:gridCol w="683875"/>
                <a:gridCol w="683875"/>
                <a:gridCol w="683875"/>
                <a:gridCol w="683875"/>
                <a:gridCol w="683875"/>
              </a:tblGrid>
              <a:tr h="3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agora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0" name="Google Shape;190;p24"/>
          <p:cNvCxnSpPr/>
          <p:nvPr/>
        </p:nvCxnSpPr>
        <p:spPr>
          <a:xfrm rot="10800000">
            <a:off x="920850" y="2719600"/>
            <a:ext cx="1349100" cy="21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>
            <a:off x="20175" y="2377000"/>
            <a:ext cx="123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“e” ocorre 1 vez no documento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 flipH="1" rot="10800000">
            <a:off x="6874050" y="3469050"/>
            <a:ext cx="835200" cy="599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4"/>
          <p:cNvSpPr txBox="1"/>
          <p:nvPr/>
        </p:nvSpPr>
        <p:spPr>
          <a:xfrm>
            <a:off x="7709250" y="3158650"/>
            <a:ext cx="13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essa é a representação de “a”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7633050" y="1787050"/>
            <a:ext cx="15015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essa é a representação do documento 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 flipH="1" rot="10800000">
            <a:off x="6884775" y="2165175"/>
            <a:ext cx="793500" cy="458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03300" y="1051175"/>
            <a:ext cx="84255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Matriz de Frequência Termo-Termo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Associa frequência de coocorrência entre termos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38800" y="1931000"/>
            <a:ext cx="20772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 agora, José?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festa acabou,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luz apagou,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povo sumiu,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noite esfriou,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 agora, José?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 agora, você?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você que é sem nome,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que zomba dos outros,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você que faz versos,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que ama, protesta?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 agora, José?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008750" y="2783900"/>
            <a:ext cx="5578500" cy="385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3009700" y="19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{0181EFB3-1C34-404D-9A47-FAA48C405520}</a:tableStyleId>
              </a:tblPr>
              <a:tblGrid>
                <a:gridCol w="811075"/>
                <a:gridCol w="533975"/>
                <a:gridCol w="833775"/>
                <a:gridCol w="683875"/>
                <a:gridCol w="683875"/>
                <a:gridCol w="683875"/>
                <a:gridCol w="523275"/>
                <a:gridCol w="844475"/>
              </a:tblGrid>
              <a:tr h="3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agora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protesta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agora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você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Matriz de TF-IDF</a:t>
            </a:r>
            <a:endParaRPr b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Calcula a dimensão de uma palavra pela sua </a:t>
            </a:r>
            <a:r>
              <a:rPr b="1" lang="pt-BR" sz="2400">
                <a:solidFill>
                  <a:srgbClr val="666666"/>
                </a:solidFill>
              </a:rPr>
              <a:t>frequência</a:t>
            </a:r>
            <a:r>
              <a:rPr lang="pt-BR" sz="2400">
                <a:solidFill>
                  <a:srgbClr val="666666"/>
                </a:solidFill>
              </a:rPr>
              <a:t> X a </a:t>
            </a:r>
            <a:r>
              <a:rPr b="1" lang="pt-BR" sz="2400">
                <a:solidFill>
                  <a:srgbClr val="666666"/>
                </a:solidFill>
              </a:rPr>
              <a:t>frequência inversa de documentos que aparece</a:t>
            </a:r>
            <a:endParaRPr b="1" sz="2400">
              <a:solidFill>
                <a:srgbClr val="666666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50" y="2646525"/>
            <a:ext cx="3700175" cy="1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</a:t>
            </a:r>
            <a:endParaRPr b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Esparsidade</a:t>
            </a:r>
            <a:endParaRPr sz="2400"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Representações vetoriais geradas por métodos de contagem são muito esparsas, ou seja, possuem muitos zeros</a:t>
            </a:r>
            <a:endParaRPr sz="20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Não escalável</a:t>
            </a:r>
            <a:endParaRPr sz="2400"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À medida que o número de documentos e vocabulário cresce, a dimensão dos vetores torna-se um gargalo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96175" y="1304850"/>
            <a:ext cx="79554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>
                <a:solidFill>
                  <a:schemeClr val="accent5"/>
                </a:solidFill>
              </a:rPr>
              <a:t>Word embeddings</a:t>
            </a:r>
            <a:endParaRPr sz="7540">
              <a:solidFill>
                <a:schemeClr val="accent5"/>
              </a:solidFill>
            </a:endParaRPr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2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Word embeddings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03300" y="1051175"/>
            <a:ext cx="4354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Representações vetoriais densas (</a:t>
            </a:r>
            <a:r>
              <a:rPr lang="pt-BR" sz="2200">
                <a:solidFill>
                  <a:srgbClr val="666666"/>
                </a:solidFill>
              </a:rPr>
              <a:t>valores diferentes   de zero)</a:t>
            </a:r>
            <a:endParaRPr sz="22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A dimensão é fixa (p. ex. 300)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050" y="1224650"/>
            <a:ext cx="4525700" cy="33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0" y="3626400"/>
            <a:ext cx="42531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https://medium.com/mlearning-ai/word-embeddings-how-do-organizations-use-them-for-building-recommendation-systems-e0341cf5e638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30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Word embeddings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200">
                <a:solidFill>
                  <a:srgbClr val="666666"/>
                </a:solidFill>
              </a:rPr>
              <a:t>v(king) + v(woman) - v(man) ~ v(queen)</a:t>
            </a:r>
            <a:endParaRPr sz="22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v(king) - v(royal) ~ v(man)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v(queen) - v(royal) ~ v(woman)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00" y="1547550"/>
            <a:ext cx="2945049" cy="290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588900" y="4454225"/>
            <a:ext cx="7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https://towardsdatascience.com/deep-learning-for-nlp-word-embeddings-4f5c90bcdab5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31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Word embeddings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pt-BR" sz="2400">
                <a:solidFill>
                  <a:srgbClr val="666666"/>
                </a:solidFill>
              </a:rPr>
              <a:t>Para o português: 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NILC word embeddings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903" y="1727725"/>
            <a:ext cx="4104510" cy="29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One-Hot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693150" y="2711625"/>
            <a:ext cx="1776900" cy="864900"/>
            <a:chOff x="303300" y="2467600"/>
            <a:chExt cx="1776900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14061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Matrizes de frequência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2</a:t>
            </a:r>
            <a:endParaRPr b="1" sz="1600">
              <a:solidFill>
                <a:srgbClr val="FFFFFF"/>
              </a:solidFill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3648350" y="1541925"/>
            <a:ext cx="1776900" cy="864900"/>
            <a:chOff x="303300" y="2467600"/>
            <a:chExt cx="1776900" cy="864900"/>
          </a:xfrm>
        </p:grpSpPr>
        <p:cxnSp>
          <p:nvCxnSpPr>
            <p:cNvPr id="89" name="Google Shape;89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4"/>
            <p:cNvSpPr txBox="1"/>
            <p:nvPr/>
          </p:nvSpPr>
          <p:spPr>
            <a:xfrm>
              <a:off x="674100" y="2467600"/>
              <a:ext cx="14061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Word embeddings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1" name="Google Shape;91;p14"/>
          <p:cNvSpPr/>
          <p:nvPr/>
        </p:nvSpPr>
        <p:spPr>
          <a:xfrm>
            <a:off x="34266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3</a:t>
            </a:r>
            <a:endParaRPr b="1" sz="1600">
              <a:solidFill>
                <a:srgbClr val="FFFFFF"/>
              </a:solidFill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3648350" y="2684925"/>
            <a:ext cx="2412000" cy="864900"/>
            <a:chOff x="303300" y="2467600"/>
            <a:chExt cx="2412000" cy="864900"/>
          </a:xfrm>
        </p:grpSpPr>
        <p:cxnSp>
          <p:nvCxnSpPr>
            <p:cNvPr id="93" name="Google Shape;93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4"/>
            <p:cNvSpPr txBox="1"/>
            <p:nvPr/>
          </p:nvSpPr>
          <p:spPr>
            <a:xfrm>
              <a:off x="674100" y="246760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Modelos de linguagem contextualizados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3426625" y="2920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3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2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Word embeddings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pt-BR" sz="2400">
                <a:solidFill>
                  <a:srgbClr val="666666"/>
                </a:solidFill>
              </a:rPr>
              <a:t>Estáticas sofrem do problema de “misturar” significados</a:t>
            </a:r>
            <a:endParaRPr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Confluência de significados - </a:t>
            </a:r>
            <a:r>
              <a:rPr lang="pt-BR" sz="2200">
                <a:solidFill>
                  <a:srgbClr val="666666"/>
                </a:solidFill>
              </a:rPr>
              <a:t>Todos os significados de uma palavra são representados na mesma embedding 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688" y="2432200"/>
            <a:ext cx="3008726" cy="225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396175" y="1304850"/>
            <a:ext cx="79554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>
                <a:solidFill>
                  <a:schemeClr val="accent5"/>
                </a:solidFill>
              </a:rPr>
              <a:t>Modelos de linguagem contextualizados</a:t>
            </a:r>
            <a:endParaRPr sz="7540">
              <a:solidFill>
                <a:schemeClr val="accent5"/>
              </a:solidFill>
            </a:endParaRPr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Modelos de linguagem contextualizados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b="1" lang="pt-BR" sz="2400">
                <a:solidFill>
                  <a:srgbClr val="666666"/>
                </a:solidFill>
              </a:rPr>
              <a:t>Outras nomenclaturas</a:t>
            </a:r>
            <a:endParaRPr b="1" sz="2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Vetores de palavras dinâmicos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Embeddings contextualizadas</a:t>
            </a:r>
            <a:endParaRPr sz="20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b="1" lang="pt-BR" sz="2200">
                <a:solidFill>
                  <a:srgbClr val="666666"/>
                </a:solidFill>
              </a:rPr>
              <a:t>Ideia</a:t>
            </a:r>
            <a:endParaRPr b="1" sz="22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Cada palavra é representada por um vetor diferente cada vez que um contexto de ocorrência diferente é detectado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“enquanto os vetores estáticos representam os significados dos types (entradas do vocabulário), os vetores dinâmicos representam os significados dos tokens (instâncias de um type um contexto específico)” </a:t>
            </a:r>
            <a:r>
              <a:rPr lang="pt-BR" sz="2000">
                <a:solidFill>
                  <a:srgbClr val="666666"/>
                </a:solidFill>
              </a:rPr>
              <a:t>(Jurafsky e Martin, 2021)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Modelos de linguagem contextualizados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b="1" lang="pt-BR" sz="2400">
                <a:solidFill>
                  <a:srgbClr val="666666"/>
                </a:solidFill>
              </a:rPr>
              <a:t>Transformers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Paralelização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Mecanismo de atenção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314250" y="4378025"/>
            <a:ext cx="87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https://huggingface.co/blog/bert-101</a:t>
            </a:r>
            <a:r>
              <a:rPr lang="pt-BR"/>
              <a:t> 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00" y="2271975"/>
            <a:ext cx="8388398" cy="19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Google Shape;288;p3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Modelos de linguagem contextualizados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Pré-treinamento</a:t>
            </a:r>
            <a:endParaRPr b="1" sz="2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Processo de aprender algum tipo de representação de significado das palavras (ou sentenças) a partir do processamento de grandes corpora (Jurafsky e Martin, 2021)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Realizado de modo auto-supervisionado usando estratégias como Masked Language Modeling (MLM) ou Next Sentence Prediction (NSP)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3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Modelos de linguagem contextualizados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b="1" lang="pt-BR" sz="2400">
                <a:solidFill>
                  <a:srgbClr val="666666"/>
                </a:solidFill>
              </a:rPr>
              <a:t>MLM</a:t>
            </a:r>
            <a:endParaRPr b="1" sz="2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Tenta prever qual é a palavra que foi mascarada considerando os contextos de ocorrência tanto à esquerda quanto à direita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314250" y="4378025"/>
            <a:ext cx="87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https://www.sbert.net/examples/unsupervised_learning/MLM/README.html</a:t>
            </a:r>
            <a:r>
              <a:rPr lang="pt-BR"/>
              <a:t> </a:t>
            </a:r>
            <a:r>
              <a:rPr lang="pt-BR"/>
              <a:t> </a:t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349" y="2276475"/>
            <a:ext cx="4064726" cy="21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4" name="Google Shape;304;p3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Modelos de linguagem contextualizados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b="1" lang="pt-BR" sz="2400">
                <a:solidFill>
                  <a:srgbClr val="666666"/>
                </a:solidFill>
              </a:rPr>
              <a:t>Fine-tuning</a:t>
            </a:r>
            <a:endParaRPr b="1" sz="2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Processo que continua (estende) o pré-treinamento de um modelo pré-treinado, geralmente adicionando algumas camadas de classificação ou ajustando parâmetros (Jurafsky e Martin, 2021)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interessantes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>
                <a:solidFill>
                  <a:srgbClr val="666666"/>
                </a:solidFill>
              </a:rPr>
              <a:t>BERT e suas possíveis aplicações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pt-BR" sz="2000" u="sng">
                <a:solidFill>
                  <a:schemeClr val="hlink"/>
                </a:solidFill>
                <a:hlinkClick r:id="rId3"/>
              </a:rPr>
              <a:t>https://huggingface.co/blog/bert-101</a:t>
            </a:r>
            <a:r>
              <a:rPr lang="pt-BR" sz="2000">
                <a:solidFill>
                  <a:srgbClr val="666666"/>
                </a:solidFill>
              </a:rPr>
              <a:t>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pt-BR" sz="2000">
                <a:solidFill>
                  <a:srgbClr val="666666"/>
                </a:solidFill>
              </a:rPr>
              <a:t>Modelos BERT pré-treinados para o português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pt-BR" sz="2000" u="sng">
                <a:solidFill>
                  <a:schemeClr val="hlink"/>
                </a:solidFill>
                <a:hlinkClick r:id="rId4"/>
              </a:rPr>
              <a:t>BERTimbau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Char char="○"/>
            </a:pPr>
            <a:r>
              <a:rPr lang="pt-BR" sz="2000" u="sng">
                <a:solidFill>
                  <a:schemeClr val="hlink"/>
                </a:solidFill>
                <a:hlinkClick r:id="rId5"/>
              </a:rPr>
              <a:t>RoBERTaTwitterBR</a:t>
            </a:r>
            <a:r>
              <a:rPr lang="pt-BR" sz="2000">
                <a:solidFill>
                  <a:srgbClr val="666666"/>
                </a:solidFill>
              </a:rPr>
              <a:t>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Referências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>
                <a:solidFill>
                  <a:srgbClr val="666666"/>
                </a:solidFill>
              </a:rPr>
              <a:t>Jurafsky, D., Martin, J. H. Speech and Language Processing: An Introduction to Natural Language Processing, Computational Linguistics, and Speech Recognition. Disponível em: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https://web.stanford.edu/~jurafsky/slp3/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Curso de Linguística Computacional da UFMG - Prof. Thiago Castro Ferreira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https://www.youtube.com/playlist?list=PLLrlHSmC0Mw73a1t73DEjgGMPyu8QssWT</a:t>
            </a:r>
            <a:r>
              <a:rPr lang="pt-BR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As linguagens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409750" y="3267975"/>
            <a:ext cx="1162200" cy="463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O que é a linguagem afinal?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“Sistema de </a:t>
            </a:r>
            <a:r>
              <a:rPr b="1" lang="pt-BR" sz="2200">
                <a:solidFill>
                  <a:schemeClr val="dk1"/>
                </a:solidFill>
              </a:rPr>
              <a:t>símbolos de um vocabulário</a:t>
            </a:r>
            <a:r>
              <a:rPr lang="pt-BR" sz="2200">
                <a:solidFill>
                  <a:srgbClr val="666666"/>
                </a:solidFill>
              </a:rPr>
              <a:t> que, quando colocados numa determinada </a:t>
            </a:r>
            <a:r>
              <a:rPr b="1" lang="pt-BR" sz="2200">
                <a:solidFill>
                  <a:schemeClr val="dk1"/>
                </a:solidFill>
              </a:rPr>
              <a:t>ordem</a:t>
            </a:r>
            <a:r>
              <a:rPr lang="pt-BR" sz="2200">
                <a:solidFill>
                  <a:srgbClr val="666666"/>
                </a:solidFill>
              </a:rPr>
              <a:t> e expressos num determinado </a:t>
            </a:r>
            <a:r>
              <a:rPr b="1" lang="pt-BR" sz="2200">
                <a:solidFill>
                  <a:schemeClr val="dk1"/>
                </a:solidFill>
              </a:rPr>
              <a:t>contexto</a:t>
            </a:r>
            <a:r>
              <a:rPr lang="pt-BR" sz="2200">
                <a:solidFill>
                  <a:srgbClr val="666666"/>
                </a:solidFill>
              </a:rPr>
              <a:t>, emitem um </a:t>
            </a:r>
            <a:r>
              <a:rPr b="1" lang="pt-BR" sz="2200">
                <a:solidFill>
                  <a:schemeClr val="dk1"/>
                </a:solidFill>
              </a:rPr>
              <a:t>significado</a:t>
            </a:r>
            <a:r>
              <a:rPr lang="pt-BR" sz="2200">
                <a:solidFill>
                  <a:srgbClr val="666666"/>
                </a:solidFill>
              </a:rPr>
              <a:t>.”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Vetores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03300" y="1051175"/>
            <a:ext cx="84255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Estruturas compostas por várias dimensões</a:t>
            </a:r>
            <a:endParaRPr sz="2400" u="sng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200">
                <a:solidFill>
                  <a:srgbClr val="666666"/>
                </a:solidFill>
              </a:rPr>
              <a:t>Cada dimensão “representa um pouco” do conteúdo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35775" y="2115675"/>
            <a:ext cx="4674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Lato"/>
                <a:ea typeface="Lato"/>
                <a:cs typeface="Lato"/>
                <a:sym typeface="Lato"/>
              </a:rPr>
              <a:t>Dimensões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1. Início com caractere maiúsculo (1: sim, 0: não)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2. Quantidade de caracteres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3. Quantidade de tokens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4. Quantidade de vogais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5. Quantidade de consoantes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262075" y="2074475"/>
            <a:ext cx="10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cachorro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021925" y="3141275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Lua de mel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5994088" y="2495825"/>
            <a:ext cx="1940971" cy="400200"/>
            <a:chOff x="5917900" y="2648225"/>
            <a:chExt cx="1715700" cy="4002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59179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0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2620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8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6037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1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9478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3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72895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5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994385" y="3562625"/>
            <a:ext cx="1940971" cy="400200"/>
            <a:chOff x="5917900" y="2648225"/>
            <a:chExt cx="1715700" cy="400200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59179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1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2620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10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6037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3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69478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4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7289500" y="2648225"/>
              <a:ext cx="344100" cy="4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4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Espaço vetorial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751" y="1297651"/>
            <a:ext cx="3735725" cy="286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246250" y="43856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(Karani, 2018) apud </a:t>
            </a:r>
            <a:r>
              <a:rPr lang="pt-BR"/>
              <a:t>http://cidamo.com.br/2020-07-27-reviews-de-restaurantes/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03300" y="1051175"/>
            <a:ext cx="49848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600"/>
              <a:buChar char="-"/>
            </a:pPr>
            <a:r>
              <a:rPr lang="pt-BR" sz="2400">
                <a:solidFill>
                  <a:srgbClr val="666666"/>
                </a:solidFill>
              </a:rPr>
              <a:t>Conjunto de vetores de mesma dimensão</a:t>
            </a:r>
            <a:endParaRPr sz="2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Estudado pela Álgebra Linear (Python: numpy)</a:t>
            </a:r>
            <a:endParaRPr sz="20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Cálculo de similaridade (distância) nesse espaço</a:t>
            </a:r>
            <a:endParaRPr sz="24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Similaridade de cosseno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(Python: sklearn.metrics.pairwise tem cosine_similarity)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One-Hot</a:t>
            </a:r>
            <a:endParaRPr sz="8040">
              <a:solidFill>
                <a:schemeClr val="accent5"/>
              </a:solidFill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03300" y="1051175"/>
            <a:ext cx="84231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One-hot encoding</a:t>
            </a:r>
            <a:endParaRPr b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200">
                <a:solidFill>
                  <a:srgbClr val="666666"/>
                </a:solidFill>
              </a:rPr>
              <a:t>A representação tem o tamanho do vocabulário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No vetor de uma palavra, a sua posição no vocabulário recebe o valor 1, as demais, 0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275" y="2571750"/>
            <a:ext cx="3662976" cy="20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88900" y="4454225"/>
            <a:ext cx="7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https://towardsdatascience.com/deep-learning-for-nlp-word-embeddings-4f5c90bcdab5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03300" y="1051175"/>
            <a:ext cx="83661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One-hot encoding</a:t>
            </a:r>
            <a:endParaRPr b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200">
                <a:solidFill>
                  <a:srgbClr val="666666"/>
                </a:solidFill>
              </a:rPr>
              <a:t>A representação tem o tamanho do vocabulário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No vetor de uma sentença, as posições de suas palavras recebem valor 1, as demais, 0</a:t>
            </a:r>
            <a:endParaRPr sz="1800">
              <a:solidFill>
                <a:srgbClr val="666666"/>
              </a:solidFill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388975" y="307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{0181EFB3-1C34-404D-9A47-FAA48C405520}</a:tableStyleId>
              </a:tblPr>
              <a:tblGrid>
                <a:gridCol w="2335750"/>
                <a:gridCol w="732375"/>
                <a:gridCol w="978650"/>
                <a:gridCol w="486100"/>
                <a:gridCol w="732375"/>
                <a:gridCol w="732375"/>
                <a:gridCol w="732375"/>
                <a:gridCol w="732375"/>
                <a:gridCol w="732375"/>
              </a:tblGrid>
              <a:tr h="38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menino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para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escola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ônibus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menino foi para a escola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Representação vetorial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03300" y="1051175"/>
            <a:ext cx="83661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One-hot encoding</a:t>
            </a:r>
            <a:endParaRPr b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200">
                <a:solidFill>
                  <a:srgbClr val="666666"/>
                </a:solidFill>
              </a:rPr>
              <a:t>Problemas:</a:t>
            </a:r>
            <a:endParaRPr sz="2200">
              <a:solidFill>
                <a:srgbClr val="666666"/>
              </a:solidFill>
            </a:endParaRPr>
          </a:p>
          <a:p>
            <a:pPr indent="-368300" lvl="2" marL="13716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Esparsidade</a:t>
            </a:r>
            <a:endParaRPr sz="2200">
              <a:solidFill>
                <a:srgbClr val="666666"/>
              </a:solidFill>
            </a:endParaRPr>
          </a:p>
          <a:p>
            <a:pPr indent="-368300" lvl="2" marL="13716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Cálculo de similaridade dificultado, pois o contexto não é capturado nesse tipo de representação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