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rofa. Helena Case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13T14:25:47.484">
    <p:pos x="6000" y="0"/>
    <p:text>Roberta, inserir um exemplo de JSON ou pkl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3015213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3015213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3015213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3015213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Os léxicos que j[a estão prontos E atualização dos léxicos → pode incluir ngrams “não é ruim”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8e23d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538e23d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Os léxicos que j[a estão prontos E atualização dos léxicos → pode incluir ngrams “não é ruim”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015213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3015213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3015213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3015213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30152136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30152136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30152136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30152136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3667187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3667187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importante</a:t>
            </a:r>
            <a:r>
              <a:rPr lang="pt-BR"/>
              <a:t> entender o que será a saída final, para utilizar o modelo mais adequado às necessidades de implementação, custo computacional etc.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036f17d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036f17d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30152136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30152136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36f17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36f17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30152136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30152136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Viés; representatividade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dados não representativos; anotação inconsistente, diretivas para evitar viés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Gabarito errado prejudica quem acertou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30152136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30152136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Falar 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representatividade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viés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30152136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30152136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30152136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30152136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538e23d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538e23d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30152136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30152136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30152136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30152136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30152136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30152136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30152136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30152136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30152136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30152136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36f17d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036f17d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30152136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30152136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30152136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30152136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30152136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30152136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036f17db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036f17d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38e23d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5538e23d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Atentar para Academia X Empresas/mundo real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538e23d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538e23d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Só consigo avaliar e comparar o avanço da área se existem datasets para isso.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036f17d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036f17d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28687a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28687a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015213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015213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como foi feito / colocar o link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38e23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38e23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28687aa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28687aa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28687aa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28687aa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Sequências de caracteres são strings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8687aa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8687aa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elenacaseli@ufscar.br" TargetMode="External"/><Relationship Id="rId4" Type="http://schemas.openxmlformats.org/officeDocument/2006/relationships/hyperlink" Target="mailto:claudiafreitas@puc-rio.br" TargetMode="External"/><Relationship Id="rId5" Type="http://schemas.openxmlformats.org/officeDocument/2006/relationships/hyperlink" Target="mailto:robertaqueirozlv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nception-project.github.io/" TargetMode="External"/><Relationship Id="rId4" Type="http://schemas.openxmlformats.org/officeDocument/2006/relationships/hyperlink" Target="https://labelstud.io/" TargetMode="External"/><Relationship Id="rId5" Type="http://schemas.openxmlformats.org/officeDocument/2006/relationships/hyperlink" Target="https://gate.ac.uk/teamware/" TargetMode="External"/><Relationship Id="rId6" Type="http://schemas.openxmlformats.org/officeDocument/2006/relationships/hyperlink" Target="https://brat.nlplab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hyperlink" Target="http://semeval.github.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nlpprogress.com/" TargetMode="External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ufal.mff.cuni.cz/udpip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Aprendizado supervisionado</a:t>
            </a: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: anotação de </a:t>
            </a:r>
            <a:r>
              <a:rPr b="1" i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corpus</a:t>
            </a: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 e datasets linguísticos</a:t>
            </a:r>
            <a:endParaRPr b="1" sz="30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Helena Caseli, Cláudia Freitas e Roberta Viola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helenacaseli@ufscar.br</a:t>
            </a: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claudiafreitas@puc-rio.br</a:t>
            </a: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robertaqueirozlv@gmail.com</a:t>
            </a:r>
            <a:endParaRPr sz="18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Processamento de Linguagem Natural</a:t>
            </a:r>
            <a:endParaRPr b="1" sz="480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7" name="Google Shape;167;p22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Entidades Mencionadas/Nomeadas (NER)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23925" y="1051175"/>
            <a:ext cx="34794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Atribui uma etiqueta </a:t>
            </a:r>
            <a:r>
              <a:rPr i="1" lang="pt-BR" sz="2000">
                <a:solidFill>
                  <a:srgbClr val="666666"/>
                </a:solidFill>
              </a:rPr>
              <a:t>semântic</a:t>
            </a:r>
            <a:r>
              <a:rPr lang="pt-BR" sz="2000">
                <a:solidFill>
                  <a:srgbClr val="666666"/>
                </a:solidFill>
              </a:rPr>
              <a:t>a  que pode ser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b="1" lang="pt-BR" sz="2000">
                <a:solidFill>
                  <a:srgbClr val="666666"/>
                </a:solidFill>
              </a:rPr>
              <a:t>genérica</a:t>
            </a:r>
            <a:r>
              <a:rPr lang="pt-BR" sz="2000">
                <a:solidFill>
                  <a:srgbClr val="666666"/>
                </a:solidFill>
              </a:rPr>
              <a:t> (como </a:t>
            </a:r>
            <a:r>
              <a:rPr lang="pt-BR" sz="1900">
                <a:solidFill>
                  <a:srgbClr val="666666"/>
                </a:solidFill>
              </a:rPr>
              <a:t>PESSOA, LUGAR, ORGANIZAÇÃO</a:t>
            </a:r>
            <a:r>
              <a:rPr lang="pt-BR" sz="2000">
                <a:solidFill>
                  <a:srgbClr val="666666"/>
                </a:solidFill>
              </a:rPr>
              <a:t>)</a:t>
            </a:r>
            <a:endParaRPr sz="2000">
              <a:solidFill>
                <a:srgbClr val="666666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900" y="1051166"/>
            <a:ext cx="4951399" cy="36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3675" y="2433050"/>
            <a:ext cx="34794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b="1" lang="pt-BR" sz="2000">
                <a:solidFill>
                  <a:srgbClr val="666666"/>
                </a:solidFill>
              </a:rPr>
              <a:t>específica </a:t>
            </a:r>
            <a:r>
              <a:rPr lang="pt-BR" sz="2000">
                <a:solidFill>
                  <a:srgbClr val="666666"/>
                </a:solidFill>
              </a:rPr>
              <a:t>(como ROCHA para termos como </a:t>
            </a:r>
            <a:r>
              <a:rPr i="1" lang="pt-BR" sz="2000">
                <a:solidFill>
                  <a:srgbClr val="666666"/>
                </a:solidFill>
              </a:rPr>
              <a:t>anidrita</a:t>
            </a:r>
            <a:r>
              <a:rPr lang="pt-BR" sz="2000">
                <a:solidFill>
                  <a:srgbClr val="666666"/>
                </a:solidFill>
              </a:rPr>
              <a:t> e </a:t>
            </a:r>
            <a:r>
              <a:rPr i="1" lang="pt-BR" sz="2000">
                <a:solidFill>
                  <a:srgbClr val="666666"/>
                </a:solidFill>
              </a:rPr>
              <a:t>basalto</a:t>
            </a:r>
            <a:r>
              <a:rPr lang="pt-BR" sz="2000">
                <a:solidFill>
                  <a:srgbClr val="666666"/>
                </a:solidFill>
              </a:rPr>
              <a:t> considerando entidades do domínio geológico</a:t>
            </a:r>
            <a:r>
              <a:rPr lang="pt-BR" sz="2000">
                <a:solidFill>
                  <a:srgbClr val="666666"/>
                </a:solidFill>
              </a:rPr>
              <a:t>)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Polaridade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12550" y="1051175"/>
            <a:ext cx="32433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Atribui uma etiqueta do tipo</a:t>
            </a:r>
            <a:r>
              <a:rPr lang="pt-BR" sz="2000">
                <a:solidFill>
                  <a:srgbClr val="666666"/>
                </a:solidFill>
              </a:rPr>
              <a:t> </a:t>
            </a:r>
            <a:r>
              <a:rPr i="1" lang="pt-BR" sz="2000">
                <a:solidFill>
                  <a:srgbClr val="6AA84F"/>
                </a:solidFill>
              </a:rPr>
              <a:t>positiva</a:t>
            </a:r>
            <a:r>
              <a:rPr lang="pt-BR" sz="2000">
                <a:solidFill>
                  <a:srgbClr val="666666"/>
                </a:solidFill>
              </a:rPr>
              <a:t>, </a:t>
            </a:r>
            <a:r>
              <a:rPr i="1" lang="pt-BR" sz="2000">
                <a:solidFill>
                  <a:srgbClr val="FF0000"/>
                </a:solidFill>
              </a:rPr>
              <a:t>negativa</a:t>
            </a:r>
            <a:r>
              <a:rPr lang="pt-BR" sz="2000">
                <a:solidFill>
                  <a:srgbClr val="666666"/>
                </a:solidFill>
              </a:rPr>
              <a:t> </a:t>
            </a:r>
            <a:r>
              <a:rPr lang="pt-BR" sz="2000">
                <a:solidFill>
                  <a:srgbClr val="666666"/>
                </a:solidFill>
              </a:rPr>
              <a:t>ou </a:t>
            </a:r>
            <a:r>
              <a:rPr i="1" lang="pt-BR" sz="2000">
                <a:solidFill>
                  <a:srgbClr val="4A86E8"/>
                </a:solidFill>
              </a:rPr>
              <a:t>neutra</a:t>
            </a:r>
            <a:r>
              <a:rPr lang="pt-BR" sz="2000">
                <a:solidFill>
                  <a:srgbClr val="666666"/>
                </a:solidFill>
              </a:rPr>
              <a:t> conforme o valor semântico/cultural da palavra ou expressão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277900" y="1933575"/>
            <a:ext cx="4220100" cy="18471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 sz="1800">
                <a:solidFill>
                  <a:schemeClr val="dk2"/>
                </a:solidFill>
              </a:rPr>
              <a:t>O shampoo realmente deixa o cabelo </a:t>
            </a:r>
            <a:r>
              <a:rPr i="1" lang="pt-BR" sz="1800">
                <a:solidFill>
                  <a:srgbClr val="70AD47"/>
                </a:solidFill>
              </a:rPr>
              <a:t>mais</a:t>
            </a:r>
            <a:r>
              <a:rPr i="1" lang="pt-BR" sz="1800">
                <a:solidFill>
                  <a:schemeClr val="dk2"/>
                </a:solidFill>
              </a:rPr>
              <a:t> </a:t>
            </a:r>
            <a:r>
              <a:rPr i="1" lang="pt-BR" sz="1800">
                <a:solidFill>
                  <a:srgbClr val="00B050"/>
                </a:solidFill>
              </a:rPr>
              <a:t>brilhante</a:t>
            </a:r>
            <a:r>
              <a:rPr i="1" lang="pt-BR" sz="1800">
                <a:solidFill>
                  <a:schemeClr val="dk2"/>
                </a:solidFill>
              </a:rPr>
              <a:t>, fica um brilho dourado </a:t>
            </a:r>
            <a:r>
              <a:rPr i="1" lang="pt-BR" sz="1800">
                <a:solidFill>
                  <a:srgbClr val="92D050"/>
                </a:solidFill>
              </a:rPr>
              <a:t>bem</a:t>
            </a:r>
            <a:r>
              <a:rPr i="1" lang="pt-BR" sz="1800">
                <a:solidFill>
                  <a:schemeClr val="dk2"/>
                </a:solidFill>
              </a:rPr>
              <a:t> </a:t>
            </a:r>
            <a:r>
              <a:rPr i="1" lang="pt-BR" sz="1800">
                <a:solidFill>
                  <a:srgbClr val="00B050"/>
                </a:solidFill>
              </a:rPr>
              <a:t>bonito</a:t>
            </a:r>
            <a:r>
              <a:rPr i="1" lang="pt-BR" sz="1800">
                <a:solidFill>
                  <a:schemeClr val="dk2"/>
                </a:solidFill>
              </a:rPr>
              <a:t> e </a:t>
            </a:r>
            <a:r>
              <a:rPr i="1" lang="pt-BR" sz="1800">
                <a:solidFill>
                  <a:srgbClr val="00B050"/>
                </a:solidFill>
              </a:rPr>
              <a:t>sutil</a:t>
            </a:r>
            <a:r>
              <a:rPr i="1" lang="pt-BR" sz="1800">
                <a:solidFill>
                  <a:schemeClr val="dk2"/>
                </a:solidFill>
              </a:rPr>
              <a:t>, a única coisa que </a:t>
            </a:r>
            <a:r>
              <a:rPr i="1" lang="pt-BR" sz="1800">
                <a:solidFill>
                  <a:srgbClr val="FF0000"/>
                </a:solidFill>
              </a:rPr>
              <a:t>não</a:t>
            </a:r>
            <a:r>
              <a:rPr i="1" lang="pt-BR" sz="1800">
                <a:solidFill>
                  <a:schemeClr val="dk2"/>
                </a:solidFill>
              </a:rPr>
              <a:t> </a:t>
            </a:r>
            <a:r>
              <a:rPr lang="pt-BR" sz="1800">
                <a:solidFill>
                  <a:schemeClr val="dk2"/>
                </a:solidFill>
              </a:rPr>
              <a:t>gostei</a:t>
            </a:r>
            <a:r>
              <a:rPr i="1" lang="pt-BR" sz="1800">
                <a:solidFill>
                  <a:schemeClr val="dk2"/>
                </a:solidFill>
              </a:rPr>
              <a:t> é da textura que deixa o cabelo, principalmente no banho, fica muito </a:t>
            </a:r>
            <a:r>
              <a:rPr i="1" lang="pt-BR" sz="1800">
                <a:solidFill>
                  <a:srgbClr val="FF0000"/>
                </a:solidFill>
              </a:rPr>
              <a:t>ressecado</a:t>
            </a:r>
            <a:r>
              <a:rPr i="1" lang="pt-BR" sz="1800">
                <a:solidFill>
                  <a:schemeClr val="dk2"/>
                </a:solidFill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862275" y="2871475"/>
            <a:ext cx="658800" cy="258900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322025" y="2827525"/>
            <a:ext cx="1243200" cy="34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Polaridade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12550" y="1051175"/>
            <a:ext cx="32433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Atribui uma etiqueta do tipo </a:t>
            </a:r>
            <a:r>
              <a:rPr i="1" lang="pt-BR" sz="2000">
                <a:solidFill>
                  <a:srgbClr val="6AA84F"/>
                </a:solidFill>
              </a:rPr>
              <a:t>positiva</a:t>
            </a:r>
            <a:r>
              <a:rPr lang="pt-BR" sz="2000">
                <a:solidFill>
                  <a:srgbClr val="666666"/>
                </a:solidFill>
              </a:rPr>
              <a:t>, </a:t>
            </a:r>
            <a:r>
              <a:rPr i="1" lang="pt-BR" sz="2000">
                <a:solidFill>
                  <a:srgbClr val="FF0000"/>
                </a:solidFill>
              </a:rPr>
              <a:t>negativa</a:t>
            </a:r>
            <a:r>
              <a:rPr lang="pt-BR" sz="2000">
                <a:solidFill>
                  <a:srgbClr val="666666"/>
                </a:solidFill>
              </a:rPr>
              <a:t> ou </a:t>
            </a:r>
            <a:r>
              <a:rPr i="1" lang="pt-BR" sz="2000">
                <a:solidFill>
                  <a:srgbClr val="4A86E8"/>
                </a:solidFill>
              </a:rPr>
              <a:t>neutra</a:t>
            </a:r>
            <a:r>
              <a:rPr lang="pt-BR" sz="2000">
                <a:solidFill>
                  <a:srgbClr val="666666"/>
                </a:solidFill>
              </a:rPr>
              <a:t> conforme o valor semântico/cultural da palavra ou expressão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277900" y="1933575"/>
            <a:ext cx="4220100" cy="26166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pt-BR" sz="1800">
                <a:solidFill>
                  <a:schemeClr val="dk2"/>
                </a:solidFill>
              </a:rPr>
              <a:t>O shampoo realmente deixa o cabelo </a:t>
            </a:r>
            <a:r>
              <a:rPr i="1" lang="pt-BR" sz="1800">
                <a:solidFill>
                  <a:srgbClr val="70AD47"/>
                </a:solidFill>
              </a:rPr>
              <a:t>mais</a:t>
            </a:r>
            <a:r>
              <a:rPr i="1" lang="pt-BR" sz="1800">
                <a:solidFill>
                  <a:schemeClr val="dk2"/>
                </a:solidFill>
              </a:rPr>
              <a:t> </a:t>
            </a:r>
            <a:r>
              <a:rPr i="1" lang="pt-BR" sz="1800">
                <a:solidFill>
                  <a:srgbClr val="00B050"/>
                </a:solidFill>
              </a:rPr>
              <a:t>brilhante</a:t>
            </a:r>
            <a:r>
              <a:rPr i="1" lang="pt-BR" sz="1800">
                <a:solidFill>
                  <a:schemeClr val="dk2"/>
                </a:solidFill>
              </a:rPr>
              <a:t>, fica um brilho dourado </a:t>
            </a:r>
            <a:r>
              <a:rPr i="1" lang="pt-BR" sz="1800">
                <a:solidFill>
                  <a:srgbClr val="92D050"/>
                </a:solidFill>
              </a:rPr>
              <a:t>bem</a:t>
            </a:r>
            <a:r>
              <a:rPr i="1" lang="pt-BR" sz="1800">
                <a:solidFill>
                  <a:schemeClr val="dk2"/>
                </a:solidFill>
              </a:rPr>
              <a:t> </a:t>
            </a:r>
            <a:r>
              <a:rPr i="1" lang="pt-BR" sz="1800">
                <a:solidFill>
                  <a:srgbClr val="00B050"/>
                </a:solidFill>
              </a:rPr>
              <a:t>bonito</a:t>
            </a:r>
            <a:r>
              <a:rPr i="1" lang="pt-BR" sz="1800">
                <a:solidFill>
                  <a:schemeClr val="dk2"/>
                </a:solidFill>
              </a:rPr>
              <a:t> e </a:t>
            </a:r>
            <a:r>
              <a:rPr i="1" lang="pt-BR" sz="1800">
                <a:solidFill>
                  <a:srgbClr val="00B050"/>
                </a:solidFill>
              </a:rPr>
              <a:t>sutil</a:t>
            </a:r>
            <a:r>
              <a:rPr i="1" lang="pt-BR" sz="1800">
                <a:solidFill>
                  <a:schemeClr val="dk2"/>
                </a:solidFill>
              </a:rPr>
              <a:t>, a única coisa que </a:t>
            </a:r>
            <a:r>
              <a:rPr i="1" lang="pt-BR" sz="1800">
                <a:solidFill>
                  <a:srgbClr val="FF0000"/>
                </a:solidFill>
              </a:rPr>
              <a:t>não</a:t>
            </a:r>
            <a:r>
              <a:rPr i="1" lang="pt-BR" sz="1800">
                <a:solidFill>
                  <a:schemeClr val="dk2"/>
                </a:solidFill>
              </a:rPr>
              <a:t> </a:t>
            </a:r>
            <a:r>
              <a:rPr lang="pt-BR" sz="1800">
                <a:solidFill>
                  <a:schemeClr val="dk2"/>
                </a:solidFill>
              </a:rPr>
              <a:t>gostei</a:t>
            </a:r>
            <a:r>
              <a:rPr i="1" lang="pt-BR" sz="1800">
                <a:solidFill>
                  <a:schemeClr val="dk2"/>
                </a:solidFill>
              </a:rPr>
              <a:t> é da textura que deixa o cabelo, principalmente no banho, fica muito </a:t>
            </a:r>
            <a:r>
              <a:rPr i="1" lang="pt-BR" sz="1800">
                <a:solidFill>
                  <a:srgbClr val="FF0000"/>
                </a:solidFill>
              </a:rPr>
              <a:t>ressecado</a:t>
            </a:r>
            <a:r>
              <a:rPr i="1" lang="pt-BR" sz="1800">
                <a:solidFill>
                  <a:schemeClr val="dk2"/>
                </a:solidFill>
              </a:rPr>
              <a:t>, </a:t>
            </a:r>
            <a:r>
              <a:rPr lang="pt-BR" sz="1800">
                <a:solidFill>
                  <a:schemeClr val="dk2"/>
                </a:solidFill>
              </a:rPr>
              <a:t>prefiro</a:t>
            </a:r>
            <a:r>
              <a:rPr i="1" lang="pt-BR" sz="1800">
                <a:solidFill>
                  <a:schemeClr val="dk2"/>
                </a:solidFill>
              </a:rPr>
              <a:t> um toque mais macio e hidratante, fora isso é bem </a:t>
            </a:r>
            <a:r>
              <a:rPr i="1" lang="pt-BR" sz="1800">
                <a:solidFill>
                  <a:srgbClr val="00B050"/>
                </a:solidFill>
              </a:rPr>
              <a:t>cheiroso</a:t>
            </a:r>
            <a:r>
              <a:rPr i="1" lang="pt-BR" sz="1800">
                <a:solidFill>
                  <a:schemeClr val="dk2"/>
                </a:solidFill>
              </a:rPr>
              <a:t> e ilumina mesmo.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862275" y="2871475"/>
            <a:ext cx="658800" cy="258900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322025" y="2827525"/>
            <a:ext cx="1243200" cy="34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5459700" y="3972325"/>
            <a:ext cx="771000" cy="258900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Correferência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03300" y="1051175"/>
            <a:ext cx="32433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Relaciona duas formas que se referem à </a:t>
            </a:r>
            <a:r>
              <a:rPr i="1" lang="pt-BR" sz="2000">
                <a:solidFill>
                  <a:srgbClr val="666666"/>
                </a:solidFill>
              </a:rPr>
              <a:t>mesma entidade</a:t>
            </a:r>
            <a:endParaRPr i="1"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908150" y="1933575"/>
            <a:ext cx="4773600" cy="26166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</a:rPr>
              <a:t>A tenista americana </a:t>
            </a:r>
            <a:r>
              <a:rPr i="1" lang="pt-BR" sz="1800" u="sng">
                <a:solidFill>
                  <a:srgbClr val="FF9900"/>
                </a:solidFill>
              </a:rPr>
              <a:t>Serena Williams</a:t>
            </a:r>
            <a:r>
              <a:rPr b="1" baseline="-25000" i="1" lang="pt-BR" sz="1800">
                <a:solidFill>
                  <a:schemeClr val="dk2"/>
                </a:solidFill>
              </a:rPr>
              <a:t>i</a:t>
            </a:r>
            <a:r>
              <a:rPr i="1" lang="pt-BR" sz="1800">
                <a:solidFill>
                  <a:schemeClr val="dk2"/>
                </a:solidFill>
              </a:rPr>
              <a:t>, de 40 anos, anunciou na terça-feira (9) que vai se aposentar das quadras [...]. Apesar de não deixar claro a data de aposentadoria, </a:t>
            </a:r>
            <a:r>
              <a:rPr i="1" lang="pt-BR" sz="1800" u="sng">
                <a:solidFill>
                  <a:srgbClr val="FB8C00"/>
                </a:solidFill>
              </a:rPr>
              <a:t>ela</a:t>
            </a:r>
            <a:r>
              <a:rPr b="1" baseline="-25000" i="1" lang="pt-BR" sz="1800">
                <a:solidFill>
                  <a:schemeClr val="dk2"/>
                </a:solidFill>
              </a:rPr>
              <a:t>i</a:t>
            </a:r>
            <a:r>
              <a:rPr i="1" lang="pt-BR" sz="1800">
                <a:solidFill>
                  <a:schemeClr val="dk2"/>
                </a:solidFill>
              </a:rPr>
              <a:t> sugeriu que o </a:t>
            </a:r>
            <a:r>
              <a:rPr i="1" lang="pt-BR" sz="1800" u="sng">
                <a:solidFill>
                  <a:srgbClr val="3C78D8"/>
                </a:solidFill>
              </a:rPr>
              <a:t>US Open</a:t>
            </a:r>
            <a:r>
              <a:rPr baseline="-25000" i="1" lang="pt-BR" sz="1800">
                <a:solidFill>
                  <a:schemeClr val="dk2"/>
                </a:solidFill>
              </a:rPr>
              <a:t>ii</a:t>
            </a:r>
            <a:r>
              <a:rPr i="1" lang="pt-BR" sz="1800">
                <a:solidFill>
                  <a:schemeClr val="dk2"/>
                </a:solidFill>
              </a:rPr>
              <a:t>, que ocorre entre 29 de agosto e 11 de setembro deste ano, pode ser o último </a:t>
            </a:r>
            <a:r>
              <a:rPr i="1" lang="pt-BR" sz="1800" u="sng">
                <a:solidFill>
                  <a:srgbClr val="4A86E8"/>
                </a:solidFill>
              </a:rPr>
              <a:t>torneio</a:t>
            </a:r>
            <a:r>
              <a:rPr baseline="-25000" i="1" lang="pt-BR" sz="1800">
                <a:solidFill>
                  <a:schemeClr val="dk2"/>
                </a:solidFill>
              </a:rPr>
              <a:t>ii</a:t>
            </a:r>
            <a:r>
              <a:rPr i="1" lang="pt-BR" sz="1800">
                <a:solidFill>
                  <a:schemeClr val="dk2"/>
                </a:solidFill>
              </a:rPr>
              <a:t> da sua vitoriosa carreira profissional.</a:t>
            </a:r>
            <a:endParaRPr i="1" sz="1800">
              <a:solidFill>
                <a:srgbClr val="FB8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03300" y="1051175"/>
            <a:ext cx="32433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666666"/>
                </a:solidFill>
              </a:rPr>
              <a:t>Leva em conta </a:t>
            </a:r>
            <a:r>
              <a:rPr i="1" lang="pt-BR" sz="2000">
                <a:solidFill>
                  <a:srgbClr val="666666"/>
                </a:solidFill>
              </a:rPr>
              <a:t>outras relações</a:t>
            </a:r>
            <a:r>
              <a:rPr lang="pt-BR" sz="2000">
                <a:solidFill>
                  <a:srgbClr val="666666"/>
                </a:solidFill>
              </a:rPr>
              <a:t> entre entidades, e não apenas a relação de identidade.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A natureza das relações será definida </a:t>
            </a:r>
            <a:r>
              <a:rPr b="1" lang="pt-BR" sz="2000">
                <a:solidFill>
                  <a:srgbClr val="666666"/>
                </a:solidFill>
              </a:rPr>
              <a:t>conforme o interesse do projeto</a:t>
            </a:r>
            <a:r>
              <a:rPr lang="pt-BR" sz="2000">
                <a:solidFill>
                  <a:srgbClr val="666666"/>
                </a:solidFill>
              </a:rPr>
              <a:t>/aplicação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p2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Anotação de relações (entre entidades)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908150" y="1933575"/>
            <a:ext cx="4773600" cy="24012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</a:rPr>
              <a:t>A </a:t>
            </a:r>
            <a:r>
              <a:rPr i="1" lang="pt-BR" sz="1800">
                <a:solidFill>
                  <a:srgbClr val="00B050"/>
                </a:solidFill>
              </a:rPr>
              <a:t>tenista</a:t>
            </a:r>
            <a:r>
              <a:rPr i="1" lang="pt-BR" sz="1800">
                <a:solidFill>
                  <a:schemeClr val="dk2"/>
                </a:solidFill>
              </a:rPr>
              <a:t> americana </a:t>
            </a:r>
            <a:r>
              <a:rPr i="1" lang="pt-BR" sz="1800" u="sng">
                <a:solidFill>
                  <a:srgbClr val="FF9900"/>
                </a:solidFill>
              </a:rPr>
              <a:t>Serena Williams</a:t>
            </a:r>
            <a:r>
              <a:rPr b="1" baseline="-25000" i="1" lang="pt-BR" sz="1800">
                <a:solidFill>
                  <a:schemeClr val="dk2"/>
                </a:solidFill>
              </a:rPr>
              <a:t>i</a:t>
            </a:r>
            <a:r>
              <a:rPr i="1" lang="pt-BR" sz="1800">
                <a:solidFill>
                  <a:schemeClr val="dk2"/>
                </a:solidFill>
              </a:rPr>
              <a:t>, de 40 anos, anunciou na terça-feira (9) que vai se aposentar das quadras [...]. Apesar de não deixar claro a data de aposentadoria, </a:t>
            </a:r>
            <a:r>
              <a:rPr i="1" lang="pt-BR" sz="1800" u="sng">
                <a:solidFill>
                  <a:srgbClr val="FB8C00"/>
                </a:solidFill>
              </a:rPr>
              <a:t>ela</a:t>
            </a:r>
            <a:r>
              <a:rPr b="1" baseline="-25000" i="1" lang="pt-BR" sz="1800">
                <a:solidFill>
                  <a:schemeClr val="dk2"/>
                </a:solidFill>
              </a:rPr>
              <a:t>i</a:t>
            </a:r>
            <a:r>
              <a:rPr i="1" lang="pt-BR" sz="1800">
                <a:solidFill>
                  <a:schemeClr val="dk2"/>
                </a:solidFill>
              </a:rPr>
              <a:t> sugeriu que o </a:t>
            </a:r>
            <a:r>
              <a:rPr i="1" lang="pt-BR" sz="1800" u="sng">
                <a:solidFill>
                  <a:srgbClr val="3C78D8"/>
                </a:solidFill>
              </a:rPr>
              <a:t>US Open</a:t>
            </a:r>
            <a:r>
              <a:rPr baseline="-25000" i="1" lang="pt-BR" sz="1800">
                <a:solidFill>
                  <a:schemeClr val="dk2"/>
                </a:solidFill>
              </a:rPr>
              <a:t>ii</a:t>
            </a:r>
            <a:r>
              <a:rPr i="1" lang="pt-BR" sz="1800">
                <a:solidFill>
                  <a:schemeClr val="dk2"/>
                </a:solidFill>
              </a:rPr>
              <a:t>, que ocorre </a:t>
            </a:r>
            <a:r>
              <a:rPr i="1" lang="pt-BR" sz="1800" u="sng">
                <a:solidFill>
                  <a:srgbClr val="9900FF"/>
                </a:solidFill>
              </a:rPr>
              <a:t>entre 29 de agosto e 11 de setembro</a:t>
            </a:r>
            <a:r>
              <a:rPr i="1" lang="pt-BR" sz="1800">
                <a:solidFill>
                  <a:srgbClr val="9900FF"/>
                </a:solidFill>
              </a:rPr>
              <a:t> </a:t>
            </a:r>
            <a:r>
              <a:rPr i="1" lang="pt-BR" sz="1800">
                <a:solidFill>
                  <a:schemeClr val="dk2"/>
                </a:solidFill>
              </a:rPr>
              <a:t>deste ano, pode ser o último </a:t>
            </a:r>
            <a:r>
              <a:rPr i="1" lang="pt-BR" sz="1800" u="sng">
                <a:solidFill>
                  <a:srgbClr val="4A86E8"/>
                </a:solidFill>
              </a:rPr>
              <a:t>torneio</a:t>
            </a:r>
            <a:r>
              <a:rPr baseline="-25000" i="1" lang="pt-BR" sz="1800">
                <a:solidFill>
                  <a:schemeClr val="dk2"/>
                </a:solidFill>
              </a:rPr>
              <a:t>ii</a:t>
            </a:r>
            <a:r>
              <a:rPr i="1" lang="pt-BR" sz="1800">
                <a:solidFill>
                  <a:schemeClr val="dk2"/>
                </a:solidFill>
              </a:rPr>
              <a:t> da sua vitoriosa carreira profissional.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966350" y="4514650"/>
            <a:ext cx="46572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100"/>
              <a:t>É_um</a:t>
            </a:r>
            <a:r>
              <a:rPr lang="pt-BR" sz="1100"/>
              <a:t> (tenista; Serena Williams)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100"/>
              <a:t>Data_Realização</a:t>
            </a:r>
            <a:r>
              <a:rPr lang="pt-BR" sz="1100"/>
              <a:t> (US Open, entre 29 de agosto e 11 de setembro)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pt-BR" sz="1900">
                <a:solidFill>
                  <a:srgbClr val="666666"/>
                </a:solidFill>
              </a:rPr>
              <a:t>Inferências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pt-BR" sz="1900">
                <a:solidFill>
                  <a:srgbClr val="666666"/>
                </a:solidFill>
              </a:rPr>
              <a:t>Relações discursivas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pt-BR" sz="1900">
                <a:solidFill>
                  <a:srgbClr val="666666"/>
                </a:solidFill>
              </a:rPr>
              <a:t>Perguntas &amp; Respostas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pt-BR" sz="1900">
                <a:solidFill>
                  <a:srgbClr val="666666"/>
                </a:solidFill>
              </a:rPr>
              <a:t>Textos e imagens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-"/>
            </a:pPr>
            <a:r>
              <a:rPr lang="pt-BR" sz="1900">
                <a:solidFill>
                  <a:srgbClr val="666666"/>
                </a:solidFill>
              </a:rPr>
              <a:t>Etc 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00">
              <a:solidFill>
                <a:srgbClr val="666666"/>
              </a:solidFill>
            </a:endParaRPr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Os tipos</a:t>
            </a:r>
            <a:r>
              <a:rPr lang="pt-BR">
                <a:solidFill>
                  <a:srgbClr val="666666"/>
                </a:solidFill>
              </a:rPr>
              <a:t> e os formatos de anotação podem ser muitos!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705000" y="1669175"/>
            <a:ext cx="41790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xml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json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csv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pkl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Etc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2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Os formatos de anotação podem ser vários!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0" y="1639475"/>
            <a:ext cx="4830376" cy="2763375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75" y="1203575"/>
            <a:ext cx="3722324" cy="3454512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2665100" y="4671200"/>
            <a:ext cx="4075200" cy="4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pt-BR">
                <a:solidFill>
                  <a:srgbClr val="666666"/>
                </a:solidFill>
              </a:rPr>
              <a:t>Anotação sintática e de Entidades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03300" y="1278100"/>
            <a:ext cx="3143100" cy="4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pt-BR">
                <a:solidFill>
                  <a:srgbClr val="666666"/>
                </a:solidFill>
              </a:rPr>
              <a:t>Anotação sintática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8266600" y="2264625"/>
            <a:ext cx="518100" cy="547800"/>
          </a:xfrm>
          <a:prstGeom prst="rect">
            <a:avLst/>
          </a:prstGeom>
          <a:noFill/>
          <a:ln cap="flat" cmpd="sng" w="19050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200"/>
              <a:t>Léxico de polaridade em .json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Os formatos de anotação podem ser vários!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50" y="1203575"/>
            <a:ext cx="1927152" cy="28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477" y="1841700"/>
            <a:ext cx="18954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9402" y="1841688"/>
            <a:ext cx="10001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4017050" y="2975175"/>
            <a:ext cx="389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arquivos .pkl e .csv também são muito utilizados. Nestes formatos, conseguimos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construir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grandes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datasets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arquivos mais leves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Datasets pra qu</a:t>
            </a:r>
            <a:r>
              <a:rPr lang="pt-BR" sz="8040">
                <a:solidFill>
                  <a:schemeClr val="accent5"/>
                </a:solidFill>
              </a:rPr>
              <a:t>ê</a:t>
            </a:r>
            <a:r>
              <a:rPr lang="pt-BR" sz="8040">
                <a:solidFill>
                  <a:schemeClr val="accent5"/>
                </a:solidFill>
              </a:rPr>
              <a:t>?</a:t>
            </a:r>
            <a:endParaRPr sz="8040">
              <a:solidFill>
                <a:schemeClr val="accent5"/>
              </a:solidFill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34950" y="1304850"/>
            <a:ext cx="69006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26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O que está codificado em um dataset linguístico é a </a:t>
            </a:r>
            <a:r>
              <a:rPr b="0" i="1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compreensão humana</a:t>
            </a:r>
            <a:r>
              <a:rPr b="0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pt-BR" sz="26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sobre algo</a:t>
            </a:r>
            <a:endParaRPr b="0" sz="2600">
              <a:solidFill>
                <a:srgbClr val="757575"/>
              </a:solidFill>
            </a:endParaRPr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O quê?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Datasets linguísticos e anotação padrão ouro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693150" y="2711625"/>
            <a:ext cx="1929300" cy="864900"/>
            <a:chOff x="303300" y="2467600"/>
            <a:chExt cx="1929300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15585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Pra quê?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 relevância de corpora padrão ouro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93138" y="3777475"/>
            <a:ext cx="3681010" cy="864900"/>
            <a:chOff x="209525" y="1302025"/>
            <a:chExt cx="3681010" cy="864900"/>
          </a:xfrm>
        </p:grpSpPr>
        <p:cxnSp>
          <p:nvCxnSpPr>
            <p:cNvPr id="87" name="Google Shape;87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4"/>
            <p:cNvSpPr txBox="1"/>
            <p:nvPr/>
          </p:nvSpPr>
          <p:spPr>
            <a:xfrm>
              <a:off x="580335" y="1302025"/>
              <a:ext cx="3310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Como fazer?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latin typeface="Lato"/>
                  <a:ea typeface="Lato"/>
                  <a:cs typeface="Lato"/>
                  <a:sym typeface="Lato"/>
                </a:rPr>
                <a:t>Considerações sobre elaboração e avaliação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9" name="Google Shape;89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2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71413" y="40131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3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4571997" y="1853400"/>
            <a:ext cx="4109827" cy="27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32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 relevância de datasets padrão-ouro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03300" y="1051175"/>
            <a:ext cx="84255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i="1" lang="pt-BR" sz="2400">
                <a:solidFill>
                  <a:srgbClr val="666666"/>
                </a:solidFill>
              </a:rPr>
              <a:t>Aprender</a:t>
            </a:r>
            <a:r>
              <a:rPr b="1" lang="pt-BR" sz="2400">
                <a:solidFill>
                  <a:srgbClr val="666666"/>
                </a:solidFill>
              </a:rPr>
              <a:t> </a:t>
            </a:r>
            <a:r>
              <a:rPr lang="pt-BR" sz="2400">
                <a:solidFill>
                  <a:srgbClr val="666666"/>
                </a:solidFill>
              </a:rPr>
              <a:t>(a partir dos dados já classificados/analisados)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i="1" lang="pt-BR" sz="2400">
                <a:solidFill>
                  <a:srgbClr val="666666"/>
                </a:solidFill>
              </a:rPr>
              <a:t>Avaliar</a:t>
            </a:r>
            <a:r>
              <a:rPr b="1" lang="pt-BR" sz="2400">
                <a:solidFill>
                  <a:srgbClr val="666666"/>
                </a:solidFill>
              </a:rPr>
              <a:t> </a:t>
            </a:r>
            <a:r>
              <a:rPr lang="pt-BR" sz="2400">
                <a:solidFill>
                  <a:srgbClr val="666666"/>
                </a:solidFill>
              </a:rPr>
              <a:t>a qualidade de um sistema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Datasets como um gabarito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784500" y="3295075"/>
            <a:ext cx="746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FB8C00"/>
                </a:solidFill>
              </a:rPr>
              <a:t>A qualidade do aprendizado e da avaliação depende crucialmente da qualidade dos dados</a:t>
            </a:r>
            <a:endParaRPr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33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 relevância de datasets padrão-ouro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303300" y="1269700"/>
            <a:ext cx="84255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Recursos linguísticos (e um dataset é um </a:t>
            </a:r>
            <a:r>
              <a:rPr i="1" lang="pt-BR" sz="2400">
                <a:solidFill>
                  <a:srgbClr val="666666"/>
                </a:solidFill>
              </a:rPr>
              <a:t>recurso</a:t>
            </a:r>
            <a:r>
              <a:rPr lang="pt-BR" sz="2400">
                <a:solidFill>
                  <a:srgbClr val="666666"/>
                </a:solidFill>
              </a:rPr>
              <a:t>) são </a:t>
            </a:r>
            <a:r>
              <a:rPr i="1" lang="pt-BR" sz="2400">
                <a:solidFill>
                  <a:srgbClr val="666666"/>
                </a:solidFill>
              </a:rPr>
              <a:t>dependentes de língua</a:t>
            </a:r>
            <a:endParaRPr i="1" sz="2400">
              <a:solidFill>
                <a:srgbClr val="66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Adianta pouco treinar um modelo que será utilizado para a língua portuguesa em uma língua diferente do português. 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Bons datasets duram anos, e tecnologias vão sendo substituídas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260000" y="1488550"/>
            <a:ext cx="6501900" cy="28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Como fazer?</a:t>
            </a:r>
            <a:endParaRPr sz="4440">
              <a:solidFill>
                <a:schemeClr val="accent5"/>
              </a:solidFill>
            </a:endParaRPr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4722900" y="3415450"/>
            <a:ext cx="4033500" cy="8235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50"/>
              <a:buChar char="-"/>
            </a:pPr>
            <a:r>
              <a:rPr lang="pt-BR" sz="1550">
                <a:solidFill>
                  <a:srgbClr val="666666"/>
                </a:solidFill>
              </a:rPr>
              <a:t>Qual o objetivo da anotação? A que ela serve?</a:t>
            </a:r>
            <a:endParaRPr sz="1550">
              <a:solidFill>
                <a:srgbClr val="666666"/>
              </a:solidFill>
            </a:endParaRPr>
          </a:p>
        </p:txBody>
      </p:sp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Planejamento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303300" y="1269700"/>
            <a:ext cx="40335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Definir as classes/</a:t>
            </a:r>
            <a:br>
              <a:rPr lang="pt-BR" sz="2400">
                <a:solidFill>
                  <a:srgbClr val="666666"/>
                </a:solidFill>
              </a:rPr>
            </a:br>
            <a:r>
              <a:rPr lang="pt-BR" sz="2400">
                <a:solidFill>
                  <a:srgbClr val="666666"/>
                </a:solidFill>
              </a:rPr>
              <a:t>etiquetas (</a:t>
            </a:r>
            <a:r>
              <a:rPr i="1" lang="pt-BR" sz="2400">
                <a:solidFill>
                  <a:srgbClr val="666666"/>
                </a:solidFill>
              </a:rPr>
              <a:t>tagset</a:t>
            </a:r>
            <a:r>
              <a:rPr lang="pt-BR" sz="2400">
                <a:solidFill>
                  <a:srgbClr val="666666"/>
                </a:solidFill>
              </a:rPr>
              <a:t>)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3832500" y="1689825"/>
            <a:ext cx="806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3832500" y="3594825"/>
            <a:ext cx="806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303300" y="3092400"/>
            <a:ext cx="40335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Definir o esquema de anotação (como as etiquetas serão aplicadas)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4722900" y="1423838"/>
            <a:ext cx="4033500" cy="13782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Inspirações / modelos  possíveis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uma teoria</a:t>
            </a:r>
            <a:r>
              <a:rPr lang="pt-BR" sz="2000">
                <a:solidFill>
                  <a:srgbClr val="666666"/>
                </a:solidFill>
              </a:rPr>
              <a:t> 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datasets similares para outras línguas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uma  ontologia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uma aplicação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4722900" y="3174700"/>
            <a:ext cx="4033500" cy="11667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50"/>
              <a:buChar char="-"/>
            </a:pPr>
            <a:r>
              <a:rPr lang="pt-BR" sz="1550">
                <a:solidFill>
                  <a:srgbClr val="666666"/>
                </a:solidFill>
              </a:rPr>
              <a:t>Qual o objetivo da anotação? A que ela serve?</a:t>
            </a:r>
            <a:endParaRPr sz="1550">
              <a:solidFill>
                <a:srgbClr val="666666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50"/>
              <a:buChar char="-"/>
            </a:pPr>
            <a:r>
              <a:rPr lang="pt-BR" sz="1550">
                <a:solidFill>
                  <a:srgbClr val="666666"/>
                </a:solidFill>
              </a:rPr>
              <a:t>Equilíbrio entre </a:t>
            </a:r>
            <a:r>
              <a:rPr i="1" lang="pt-BR" sz="1550">
                <a:solidFill>
                  <a:srgbClr val="666666"/>
                </a:solidFill>
              </a:rPr>
              <a:t>generalidade</a:t>
            </a:r>
            <a:r>
              <a:rPr lang="pt-BR" sz="1550">
                <a:solidFill>
                  <a:srgbClr val="666666"/>
                </a:solidFill>
              </a:rPr>
              <a:t> e </a:t>
            </a:r>
            <a:r>
              <a:rPr i="1" lang="pt-BR" sz="1550">
                <a:solidFill>
                  <a:srgbClr val="666666"/>
                </a:solidFill>
              </a:rPr>
              <a:t>informação</a:t>
            </a:r>
            <a:r>
              <a:rPr lang="pt-BR" sz="1550">
                <a:solidFill>
                  <a:srgbClr val="666666"/>
                </a:solidFill>
              </a:rPr>
              <a:t> </a:t>
            </a:r>
            <a:endParaRPr sz="1550">
              <a:solidFill>
                <a:srgbClr val="666666"/>
              </a:solidFill>
            </a:endParaRPr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Planejamento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303300" y="1269700"/>
            <a:ext cx="40335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Definir as classes/</a:t>
            </a:r>
            <a:br>
              <a:rPr lang="pt-BR" sz="2400">
                <a:solidFill>
                  <a:srgbClr val="666666"/>
                </a:solidFill>
              </a:rPr>
            </a:br>
            <a:r>
              <a:rPr lang="pt-BR" sz="2400">
                <a:solidFill>
                  <a:srgbClr val="666666"/>
                </a:solidFill>
              </a:rPr>
              <a:t>etiquetas (</a:t>
            </a:r>
            <a:r>
              <a:rPr i="1" lang="pt-BR" sz="2400">
                <a:solidFill>
                  <a:srgbClr val="666666"/>
                </a:solidFill>
              </a:rPr>
              <a:t>tagset</a:t>
            </a:r>
            <a:r>
              <a:rPr lang="pt-BR" sz="2400">
                <a:solidFill>
                  <a:srgbClr val="666666"/>
                </a:solidFill>
              </a:rPr>
              <a:t>)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3832500" y="1689825"/>
            <a:ext cx="806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3832500" y="3594825"/>
            <a:ext cx="806700" cy="40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303300" y="3092400"/>
            <a:ext cx="40335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lang="pt-BR" sz="2400">
                <a:solidFill>
                  <a:srgbClr val="666666"/>
                </a:solidFill>
              </a:rPr>
              <a:t>Definir o esquema de anotação (como as etiquetas serão aplicadas)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4722900" y="1423838"/>
            <a:ext cx="4033500" cy="13782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Inspirações / modelos  possíveis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uma teoria 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datasets similares para outras línguas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uma  ontologia</a:t>
            </a:r>
            <a:endParaRPr sz="2000">
              <a:solidFill>
                <a:srgbClr val="666666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pt-BR" sz="2000">
                <a:solidFill>
                  <a:srgbClr val="666666"/>
                </a:solidFill>
              </a:rPr>
              <a:t>uma aplicação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2" name="Google Shape;302;p3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Planejamento: </a:t>
            </a:r>
            <a:r>
              <a:rPr lang="pt-BR">
                <a:solidFill>
                  <a:srgbClr val="FB8C00"/>
                </a:solidFill>
              </a:rPr>
              <a:t>Generalidade</a:t>
            </a:r>
            <a:r>
              <a:rPr lang="pt-BR">
                <a:solidFill>
                  <a:srgbClr val="666666"/>
                </a:solidFill>
              </a:rPr>
              <a:t> X </a:t>
            </a:r>
            <a:r>
              <a:rPr lang="pt-BR">
                <a:solidFill>
                  <a:srgbClr val="FB8C00"/>
                </a:solidFill>
              </a:rPr>
              <a:t>Informação</a:t>
            </a:r>
            <a:r>
              <a:rPr lang="pt-BR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1269000" y="1563850"/>
            <a:ext cx="66060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pt-BR" sz="2600">
                <a:latin typeface="Arial"/>
                <a:ea typeface="Arial"/>
                <a:cs typeface="Arial"/>
                <a:sym typeface="Arial"/>
              </a:rPr>
              <a:t>A formação é constituída por </a:t>
            </a:r>
            <a:r>
              <a:rPr i="1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conglomerados</a:t>
            </a:r>
            <a:r>
              <a:rPr i="1" lang="pt-BR" sz="2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arenitos conglomeráticos</a:t>
            </a:r>
            <a:r>
              <a:rPr i="1" lang="pt-BR" sz="2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arenitos</a:t>
            </a:r>
            <a:r>
              <a:rPr i="1" lang="pt-BR" sz="26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i="1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lamitos</a:t>
            </a:r>
            <a:endParaRPr i="1" sz="2400">
              <a:solidFill>
                <a:srgbClr val="FB8C00"/>
              </a:solidFill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420875" y="3009350"/>
            <a:ext cx="3361800" cy="12621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Opção de classe de anotação 1: </a:t>
            </a:r>
            <a:r>
              <a:rPr b="1" lang="pt-BR">
                <a:latin typeface="Lato"/>
                <a:ea typeface="Lato"/>
                <a:cs typeface="Lato"/>
                <a:sym typeface="Lato"/>
              </a:rPr>
              <a:t>ROCHA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Igualdade construída que facilita a </a:t>
            </a:r>
            <a:r>
              <a:rPr i="1" lang="pt-BR"/>
              <a:t>generalização</a:t>
            </a:r>
            <a:r>
              <a:rPr lang="pt-BR"/>
              <a:t> e </a:t>
            </a:r>
            <a:r>
              <a:rPr i="1" lang="pt-BR"/>
              <a:t>informativa</a:t>
            </a:r>
            <a:r>
              <a:rPr lang="pt-BR"/>
              <a:t> </a:t>
            </a:r>
            <a:r>
              <a:rPr b="1" i="1" lang="pt-BR"/>
              <a:t>conforme as demandas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4158050" y="3009350"/>
            <a:ext cx="4583700" cy="16932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Opção de classe de anotação 2: </a:t>
            </a:r>
            <a:r>
              <a:rPr b="1" lang="pt-BR">
                <a:latin typeface="Lato"/>
                <a:ea typeface="Lato"/>
                <a:cs typeface="Lato"/>
                <a:sym typeface="Lato"/>
              </a:rPr>
              <a:t>SUBSTÂNCIA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Igualdade construída que facilita a generalização. Mas é informativa?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Para Geologia: talvez não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Para sistemas de raciocínio ´genéricos’: talvez sim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03300" y="1269700"/>
            <a:ext cx="83364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pt-BR" sz="2300">
                <a:solidFill>
                  <a:srgbClr val="666666"/>
                </a:solidFill>
              </a:rPr>
              <a:t>O que já foi feito? (levantamento bibliográfico)</a:t>
            </a:r>
            <a:br>
              <a:rPr lang="pt-BR" sz="2300">
                <a:solidFill>
                  <a:srgbClr val="666666"/>
                </a:solidFill>
              </a:rPr>
            </a:br>
            <a:endParaRPr sz="2300">
              <a:solidFill>
                <a:srgbClr val="666666"/>
              </a:solidFill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pt-BR" sz="2300">
                <a:solidFill>
                  <a:srgbClr val="666666"/>
                </a:solidFill>
              </a:rPr>
              <a:t>Elaboração de um esquema de anotação, que contenha as primeira proposta de </a:t>
            </a:r>
            <a:r>
              <a:rPr i="1" lang="pt-BR" sz="2300">
                <a:solidFill>
                  <a:srgbClr val="666666"/>
                </a:solidFill>
              </a:rPr>
              <a:t>etiquetas </a:t>
            </a:r>
            <a:r>
              <a:rPr lang="pt-BR" sz="2300">
                <a:solidFill>
                  <a:srgbClr val="666666"/>
                </a:solidFill>
              </a:rPr>
              <a:t>(classes)</a:t>
            </a:r>
            <a:br>
              <a:rPr lang="pt-BR" sz="2300">
                <a:solidFill>
                  <a:srgbClr val="666666"/>
                </a:solidFill>
              </a:rPr>
            </a:br>
            <a:endParaRPr sz="2300">
              <a:solidFill>
                <a:srgbClr val="666666"/>
              </a:solidFill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pt-BR" sz="2300">
                <a:solidFill>
                  <a:srgbClr val="666666"/>
                </a:solidFill>
              </a:rPr>
              <a:t>Aplicação dessas etiquetas a uma amostra do corpus</a:t>
            </a:r>
            <a:br>
              <a:rPr lang="pt-BR" sz="2300">
                <a:solidFill>
                  <a:srgbClr val="666666"/>
                </a:solidFill>
              </a:rPr>
            </a:br>
            <a:endParaRPr sz="2300">
              <a:solidFill>
                <a:srgbClr val="666666"/>
              </a:solidFill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pt-BR" sz="2300">
                <a:solidFill>
                  <a:srgbClr val="666666"/>
                </a:solidFill>
              </a:rPr>
              <a:t>Refinamento progressivo do esquema de anotação em contato com os dados</a:t>
            </a:r>
            <a:br>
              <a:rPr lang="pt-BR" sz="2300">
                <a:solidFill>
                  <a:srgbClr val="666666"/>
                </a:solidFill>
              </a:rPr>
            </a:br>
            <a:endParaRPr sz="2300">
              <a:solidFill>
                <a:srgbClr val="666666"/>
              </a:solidFill>
            </a:endParaRPr>
          </a:p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pt-BR" sz="2300">
                <a:solidFill>
                  <a:srgbClr val="666666"/>
                </a:solidFill>
              </a:rPr>
              <a:t>Observação e documentação dos casos em que as generalizações não se aplicam (com a ressalva de que devem igualmente estar marcadas no corpus)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2" name="Google Shape;312;p3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Planejamento: </a:t>
            </a:r>
            <a:r>
              <a:rPr lang="pt-BR">
                <a:solidFill>
                  <a:srgbClr val="FB8C00"/>
                </a:solidFill>
              </a:rPr>
              <a:t>Etapas</a:t>
            </a:r>
            <a:endParaRPr>
              <a:solidFill>
                <a:srgbClr val="FB8C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03300" y="1269700"/>
            <a:ext cx="83364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lang="pt-BR" sz="2000">
                <a:solidFill>
                  <a:srgbClr val="666666"/>
                </a:solidFill>
              </a:rPr>
              <a:t>Crie uma etiqueta do tipo OUTROS para contemplar casos não previstos inicialmente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lphaLcPeriod"/>
            </a:pPr>
            <a:r>
              <a:rPr lang="pt-BR" sz="2000">
                <a:solidFill>
                  <a:srgbClr val="666666"/>
                </a:solidFill>
              </a:rPr>
              <a:t>Esta etiqueta pode incluir casos que são especificados no futuro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lang="pt-BR" sz="2000">
                <a:solidFill>
                  <a:srgbClr val="666666"/>
                </a:solidFill>
              </a:rPr>
              <a:t>Considere a possibilidade de </a:t>
            </a:r>
            <a:r>
              <a:rPr b="1" lang="pt-BR" sz="2000">
                <a:solidFill>
                  <a:srgbClr val="666666"/>
                </a:solidFill>
              </a:rPr>
              <a:t>anotação múltipla</a:t>
            </a:r>
            <a:r>
              <a:rPr lang="pt-BR" sz="2000">
                <a:solidFill>
                  <a:srgbClr val="666666"/>
                </a:solidFill>
              </a:rPr>
              <a:t>: duas ou mais etiquetas que sejam igualmente adequadas.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9" name="Google Shape;319;p3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Planejamento: </a:t>
            </a:r>
            <a:r>
              <a:rPr lang="pt-BR">
                <a:solidFill>
                  <a:srgbClr val="FB8C00"/>
                </a:solidFill>
              </a:rPr>
              <a:t>Dicas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589050" y="3185825"/>
            <a:ext cx="3277200" cy="7803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</a:rPr>
              <a:t>Se eu fosse você, deixaria a cidade imediatamente.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731550" y="4219375"/>
            <a:ext cx="2992200" cy="6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AVISO, AMEAÇA, CONSELHO ou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</a:rPr>
              <a:t>tudo </a:t>
            </a:r>
            <a:r>
              <a:rPr lang="pt-BR">
                <a:solidFill>
                  <a:schemeClr val="dk2"/>
                </a:solidFill>
              </a:rPr>
              <a:t>isso?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4740100" y="3278325"/>
            <a:ext cx="4141500" cy="7803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2"/>
                </a:solidFill>
              </a:rPr>
              <a:t>Quase 700 mil pessoas morreram com a pandemia que atingiu o </a:t>
            </a:r>
            <a:r>
              <a:rPr b="1" i="1" lang="pt-BR" sz="1800">
                <a:solidFill>
                  <a:schemeClr val="dk2"/>
                </a:solidFill>
              </a:rPr>
              <a:t>Brasil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5310250" y="4277150"/>
            <a:ext cx="3277200" cy="64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LOCAL, PESSOA (os brasileiros) ou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</a:rPr>
              <a:t>ambos</a:t>
            </a:r>
            <a:r>
              <a:rPr lang="pt-BR">
                <a:solidFill>
                  <a:schemeClr val="dk2"/>
                </a:solidFill>
              </a:rPr>
              <a:t>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4" name="Google Shape;324;p39"/>
          <p:cNvCxnSpPr>
            <a:stCxn id="320" idx="2"/>
            <a:endCxn id="321" idx="0"/>
          </p:cNvCxnSpPr>
          <p:nvPr/>
        </p:nvCxnSpPr>
        <p:spPr>
          <a:xfrm>
            <a:off x="2227650" y="3966125"/>
            <a:ext cx="0" cy="253200"/>
          </a:xfrm>
          <a:prstGeom prst="straightConnector1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9"/>
          <p:cNvCxnSpPr/>
          <p:nvPr/>
        </p:nvCxnSpPr>
        <p:spPr>
          <a:xfrm>
            <a:off x="6875850" y="4042325"/>
            <a:ext cx="0" cy="253200"/>
          </a:xfrm>
          <a:prstGeom prst="straightConnector1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1234950" y="1304850"/>
            <a:ext cx="6501900" cy="28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Ficou bom?</a:t>
            </a:r>
            <a:r>
              <a:rPr lang="pt-BR" sz="4440">
                <a:solidFill>
                  <a:schemeClr val="accent5"/>
                </a:solidFill>
              </a:rPr>
              <a:t> </a:t>
            </a:r>
            <a:endParaRPr sz="4440">
              <a:solidFill>
                <a:schemeClr val="accent5"/>
              </a:solidFill>
            </a:endParaRPr>
          </a:p>
        </p:txBody>
      </p:sp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303300" y="1269700"/>
            <a:ext cx="83364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Como avaliar a análise </a:t>
            </a:r>
            <a:r>
              <a:rPr i="1" lang="pt-BR" sz="2000">
                <a:solidFill>
                  <a:srgbClr val="666666"/>
                </a:solidFill>
              </a:rPr>
              <a:t>humana</a:t>
            </a:r>
            <a:r>
              <a:rPr lang="pt-BR" sz="2000">
                <a:solidFill>
                  <a:srgbClr val="666666"/>
                </a:solidFill>
              </a:rPr>
              <a:t> dos dados?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Avaliamos a </a:t>
            </a:r>
            <a:r>
              <a:rPr b="1" lang="pt-BR" sz="2000">
                <a:solidFill>
                  <a:srgbClr val="666666"/>
                </a:solidFill>
              </a:rPr>
              <a:t>CONSISTÊNCIA </a:t>
            </a:r>
            <a:r>
              <a:rPr lang="pt-BR" sz="2000">
                <a:solidFill>
                  <a:srgbClr val="666666"/>
                </a:solidFill>
              </a:rPr>
              <a:t>das análises (humanas) por meio da </a:t>
            </a:r>
            <a:r>
              <a:rPr b="1" i="1" lang="pt-BR" sz="2000">
                <a:solidFill>
                  <a:srgbClr val="666666"/>
                </a:solidFill>
              </a:rPr>
              <a:t>Concordância</a:t>
            </a:r>
            <a:r>
              <a:rPr lang="pt-BR" sz="2000">
                <a:solidFill>
                  <a:srgbClr val="666666"/>
                </a:solidFill>
              </a:rPr>
              <a:t> inter-anotadores (</a:t>
            </a:r>
            <a:r>
              <a:rPr i="1" lang="pt-BR" sz="2000">
                <a:solidFill>
                  <a:srgbClr val="666666"/>
                </a:solidFill>
              </a:rPr>
              <a:t>Inter-Annotator Agreement</a:t>
            </a:r>
            <a:r>
              <a:rPr lang="pt-BR" sz="2000">
                <a:solidFill>
                  <a:srgbClr val="666666"/>
                </a:solidFill>
              </a:rPr>
              <a:t>)</a:t>
            </a:r>
            <a:endParaRPr sz="2000">
              <a:solidFill>
                <a:srgbClr val="666666"/>
              </a:solidFill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-355600" lvl="3" marL="18288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b="1" lang="pt-BR" sz="2000">
                <a:solidFill>
                  <a:srgbClr val="666666"/>
                </a:solidFill>
              </a:rPr>
              <a:t>CONSISTÊNCIA		  CORREÇÃO </a:t>
            </a:r>
            <a:r>
              <a:rPr lang="pt-BR" sz="2000">
                <a:solidFill>
                  <a:srgbClr val="666666"/>
                </a:solidFill>
              </a:rPr>
              <a:t> 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8" name="Google Shape;338;p41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Avaliação de datasets e projetos de anotação</a:t>
            </a:r>
            <a:endParaRPr>
              <a:solidFill>
                <a:srgbClr val="FB8C00"/>
              </a:solidFill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75" y="3530075"/>
            <a:ext cx="6908424" cy="10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4137150" y="2795075"/>
            <a:ext cx="820800" cy="4233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Datasets linguísticos: o que são?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03300" y="1051175"/>
            <a:ext cx="83550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Coleção de textos / documentos </a:t>
            </a:r>
            <a:r>
              <a:rPr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anotados</a:t>
            </a:r>
            <a:r>
              <a:rPr lang="pt-BR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linguisticamente</a:t>
            </a:r>
            <a:r>
              <a:rPr lang="pt-BR" sz="2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 que está codificado em um dataset linguístico é a </a:t>
            </a:r>
            <a:r>
              <a:rPr i="1" lang="pt-BR" sz="2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compreensão humana</a:t>
            </a:r>
            <a:r>
              <a:rPr lang="pt-BR" sz="2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sobre algo</a:t>
            </a:r>
            <a:endParaRPr sz="2600">
              <a:solidFill>
                <a:schemeClr val="lt2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1234950" y="1304850"/>
            <a:ext cx="6501900" cy="28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Em resumo…</a:t>
            </a:r>
            <a:r>
              <a:rPr lang="pt-BR" sz="4440">
                <a:solidFill>
                  <a:schemeClr val="accent5"/>
                </a:solidFill>
              </a:rPr>
              <a:t> </a:t>
            </a:r>
            <a:endParaRPr sz="4440">
              <a:solidFill>
                <a:schemeClr val="accent5"/>
              </a:solidFill>
            </a:endParaRPr>
          </a:p>
        </p:txBody>
      </p:sp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1234950" y="1304850"/>
            <a:ext cx="69006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0" lang="pt-BR" sz="26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Um projeto </a:t>
            </a:r>
            <a:r>
              <a:rPr b="0" lang="pt-BR" sz="2600">
                <a:solidFill>
                  <a:srgbClr val="FB8C00"/>
                </a:solidFill>
                <a:latin typeface="Arial"/>
                <a:ea typeface="Arial"/>
                <a:cs typeface="Arial"/>
                <a:sym typeface="Arial"/>
              </a:rPr>
              <a:t>cuidadoso </a:t>
            </a:r>
            <a:r>
              <a:rPr b="0" lang="pt-BR" sz="26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de anotação deverá levar em conta…</a:t>
            </a:r>
            <a:endParaRPr b="0" sz="2600">
              <a:solidFill>
                <a:srgbClr val="757575"/>
              </a:solidFill>
            </a:endParaRPr>
          </a:p>
        </p:txBody>
      </p:sp>
      <p:sp>
        <p:nvSpPr>
          <p:cNvPr id="352" name="Google Shape;352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p44"/>
          <p:cNvSpPr txBox="1"/>
          <p:nvPr>
            <p:ph idx="1" type="body"/>
          </p:nvPr>
        </p:nvSpPr>
        <p:spPr>
          <a:xfrm>
            <a:off x="479100" y="790650"/>
            <a:ext cx="81858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-BR" sz="2000">
                <a:solidFill>
                  <a:srgbClr val="FB8C00"/>
                </a:solidFill>
              </a:rPr>
              <a:t>Clareza</a:t>
            </a:r>
            <a:r>
              <a:rPr lang="pt-BR" sz="2000">
                <a:solidFill>
                  <a:srgbClr val="666666"/>
                </a:solidFill>
              </a:rPr>
              <a:t> quanto ao </a:t>
            </a:r>
            <a:r>
              <a:rPr b="1" lang="pt-BR" sz="2000">
                <a:solidFill>
                  <a:srgbClr val="666666"/>
                </a:solidFill>
              </a:rPr>
              <a:t>fenômeno</a:t>
            </a:r>
            <a:r>
              <a:rPr lang="pt-BR" sz="2000">
                <a:solidFill>
                  <a:srgbClr val="666666"/>
                </a:solidFill>
              </a:rPr>
              <a:t> que será anotado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b="1" lang="pt-BR" sz="2000">
                <a:solidFill>
                  <a:srgbClr val="FB8C00"/>
                </a:solidFill>
              </a:rPr>
              <a:t>Adequação</a:t>
            </a:r>
            <a:r>
              <a:rPr lang="pt-BR" sz="2000">
                <a:solidFill>
                  <a:srgbClr val="666666"/>
                </a:solidFill>
              </a:rPr>
              <a:t> do </a:t>
            </a:r>
            <a:r>
              <a:rPr i="1" lang="pt-BR" sz="2000">
                <a:solidFill>
                  <a:srgbClr val="666666"/>
                </a:solidFill>
              </a:rPr>
              <a:t>corpus</a:t>
            </a:r>
            <a:r>
              <a:rPr lang="pt-BR" sz="2000">
                <a:solidFill>
                  <a:srgbClr val="666666"/>
                </a:solidFill>
              </a:rPr>
              <a:t> (um corpus composto por relatórios de pesquisa é pouco adequado para a anotação de ironia, por exemplo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b="1" lang="pt-BR" sz="2000">
                <a:solidFill>
                  <a:srgbClr val="FB8C00"/>
                </a:solidFill>
              </a:rPr>
              <a:t>Adequação</a:t>
            </a:r>
            <a:r>
              <a:rPr b="1" lang="pt-BR" sz="2000">
                <a:solidFill>
                  <a:srgbClr val="666666"/>
                </a:solidFill>
              </a:rPr>
              <a:t> </a:t>
            </a:r>
            <a:r>
              <a:rPr lang="pt-BR" sz="2000">
                <a:solidFill>
                  <a:srgbClr val="666666"/>
                </a:solidFill>
              </a:rPr>
              <a:t>do conjunto de etiquetas (</a:t>
            </a:r>
            <a:r>
              <a:rPr i="1" lang="pt-BR" sz="2000">
                <a:solidFill>
                  <a:srgbClr val="666666"/>
                </a:solidFill>
              </a:rPr>
              <a:t>tagset</a:t>
            </a:r>
            <a:r>
              <a:rPr lang="pt-BR" sz="2000">
                <a:solidFill>
                  <a:srgbClr val="666666"/>
                </a:solidFill>
              </a:rPr>
              <a:t>) e do esquema de anotação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b="1" lang="pt-BR" sz="2000">
                <a:solidFill>
                  <a:srgbClr val="FB8C00"/>
                </a:solidFill>
              </a:rPr>
              <a:t>Instruções para a aplicação</a:t>
            </a:r>
            <a:r>
              <a:rPr lang="pt-BR" sz="2000">
                <a:solidFill>
                  <a:srgbClr val="666666"/>
                </a:solidFill>
              </a:rPr>
              <a:t> das etiquetas (</a:t>
            </a:r>
            <a:r>
              <a:rPr i="1" lang="pt-BR" sz="2000">
                <a:solidFill>
                  <a:srgbClr val="666666"/>
                </a:solidFill>
              </a:rPr>
              <a:t>documentação</a:t>
            </a:r>
            <a:r>
              <a:rPr lang="pt-BR" sz="2000">
                <a:solidFill>
                  <a:srgbClr val="666666"/>
                </a:solidFill>
              </a:rPr>
              <a:t>)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b="1" lang="pt-BR" sz="2000">
                <a:solidFill>
                  <a:srgbClr val="FB8C00"/>
                </a:solidFill>
              </a:rPr>
              <a:t>Avaliação</a:t>
            </a:r>
            <a:r>
              <a:rPr lang="pt-BR" sz="2000">
                <a:solidFill>
                  <a:srgbClr val="666666"/>
                </a:solidFill>
              </a:rPr>
              <a:t> da anotação (concordância entre anotadores)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lang="pt-BR" sz="2000">
                <a:solidFill>
                  <a:srgbClr val="666666"/>
                </a:solidFill>
              </a:rPr>
              <a:t>Verificação quanto à </a:t>
            </a:r>
            <a:r>
              <a:rPr b="1" lang="pt-BR" sz="2000">
                <a:solidFill>
                  <a:srgbClr val="FB8C00"/>
                </a:solidFill>
              </a:rPr>
              <a:t>eficiência</a:t>
            </a:r>
            <a:r>
              <a:rPr lang="pt-BR" sz="2000">
                <a:solidFill>
                  <a:srgbClr val="666666"/>
                </a:solidFill>
              </a:rPr>
              <a:t> da anotação (por exemplo, o tempo levado e o nível de treinamento/conhecimento necessário por parte de quem vai anotar)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2400262" y="1782851"/>
            <a:ext cx="63216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INCEpTION: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http://inception-project.github.io/</a:t>
            </a:r>
            <a:br>
              <a:rPr lang="pt-BR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Label Studio: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http://labelstud.io/</a:t>
            </a:r>
            <a:r>
              <a:rPr lang="pt-BR">
                <a:solidFill>
                  <a:srgbClr val="666666"/>
                </a:solidFill>
              </a:rPr>
              <a:t> </a:t>
            </a:r>
            <a:br>
              <a:rPr lang="pt-BR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GATE: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http://gate.ac.uk/teamware/</a:t>
            </a:r>
            <a:r>
              <a:rPr lang="pt-BR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>
                <a:solidFill>
                  <a:srgbClr val="666666"/>
                </a:solidFill>
              </a:rPr>
              <a:t>BRAT: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https://brat.nlplab.org/</a:t>
            </a:r>
            <a:r>
              <a:rPr lang="pt-BR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- algumas ferramentas de anotação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65" name="Google Shape;365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- Datasets e tarefas para explorar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1" name="Google Shape;371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2" name="Google Shape;3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050" y="2530162"/>
            <a:ext cx="2026350" cy="22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450" y="2654925"/>
            <a:ext cx="2169050" cy="24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2400262" y="1782851"/>
            <a:ext cx="6321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pt-BR" sz="1700"/>
              <a:t>SemEval - International Workshop on Semantic Evaluation</a:t>
            </a:r>
            <a:r>
              <a:rPr lang="pt-BR" sz="1700">
                <a:solidFill>
                  <a:srgbClr val="666666"/>
                </a:solidFill>
              </a:rPr>
              <a:t>: </a:t>
            </a:r>
            <a:r>
              <a:rPr lang="pt-BR" sz="1700" u="sng">
                <a:solidFill>
                  <a:schemeClr val="hlink"/>
                </a:solidFill>
                <a:hlinkClick r:id="rId5"/>
              </a:rPr>
              <a:t>http://semeval.github.io/</a:t>
            </a:r>
            <a:r>
              <a:rPr lang="pt-BR" sz="1700">
                <a:solidFill>
                  <a:srgbClr val="666666"/>
                </a:solidFill>
              </a:rPr>
              <a:t> 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Links - Datasets e tarefas para explorar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0" name="Google Shape;380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2400262" y="1782851"/>
            <a:ext cx="6321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pt-BR" sz="1700"/>
              <a:t>NLP Progress</a:t>
            </a:r>
            <a:r>
              <a:rPr lang="pt-BR" sz="1700">
                <a:solidFill>
                  <a:srgbClr val="666666"/>
                </a:solidFill>
              </a:rPr>
              <a:t>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http://nlpprogress.com/</a:t>
            </a:r>
            <a:r>
              <a:rPr lang="pt-BR"/>
              <a:t> </a:t>
            </a:r>
            <a:endParaRPr sz="2100">
              <a:solidFill>
                <a:srgbClr val="666666"/>
              </a:solidFill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75" y="811875"/>
            <a:ext cx="2164499" cy="41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0000"/>
              <a:buChar char="●"/>
            </a:pPr>
            <a:r>
              <a:rPr lang="pt-BR" sz="2000">
                <a:solidFill>
                  <a:srgbClr val="666666"/>
                </a:solidFill>
              </a:rPr>
              <a:t>ARTSTEIN, R. Inter-annotator agreement. In: </a:t>
            </a:r>
            <a:r>
              <a:rPr i="1" lang="pt-BR" sz="2000">
                <a:solidFill>
                  <a:srgbClr val="666666"/>
                </a:solidFill>
              </a:rPr>
              <a:t>Handbook of Linguistic Annotation</a:t>
            </a:r>
            <a:r>
              <a:rPr lang="pt-BR" sz="2000">
                <a:solidFill>
                  <a:srgbClr val="666666"/>
                </a:solidFill>
              </a:rPr>
              <a:t>. [S.l.]: Springer, 2017. p. 297–313.</a:t>
            </a:r>
            <a:endParaRPr sz="2000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90000"/>
              <a:buChar char="●"/>
            </a:pPr>
            <a:r>
              <a:rPr lang="pt-BR" sz="2000">
                <a:solidFill>
                  <a:srgbClr val="666666"/>
                </a:solidFill>
              </a:rPr>
              <a:t>BENDER, E.; FRIEDMAN, B. 2018. Data Statements for NLP: Toward Mitigating System Bias and Enabling Better Science. </a:t>
            </a:r>
            <a:r>
              <a:rPr i="1" lang="pt-BR" sz="2000">
                <a:solidFill>
                  <a:srgbClr val="666666"/>
                </a:solidFill>
              </a:rPr>
              <a:t>Transactions of the Association for Computational Linguistics</a:t>
            </a:r>
            <a:r>
              <a:rPr lang="pt-BR" sz="2000">
                <a:solidFill>
                  <a:srgbClr val="666666"/>
                </a:solidFill>
              </a:rPr>
              <a:t> 6:587-604.</a:t>
            </a:r>
            <a:endParaRPr sz="2000">
              <a:solidFill>
                <a:srgbClr val="666666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90000"/>
              <a:buChar char="●"/>
            </a:pPr>
            <a:r>
              <a:rPr lang="pt-BR" sz="2000">
                <a:solidFill>
                  <a:srgbClr val="666666"/>
                </a:solidFill>
              </a:rPr>
              <a:t>FREITAS, C. </a:t>
            </a:r>
            <a:r>
              <a:rPr i="1" lang="pt-BR" sz="2000">
                <a:solidFill>
                  <a:srgbClr val="666666"/>
                </a:solidFill>
              </a:rPr>
              <a:t>Linguística Computacional</a:t>
            </a:r>
            <a:r>
              <a:rPr lang="pt-BR" sz="2000">
                <a:solidFill>
                  <a:srgbClr val="666666"/>
                </a:solidFill>
              </a:rPr>
              <a:t>. Ed. Parábola, 2022.</a:t>
            </a:r>
            <a:endParaRPr sz="2000">
              <a:solidFill>
                <a:srgbClr val="666666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2000">
                <a:solidFill>
                  <a:srgbClr val="666666"/>
                </a:solidFill>
              </a:rPr>
              <a:t>PUSTEJOVSKY, J.; STUBBS, A. (2012) </a:t>
            </a:r>
            <a:r>
              <a:rPr i="1" lang="pt-BR" sz="2000">
                <a:solidFill>
                  <a:srgbClr val="666666"/>
                </a:solidFill>
              </a:rPr>
              <a:t>Natural Language Annotation for Machine Learning</a:t>
            </a:r>
            <a:r>
              <a:rPr lang="pt-BR" sz="2000">
                <a:solidFill>
                  <a:srgbClr val="666666"/>
                </a:solidFill>
              </a:rPr>
              <a:t>. O’Reilly Media, Inc.</a:t>
            </a:r>
            <a:endParaRPr sz="2000">
              <a:solidFill>
                <a:srgbClr val="666666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pt-BR" sz="2000">
                <a:solidFill>
                  <a:srgbClr val="666666"/>
                </a:solidFill>
              </a:rPr>
              <a:t>UDPipe: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http://ufal.mff.cuni.cz/udpipe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Referências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>
                <a:solidFill>
                  <a:srgbClr val="666666"/>
                </a:solidFill>
              </a:rPr>
              <a:t>Datasets linguísticos: o que são?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03300" y="1051175"/>
            <a:ext cx="84255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Datasets linguísticos = corpora com anotação padrão ouro?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O que é </a:t>
            </a:r>
            <a:r>
              <a:rPr b="1" lang="pt-BR" sz="2000">
                <a:solidFill>
                  <a:srgbClr val="666666"/>
                </a:solidFill>
              </a:rPr>
              <a:t>anotação</a:t>
            </a:r>
            <a:r>
              <a:rPr lang="pt-BR" sz="2000">
                <a:solidFill>
                  <a:srgbClr val="666666"/>
                </a:solidFill>
              </a:rPr>
              <a:t> padrão-ouro (gold standard)?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O que é </a:t>
            </a:r>
            <a:r>
              <a:rPr b="1" lang="pt-BR" sz="2000">
                <a:solidFill>
                  <a:srgbClr val="666666"/>
                </a:solidFill>
              </a:rPr>
              <a:t>anotação</a:t>
            </a:r>
            <a:r>
              <a:rPr lang="pt-BR" sz="2000">
                <a:solidFill>
                  <a:srgbClr val="666666"/>
                </a:solidFill>
              </a:rPr>
              <a:t>?</a:t>
            </a:r>
            <a:endParaRPr sz="2000"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Anotar um texto é atribuir uma etiqueta a uma palavra ou segmento de texto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b="1" lang="pt-BR" sz="2000">
                <a:solidFill>
                  <a:srgbClr val="666666"/>
                </a:solidFill>
              </a:rPr>
              <a:t>Padrão ouro</a:t>
            </a:r>
            <a:r>
              <a:rPr lang="pt-BR" sz="2000">
                <a:solidFill>
                  <a:srgbClr val="666666"/>
                </a:solidFill>
              </a:rPr>
              <a:t>?</a:t>
            </a:r>
            <a:endParaRPr sz="2000"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Anotação humana de alta qualidade (100% humana ou feita de maneira automática mas revista por pessoas)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28019" y="4226025"/>
            <a:ext cx="1826400" cy="3936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texto anotado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1754775" y="304800"/>
            <a:ext cx="5535104" cy="3921225"/>
            <a:chOff x="1261775" y="304800"/>
            <a:chExt cx="5535104" cy="3921225"/>
          </a:xfrm>
        </p:grpSpPr>
        <p:pic>
          <p:nvPicPr>
            <p:cNvPr id="114" name="Google Shape;114;p17"/>
            <p:cNvPicPr preferRelativeResize="0"/>
            <p:nvPr/>
          </p:nvPicPr>
          <p:blipFill rotWithShape="1">
            <a:blip r:embed="rId3">
              <a:alphaModFix/>
            </a:blip>
            <a:srcRect b="0" l="0" r="72034" t="0"/>
            <a:stretch/>
          </p:blipFill>
          <p:spPr>
            <a:xfrm>
              <a:off x="1261775" y="304800"/>
              <a:ext cx="1721874" cy="392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/>
            <p:cNvPicPr preferRelativeResize="0"/>
            <p:nvPr/>
          </p:nvPicPr>
          <p:blipFill rotWithShape="1">
            <a:blip r:embed="rId3">
              <a:alphaModFix/>
            </a:blip>
            <a:srcRect b="0" l="38612" r="0" t="0"/>
            <a:stretch/>
          </p:blipFill>
          <p:spPr>
            <a:xfrm>
              <a:off x="3017304" y="304800"/>
              <a:ext cx="3779574" cy="3921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28025" y="4295150"/>
            <a:ext cx="5118600" cy="3936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ferramenta de anotação (automática) baseada em AS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25" y="317775"/>
            <a:ext cx="3649722" cy="39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100" y="1510875"/>
            <a:ext cx="4140726" cy="27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225" y="614837"/>
            <a:ext cx="3969676" cy="31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650" y="354100"/>
            <a:ext cx="5370072" cy="39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161950" y="2238300"/>
            <a:ext cx="1982100" cy="743100"/>
          </a:xfrm>
          <a:prstGeom prst="rect">
            <a:avLst/>
          </a:prstGeom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ferramenta de anotação (manual)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28019" y="4226025"/>
            <a:ext cx="18264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texto anotado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Tipos de </a:t>
            </a:r>
            <a:r>
              <a:rPr lang="pt-BR" sz="8040">
                <a:solidFill>
                  <a:schemeClr val="accent5"/>
                </a:solidFill>
              </a:rPr>
              <a:t>Anotação</a:t>
            </a:r>
            <a:endParaRPr sz="8040">
              <a:solidFill>
                <a:schemeClr val="accent5"/>
              </a:solidFill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Anotação “gramatical”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03300" y="1051175"/>
            <a:ext cx="32433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POS (do inglês</a:t>
            </a:r>
            <a:r>
              <a:rPr i="1" lang="pt-BR" sz="2000">
                <a:solidFill>
                  <a:srgbClr val="666666"/>
                </a:solidFill>
              </a:rPr>
              <a:t> part of speech</a:t>
            </a:r>
            <a:r>
              <a:rPr lang="pt-BR" sz="2000">
                <a:solidFill>
                  <a:srgbClr val="666666"/>
                </a:solidFill>
              </a:rPr>
              <a:t>, isto é, classes de palavras)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Morfologia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Sintaxe</a:t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606675" y="3452750"/>
            <a:ext cx="1074600" cy="523200"/>
          </a:xfrm>
          <a:prstGeom prst="rect">
            <a:avLst/>
          </a:prstGeom>
          <a:noFill/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identificador do token (id)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365650" y="4708550"/>
            <a:ext cx="4335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pos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8" name="Google Shape;148;p21"/>
          <p:cNvGrpSpPr/>
          <p:nvPr/>
        </p:nvGrpSpPr>
        <p:grpSpPr>
          <a:xfrm>
            <a:off x="3832599" y="1017467"/>
            <a:ext cx="5059638" cy="3617330"/>
            <a:chOff x="1261775" y="304800"/>
            <a:chExt cx="5535104" cy="3921225"/>
          </a:xfrm>
        </p:grpSpPr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b="0" l="0" r="72034" t="0"/>
            <a:stretch/>
          </p:blipFill>
          <p:spPr>
            <a:xfrm>
              <a:off x="1261775" y="304800"/>
              <a:ext cx="1721874" cy="392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1"/>
            <p:cNvPicPr preferRelativeResize="0"/>
            <p:nvPr/>
          </p:nvPicPr>
          <p:blipFill rotWithShape="1">
            <a:blip r:embed="rId3">
              <a:alphaModFix/>
            </a:blip>
            <a:srcRect b="0" l="38612" r="0" t="0"/>
            <a:stretch/>
          </p:blipFill>
          <p:spPr>
            <a:xfrm>
              <a:off x="3017304" y="304800"/>
              <a:ext cx="3779574" cy="3921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1"/>
          <p:cNvSpPr txBox="1"/>
          <p:nvPr/>
        </p:nvSpPr>
        <p:spPr>
          <a:xfrm>
            <a:off x="6440850" y="4488650"/>
            <a:ext cx="10392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anotação morfológica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7841400" y="4708550"/>
            <a:ext cx="13446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anotação sintática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522550" y="4438800"/>
            <a:ext cx="814800" cy="5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forma da palavra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/>
          <p:nvPr/>
        </p:nvSpPr>
        <p:spPr>
          <a:xfrm rot="-6660407">
            <a:off x="5278116" y="4651579"/>
            <a:ext cx="200849" cy="83958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-5199820">
            <a:off x="4592271" y="4270390"/>
            <a:ext cx="201041" cy="84137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677875" y="3432350"/>
            <a:ext cx="201000" cy="84000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-5055834">
            <a:off x="4040677" y="4318407"/>
            <a:ext cx="201107" cy="83822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408313" y="4415200"/>
            <a:ext cx="5487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lema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/>
          <p:nvPr/>
        </p:nvSpPr>
        <p:spPr>
          <a:xfrm rot="-6660407">
            <a:off x="6691191" y="4337779"/>
            <a:ext cx="200849" cy="83958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-5389723">
            <a:off x="8173851" y="4651632"/>
            <a:ext cx="200701" cy="84000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 rot="-5389723">
            <a:off x="8707251" y="4651632"/>
            <a:ext cx="200701" cy="84000"/>
          </a:xfrm>
          <a:prstGeom prst="rightArrow">
            <a:avLst>
              <a:gd fmla="val 50655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B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