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db902d9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2db902d9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b902d9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b902d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4665c4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34665c4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6e13b1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16e13b1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16e13b1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16e13b1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6e13b1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16e13b1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eec5475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eec5475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16e13b1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16e13b1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16e13b1d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16e13b1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eec5475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eec5475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d46b9e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d46b9e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2db902d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2db902d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2d894a0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2d894a0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e2d46b9e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e2d46b9e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bec6e0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6bec6e0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db902d9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db902d9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0853e9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10853e9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Categorização: p. ex. entra um documento, sai uma categoria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Análise de polaridade: entra um conjunto de tokens, sai uma polaridade (positivo, negativo ou neutro)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Geração de texto: p. ex. image captioning - entra uma imagem, sai uma sequência de palavras que descreve a imagem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Tradução automática: entra uma sequência de tokens fonte, sai uma sequência de tokens alvo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Classificação de tokens: entra várias palavras, sai várias tags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eec54751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eec5475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Categorização: p. ex. entra um documento, sai uma categoria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Análise de polaridade: entra um conjunto de tokens, sai uma polaridade (positivo, negativo ou neutro)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Geração de texto: p. ex. image captioning - entra uma imagem, sai uma sequência de palavras que descreve a imagem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Tradução automática: entra uma sequência de tokens fonte, sai uma sequência de tokens alvo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Classificação de tokens: entra várias palavras, sai várias tags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c5475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eec5475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Categorização: p. ex. entra um documento, sai uma categoria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Análise de polaridade: entra um conjunto de tokens, sai uma polaridade (positivo, negativo ou neutro)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Geração de texto: p. ex. image captioning - entra uma imagem, sai uma sequência de palavras que descreve a imagem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Tradução automática: entra uma sequência de tokens fonte, sai uma sequência de tokens alvo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Classificação de tokens: entra várias palavras, sai várias tags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ec5475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eec5475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Categorização: p. ex. entra um documento, sai uma categoria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Análise de polaridade: entra um conjunto de tokens, sai uma polaridade (positivo, negativo ou neutro)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Geração de texto: p. ex. image captioning - entra uma imagem, sai uma sequência de palavras que descreve a imagem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Tradução automática: entra uma sequência de tokens fonte, sai uma sequência de tokens alvo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Classificação de tokens: entra várias palavras, sai várias tags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eec5475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eec5475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Categorização: p. ex. entra um documento, sai uma categoria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Análise de polaridade: entra um conjunto de tokens, sai uma polaridade (positivo, negativo ou neutro)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Geração de texto: p. ex. image captioning - entra uma imagem, sai uma sequência de palavras que descreve a imagem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Tradução automática: entra uma sequência de tokens fonte, sai uma sequência de tokens alvo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Classificação de tokens: entra várias palavras, sai várias tags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elenacaseli@ufscar.br" TargetMode="External"/><Relationship Id="rId4" Type="http://schemas.openxmlformats.org/officeDocument/2006/relationships/hyperlink" Target="mailto:claudiafreitas@puc-rio.br" TargetMode="External"/><Relationship Id="rId5" Type="http://schemas.openxmlformats.org/officeDocument/2006/relationships/hyperlink" Target="mailto:robertaqueirozlv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ggingface.co/docs/transformers/model_doc/bert#transformers.BertForSequenceClassification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uggingface.co/docs/transformers/model_doc/bert#transformers.BertForTokenClassification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hyperlink" Target="https://huggingface.co/docs/transformers/model_doc/t5#transformers.T5ForConditionalGenera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ugginface.co/" TargetMode="External"/><Relationship Id="rId4" Type="http://schemas.openxmlformats.org/officeDocument/2006/relationships/hyperlink" Target="https://www.kaggle.com/code/leandrodoze/sentiment-analysis-in-portuguese/notebook" TargetMode="External"/><Relationship Id="rId5" Type="http://schemas.openxmlformats.org/officeDocument/2006/relationships/hyperlink" Target="https://github.com/arialab/tash-pt" TargetMode="External"/><Relationship Id="rId6" Type="http://schemas.openxmlformats.org/officeDocument/2006/relationships/hyperlink" Target="https://arxiv.org/pdf/2112.05459.pdf" TargetMode="External"/><Relationship Id="rId7" Type="http://schemas.openxmlformats.org/officeDocument/2006/relationships/hyperlink" Target="https://link.springer.com/article/10.1007/s10462-020-09870-1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Luzo0/GoEmotions_portuguese" TargetMode="External"/><Relationship Id="rId4" Type="http://schemas.openxmlformats.org/officeDocument/2006/relationships/hyperlink" Target="https://sol.sbc.org.br/index.php/stil/article/view/17784/17618" TargetMode="External"/><Relationship Id="rId5" Type="http://schemas.openxmlformats.org/officeDocument/2006/relationships/hyperlink" Target="https://sol.sbc.org.br/index.php/stil/article/view/17786/1762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eb.stanford.edu/~jurafsky/slp3/" TargetMode="External"/><Relationship Id="rId4" Type="http://schemas.openxmlformats.org/officeDocument/2006/relationships/hyperlink" Target="https://www.youtube.com/playlist?list=PLLrlHSmC0Mw73a1t73DEjgGMPyu8QssW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hyperlink" Target="https://aclanthology.org/D16-1058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medium.com/swlh/image-caption-generation-with-visual-attention-c782dfc0634b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ai.googleblog.com/2021/10/goemotions-dataset-for-fine-grained.html" TargetMode="External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medium.com/codex/parts-of-speech-pos-tagging-98f18693ebc0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Processamento de Linguagem Natural</a:t>
            </a:r>
            <a:endParaRPr b="1" sz="480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Aplicações de PLN com modelos pré-treinados</a:t>
            </a:r>
            <a:endParaRPr b="1" sz="30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Helena Caseli, Cláudia Freitas e Roberta Viola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helenacaseli@ufscar.br</a:t>
            </a: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claudiafreitas@puc-rio.br</a:t>
            </a:r>
            <a:r>
              <a:rPr lang="pt-BR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robertaqueirozlv@gmail.com</a:t>
            </a:r>
            <a:endParaRPr sz="180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963650" y="1304850"/>
            <a:ext cx="70452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Modelos pré-treinados</a:t>
            </a:r>
            <a:endParaRPr sz="8040">
              <a:solidFill>
                <a:schemeClr val="accent5"/>
              </a:solidFill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303300" y="1051175"/>
            <a:ext cx="8425500" cy="3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Pré-Treinamento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Dados: Muitos dados não rotulados</a:t>
            </a:r>
            <a:endParaRPr sz="22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Treinamento: Tarefas genéricas</a:t>
            </a:r>
            <a:endParaRPr sz="2200">
              <a:solidFill>
                <a:srgbClr val="666666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-"/>
            </a:pPr>
            <a:r>
              <a:rPr lang="pt-BR" sz="2000">
                <a:solidFill>
                  <a:srgbClr val="666666"/>
                </a:solidFill>
              </a:rPr>
              <a:t>Ex: Masked Language Model, Next Sentence Prediction</a:t>
            </a:r>
            <a:endParaRPr sz="22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Fine-tuning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Dados: “Poucos” dados rotulados</a:t>
            </a:r>
            <a:endParaRPr sz="22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Treinamento: Tarefa específica</a:t>
            </a:r>
            <a:endParaRPr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Ex: BERT (classificação), GPT-3 (previsão de sequência), T5 (geração)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4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classificação de texto</a:t>
            </a:r>
            <a:endParaRPr sz="24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5075" y="4385675"/>
            <a:ext cx="9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https://huggingface.co/docs/transformers/model_doc/bert#transformers.BertForSequenceClassification</a:t>
            </a:r>
            <a:r>
              <a:rPr lang="pt-BR"/>
              <a:t> 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250" y="1612298"/>
            <a:ext cx="6568150" cy="26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7746825" y="2168275"/>
            <a:ext cx="12351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Aqui é onde indicamos o BERTimbau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 flipH="1" rot="10800000">
            <a:off x="5922400" y="2336750"/>
            <a:ext cx="17472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/>
          <p:nvPr/>
        </p:nvCxnSpPr>
        <p:spPr>
          <a:xfrm flipH="1" rot="10800000">
            <a:off x="6708300" y="2498050"/>
            <a:ext cx="9192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2336675" y="2505100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/>
          <p:nvPr/>
        </p:nvCxnSpPr>
        <p:spPr>
          <a:xfrm>
            <a:off x="2027925" y="2778750"/>
            <a:ext cx="28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2246450" y="2106100"/>
            <a:ext cx="5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Auto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941650" y="2715700"/>
            <a:ext cx="1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AutoModel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" name="Google Shape;204;p2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03300" y="1051175"/>
            <a:ext cx="41868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classificação de texto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Análise de sentimentos em reviews de produtos da B2W (Americanas s.a.)</a:t>
            </a:r>
            <a:endParaRPr sz="22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300" y="1355977"/>
            <a:ext cx="4679401" cy="332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2" name="Google Shape;212;p26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classificação de tokens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35075" y="4385675"/>
            <a:ext cx="9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https://huggingface.co/docs/transformers/model_doc/bert#transformers.BertForTokenClassification</a:t>
            </a:r>
            <a:r>
              <a:rPr lang="pt-BR"/>
              <a:t> 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075" y="1593150"/>
            <a:ext cx="6997800" cy="26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7518225" y="2015875"/>
            <a:ext cx="12351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Aqui é onde indicamos o BERTimbau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26"/>
          <p:cNvCxnSpPr/>
          <p:nvPr/>
        </p:nvCxnSpPr>
        <p:spPr>
          <a:xfrm flipH="1" rot="10800000">
            <a:off x="5693800" y="2184350"/>
            <a:ext cx="17472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6"/>
          <p:cNvCxnSpPr/>
          <p:nvPr/>
        </p:nvCxnSpPr>
        <p:spPr>
          <a:xfrm flipH="1" rot="10800000">
            <a:off x="6479700" y="2345650"/>
            <a:ext cx="9192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2184275" y="2352700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>
            <a:off x="1868050" y="2571750"/>
            <a:ext cx="28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6"/>
          <p:cNvSpPr txBox="1"/>
          <p:nvPr/>
        </p:nvSpPr>
        <p:spPr>
          <a:xfrm>
            <a:off x="2017850" y="2029900"/>
            <a:ext cx="5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Auto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720525" y="2574250"/>
            <a:ext cx="1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AutoModel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27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classificação de tokens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Etiquetação morfossintática usando o corpus Mac-Morpho</a:t>
            </a:r>
            <a:endParaRPr sz="2200">
              <a:solidFill>
                <a:srgbClr val="666666"/>
              </a:solidFill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75" y="2021750"/>
            <a:ext cx="5902699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2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classificação de tokens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Etiquetação morfossintática usando o corpus Mac-Morpho</a:t>
            </a:r>
            <a:endParaRPr sz="2200">
              <a:solidFill>
                <a:srgbClr val="666666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25" y="1967650"/>
            <a:ext cx="6040244" cy="2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29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03300" y="1051175"/>
            <a:ext cx="84255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geração</a:t>
            </a:r>
            <a:endParaRPr b="1" sz="24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1500850"/>
            <a:ext cx="6140825" cy="31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35075" y="4766675"/>
            <a:ext cx="9108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https://huggingface.co/docs/transformers/model_doc/t5#transformers.T5ForConditionalGeneration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3" name="Google Shape;253;p30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03300" y="1051175"/>
            <a:ext cx="35517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geração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Tradução automática en-pt usando TED corpus</a:t>
            </a:r>
            <a:endParaRPr sz="2200">
              <a:solidFill>
                <a:srgbClr val="666666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073" y="411573"/>
            <a:ext cx="5191626" cy="43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1" name="Google Shape;261;p31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PLN com modelos pré-treinados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03300" y="1051175"/>
            <a:ext cx="8445000" cy="4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-"/>
            </a:pPr>
            <a:r>
              <a:rPr b="1" lang="pt-BR" sz="2400">
                <a:solidFill>
                  <a:srgbClr val="666666"/>
                </a:solidFill>
              </a:rPr>
              <a:t>Problemas de geração</a:t>
            </a:r>
            <a:endParaRPr b="1" sz="2400">
              <a:solidFill>
                <a:srgbClr val="666666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200"/>
              <a:buChar char="-"/>
            </a:pPr>
            <a:r>
              <a:rPr lang="pt-BR" sz="2200">
                <a:solidFill>
                  <a:srgbClr val="666666"/>
                </a:solidFill>
              </a:rPr>
              <a:t>Tradução automática en-pt usando TED corpus</a:t>
            </a:r>
            <a:endParaRPr sz="2200">
              <a:solidFill>
                <a:srgbClr val="666666"/>
              </a:solidFill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75" y="2009576"/>
            <a:ext cx="6790136" cy="26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81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Problemas de AM &amp; PLN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693150" y="2711625"/>
            <a:ext cx="1776900" cy="864900"/>
            <a:chOff x="303300" y="2467600"/>
            <a:chExt cx="1776900" cy="864900"/>
          </a:xfrm>
        </p:grpSpPr>
        <p:cxnSp>
          <p:nvCxnSpPr>
            <p:cNvPr id="84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74100" y="2467600"/>
              <a:ext cx="14061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Fine-tuning de modelos pré-treinados</a:t>
              </a:r>
              <a:endParaRPr b="1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2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Recursos para o português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>
                <a:solidFill>
                  <a:srgbClr val="666666"/>
                </a:solidFill>
              </a:rPr>
              <a:t>Repositórios de modelos pré-treinados</a:t>
            </a:r>
            <a:endParaRPr sz="20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https://hugginface.co/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>
                <a:solidFill>
                  <a:srgbClr val="666666"/>
                </a:solidFill>
              </a:rPr>
              <a:t>Análise de polaridade</a:t>
            </a:r>
            <a:endParaRPr sz="20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https://www.kaggle.com/code/leandrodoze/sentiment-analysis-in-portuguese/notebook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https://github.com/arialab/tash-pt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6"/>
              </a:rPr>
              <a:t>https://arxiv.org/pdf/2112.05459.pdf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7"/>
              </a:rPr>
              <a:t>https://link.springer.com/article/10.1007/s10462-020-09870-1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Recursos para o português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pt-BR" sz="2000">
                <a:solidFill>
                  <a:srgbClr val="666666"/>
                </a:solidFill>
              </a:rPr>
              <a:t>Especificamente para análise de sentimentos - Go emotions:</a:t>
            </a:r>
            <a:endParaRPr sz="20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https://github.com/Luzo0/GoEmotions_portuguese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4"/>
              </a:rPr>
              <a:t>https://sol.sbc.org.br/index.php/stil/article/view/17784/17618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5"/>
              </a:rPr>
              <a:t>https://sol.sbc.org.br/index.php/stil/article/view/17786/17620</a:t>
            </a:r>
            <a:r>
              <a:rPr lang="pt-BR" sz="2000">
                <a:solidFill>
                  <a:srgbClr val="666666"/>
                </a:solidFill>
              </a:rPr>
              <a:t> 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Referências desta aula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pt-BR" sz="2000">
                <a:solidFill>
                  <a:srgbClr val="666666"/>
                </a:solidFill>
              </a:rPr>
              <a:t>Jurafsky, D., Martin, J. H. Speech and Language Processing: An Introduction to Natural Language Processing, Computational Linguistics, and Speech Recognition. Disponível em: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https://web.stanford.edu/~jurafsky/slp3/</a:t>
            </a:r>
            <a:endParaRPr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pt-BR" sz="2000">
                <a:solidFill>
                  <a:srgbClr val="666666"/>
                </a:solidFill>
              </a:rPr>
              <a:t>Curso de Linguística Computacional da UFMG - Prof. Thiago Castro Ferreira</a:t>
            </a:r>
            <a:endParaRPr sz="20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https://www.youtube.com/playlist?list=PLLrlHSmC0Mw73a1t73DEjgGMPyu8QssWT</a:t>
            </a:r>
            <a:r>
              <a:rPr lang="pt-BR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As linguagens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2911550" y="2039975"/>
            <a:ext cx="4617600" cy="1735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03300" y="1203575"/>
            <a:ext cx="84255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O que é a linguagem afinal?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>
                <a:solidFill>
                  <a:srgbClr val="666666"/>
                </a:solidFill>
              </a:rPr>
              <a:t>“Sistema de </a:t>
            </a:r>
            <a:r>
              <a:rPr b="1" lang="pt-BR" sz="2200">
                <a:solidFill>
                  <a:schemeClr val="dk1"/>
                </a:solidFill>
              </a:rPr>
              <a:t>símbolos de um vocabulário</a:t>
            </a:r>
            <a:r>
              <a:rPr lang="pt-BR" sz="2200">
                <a:solidFill>
                  <a:srgbClr val="666666"/>
                </a:solidFill>
              </a:rPr>
              <a:t> que, quando colocados numa determinada </a:t>
            </a:r>
            <a:r>
              <a:rPr b="1" lang="pt-BR" sz="2200">
                <a:solidFill>
                  <a:schemeClr val="dk1"/>
                </a:solidFill>
              </a:rPr>
              <a:t>ordem</a:t>
            </a:r>
            <a:r>
              <a:rPr lang="pt-BR" sz="2200">
                <a:solidFill>
                  <a:srgbClr val="666666"/>
                </a:solidFill>
              </a:rPr>
              <a:t> e expressos num determinado </a:t>
            </a:r>
            <a:r>
              <a:rPr b="1" lang="pt-BR" sz="2200">
                <a:solidFill>
                  <a:schemeClr val="dk1"/>
                </a:solidFill>
              </a:rPr>
              <a:t>contexto</a:t>
            </a:r>
            <a:r>
              <a:rPr lang="pt-BR" sz="2200">
                <a:solidFill>
                  <a:srgbClr val="666666"/>
                </a:solidFill>
              </a:rPr>
              <a:t>, emitem um </a:t>
            </a:r>
            <a:r>
              <a:rPr b="1" lang="pt-BR" sz="2200">
                <a:solidFill>
                  <a:schemeClr val="dk1"/>
                </a:solidFill>
              </a:rPr>
              <a:t>significado</a:t>
            </a:r>
            <a:r>
              <a:rPr lang="pt-BR" sz="2200">
                <a:solidFill>
                  <a:srgbClr val="666666"/>
                </a:solidFill>
              </a:rPr>
              <a:t>.”</a:t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963650" y="1304850"/>
            <a:ext cx="7045200" cy="23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>
                <a:solidFill>
                  <a:schemeClr val="accent5"/>
                </a:solidFill>
              </a:rPr>
              <a:t>AM &amp; PLN</a:t>
            </a:r>
            <a:endParaRPr sz="8040">
              <a:solidFill>
                <a:schemeClr val="accent5"/>
              </a:solidFill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7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Tipos de problemas de AM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03300" y="3352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200">
                <a:solidFill>
                  <a:schemeClr val="dk1"/>
                </a:solidFill>
              </a:rPr>
              <a:t>Classificação: p. ex. categorização e análise de polaridade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936900" y="4440950"/>
            <a:ext cx="72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http://karpathy.github.io/2015/05/21/rnn-effectiveness/</a:t>
            </a:r>
            <a:r>
              <a:rPr lang="pt-BR"/>
              <a:t>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26" y="1051186"/>
            <a:ext cx="7352297" cy="230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03300" y="3733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-"/>
            </a:pPr>
            <a:r>
              <a:rPr lang="pt-BR" sz="2200">
                <a:solidFill>
                  <a:schemeClr val="accent3"/>
                </a:solidFill>
              </a:rPr>
              <a:t>Geração</a:t>
            </a:r>
            <a:r>
              <a:rPr lang="pt-BR" sz="2200">
                <a:solidFill>
                  <a:schemeClr val="accent3"/>
                </a:solidFill>
              </a:rPr>
              <a:t>: p. ex. geração de texto e análise de emoções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03300" y="4114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200"/>
              <a:buChar char="-"/>
            </a:pPr>
            <a:r>
              <a:rPr lang="pt-BR" sz="2200">
                <a:solidFill>
                  <a:schemeClr val="accent4"/>
                </a:solidFill>
              </a:rPr>
              <a:t>Classificação de tokens: p. ex. etiquetação morfossintática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19500" y="994050"/>
            <a:ext cx="984900" cy="23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857900" y="994050"/>
            <a:ext cx="1401000" cy="23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486300" y="994050"/>
            <a:ext cx="1304400" cy="2398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05700" y="994050"/>
            <a:ext cx="2033100" cy="2398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439300" y="994050"/>
            <a:ext cx="1401000" cy="2398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Tipos de problemas de AM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03300" y="3352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200">
                <a:solidFill>
                  <a:schemeClr val="dk1"/>
                </a:solidFill>
              </a:rPr>
              <a:t>Classificação: p. ex. categorização e análise de polaridade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936900" y="4440950"/>
            <a:ext cx="72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http://karpathy.github.io/2015/05/21/rnn-effectiveness/</a:t>
            </a:r>
            <a:r>
              <a:rPr lang="pt-BR"/>
              <a:t> 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26" y="1051186"/>
            <a:ext cx="7352297" cy="230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419500" y="994050"/>
            <a:ext cx="984900" cy="23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857900" y="994050"/>
            <a:ext cx="1401000" cy="23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312" y="45950"/>
            <a:ext cx="2851525" cy="27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142" y="2833050"/>
            <a:ext cx="502010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361975" y="4745750"/>
            <a:ext cx="3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https://aclanthology.org/D16-1058.pdf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Tipos de problemas de AM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03300" y="3352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200">
                <a:solidFill>
                  <a:schemeClr val="dk1"/>
                </a:solidFill>
              </a:rPr>
              <a:t>Classificação: p. ex. categorização e análise de polaridade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6" y="1051186"/>
            <a:ext cx="7352297" cy="230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03300" y="3733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-"/>
            </a:pPr>
            <a:r>
              <a:rPr lang="pt-BR" sz="2200">
                <a:solidFill>
                  <a:schemeClr val="accent3"/>
                </a:solidFill>
              </a:rPr>
              <a:t>Geração: p. ex. geração de texto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486300" y="994050"/>
            <a:ext cx="1304400" cy="2398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90575" y="4745750"/>
            <a:ext cx="85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https://medium.com/swlh/image-caption-generation-with-visual-attention-c782dfc0634b</a:t>
            </a:r>
            <a:r>
              <a:rPr lang="pt-BR"/>
              <a:t> 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6562" y="232000"/>
            <a:ext cx="5953188" cy="2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Tipos de problemas de AM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03300" y="3352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200">
                <a:solidFill>
                  <a:schemeClr val="dk1"/>
                </a:solidFill>
              </a:rPr>
              <a:t>Classificação: p. ex. categorização e análise de polaridade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6" y="1051186"/>
            <a:ext cx="7352297" cy="230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03300" y="3733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-"/>
            </a:pPr>
            <a:r>
              <a:rPr lang="pt-BR" sz="2200">
                <a:solidFill>
                  <a:schemeClr val="accent3"/>
                </a:solidFill>
              </a:rPr>
              <a:t>Geração: p. ex. geração de texto e análise de emoções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486300" y="994050"/>
            <a:ext cx="1304400" cy="2398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305700" y="994050"/>
            <a:ext cx="2033100" cy="2398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-10550" y="4364750"/>
            <a:ext cx="90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https://ai.googleblog.com/2021/10/goemotions-dataset-for-fine-grained.html</a:t>
            </a:r>
            <a:r>
              <a:rPr lang="pt-BR"/>
              <a:t> 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075" y="96725"/>
            <a:ext cx="4062675" cy="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1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Tipos de problemas de AM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303300" y="3352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pt-BR" sz="2200">
                <a:solidFill>
                  <a:schemeClr val="dk1"/>
                </a:solidFill>
              </a:rPr>
              <a:t>Classificação: p. ex. categorização e análise de polaridade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6" y="1051186"/>
            <a:ext cx="7352297" cy="230141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03300" y="3733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200"/>
              <a:buChar char="-"/>
            </a:pPr>
            <a:r>
              <a:rPr lang="pt-BR" sz="2200">
                <a:solidFill>
                  <a:schemeClr val="accent3"/>
                </a:solidFill>
              </a:rPr>
              <a:t>Geração: p. ex. geração de texto e análise de emoções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03300" y="4114600"/>
            <a:ext cx="84255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200"/>
              <a:buChar char="-"/>
            </a:pPr>
            <a:r>
              <a:rPr lang="pt-BR" sz="2200">
                <a:solidFill>
                  <a:schemeClr val="accent4"/>
                </a:solidFill>
              </a:rPr>
              <a:t>Classificação de tokens: p. ex. etiquetação morfossintática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439300" y="994050"/>
            <a:ext cx="1401000" cy="2398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975800" y="4834500"/>
            <a:ext cx="69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https://medium.com/codex/parts-of-speech-pos-tagging-98f18693ebc0</a:t>
            </a:r>
            <a:r>
              <a:rPr lang="pt-BR"/>
              <a:t> 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449" y="0"/>
            <a:ext cx="2891549" cy="9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