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56" r:id="rId2"/>
    <p:sldId id="483" r:id="rId3"/>
    <p:sldId id="484" r:id="rId4"/>
    <p:sldId id="485" r:id="rId5"/>
    <p:sldId id="486" r:id="rId6"/>
    <p:sldId id="487" r:id="rId7"/>
    <p:sldId id="488" r:id="rId8"/>
    <p:sldId id="489" r:id="rId9"/>
    <p:sldId id="491" r:id="rId10"/>
    <p:sldId id="492" r:id="rId11"/>
    <p:sldId id="493" r:id="rId12"/>
    <p:sldId id="494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502" r:id="rId21"/>
    <p:sldId id="503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83C00"/>
    <a:srgbClr val="00008C"/>
    <a:srgbClr val="000000"/>
    <a:srgbClr val="00FF00"/>
    <a:srgbClr val="00FFFF"/>
    <a:srgbClr val="FF33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05" autoAdjust="0"/>
    <p:restoredTop sz="90929"/>
  </p:normalViewPr>
  <p:slideViewPr>
    <p:cSldViewPr snapToGrid="0">
      <p:cViewPr varScale="1">
        <p:scale>
          <a:sx n="110" d="100"/>
          <a:sy n="110" d="100"/>
        </p:scale>
        <p:origin x="-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Relationship Id="rId3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20" Type="http://schemas.openxmlformats.org/officeDocument/2006/relationships/image" Target="../media/image32.wmf"/><Relationship Id="rId10" Type="http://schemas.openxmlformats.org/officeDocument/2006/relationships/image" Target="../media/image22.wmf"/><Relationship Id="rId11" Type="http://schemas.openxmlformats.org/officeDocument/2006/relationships/image" Target="../media/image23.wmf"/><Relationship Id="rId12" Type="http://schemas.openxmlformats.org/officeDocument/2006/relationships/image" Target="../media/image24.wmf"/><Relationship Id="rId13" Type="http://schemas.openxmlformats.org/officeDocument/2006/relationships/image" Target="../media/image25.wmf"/><Relationship Id="rId14" Type="http://schemas.openxmlformats.org/officeDocument/2006/relationships/image" Target="../media/image26.wmf"/><Relationship Id="rId15" Type="http://schemas.openxmlformats.org/officeDocument/2006/relationships/image" Target="../media/image27.wmf"/><Relationship Id="rId16" Type="http://schemas.openxmlformats.org/officeDocument/2006/relationships/image" Target="../media/image28.wmf"/><Relationship Id="rId17" Type="http://schemas.openxmlformats.org/officeDocument/2006/relationships/image" Target="../media/image29.wmf"/><Relationship Id="rId18" Type="http://schemas.openxmlformats.org/officeDocument/2006/relationships/image" Target="../media/image30.wmf"/><Relationship Id="rId19" Type="http://schemas.openxmlformats.org/officeDocument/2006/relationships/image" Target="../media/image31.wmf"/><Relationship Id="rId1" Type="http://schemas.openxmlformats.org/officeDocument/2006/relationships/image" Target="../media/image13.wmf"/><Relationship Id="rId2" Type="http://schemas.openxmlformats.org/officeDocument/2006/relationships/image" Target="../media/image14.wmf"/><Relationship Id="rId3" Type="http://schemas.openxmlformats.org/officeDocument/2006/relationships/image" Target="../media/image15.wmf"/><Relationship Id="rId4" Type="http://schemas.openxmlformats.org/officeDocument/2006/relationships/image" Target="../media/image16.wmf"/><Relationship Id="rId5" Type="http://schemas.openxmlformats.org/officeDocument/2006/relationships/image" Target="../media/image17.wmf"/><Relationship Id="rId6" Type="http://schemas.openxmlformats.org/officeDocument/2006/relationships/image" Target="../media/image18.wmf"/><Relationship Id="rId7" Type="http://schemas.openxmlformats.org/officeDocument/2006/relationships/image" Target="../media/image19.wmf"/><Relationship Id="rId8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910DD0DD-1A55-294A-9BEC-067C6D4595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518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4F26C0-EFBD-D247-8753-2C3B6B3F0F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638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3556" name="Rectangle 4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557" name="Group 5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3558" name="Line 6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9" name="Line 7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0" name="Line 8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1" name="Line 9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2" name="Line 10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3" name="Line 11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4" name="Line 12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5" name="Line 13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6" name="Line 14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7" name="Line 15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8" name="Line 16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9" name="Line 17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0" name="Line 18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1" name="Line 19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2" name="Line 20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3" name="Line 21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4" name="Line 22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5" name="Line 23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6" name="Line 24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7" name="Line 25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8" name="Line 26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9" name="Line 27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0" name="Line 28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1" name="Line 29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2" name="Line 30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3" name="Line 31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4" name="Line 32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5" name="Line 33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6" name="Line 34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7" name="Line 35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8" name="Line 36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9" name="Line 37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0" name="Line 38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1" name="Line 39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2" name="Line 40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3" name="Line 41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4" name="Line 42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5" name="Line 43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6" name="Line 44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7" name="Line 45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8" name="Line 46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9" name="Line 47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0" name="Line 48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1" name="Line 49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2" name="Line 50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3" name="Line 51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4" name="Line 52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5" name="Line 53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6" name="Line 54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7" name="Line 55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8" name="Line 56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609" name="Line 57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610" name="Group 58"/>
          <p:cNvGrpSpPr>
            <a:grpSpLocks/>
          </p:cNvGrpSpPr>
          <p:nvPr/>
        </p:nvGrpSpPr>
        <p:grpSpPr bwMode="auto">
          <a:xfrm>
            <a:off x="4763" y="887413"/>
            <a:ext cx="6654800" cy="2851150"/>
            <a:chOff x="3" y="559"/>
            <a:chExt cx="4192" cy="1796"/>
          </a:xfrm>
        </p:grpSpPr>
        <p:sp>
          <p:nvSpPr>
            <p:cNvPr id="23611" name="Line 59"/>
            <p:cNvSpPr>
              <a:spLocks noChangeShapeType="1"/>
            </p:cNvSpPr>
            <p:nvPr/>
          </p:nvSpPr>
          <p:spPr bwMode="ltGray">
            <a:xfrm>
              <a:off x="506" y="559"/>
              <a:ext cx="0" cy="17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2" name="Line 60"/>
            <p:cNvSpPr>
              <a:spLocks noChangeShapeType="1"/>
            </p:cNvSpPr>
            <p:nvPr/>
          </p:nvSpPr>
          <p:spPr bwMode="ltGray">
            <a:xfrm flipH="1" flipV="1">
              <a:off x="3" y="1924"/>
              <a:ext cx="3211" cy="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3" name="Line 61"/>
            <p:cNvSpPr>
              <a:spLocks noChangeShapeType="1"/>
            </p:cNvSpPr>
            <p:nvPr/>
          </p:nvSpPr>
          <p:spPr bwMode="ltGray">
            <a:xfrm flipH="1" flipV="1">
              <a:off x="384" y="938"/>
              <a:ext cx="3811" cy="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4" name="Arc 62"/>
            <p:cNvSpPr>
              <a:spLocks/>
            </p:cNvSpPr>
            <p:nvPr/>
          </p:nvSpPr>
          <p:spPr bwMode="ltGray">
            <a:xfrm rot="16200000" flipH="1">
              <a:off x="426" y="860"/>
              <a:ext cx="156" cy="157"/>
            </a:xfrm>
            <a:custGeom>
              <a:avLst/>
              <a:gdLst>
                <a:gd name="G0" fmla="+- 21595 0 0"/>
                <a:gd name="G1" fmla="+- 21600 0 0"/>
                <a:gd name="G2" fmla="+- 21600 0 0"/>
                <a:gd name="T0" fmla="*/ 21114 w 43195"/>
                <a:gd name="T1" fmla="*/ 5 h 43200"/>
                <a:gd name="T2" fmla="*/ 0 w 43195"/>
                <a:gd name="T3" fmla="*/ 22056 h 43200"/>
                <a:gd name="T4" fmla="*/ 21595 w 431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-1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-1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624" name="Group 72"/>
          <p:cNvGrpSpPr>
            <a:grpSpLocks/>
          </p:cNvGrpSpPr>
          <p:nvPr userDrawn="1"/>
        </p:nvGrpSpPr>
        <p:grpSpPr bwMode="auto">
          <a:xfrm>
            <a:off x="2349500" y="3098800"/>
            <a:ext cx="6045200" cy="2876550"/>
            <a:chOff x="1480" y="1952"/>
            <a:chExt cx="3808" cy="1812"/>
          </a:xfrm>
        </p:grpSpPr>
        <p:sp>
          <p:nvSpPr>
            <p:cNvPr id="23616" name="Line 64"/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7" name="Line 65"/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181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8" name="Arc 66"/>
            <p:cNvSpPr>
              <a:spLocks/>
            </p:cNvSpPr>
            <p:nvPr/>
          </p:nvSpPr>
          <p:spPr bwMode="ltGray">
            <a:xfrm rot="5400000">
              <a:off x="5097" y="3362"/>
              <a:ext cx="156" cy="157"/>
            </a:xfrm>
            <a:custGeom>
              <a:avLst/>
              <a:gdLst>
                <a:gd name="G0" fmla="+- 21595 0 0"/>
                <a:gd name="G1" fmla="+- 21600 0 0"/>
                <a:gd name="G2" fmla="+- 21600 0 0"/>
                <a:gd name="T0" fmla="*/ 21114 w 43195"/>
                <a:gd name="T1" fmla="*/ 5 h 43200"/>
                <a:gd name="T2" fmla="*/ 0 w 43195"/>
                <a:gd name="T3" fmla="*/ 22056 h 43200"/>
                <a:gd name="T4" fmla="*/ 21595 w 431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-1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-1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61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7848600" cy="60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362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6600"/>
            <a:ext cx="6324600" cy="50006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3621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charset="0"/>
              </a:defRPr>
            </a:lvl1pPr>
          </a:lstStyle>
          <a:p>
            <a:endParaRPr lang="en-US"/>
          </a:p>
        </p:txBody>
      </p:sp>
      <p:sp>
        <p:nvSpPr>
          <p:cNvPr id="23622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charset="0"/>
              </a:defRPr>
            </a:lvl1pPr>
          </a:lstStyle>
          <a:p>
            <a:endParaRPr lang="en-US"/>
          </a:p>
        </p:txBody>
      </p:sp>
      <p:sp>
        <p:nvSpPr>
          <p:cNvPr id="2362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ahoma" charset="0"/>
              </a:defRPr>
            </a:lvl1pPr>
          </a:lstStyle>
          <a:p>
            <a:fld id="{06AE642F-B1FD-FB49-B0A9-C6DF5318E9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5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28600"/>
            <a:ext cx="20955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341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7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8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717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14400"/>
            <a:ext cx="4114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14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8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6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5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53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775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479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6" name="Line 58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87" name="Group 59"/>
          <p:cNvGrpSpPr>
            <a:grpSpLocks/>
          </p:cNvGrpSpPr>
          <p:nvPr/>
        </p:nvGrpSpPr>
        <p:grpSpPr bwMode="auto">
          <a:xfrm>
            <a:off x="152400" y="762000"/>
            <a:ext cx="1784350" cy="2324100"/>
            <a:chOff x="96" y="916"/>
            <a:chExt cx="2208" cy="2876"/>
          </a:xfrm>
        </p:grpSpPr>
        <p:sp>
          <p:nvSpPr>
            <p:cNvPr id="22588" name="Line 60"/>
            <p:cNvSpPr>
              <a:spLocks noChangeShapeType="1"/>
            </p:cNvSpPr>
            <p:nvPr/>
          </p:nvSpPr>
          <p:spPr bwMode="ltGray">
            <a:xfrm flipH="1">
              <a:off x="96" y="1037"/>
              <a:ext cx="22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9" name="Line 61"/>
            <p:cNvSpPr>
              <a:spLocks noChangeShapeType="1"/>
            </p:cNvSpPr>
            <p:nvPr/>
          </p:nvSpPr>
          <p:spPr bwMode="ltGray">
            <a:xfrm>
              <a:off x="336" y="920"/>
              <a:ext cx="0" cy="2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0" name="Arc 62"/>
            <p:cNvSpPr>
              <a:spLocks/>
            </p:cNvSpPr>
            <p:nvPr/>
          </p:nvSpPr>
          <p:spPr bwMode="ltGray">
            <a:xfrm flipH="1">
              <a:off x="217" y="916"/>
              <a:ext cx="239" cy="239"/>
            </a:xfrm>
            <a:custGeom>
              <a:avLst/>
              <a:gdLst>
                <a:gd name="G0" fmla="+- 21595 0 0"/>
                <a:gd name="G1" fmla="+- 21600 0 0"/>
                <a:gd name="G2" fmla="+- 21600 0 0"/>
                <a:gd name="T0" fmla="*/ 21114 w 43195"/>
                <a:gd name="T1" fmla="*/ 5 h 43200"/>
                <a:gd name="T2" fmla="*/ 0 w 43195"/>
                <a:gd name="T3" fmla="*/ 22056 h 43200"/>
                <a:gd name="T4" fmla="*/ 21595 w 431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-1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-1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9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259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14400"/>
            <a:ext cx="83820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charset="0"/>
          <a:ea typeface="ＭＳ Ｐゴシック" charset="0"/>
        </a:defRPr>
      </a:lvl9pPr>
    </p:titleStyle>
    <p:bodyStyle>
      <a:lvl1pPr marL="228600" indent="-228600" algn="l" rtl="0" fontAlgn="base">
        <a:spcBef>
          <a:spcPct val="50000"/>
        </a:spcBef>
        <a:spcAft>
          <a:spcPct val="0"/>
        </a:spcAft>
        <a:buClr>
          <a:srgbClr val="000000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571500" indent="-228600" algn="l" rtl="0" fontAlgn="base">
        <a:spcBef>
          <a:spcPct val="25000"/>
        </a:spcBef>
        <a:spcAft>
          <a:spcPct val="0"/>
        </a:spcAft>
        <a:buClr>
          <a:srgbClr val="00008C"/>
        </a:buClr>
        <a:buSzPct val="75000"/>
        <a:buFont typeface="Wingdings" charset="0"/>
        <a:buChar char="§"/>
        <a:defRPr sz="2400">
          <a:solidFill>
            <a:srgbClr val="00008C"/>
          </a:solidFill>
          <a:latin typeface="+mn-lt"/>
          <a:ea typeface="+mn-ea"/>
        </a:defRPr>
      </a:lvl2pPr>
      <a:lvl3pPr marL="914400" indent="-228600" algn="l" rtl="0" fontAlgn="base">
        <a:spcBef>
          <a:spcPct val="25000"/>
        </a:spcBef>
        <a:spcAft>
          <a:spcPct val="0"/>
        </a:spcAft>
        <a:buClr>
          <a:srgbClr val="783C00"/>
        </a:buClr>
        <a:buSzPct val="125000"/>
        <a:buFont typeface="Times New Roman" charset="0"/>
        <a:buChar char="-"/>
        <a:defRPr sz="2000">
          <a:solidFill>
            <a:srgbClr val="783C00"/>
          </a:solidFill>
          <a:latin typeface="+mn-lt"/>
          <a:ea typeface="+mn-ea"/>
        </a:defRPr>
      </a:lvl3pPr>
      <a:lvl4pPr marL="1257300" indent="-228600" algn="l" rtl="0" fontAlgn="base">
        <a:spcBef>
          <a:spcPct val="20000"/>
        </a:spcBef>
        <a:spcAft>
          <a:spcPct val="0"/>
        </a:spcAft>
        <a:buClr>
          <a:srgbClr val="783C00"/>
        </a:buClr>
        <a:buSzPct val="50000"/>
        <a:defRPr>
          <a:solidFill>
            <a:schemeClr val="tx1"/>
          </a:solidFill>
          <a:latin typeface="+mn-lt"/>
          <a:ea typeface="+mn-ea"/>
        </a:defRPr>
      </a:lvl4pPr>
      <a:lvl5pPr marL="1546225" indent="-174625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defRPr sz="2000">
          <a:solidFill>
            <a:schemeClr val="tx1"/>
          </a:solidFill>
          <a:latin typeface="+mn-lt"/>
          <a:ea typeface="+mn-ea"/>
        </a:defRPr>
      </a:lvl5pPr>
      <a:lvl6pPr marL="2003425" indent="-174625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defRPr sz="2000">
          <a:solidFill>
            <a:schemeClr val="tx1"/>
          </a:solidFill>
          <a:latin typeface="+mn-lt"/>
          <a:ea typeface="+mn-ea"/>
        </a:defRPr>
      </a:lvl6pPr>
      <a:lvl7pPr marL="2460625" indent="-174625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defRPr sz="2000">
          <a:solidFill>
            <a:schemeClr val="tx1"/>
          </a:solidFill>
          <a:latin typeface="+mn-lt"/>
          <a:ea typeface="+mn-ea"/>
        </a:defRPr>
      </a:lvl7pPr>
      <a:lvl8pPr marL="2917825" indent="-174625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defRPr sz="2000">
          <a:solidFill>
            <a:schemeClr val="tx1"/>
          </a:solidFill>
          <a:latin typeface="+mn-lt"/>
          <a:ea typeface="+mn-ea"/>
        </a:defRPr>
      </a:lvl8pPr>
      <a:lvl9pPr marL="3375025" indent="-174625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9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1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1.wmf"/><Relationship Id="rId21" Type="http://schemas.openxmlformats.org/officeDocument/2006/relationships/oleObject" Target="../embeddings/oleObject22.bin"/><Relationship Id="rId22" Type="http://schemas.openxmlformats.org/officeDocument/2006/relationships/image" Target="../media/image22.wmf"/><Relationship Id="rId23" Type="http://schemas.openxmlformats.org/officeDocument/2006/relationships/oleObject" Target="../embeddings/oleObject23.bin"/><Relationship Id="rId24" Type="http://schemas.openxmlformats.org/officeDocument/2006/relationships/image" Target="../media/image23.wmf"/><Relationship Id="rId25" Type="http://schemas.openxmlformats.org/officeDocument/2006/relationships/oleObject" Target="../embeddings/oleObject24.bin"/><Relationship Id="rId26" Type="http://schemas.openxmlformats.org/officeDocument/2006/relationships/image" Target="../media/image24.wmf"/><Relationship Id="rId27" Type="http://schemas.openxmlformats.org/officeDocument/2006/relationships/oleObject" Target="../embeddings/oleObject25.bin"/><Relationship Id="rId28" Type="http://schemas.openxmlformats.org/officeDocument/2006/relationships/image" Target="../media/image25.wmf"/><Relationship Id="rId29" Type="http://schemas.openxmlformats.org/officeDocument/2006/relationships/oleObject" Target="../embeddings/oleObject26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3.bin"/><Relationship Id="rId4" Type="http://schemas.openxmlformats.org/officeDocument/2006/relationships/image" Target="../media/image13.wmf"/><Relationship Id="rId5" Type="http://schemas.openxmlformats.org/officeDocument/2006/relationships/oleObject" Target="../embeddings/oleObject14.bin"/><Relationship Id="rId30" Type="http://schemas.openxmlformats.org/officeDocument/2006/relationships/image" Target="../media/image26.wmf"/><Relationship Id="rId31" Type="http://schemas.openxmlformats.org/officeDocument/2006/relationships/oleObject" Target="../embeddings/oleObject27.bin"/><Relationship Id="rId32" Type="http://schemas.openxmlformats.org/officeDocument/2006/relationships/image" Target="../media/image27.wmf"/><Relationship Id="rId9" Type="http://schemas.openxmlformats.org/officeDocument/2006/relationships/oleObject" Target="../embeddings/oleObject16.bin"/><Relationship Id="rId6" Type="http://schemas.openxmlformats.org/officeDocument/2006/relationships/image" Target="../media/image14.w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5.wmf"/><Relationship Id="rId33" Type="http://schemas.openxmlformats.org/officeDocument/2006/relationships/oleObject" Target="../embeddings/oleObject28.bin"/><Relationship Id="rId34" Type="http://schemas.openxmlformats.org/officeDocument/2006/relationships/image" Target="../media/image28.wmf"/><Relationship Id="rId35" Type="http://schemas.openxmlformats.org/officeDocument/2006/relationships/oleObject" Target="../embeddings/oleObject29.bin"/><Relationship Id="rId36" Type="http://schemas.openxmlformats.org/officeDocument/2006/relationships/image" Target="../media/image29.wmf"/><Relationship Id="rId10" Type="http://schemas.openxmlformats.org/officeDocument/2006/relationships/image" Target="../media/image16.wmf"/><Relationship Id="rId11" Type="http://schemas.openxmlformats.org/officeDocument/2006/relationships/oleObject" Target="../embeddings/oleObject17.bin"/><Relationship Id="rId12" Type="http://schemas.openxmlformats.org/officeDocument/2006/relationships/image" Target="../media/image17.wmf"/><Relationship Id="rId13" Type="http://schemas.openxmlformats.org/officeDocument/2006/relationships/oleObject" Target="../embeddings/oleObject18.bin"/><Relationship Id="rId14" Type="http://schemas.openxmlformats.org/officeDocument/2006/relationships/image" Target="../media/image18.wmf"/><Relationship Id="rId15" Type="http://schemas.openxmlformats.org/officeDocument/2006/relationships/oleObject" Target="../embeddings/oleObject19.bin"/><Relationship Id="rId16" Type="http://schemas.openxmlformats.org/officeDocument/2006/relationships/image" Target="../media/image19.wmf"/><Relationship Id="rId17" Type="http://schemas.openxmlformats.org/officeDocument/2006/relationships/oleObject" Target="../embeddings/oleObject20.bin"/><Relationship Id="rId18" Type="http://schemas.openxmlformats.org/officeDocument/2006/relationships/image" Target="../media/image20.wmf"/><Relationship Id="rId19" Type="http://schemas.openxmlformats.org/officeDocument/2006/relationships/oleObject" Target="../embeddings/oleObject21.bin"/><Relationship Id="rId37" Type="http://schemas.openxmlformats.org/officeDocument/2006/relationships/oleObject" Target="../embeddings/oleObject30.bin"/><Relationship Id="rId38" Type="http://schemas.openxmlformats.org/officeDocument/2006/relationships/image" Target="../media/image30.wmf"/><Relationship Id="rId39" Type="http://schemas.openxmlformats.org/officeDocument/2006/relationships/oleObject" Target="../embeddings/oleObject31.bin"/><Relationship Id="rId40" Type="http://schemas.openxmlformats.org/officeDocument/2006/relationships/image" Target="../media/image31.wmf"/><Relationship Id="rId41" Type="http://schemas.openxmlformats.org/officeDocument/2006/relationships/oleObject" Target="../embeddings/oleObject32.bin"/><Relationship Id="rId42" Type="http://schemas.openxmlformats.org/officeDocument/2006/relationships/image" Target="../media/image3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1885950" indent="-1885950"/>
            <a:r>
              <a:rPr lang="en-US"/>
              <a:t>CS 655 – Advanced Computer Graphics	</a:t>
            </a:r>
          </a:p>
        </p:txBody>
      </p:sp>
      <p:sp>
        <p:nvSpPr>
          <p:cNvPr id="20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6600"/>
            <a:ext cx="6324600" cy="457200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tabLst>
                <a:tab pos="914400" algn="l"/>
              </a:tabLst>
            </a:pPr>
            <a:endParaRPr lang="en-US"/>
          </a:p>
          <a:p>
            <a:pPr>
              <a:buFontTx/>
              <a:buNone/>
              <a:tabLst>
                <a:tab pos="914400" algn="l"/>
              </a:tabLst>
            </a:pPr>
            <a:endParaRPr lang="en-US"/>
          </a:p>
          <a:p>
            <a:pPr>
              <a:buFontTx/>
              <a:buNone/>
              <a:tabLst>
                <a:tab pos="914400" algn="l"/>
              </a:tabLst>
            </a:pPr>
            <a:endParaRPr lang="en-US"/>
          </a:p>
          <a:p>
            <a:pPr>
              <a:buFontTx/>
              <a:buNone/>
              <a:tabLst>
                <a:tab pos="914400" algn="l"/>
              </a:tabLst>
            </a:pPr>
            <a:endParaRPr lang="en-US"/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Rotation about Arbitrary Axis</a:t>
            </a:r>
            <a:endParaRPr lang="en-US" sz="3200">
              <a:solidFill>
                <a:srgbClr val="00008C"/>
              </a:solidFill>
            </a:endParaRPr>
          </a:p>
        </p:txBody>
      </p:sp>
      <p:grpSp>
        <p:nvGrpSpPr>
          <p:cNvPr id="353323" name="Group 43"/>
          <p:cNvGrpSpPr>
            <a:grpSpLocks/>
          </p:cNvGrpSpPr>
          <p:nvPr/>
        </p:nvGrpSpPr>
        <p:grpSpPr bwMode="auto">
          <a:xfrm>
            <a:off x="452438" y="942975"/>
            <a:ext cx="1709737" cy="1651000"/>
            <a:chOff x="384" y="1109"/>
            <a:chExt cx="2052" cy="1790"/>
          </a:xfrm>
        </p:grpSpPr>
        <p:grpSp>
          <p:nvGrpSpPr>
            <p:cNvPr id="353324" name="Group 44"/>
            <p:cNvGrpSpPr>
              <a:grpSpLocks/>
            </p:cNvGrpSpPr>
            <p:nvPr/>
          </p:nvGrpSpPr>
          <p:grpSpPr bwMode="auto">
            <a:xfrm rot="8773503">
              <a:off x="456" y="2406"/>
              <a:ext cx="864" cy="96"/>
              <a:chOff x="3744" y="2976"/>
              <a:chExt cx="864" cy="96"/>
            </a:xfrm>
          </p:grpSpPr>
          <p:sp>
            <p:nvSpPr>
              <p:cNvPr id="353325" name="Rectangle 45"/>
              <p:cNvSpPr>
                <a:spLocks noChangeArrowheads="1"/>
              </p:cNvSpPr>
              <p:nvPr/>
            </p:nvSpPr>
            <p:spPr bwMode="auto">
              <a:xfrm>
                <a:off x="3744" y="3008"/>
                <a:ext cx="764" cy="3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3326" name="Group 46"/>
              <p:cNvGrpSpPr>
                <a:grpSpLocks/>
              </p:cNvGrpSpPr>
              <p:nvPr/>
            </p:nvGrpSpPr>
            <p:grpSpPr bwMode="auto">
              <a:xfrm>
                <a:off x="3744" y="2976"/>
                <a:ext cx="864" cy="96"/>
                <a:chOff x="3744" y="2976"/>
                <a:chExt cx="864" cy="96"/>
              </a:xfrm>
            </p:grpSpPr>
            <p:grpSp>
              <p:nvGrpSpPr>
                <p:cNvPr id="353327" name="Group 47"/>
                <p:cNvGrpSpPr>
                  <a:grpSpLocks/>
                </p:cNvGrpSpPr>
                <p:nvPr/>
              </p:nvGrpSpPr>
              <p:grpSpPr bwMode="auto">
                <a:xfrm>
                  <a:off x="4507" y="2976"/>
                  <a:ext cx="101" cy="96"/>
                  <a:chOff x="3552" y="3216"/>
                  <a:chExt cx="240" cy="288"/>
                </a:xfrm>
              </p:grpSpPr>
              <p:sp>
                <p:nvSpPr>
                  <p:cNvPr id="353328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216"/>
                    <a:ext cx="192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53329" name="Arc 49"/>
                  <p:cNvSpPr>
                    <a:spLocks/>
                  </p:cNvSpPr>
                  <p:nvPr/>
                </p:nvSpPr>
                <p:spPr bwMode="auto">
                  <a:xfrm flipH="1">
                    <a:off x="3552" y="3216"/>
                    <a:ext cx="48" cy="2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0" y="-1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200"/>
                          <a:pt x="-1" y="43200"/>
                        </a:cubicBezTo>
                      </a:path>
                      <a:path w="21600" h="43200" stroke="0" extrusionOk="0">
                        <a:moveTo>
                          <a:pt x="0" y="-1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200"/>
                          <a:pt x="-1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3330" name="Line 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00" y="3360"/>
                    <a:ext cx="192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3331" name="Group 51"/>
                <p:cNvGrpSpPr>
                  <a:grpSpLocks/>
                </p:cNvGrpSpPr>
                <p:nvPr/>
              </p:nvGrpSpPr>
              <p:grpSpPr bwMode="auto">
                <a:xfrm>
                  <a:off x="3744" y="3008"/>
                  <a:ext cx="768" cy="32"/>
                  <a:chOff x="3744" y="2976"/>
                  <a:chExt cx="288" cy="48"/>
                </a:xfrm>
              </p:grpSpPr>
              <p:sp>
                <p:nvSpPr>
                  <p:cNvPr id="353332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2976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53333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3024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353334" name="Group 54"/>
            <p:cNvGrpSpPr>
              <a:grpSpLocks/>
            </p:cNvGrpSpPr>
            <p:nvPr/>
          </p:nvGrpSpPr>
          <p:grpSpPr bwMode="auto">
            <a:xfrm rot="274333">
              <a:off x="1234" y="2284"/>
              <a:ext cx="966" cy="96"/>
              <a:chOff x="3644" y="3066"/>
              <a:chExt cx="966" cy="96"/>
            </a:xfrm>
          </p:grpSpPr>
          <p:sp>
            <p:nvSpPr>
              <p:cNvPr id="353335" name="Rectangle 55"/>
              <p:cNvSpPr>
                <a:spLocks noChangeArrowheads="1"/>
              </p:cNvSpPr>
              <p:nvPr/>
            </p:nvSpPr>
            <p:spPr bwMode="auto">
              <a:xfrm rot="571192">
                <a:off x="3644" y="3088"/>
                <a:ext cx="864" cy="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3336" name="Group 56"/>
              <p:cNvGrpSpPr>
                <a:grpSpLocks/>
              </p:cNvGrpSpPr>
              <p:nvPr/>
            </p:nvGrpSpPr>
            <p:grpSpPr bwMode="auto">
              <a:xfrm rot="567039">
                <a:off x="3650" y="3066"/>
                <a:ext cx="960" cy="96"/>
                <a:chOff x="3648" y="2976"/>
                <a:chExt cx="960" cy="96"/>
              </a:xfrm>
            </p:grpSpPr>
            <p:grpSp>
              <p:nvGrpSpPr>
                <p:cNvPr id="353337" name="Group 57"/>
                <p:cNvGrpSpPr>
                  <a:grpSpLocks/>
                </p:cNvGrpSpPr>
                <p:nvPr/>
              </p:nvGrpSpPr>
              <p:grpSpPr bwMode="auto">
                <a:xfrm>
                  <a:off x="4507" y="2976"/>
                  <a:ext cx="101" cy="96"/>
                  <a:chOff x="3552" y="3216"/>
                  <a:chExt cx="240" cy="288"/>
                </a:xfrm>
              </p:grpSpPr>
              <p:sp>
                <p:nvSpPr>
                  <p:cNvPr id="353338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216"/>
                    <a:ext cx="192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53339" name="Arc 59"/>
                  <p:cNvSpPr>
                    <a:spLocks/>
                  </p:cNvSpPr>
                  <p:nvPr/>
                </p:nvSpPr>
                <p:spPr bwMode="auto">
                  <a:xfrm flipH="1">
                    <a:off x="3552" y="3216"/>
                    <a:ext cx="48" cy="2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0" y="-1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200"/>
                          <a:pt x="-1" y="43200"/>
                        </a:cubicBezTo>
                      </a:path>
                      <a:path w="21600" h="43200" stroke="0" extrusionOk="0">
                        <a:moveTo>
                          <a:pt x="0" y="-1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200"/>
                          <a:pt x="-1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3340" name="Line 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00" y="3360"/>
                    <a:ext cx="192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3341" name="Group 61"/>
                <p:cNvGrpSpPr>
                  <a:grpSpLocks/>
                </p:cNvGrpSpPr>
                <p:nvPr/>
              </p:nvGrpSpPr>
              <p:grpSpPr bwMode="auto">
                <a:xfrm>
                  <a:off x="3648" y="3008"/>
                  <a:ext cx="864" cy="32"/>
                  <a:chOff x="3744" y="2976"/>
                  <a:chExt cx="288" cy="48"/>
                </a:xfrm>
              </p:grpSpPr>
              <p:sp>
                <p:nvSpPr>
                  <p:cNvPr id="353342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2976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53343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3024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353344" name="Group 64"/>
            <p:cNvGrpSpPr>
              <a:grpSpLocks/>
            </p:cNvGrpSpPr>
            <p:nvPr/>
          </p:nvGrpSpPr>
          <p:grpSpPr bwMode="auto">
            <a:xfrm>
              <a:off x="1200" y="1200"/>
              <a:ext cx="96" cy="1008"/>
              <a:chOff x="3600" y="2020"/>
              <a:chExt cx="96" cy="1008"/>
            </a:xfrm>
          </p:grpSpPr>
          <p:sp>
            <p:nvSpPr>
              <p:cNvPr id="353345" name="Rectangle 65"/>
              <p:cNvSpPr>
                <a:spLocks noChangeArrowheads="1"/>
              </p:cNvSpPr>
              <p:nvPr/>
            </p:nvSpPr>
            <p:spPr bwMode="auto">
              <a:xfrm rot="-5400000">
                <a:off x="3196" y="2553"/>
                <a:ext cx="904" cy="3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3346" name="Group 66"/>
              <p:cNvGrpSpPr>
                <a:grpSpLocks/>
              </p:cNvGrpSpPr>
              <p:nvPr/>
            </p:nvGrpSpPr>
            <p:grpSpPr bwMode="auto">
              <a:xfrm rot="-5400000">
                <a:off x="3144" y="2476"/>
                <a:ext cx="1008" cy="96"/>
                <a:chOff x="3600" y="2880"/>
                <a:chExt cx="1008" cy="96"/>
              </a:xfrm>
            </p:grpSpPr>
            <p:grpSp>
              <p:nvGrpSpPr>
                <p:cNvPr id="353347" name="Group 67"/>
                <p:cNvGrpSpPr>
                  <a:grpSpLocks/>
                </p:cNvGrpSpPr>
                <p:nvPr/>
              </p:nvGrpSpPr>
              <p:grpSpPr bwMode="auto">
                <a:xfrm>
                  <a:off x="4507" y="2880"/>
                  <a:ext cx="101" cy="96"/>
                  <a:chOff x="3552" y="3216"/>
                  <a:chExt cx="240" cy="288"/>
                </a:xfrm>
              </p:grpSpPr>
              <p:sp>
                <p:nvSpPr>
                  <p:cNvPr id="353348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216"/>
                    <a:ext cx="192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53349" name="Arc 69"/>
                  <p:cNvSpPr>
                    <a:spLocks/>
                  </p:cNvSpPr>
                  <p:nvPr/>
                </p:nvSpPr>
                <p:spPr bwMode="auto">
                  <a:xfrm flipH="1">
                    <a:off x="3552" y="3216"/>
                    <a:ext cx="48" cy="2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0" y="-1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200"/>
                          <a:pt x="-1" y="43200"/>
                        </a:cubicBezTo>
                      </a:path>
                      <a:path w="21600" h="43200" stroke="0" extrusionOk="0">
                        <a:moveTo>
                          <a:pt x="0" y="-1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200"/>
                          <a:pt x="-1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3350" name="Line 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00" y="3360"/>
                    <a:ext cx="192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3351" name="Group 71"/>
                <p:cNvGrpSpPr>
                  <a:grpSpLocks/>
                </p:cNvGrpSpPr>
                <p:nvPr/>
              </p:nvGrpSpPr>
              <p:grpSpPr bwMode="auto">
                <a:xfrm>
                  <a:off x="3600" y="2912"/>
                  <a:ext cx="912" cy="32"/>
                  <a:chOff x="3744" y="2976"/>
                  <a:chExt cx="288" cy="48"/>
                </a:xfrm>
              </p:grpSpPr>
              <p:sp>
                <p:nvSpPr>
                  <p:cNvPr id="353352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2976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53353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3024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53354" name="Oval 74"/>
            <p:cNvSpPr>
              <a:spLocks noChangeAspect="1" noChangeArrowheads="1"/>
            </p:cNvSpPr>
            <p:nvPr/>
          </p:nvSpPr>
          <p:spPr bwMode="auto">
            <a:xfrm>
              <a:off x="1230" y="2196"/>
              <a:ext cx="35" cy="35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rgbClr val="783C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355" name="Text Box 75"/>
            <p:cNvSpPr txBox="1">
              <a:spLocks noChangeArrowheads="1"/>
            </p:cNvSpPr>
            <p:nvPr/>
          </p:nvSpPr>
          <p:spPr bwMode="auto">
            <a:xfrm>
              <a:off x="2080" y="2383"/>
              <a:ext cx="356" cy="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>
                  <a:solidFill>
                    <a:srgbClr val="00008C"/>
                  </a:solidFill>
                </a:rPr>
                <a:t>x</a:t>
              </a:r>
            </a:p>
          </p:txBody>
        </p:sp>
        <p:sp>
          <p:nvSpPr>
            <p:cNvPr id="353356" name="Text Box 76"/>
            <p:cNvSpPr txBox="1">
              <a:spLocks noChangeArrowheads="1"/>
            </p:cNvSpPr>
            <p:nvPr/>
          </p:nvSpPr>
          <p:spPr bwMode="auto">
            <a:xfrm>
              <a:off x="1262" y="1109"/>
              <a:ext cx="357" cy="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>
                  <a:solidFill>
                    <a:srgbClr val="00008C"/>
                  </a:solidFill>
                </a:rPr>
                <a:t>y</a:t>
              </a:r>
            </a:p>
          </p:txBody>
        </p:sp>
        <p:sp>
          <p:nvSpPr>
            <p:cNvPr id="353357" name="Text Box 77"/>
            <p:cNvSpPr txBox="1">
              <a:spLocks noChangeArrowheads="1"/>
            </p:cNvSpPr>
            <p:nvPr/>
          </p:nvSpPr>
          <p:spPr bwMode="auto">
            <a:xfrm>
              <a:off x="820" y="2468"/>
              <a:ext cx="33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>
                  <a:solidFill>
                    <a:srgbClr val="00008C"/>
                  </a:solidFill>
                </a:rPr>
                <a:t>z</a:t>
              </a:r>
            </a:p>
          </p:txBody>
        </p:sp>
        <p:sp>
          <p:nvSpPr>
            <p:cNvPr id="353358" name="Line 78"/>
            <p:cNvSpPr>
              <a:spLocks noChangeShapeType="1"/>
            </p:cNvSpPr>
            <p:nvPr/>
          </p:nvSpPr>
          <p:spPr bwMode="auto">
            <a:xfrm rot="1205121" flipV="1">
              <a:off x="763" y="1405"/>
              <a:ext cx="1056" cy="960"/>
            </a:xfrm>
            <a:prstGeom prst="line">
              <a:avLst/>
            </a:prstGeom>
            <a:noFill/>
            <a:ln w="19050">
              <a:solidFill>
                <a:srgbClr val="0000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3359" name="Text Box 79"/>
            <p:cNvSpPr txBox="1">
              <a:spLocks noChangeArrowheads="1"/>
            </p:cNvSpPr>
            <p:nvPr/>
          </p:nvSpPr>
          <p:spPr bwMode="auto">
            <a:xfrm>
              <a:off x="1674" y="1369"/>
              <a:ext cx="297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i="1">
                  <a:solidFill>
                    <a:srgbClr val="00008C"/>
                  </a:solidFill>
                </a:rPr>
                <a:t>l</a:t>
              </a:r>
            </a:p>
          </p:txBody>
        </p:sp>
        <p:sp>
          <p:nvSpPr>
            <p:cNvPr id="353360" name="Oval 80"/>
            <p:cNvSpPr>
              <a:spLocks noChangeArrowheads="1"/>
            </p:cNvSpPr>
            <p:nvPr/>
          </p:nvSpPr>
          <p:spPr bwMode="auto">
            <a:xfrm>
              <a:off x="912" y="196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361" name="Text Box 81"/>
            <p:cNvSpPr txBox="1">
              <a:spLocks noChangeArrowheads="1"/>
            </p:cNvSpPr>
            <p:nvPr/>
          </p:nvSpPr>
          <p:spPr bwMode="auto">
            <a:xfrm>
              <a:off x="384" y="1632"/>
              <a:ext cx="1783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p = (p</a:t>
              </a:r>
              <a:r>
                <a:rPr lang="en-US" sz="1800" baseline="-25000">
                  <a:solidFill>
                    <a:srgbClr val="000000"/>
                  </a:solidFill>
                </a:rPr>
                <a:t>x</a:t>
              </a:r>
              <a:r>
                <a:rPr lang="en-US" sz="1800">
                  <a:solidFill>
                    <a:srgbClr val="000000"/>
                  </a:solidFill>
                </a:rPr>
                <a:t>, p</a:t>
              </a:r>
              <a:r>
                <a:rPr lang="en-US" sz="1800" baseline="-25000">
                  <a:solidFill>
                    <a:srgbClr val="000000"/>
                  </a:solidFill>
                </a:rPr>
                <a:t>y</a:t>
              </a:r>
              <a:r>
                <a:rPr lang="en-US" sz="1800">
                  <a:solidFill>
                    <a:srgbClr val="000000"/>
                  </a:solidFill>
                </a:rPr>
                <a:t>, p</a:t>
              </a:r>
              <a:r>
                <a:rPr lang="en-US" sz="1800" baseline="-25000">
                  <a:solidFill>
                    <a:srgbClr val="000000"/>
                  </a:solidFill>
                </a:rPr>
                <a:t>z</a:t>
              </a:r>
              <a:r>
                <a:rPr lang="en-US" sz="1800">
                  <a:solidFill>
                    <a:srgbClr val="000000"/>
                  </a:solidFill>
                </a:rPr>
                <a:t>)</a:t>
              </a:r>
            </a:p>
          </p:txBody>
        </p:sp>
      </p:grpSp>
      <p:sp>
        <p:nvSpPr>
          <p:cNvPr id="353400" name="AutoShape 120"/>
          <p:cNvSpPr>
            <a:spLocks noChangeArrowheads="1"/>
          </p:cNvSpPr>
          <p:nvPr/>
        </p:nvSpPr>
        <p:spPr bwMode="auto">
          <a:xfrm>
            <a:off x="2635250" y="1790700"/>
            <a:ext cx="425450" cy="206375"/>
          </a:xfrm>
          <a:prstGeom prst="rightArrow">
            <a:avLst>
              <a:gd name="adj1" fmla="val 50000"/>
              <a:gd name="adj2" fmla="val 51538"/>
            </a:avLst>
          </a:prstGeom>
          <a:solidFill>
            <a:srgbClr val="FA74E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480" name="AutoShape 200"/>
          <p:cNvSpPr>
            <a:spLocks noChangeArrowheads="1"/>
          </p:cNvSpPr>
          <p:nvPr/>
        </p:nvSpPr>
        <p:spPr bwMode="auto">
          <a:xfrm>
            <a:off x="5586413" y="1874838"/>
            <a:ext cx="425450" cy="206375"/>
          </a:xfrm>
          <a:prstGeom prst="rightArrow">
            <a:avLst>
              <a:gd name="adj1" fmla="val 50000"/>
              <a:gd name="adj2" fmla="val 51538"/>
            </a:avLst>
          </a:prstGeom>
          <a:solidFill>
            <a:srgbClr val="FA74E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520" name="Line 240"/>
          <p:cNvSpPr>
            <a:spLocks noChangeShapeType="1"/>
          </p:cNvSpPr>
          <p:nvPr/>
        </p:nvSpPr>
        <p:spPr bwMode="auto">
          <a:xfrm>
            <a:off x="3319463" y="2306638"/>
            <a:ext cx="920750" cy="195262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3521" name="Line 241"/>
          <p:cNvSpPr>
            <a:spLocks noChangeShapeType="1"/>
          </p:cNvSpPr>
          <p:nvPr/>
        </p:nvSpPr>
        <p:spPr bwMode="auto">
          <a:xfrm flipV="1">
            <a:off x="4187825" y="2151063"/>
            <a:ext cx="665163" cy="35083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53524" name="Group 244"/>
          <p:cNvGrpSpPr>
            <a:grpSpLocks/>
          </p:cNvGrpSpPr>
          <p:nvPr/>
        </p:nvGrpSpPr>
        <p:grpSpPr bwMode="auto">
          <a:xfrm rot="8773503">
            <a:off x="3114675" y="2112963"/>
            <a:ext cx="920750" cy="77787"/>
            <a:chOff x="3744" y="2976"/>
            <a:chExt cx="864" cy="96"/>
          </a:xfrm>
        </p:grpSpPr>
        <p:sp>
          <p:nvSpPr>
            <p:cNvPr id="353525" name="Rectangle 245"/>
            <p:cNvSpPr>
              <a:spLocks noChangeArrowheads="1"/>
            </p:cNvSpPr>
            <p:nvPr/>
          </p:nvSpPr>
          <p:spPr bwMode="auto">
            <a:xfrm>
              <a:off x="3744" y="3008"/>
              <a:ext cx="764" cy="3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3526" name="Group 246"/>
            <p:cNvGrpSpPr>
              <a:grpSpLocks/>
            </p:cNvGrpSpPr>
            <p:nvPr/>
          </p:nvGrpSpPr>
          <p:grpSpPr bwMode="auto">
            <a:xfrm>
              <a:off x="3744" y="2976"/>
              <a:ext cx="864" cy="96"/>
              <a:chOff x="3744" y="2976"/>
              <a:chExt cx="864" cy="96"/>
            </a:xfrm>
          </p:grpSpPr>
          <p:grpSp>
            <p:nvGrpSpPr>
              <p:cNvPr id="353527" name="Group 247"/>
              <p:cNvGrpSpPr>
                <a:grpSpLocks/>
              </p:cNvGrpSpPr>
              <p:nvPr/>
            </p:nvGrpSpPr>
            <p:grpSpPr bwMode="auto">
              <a:xfrm>
                <a:off x="4507" y="2976"/>
                <a:ext cx="101" cy="96"/>
                <a:chOff x="3552" y="3216"/>
                <a:chExt cx="240" cy="288"/>
              </a:xfrm>
            </p:grpSpPr>
            <p:sp>
              <p:nvSpPr>
                <p:cNvPr id="353528" name="Line 248"/>
                <p:cNvSpPr>
                  <a:spLocks noChangeShapeType="1"/>
                </p:cNvSpPr>
                <p:nvPr/>
              </p:nvSpPr>
              <p:spPr bwMode="auto">
                <a:xfrm>
                  <a:off x="3600" y="3216"/>
                  <a:ext cx="192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3529" name="Arc 249"/>
                <p:cNvSpPr>
                  <a:spLocks/>
                </p:cNvSpPr>
                <p:nvPr/>
              </p:nvSpPr>
              <p:spPr bwMode="auto">
                <a:xfrm flipH="1">
                  <a:off x="3552" y="3216"/>
                  <a:ext cx="48" cy="28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0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0" y="-1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-1" y="43200"/>
                      </a:cubicBezTo>
                    </a:path>
                    <a:path w="21600" h="43200" stroke="0" extrusionOk="0">
                      <a:moveTo>
                        <a:pt x="0" y="-1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-1" y="432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530" name="Line 250"/>
                <p:cNvSpPr>
                  <a:spLocks noChangeShapeType="1"/>
                </p:cNvSpPr>
                <p:nvPr/>
              </p:nvSpPr>
              <p:spPr bwMode="auto">
                <a:xfrm flipV="1">
                  <a:off x="3600" y="3360"/>
                  <a:ext cx="192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53531" name="Group 251"/>
              <p:cNvGrpSpPr>
                <a:grpSpLocks/>
              </p:cNvGrpSpPr>
              <p:nvPr/>
            </p:nvGrpSpPr>
            <p:grpSpPr bwMode="auto">
              <a:xfrm>
                <a:off x="3744" y="3008"/>
                <a:ext cx="768" cy="32"/>
                <a:chOff x="3744" y="2976"/>
                <a:chExt cx="288" cy="48"/>
              </a:xfrm>
            </p:grpSpPr>
            <p:sp>
              <p:nvSpPr>
                <p:cNvPr id="353532" name="Line 252"/>
                <p:cNvSpPr>
                  <a:spLocks noChangeShapeType="1"/>
                </p:cNvSpPr>
                <p:nvPr/>
              </p:nvSpPr>
              <p:spPr bwMode="auto">
                <a:xfrm>
                  <a:off x="3744" y="2976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3533" name="Line 253"/>
                <p:cNvSpPr>
                  <a:spLocks noChangeShapeType="1"/>
                </p:cNvSpPr>
                <p:nvPr/>
              </p:nvSpPr>
              <p:spPr bwMode="auto">
                <a:xfrm>
                  <a:off x="3744" y="3024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53534" name="Group 254"/>
          <p:cNvGrpSpPr>
            <a:grpSpLocks/>
          </p:cNvGrpSpPr>
          <p:nvPr/>
        </p:nvGrpSpPr>
        <p:grpSpPr bwMode="auto">
          <a:xfrm rot="274333">
            <a:off x="3943350" y="2014538"/>
            <a:ext cx="1028700" cy="77787"/>
            <a:chOff x="3644" y="3066"/>
            <a:chExt cx="966" cy="96"/>
          </a:xfrm>
        </p:grpSpPr>
        <p:sp>
          <p:nvSpPr>
            <p:cNvPr id="353535" name="Rectangle 255"/>
            <p:cNvSpPr>
              <a:spLocks noChangeArrowheads="1"/>
            </p:cNvSpPr>
            <p:nvPr/>
          </p:nvSpPr>
          <p:spPr bwMode="auto">
            <a:xfrm rot="571192">
              <a:off x="3644" y="3088"/>
              <a:ext cx="864" cy="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3536" name="Group 256"/>
            <p:cNvGrpSpPr>
              <a:grpSpLocks/>
            </p:cNvGrpSpPr>
            <p:nvPr/>
          </p:nvGrpSpPr>
          <p:grpSpPr bwMode="auto">
            <a:xfrm rot="567039">
              <a:off x="3650" y="3066"/>
              <a:ext cx="960" cy="96"/>
              <a:chOff x="3648" y="2976"/>
              <a:chExt cx="960" cy="96"/>
            </a:xfrm>
          </p:grpSpPr>
          <p:grpSp>
            <p:nvGrpSpPr>
              <p:cNvPr id="353537" name="Group 257"/>
              <p:cNvGrpSpPr>
                <a:grpSpLocks/>
              </p:cNvGrpSpPr>
              <p:nvPr/>
            </p:nvGrpSpPr>
            <p:grpSpPr bwMode="auto">
              <a:xfrm>
                <a:off x="4507" y="2976"/>
                <a:ext cx="101" cy="96"/>
                <a:chOff x="3552" y="3216"/>
                <a:chExt cx="240" cy="288"/>
              </a:xfrm>
            </p:grpSpPr>
            <p:sp>
              <p:nvSpPr>
                <p:cNvPr id="353538" name="Line 258"/>
                <p:cNvSpPr>
                  <a:spLocks noChangeShapeType="1"/>
                </p:cNvSpPr>
                <p:nvPr/>
              </p:nvSpPr>
              <p:spPr bwMode="auto">
                <a:xfrm>
                  <a:off x="3600" y="3216"/>
                  <a:ext cx="192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3539" name="Arc 259"/>
                <p:cNvSpPr>
                  <a:spLocks/>
                </p:cNvSpPr>
                <p:nvPr/>
              </p:nvSpPr>
              <p:spPr bwMode="auto">
                <a:xfrm flipH="1">
                  <a:off x="3552" y="3216"/>
                  <a:ext cx="48" cy="28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0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0" y="-1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-1" y="43200"/>
                      </a:cubicBezTo>
                    </a:path>
                    <a:path w="21600" h="43200" stroke="0" extrusionOk="0">
                      <a:moveTo>
                        <a:pt x="0" y="-1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-1" y="432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540" name="Line 260"/>
                <p:cNvSpPr>
                  <a:spLocks noChangeShapeType="1"/>
                </p:cNvSpPr>
                <p:nvPr/>
              </p:nvSpPr>
              <p:spPr bwMode="auto">
                <a:xfrm flipV="1">
                  <a:off x="3600" y="3360"/>
                  <a:ext cx="192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53541" name="Group 261"/>
              <p:cNvGrpSpPr>
                <a:grpSpLocks/>
              </p:cNvGrpSpPr>
              <p:nvPr/>
            </p:nvGrpSpPr>
            <p:grpSpPr bwMode="auto">
              <a:xfrm>
                <a:off x="3648" y="3008"/>
                <a:ext cx="864" cy="32"/>
                <a:chOff x="3744" y="2976"/>
                <a:chExt cx="288" cy="48"/>
              </a:xfrm>
            </p:grpSpPr>
            <p:sp>
              <p:nvSpPr>
                <p:cNvPr id="353542" name="Line 262"/>
                <p:cNvSpPr>
                  <a:spLocks noChangeShapeType="1"/>
                </p:cNvSpPr>
                <p:nvPr/>
              </p:nvSpPr>
              <p:spPr bwMode="auto">
                <a:xfrm>
                  <a:off x="3744" y="2976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3543" name="Line 263"/>
                <p:cNvSpPr>
                  <a:spLocks noChangeShapeType="1"/>
                </p:cNvSpPr>
                <p:nvPr/>
              </p:nvSpPr>
              <p:spPr bwMode="auto">
                <a:xfrm>
                  <a:off x="3744" y="3024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53544" name="Group 264"/>
          <p:cNvGrpSpPr>
            <a:grpSpLocks/>
          </p:cNvGrpSpPr>
          <p:nvPr/>
        </p:nvGrpSpPr>
        <p:grpSpPr bwMode="auto">
          <a:xfrm>
            <a:off x="3906838" y="1135063"/>
            <a:ext cx="103187" cy="817562"/>
            <a:chOff x="3600" y="2020"/>
            <a:chExt cx="96" cy="1008"/>
          </a:xfrm>
        </p:grpSpPr>
        <p:sp>
          <p:nvSpPr>
            <p:cNvPr id="353545" name="Rectangle 265"/>
            <p:cNvSpPr>
              <a:spLocks noChangeArrowheads="1"/>
            </p:cNvSpPr>
            <p:nvPr/>
          </p:nvSpPr>
          <p:spPr bwMode="auto">
            <a:xfrm rot="-5400000">
              <a:off x="3196" y="2553"/>
              <a:ext cx="904" cy="3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3546" name="Group 266"/>
            <p:cNvGrpSpPr>
              <a:grpSpLocks/>
            </p:cNvGrpSpPr>
            <p:nvPr/>
          </p:nvGrpSpPr>
          <p:grpSpPr bwMode="auto">
            <a:xfrm rot="-5400000">
              <a:off x="3144" y="2476"/>
              <a:ext cx="1008" cy="96"/>
              <a:chOff x="3600" y="2880"/>
              <a:chExt cx="1008" cy="96"/>
            </a:xfrm>
          </p:grpSpPr>
          <p:grpSp>
            <p:nvGrpSpPr>
              <p:cNvPr id="353547" name="Group 267"/>
              <p:cNvGrpSpPr>
                <a:grpSpLocks/>
              </p:cNvGrpSpPr>
              <p:nvPr/>
            </p:nvGrpSpPr>
            <p:grpSpPr bwMode="auto">
              <a:xfrm>
                <a:off x="4507" y="2880"/>
                <a:ext cx="101" cy="96"/>
                <a:chOff x="3552" y="3216"/>
                <a:chExt cx="240" cy="288"/>
              </a:xfrm>
            </p:grpSpPr>
            <p:sp>
              <p:nvSpPr>
                <p:cNvPr id="353548" name="Line 268"/>
                <p:cNvSpPr>
                  <a:spLocks noChangeShapeType="1"/>
                </p:cNvSpPr>
                <p:nvPr/>
              </p:nvSpPr>
              <p:spPr bwMode="auto">
                <a:xfrm>
                  <a:off x="3600" y="3216"/>
                  <a:ext cx="192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3549" name="Arc 269"/>
                <p:cNvSpPr>
                  <a:spLocks/>
                </p:cNvSpPr>
                <p:nvPr/>
              </p:nvSpPr>
              <p:spPr bwMode="auto">
                <a:xfrm flipH="1">
                  <a:off x="3552" y="3216"/>
                  <a:ext cx="48" cy="28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0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0" y="-1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-1" y="43200"/>
                      </a:cubicBezTo>
                    </a:path>
                    <a:path w="21600" h="43200" stroke="0" extrusionOk="0">
                      <a:moveTo>
                        <a:pt x="0" y="-1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-1" y="432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550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600" y="3360"/>
                  <a:ext cx="192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53551" name="Group 271"/>
              <p:cNvGrpSpPr>
                <a:grpSpLocks/>
              </p:cNvGrpSpPr>
              <p:nvPr/>
            </p:nvGrpSpPr>
            <p:grpSpPr bwMode="auto">
              <a:xfrm>
                <a:off x="3600" y="2912"/>
                <a:ext cx="912" cy="32"/>
                <a:chOff x="3744" y="2976"/>
                <a:chExt cx="288" cy="48"/>
              </a:xfrm>
            </p:grpSpPr>
            <p:sp>
              <p:nvSpPr>
                <p:cNvPr id="353552" name="Line 272"/>
                <p:cNvSpPr>
                  <a:spLocks noChangeShapeType="1"/>
                </p:cNvSpPr>
                <p:nvPr/>
              </p:nvSpPr>
              <p:spPr bwMode="auto">
                <a:xfrm>
                  <a:off x="3744" y="2976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3553" name="Line 273"/>
                <p:cNvSpPr>
                  <a:spLocks noChangeShapeType="1"/>
                </p:cNvSpPr>
                <p:nvPr/>
              </p:nvSpPr>
              <p:spPr bwMode="auto">
                <a:xfrm>
                  <a:off x="3744" y="3024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53554" name="Oval 274"/>
          <p:cNvSpPr>
            <a:spLocks noChangeAspect="1" noChangeArrowheads="1"/>
          </p:cNvSpPr>
          <p:nvPr/>
        </p:nvSpPr>
        <p:spPr bwMode="auto">
          <a:xfrm>
            <a:off x="3938588" y="1943100"/>
            <a:ext cx="38100" cy="2857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783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555" name="Text Box 275"/>
          <p:cNvSpPr txBox="1">
            <a:spLocks noChangeArrowheads="1"/>
          </p:cNvSpPr>
          <p:nvPr/>
        </p:nvSpPr>
        <p:spPr bwMode="auto">
          <a:xfrm>
            <a:off x="4848225" y="2093913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00008C"/>
                </a:solidFill>
              </a:rPr>
              <a:t>x</a:t>
            </a:r>
          </a:p>
        </p:txBody>
      </p:sp>
      <p:sp>
        <p:nvSpPr>
          <p:cNvPr id="353556" name="Text Box 276"/>
          <p:cNvSpPr txBox="1">
            <a:spLocks noChangeArrowheads="1"/>
          </p:cNvSpPr>
          <p:nvPr/>
        </p:nvSpPr>
        <p:spPr bwMode="auto">
          <a:xfrm>
            <a:off x="3978275" y="106045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00008C"/>
                </a:solidFill>
              </a:rPr>
              <a:t>y</a:t>
            </a:r>
          </a:p>
        </p:txBody>
      </p:sp>
      <p:sp>
        <p:nvSpPr>
          <p:cNvPr id="353557" name="Text Box 277"/>
          <p:cNvSpPr txBox="1">
            <a:spLocks noChangeArrowheads="1"/>
          </p:cNvSpPr>
          <p:nvPr/>
        </p:nvSpPr>
        <p:spPr bwMode="auto">
          <a:xfrm>
            <a:off x="3275013" y="2290763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00008C"/>
                </a:solidFill>
              </a:rPr>
              <a:t>z</a:t>
            </a:r>
          </a:p>
        </p:txBody>
      </p:sp>
      <p:sp>
        <p:nvSpPr>
          <p:cNvPr id="353558" name="Line 278"/>
          <p:cNvSpPr>
            <a:spLocks noChangeShapeType="1"/>
          </p:cNvSpPr>
          <p:nvPr/>
        </p:nvSpPr>
        <p:spPr bwMode="auto">
          <a:xfrm rot="1205121" flipV="1">
            <a:off x="3738563" y="1468438"/>
            <a:ext cx="1125537" cy="779462"/>
          </a:xfrm>
          <a:prstGeom prst="line">
            <a:avLst/>
          </a:prstGeom>
          <a:noFill/>
          <a:ln w="19050">
            <a:solidFill>
              <a:srgbClr val="0000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3559" name="Text Box 279"/>
          <p:cNvSpPr txBox="1">
            <a:spLocks noChangeArrowheads="1"/>
          </p:cNvSpPr>
          <p:nvPr/>
        </p:nvSpPr>
        <p:spPr bwMode="auto">
          <a:xfrm>
            <a:off x="4730750" y="1438275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rgbClr val="00008C"/>
                </a:solidFill>
              </a:rPr>
              <a:t>l</a:t>
            </a:r>
          </a:p>
        </p:txBody>
      </p:sp>
      <p:sp>
        <p:nvSpPr>
          <p:cNvPr id="353560" name="Oval 280"/>
          <p:cNvSpPr>
            <a:spLocks noChangeArrowheads="1"/>
          </p:cNvSpPr>
          <p:nvPr/>
        </p:nvSpPr>
        <p:spPr bwMode="auto">
          <a:xfrm>
            <a:off x="3897313" y="1925638"/>
            <a:ext cx="103187" cy="7778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561" name="Arc 281"/>
          <p:cNvSpPr>
            <a:spLocks noChangeAspect="1"/>
          </p:cNvSpPr>
          <p:nvPr/>
        </p:nvSpPr>
        <p:spPr bwMode="auto">
          <a:xfrm rot="5980729">
            <a:off x="4230688" y="1951038"/>
            <a:ext cx="350837" cy="128587"/>
          </a:xfrm>
          <a:custGeom>
            <a:avLst/>
            <a:gdLst>
              <a:gd name="G0" fmla="+- 21229 0 0"/>
              <a:gd name="G1" fmla="+- 21600 0 0"/>
              <a:gd name="G2" fmla="+- 21600 0 0"/>
              <a:gd name="T0" fmla="*/ 0 w 42108"/>
              <a:gd name="T1" fmla="*/ 17613 h 21600"/>
              <a:gd name="T2" fmla="*/ 42108 w 42108"/>
              <a:gd name="T3" fmla="*/ 16067 h 21600"/>
              <a:gd name="T4" fmla="*/ 21229 w 4210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108" h="21600" fill="none" extrusionOk="0">
                <a:moveTo>
                  <a:pt x="0" y="17613"/>
                </a:moveTo>
                <a:cubicBezTo>
                  <a:pt x="1918" y="7399"/>
                  <a:pt x="10837" y="-1"/>
                  <a:pt x="21229" y="-1"/>
                </a:cubicBezTo>
                <a:cubicBezTo>
                  <a:pt x="31027" y="-1"/>
                  <a:pt x="39598" y="6595"/>
                  <a:pt x="42108" y="16066"/>
                </a:cubicBezTo>
              </a:path>
              <a:path w="42108" h="21600" stroke="0" extrusionOk="0">
                <a:moveTo>
                  <a:pt x="0" y="17613"/>
                </a:moveTo>
                <a:cubicBezTo>
                  <a:pt x="1918" y="7399"/>
                  <a:pt x="10837" y="-1"/>
                  <a:pt x="21229" y="-1"/>
                </a:cubicBezTo>
                <a:cubicBezTo>
                  <a:pt x="31027" y="-1"/>
                  <a:pt x="39598" y="6595"/>
                  <a:pt x="42108" y="16066"/>
                </a:cubicBezTo>
                <a:lnTo>
                  <a:pt x="21229" y="21600"/>
                </a:lnTo>
                <a:close/>
              </a:path>
            </a:pathLst>
          </a:custGeom>
          <a:noFill/>
          <a:ln w="19050">
            <a:solidFill>
              <a:srgbClr val="783C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562" name="Text Box 282"/>
          <p:cNvSpPr txBox="1">
            <a:spLocks noChangeArrowheads="1"/>
          </p:cNvSpPr>
          <p:nvPr/>
        </p:nvSpPr>
        <p:spPr bwMode="auto">
          <a:xfrm>
            <a:off x="4464050" y="1703388"/>
            <a:ext cx="34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00008C"/>
                </a:solidFill>
                <a:latin typeface="Symbol" charset="0"/>
              </a:rPr>
              <a:t>a</a:t>
            </a:r>
          </a:p>
        </p:txBody>
      </p:sp>
      <p:grpSp>
        <p:nvGrpSpPr>
          <p:cNvPr id="353564" name="Group 284"/>
          <p:cNvGrpSpPr>
            <a:grpSpLocks/>
          </p:cNvGrpSpPr>
          <p:nvPr/>
        </p:nvGrpSpPr>
        <p:grpSpPr bwMode="auto">
          <a:xfrm rot="8773503">
            <a:off x="6461125" y="2028825"/>
            <a:ext cx="962025" cy="90488"/>
            <a:chOff x="3744" y="2976"/>
            <a:chExt cx="864" cy="96"/>
          </a:xfrm>
        </p:grpSpPr>
        <p:sp>
          <p:nvSpPr>
            <p:cNvPr id="353565" name="Rectangle 285"/>
            <p:cNvSpPr>
              <a:spLocks noChangeArrowheads="1"/>
            </p:cNvSpPr>
            <p:nvPr/>
          </p:nvSpPr>
          <p:spPr bwMode="auto">
            <a:xfrm>
              <a:off x="3744" y="3008"/>
              <a:ext cx="764" cy="3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3566" name="Group 286"/>
            <p:cNvGrpSpPr>
              <a:grpSpLocks/>
            </p:cNvGrpSpPr>
            <p:nvPr/>
          </p:nvGrpSpPr>
          <p:grpSpPr bwMode="auto">
            <a:xfrm>
              <a:off x="3744" y="2976"/>
              <a:ext cx="864" cy="96"/>
              <a:chOff x="3744" y="2976"/>
              <a:chExt cx="864" cy="96"/>
            </a:xfrm>
          </p:grpSpPr>
          <p:grpSp>
            <p:nvGrpSpPr>
              <p:cNvPr id="353567" name="Group 287"/>
              <p:cNvGrpSpPr>
                <a:grpSpLocks/>
              </p:cNvGrpSpPr>
              <p:nvPr/>
            </p:nvGrpSpPr>
            <p:grpSpPr bwMode="auto">
              <a:xfrm>
                <a:off x="4507" y="2976"/>
                <a:ext cx="101" cy="96"/>
                <a:chOff x="3552" y="3216"/>
                <a:chExt cx="240" cy="288"/>
              </a:xfrm>
            </p:grpSpPr>
            <p:sp>
              <p:nvSpPr>
                <p:cNvPr id="353568" name="Line 288"/>
                <p:cNvSpPr>
                  <a:spLocks noChangeShapeType="1"/>
                </p:cNvSpPr>
                <p:nvPr/>
              </p:nvSpPr>
              <p:spPr bwMode="auto">
                <a:xfrm>
                  <a:off x="3600" y="3216"/>
                  <a:ext cx="192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3569" name="Arc 289"/>
                <p:cNvSpPr>
                  <a:spLocks/>
                </p:cNvSpPr>
                <p:nvPr/>
              </p:nvSpPr>
              <p:spPr bwMode="auto">
                <a:xfrm flipH="1">
                  <a:off x="3552" y="3216"/>
                  <a:ext cx="48" cy="28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0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0" y="-1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-1" y="43200"/>
                      </a:cubicBezTo>
                    </a:path>
                    <a:path w="21600" h="43200" stroke="0" extrusionOk="0">
                      <a:moveTo>
                        <a:pt x="0" y="-1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-1" y="432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570" name="Line 290"/>
                <p:cNvSpPr>
                  <a:spLocks noChangeShapeType="1"/>
                </p:cNvSpPr>
                <p:nvPr/>
              </p:nvSpPr>
              <p:spPr bwMode="auto">
                <a:xfrm flipV="1">
                  <a:off x="3600" y="3360"/>
                  <a:ext cx="192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53571" name="Group 291"/>
              <p:cNvGrpSpPr>
                <a:grpSpLocks/>
              </p:cNvGrpSpPr>
              <p:nvPr/>
            </p:nvGrpSpPr>
            <p:grpSpPr bwMode="auto">
              <a:xfrm>
                <a:off x="3744" y="3008"/>
                <a:ext cx="768" cy="32"/>
                <a:chOff x="3744" y="2976"/>
                <a:chExt cx="288" cy="48"/>
              </a:xfrm>
            </p:grpSpPr>
            <p:sp>
              <p:nvSpPr>
                <p:cNvPr id="353572" name="Line 292"/>
                <p:cNvSpPr>
                  <a:spLocks noChangeShapeType="1"/>
                </p:cNvSpPr>
                <p:nvPr/>
              </p:nvSpPr>
              <p:spPr bwMode="auto">
                <a:xfrm>
                  <a:off x="3744" y="2976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3573" name="Line 293"/>
                <p:cNvSpPr>
                  <a:spLocks noChangeShapeType="1"/>
                </p:cNvSpPr>
                <p:nvPr/>
              </p:nvSpPr>
              <p:spPr bwMode="auto">
                <a:xfrm>
                  <a:off x="3744" y="3024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53574" name="Group 294"/>
          <p:cNvGrpSpPr>
            <a:grpSpLocks/>
          </p:cNvGrpSpPr>
          <p:nvPr/>
        </p:nvGrpSpPr>
        <p:grpSpPr bwMode="auto">
          <a:xfrm rot="274333">
            <a:off x="7327900" y="1912938"/>
            <a:ext cx="1076325" cy="90487"/>
            <a:chOff x="3644" y="3066"/>
            <a:chExt cx="966" cy="96"/>
          </a:xfrm>
        </p:grpSpPr>
        <p:sp>
          <p:nvSpPr>
            <p:cNvPr id="353575" name="Rectangle 295"/>
            <p:cNvSpPr>
              <a:spLocks noChangeArrowheads="1"/>
            </p:cNvSpPr>
            <p:nvPr/>
          </p:nvSpPr>
          <p:spPr bwMode="auto">
            <a:xfrm rot="571192">
              <a:off x="3644" y="3088"/>
              <a:ext cx="864" cy="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3576" name="Group 296"/>
            <p:cNvGrpSpPr>
              <a:grpSpLocks/>
            </p:cNvGrpSpPr>
            <p:nvPr/>
          </p:nvGrpSpPr>
          <p:grpSpPr bwMode="auto">
            <a:xfrm rot="567039">
              <a:off x="3650" y="3066"/>
              <a:ext cx="960" cy="96"/>
              <a:chOff x="3648" y="2976"/>
              <a:chExt cx="960" cy="96"/>
            </a:xfrm>
          </p:grpSpPr>
          <p:grpSp>
            <p:nvGrpSpPr>
              <p:cNvPr id="353577" name="Group 297"/>
              <p:cNvGrpSpPr>
                <a:grpSpLocks/>
              </p:cNvGrpSpPr>
              <p:nvPr/>
            </p:nvGrpSpPr>
            <p:grpSpPr bwMode="auto">
              <a:xfrm>
                <a:off x="4507" y="2976"/>
                <a:ext cx="101" cy="96"/>
                <a:chOff x="3552" y="3216"/>
                <a:chExt cx="240" cy="288"/>
              </a:xfrm>
            </p:grpSpPr>
            <p:sp>
              <p:nvSpPr>
                <p:cNvPr id="353578" name="Line 298"/>
                <p:cNvSpPr>
                  <a:spLocks noChangeShapeType="1"/>
                </p:cNvSpPr>
                <p:nvPr/>
              </p:nvSpPr>
              <p:spPr bwMode="auto">
                <a:xfrm>
                  <a:off x="3600" y="3216"/>
                  <a:ext cx="192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3579" name="Arc 299"/>
                <p:cNvSpPr>
                  <a:spLocks/>
                </p:cNvSpPr>
                <p:nvPr/>
              </p:nvSpPr>
              <p:spPr bwMode="auto">
                <a:xfrm flipH="1">
                  <a:off x="3552" y="3216"/>
                  <a:ext cx="48" cy="28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0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0" y="-1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-1" y="43200"/>
                      </a:cubicBezTo>
                    </a:path>
                    <a:path w="21600" h="43200" stroke="0" extrusionOk="0">
                      <a:moveTo>
                        <a:pt x="0" y="-1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-1" y="432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580" name="Line 300"/>
                <p:cNvSpPr>
                  <a:spLocks noChangeShapeType="1"/>
                </p:cNvSpPr>
                <p:nvPr/>
              </p:nvSpPr>
              <p:spPr bwMode="auto">
                <a:xfrm flipV="1">
                  <a:off x="3600" y="3360"/>
                  <a:ext cx="192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53581" name="Group 301"/>
              <p:cNvGrpSpPr>
                <a:grpSpLocks/>
              </p:cNvGrpSpPr>
              <p:nvPr/>
            </p:nvGrpSpPr>
            <p:grpSpPr bwMode="auto">
              <a:xfrm>
                <a:off x="3648" y="3008"/>
                <a:ext cx="864" cy="32"/>
                <a:chOff x="3744" y="2976"/>
                <a:chExt cx="288" cy="48"/>
              </a:xfrm>
            </p:grpSpPr>
            <p:sp>
              <p:nvSpPr>
                <p:cNvPr id="353582" name="Line 302"/>
                <p:cNvSpPr>
                  <a:spLocks noChangeShapeType="1"/>
                </p:cNvSpPr>
                <p:nvPr/>
              </p:nvSpPr>
              <p:spPr bwMode="auto">
                <a:xfrm>
                  <a:off x="3744" y="2976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3583" name="Line 303"/>
                <p:cNvSpPr>
                  <a:spLocks noChangeShapeType="1"/>
                </p:cNvSpPr>
                <p:nvPr/>
              </p:nvSpPr>
              <p:spPr bwMode="auto">
                <a:xfrm>
                  <a:off x="3744" y="3024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53584" name="Group 304"/>
          <p:cNvGrpSpPr>
            <a:grpSpLocks/>
          </p:cNvGrpSpPr>
          <p:nvPr/>
        </p:nvGrpSpPr>
        <p:grpSpPr bwMode="auto">
          <a:xfrm>
            <a:off x="7289800" y="885825"/>
            <a:ext cx="107950" cy="955675"/>
            <a:chOff x="3600" y="2020"/>
            <a:chExt cx="96" cy="1008"/>
          </a:xfrm>
        </p:grpSpPr>
        <p:sp>
          <p:nvSpPr>
            <p:cNvPr id="353585" name="Rectangle 305"/>
            <p:cNvSpPr>
              <a:spLocks noChangeArrowheads="1"/>
            </p:cNvSpPr>
            <p:nvPr/>
          </p:nvSpPr>
          <p:spPr bwMode="auto">
            <a:xfrm rot="-5400000">
              <a:off x="3196" y="2553"/>
              <a:ext cx="904" cy="3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3586" name="Group 306"/>
            <p:cNvGrpSpPr>
              <a:grpSpLocks/>
            </p:cNvGrpSpPr>
            <p:nvPr/>
          </p:nvGrpSpPr>
          <p:grpSpPr bwMode="auto">
            <a:xfrm rot="-5400000">
              <a:off x="3144" y="2476"/>
              <a:ext cx="1008" cy="96"/>
              <a:chOff x="3600" y="2880"/>
              <a:chExt cx="1008" cy="96"/>
            </a:xfrm>
          </p:grpSpPr>
          <p:grpSp>
            <p:nvGrpSpPr>
              <p:cNvPr id="353587" name="Group 307"/>
              <p:cNvGrpSpPr>
                <a:grpSpLocks/>
              </p:cNvGrpSpPr>
              <p:nvPr/>
            </p:nvGrpSpPr>
            <p:grpSpPr bwMode="auto">
              <a:xfrm>
                <a:off x="4507" y="2880"/>
                <a:ext cx="101" cy="96"/>
                <a:chOff x="3552" y="3216"/>
                <a:chExt cx="240" cy="288"/>
              </a:xfrm>
            </p:grpSpPr>
            <p:sp>
              <p:nvSpPr>
                <p:cNvPr id="353588" name="Line 308"/>
                <p:cNvSpPr>
                  <a:spLocks noChangeShapeType="1"/>
                </p:cNvSpPr>
                <p:nvPr/>
              </p:nvSpPr>
              <p:spPr bwMode="auto">
                <a:xfrm>
                  <a:off x="3600" y="3216"/>
                  <a:ext cx="192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3589" name="Arc 309"/>
                <p:cNvSpPr>
                  <a:spLocks/>
                </p:cNvSpPr>
                <p:nvPr/>
              </p:nvSpPr>
              <p:spPr bwMode="auto">
                <a:xfrm flipH="1">
                  <a:off x="3552" y="3216"/>
                  <a:ext cx="48" cy="28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0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0" y="-1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-1" y="43200"/>
                      </a:cubicBezTo>
                    </a:path>
                    <a:path w="21600" h="43200" stroke="0" extrusionOk="0">
                      <a:moveTo>
                        <a:pt x="0" y="-1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-1" y="432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590" name="Line 310"/>
                <p:cNvSpPr>
                  <a:spLocks noChangeShapeType="1"/>
                </p:cNvSpPr>
                <p:nvPr/>
              </p:nvSpPr>
              <p:spPr bwMode="auto">
                <a:xfrm flipV="1">
                  <a:off x="3600" y="3360"/>
                  <a:ext cx="192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53591" name="Group 311"/>
              <p:cNvGrpSpPr>
                <a:grpSpLocks/>
              </p:cNvGrpSpPr>
              <p:nvPr/>
            </p:nvGrpSpPr>
            <p:grpSpPr bwMode="auto">
              <a:xfrm>
                <a:off x="3600" y="2912"/>
                <a:ext cx="912" cy="32"/>
                <a:chOff x="3744" y="2976"/>
                <a:chExt cx="288" cy="48"/>
              </a:xfrm>
            </p:grpSpPr>
            <p:sp>
              <p:nvSpPr>
                <p:cNvPr id="353592" name="Line 312"/>
                <p:cNvSpPr>
                  <a:spLocks noChangeShapeType="1"/>
                </p:cNvSpPr>
                <p:nvPr/>
              </p:nvSpPr>
              <p:spPr bwMode="auto">
                <a:xfrm>
                  <a:off x="3744" y="2976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3593" name="Line 313"/>
                <p:cNvSpPr>
                  <a:spLocks noChangeShapeType="1"/>
                </p:cNvSpPr>
                <p:nvPr/>
              </p:nvSpPr>
              <p:spPr bwMode="auto">
                <a:xfrm>
                  <a:off x="3744" y="3024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53594" name="Oval 314"/>
          <p:cNvSpPr>
            <a:spLocks noChangeAspect="1" noChangeArrowheads="1"/>
          </p:cNvSpPr>
          <p:nvPr/>
        </p:nvSpPr>
        <p:spPr bwMode="auto">
          <a:xfrm>
            <a:off x="7323138" y="1830388"/>
            <a:ext cx="39687" cy="3175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783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595" name="Text Box 315"/>
          <p:cNvSpPr txBox="1">
            <a:spLocks noChangeArrowheads="1"/>
          </p:cNvSpPr>
          <p:nvPr/>
        </p:nvSpPr>
        <p:spPr bwMode="auto">
          <a:xfrm>
            <a:off x="8272463" y="2008188"/>
            <a:ext cx="296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00008C"/>
                </a:solidFill>
              </a:rPr>
              <a:t>x</a:t>
            </a:r>
          </a:p>
        </p:txBody>
      </p:sp>
      <p:sp>
        <p:nvSpPr>
          <p:cNvPr id="353596" name="Text Box 316"/>
          <p:cNvSpPr txBox="1">
            <a:spLocks noChangeArrowheads="1"/>
          </p:cNvSpPr>
          <p:nvPr/>
        </p:nvSpPr>
        <p:spPr bwMode="auto">
          <a:xfrm>
            <a:off x="7362825" y="8001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00008C"/>
                </a:solidFill>
              </a:rPr>
              <a:t>y</a:t>
            </a:r>
          </a:p>
        </p:txBody>
      </p:sp>
      <p:sp>
        <p:nvSpPr>
          <p:cNvPr id="353597" name="Text Box 317"/>
          <p:cNvSpPr txBox="1">
            <a:spLocks noChangeArrowheads="1"/>
          </p:cNvSpPr>
          <p:nvPr/>
        </p:nvSpPr>
        <p:spPr bwMode="auto">
          <a:xfrm>
            <a:off x="6669088" y="2174875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00008C"/>
                </a:solidFill>
              </a:rPr>
              <a:t>z</a:t>
            </a:r>
          </a:p>
        </p:txBody>
      </p:sp>
      <p:sp>
        <p:nvSpPr>
          <p:cNvPr id="353598" name="Line 318"/>
          <p:cNvSpPr>
            <a:spLocks noChangeShapeType="1"/>
          </p:cNvSpPr>
          <p:nvPr/>
        </p:nvSpPr>
        <p:spPr bwMode="auto">
          <a:xfrm rot="5045045" flipV="1">
            <a:off x="6977063" y="1401763"/>
            <a:ext cx="1000125" cy="1069975"/>
          </a:xfrm>
          <a:prstGeom prst="line">
            <a:avLst/>
          </a:prstGeom>
          <a:noFill/>
          <a:ln w="19050">
            <a:solidFill>
              <a:srgbClr val="0000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3599" name="Text Box 319"/>
          <p:cNvSpPr txBox="1">
            <a:spLocks noChangeArrowheads="1"/>
          </p:cNvSpPr>
          <p:nvPr/>
        </p:nvSpPr>
        <p:spPr bwMode="auto">
          <a:xfrm>
            <a:off x="7758113" y="2289175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rgbClr val="00008C"/>
                </a:solidFill>
              </a:rPr>
              <a:t>l</a:t>
            </a:r>
          </a:p>
        </p:txBody>
      </p:sp>
      <p:sp>
        <p:nvSpPr>
          <p:cNvPr id="353600" name="Oval 320"/>
          <p:cNvSpPr>
            <a:spLocks noChangeArrowheads="1"/>
          </p:cNvSpPr>
          <p:nvPr/>
        </p:nvSpPr>
        <p:spPr bwMode="auto">
          <a:xfrm>
            <a:off x="7280275" y="1809750"/>
            <a:ext cx="106363" cy="90488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601" name="Line 321"/>
          <p:cNvSpPr>
            <a:spLocks noChangeShapeType="1"/>
          </p:cNvSpPr>
          <p:nvPr/>
        </p:nvSpPr>
        <p:spPr bwMode="auto">
          <a:xfrm flipV="1">
            <a:off x="7637463" y="2073275"/>
            <a:ext cx="695325" cy="4095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3602" name="Line 322"/>
          <p:cNvSpPr>
            <a:spLocks noChangeShapeType="1"/>
          </p:cNvSpPr>
          <p:nvPr/>
        </p:nvSpPr>
        <p:spPr bwMode="auto">
          <a:xfrm>
            <a:off x="6675438" y="2255838"/>
            <a:ext cx="962025" cy="227012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3603" name="Arc 323"/>
          <p:cNvSpPr>
            <a:spLocks noChangeAspect="1"/>
          </p:cNvSpPr>
          <p:nvPr/>
        </p:nvSpPr>
        <p:spPr bwMode="auto">
          <a:xfrm rot="18273146" flipV="1">
            <a:off x="7732712" y="2001838"/>
            <a:ext cx="238125" cy="107950"/>
          </a:xfrm>
          <a:custGeom>
            <a:avLst/>
            <a:gdLst>
              <a:gd name="G0" fmla="+- 20995 0 0"/>
              <a:gd name="G1" fmla="+- 21600 0 0"/>
              <a:gd name="G2" fmla="+- 21600 0 0"/>
              <a:gd name="T0" fmla="*/ 0 w 30785"/>
              <a:gd name="T1" fmla="*/ 16523 h 21600"/>
              <a:gd name="T2" fmla="*/ 30785 w 30785"/>
              <a:gd name="T3" fmla="*/ 2346 h 21600"/>
              <a:gd name="T4" fmla="*/ 20995 w 3078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785" h="21600" fill="none" extrusionOk="0">
                <a:moveTo>
                  <a:pt x="0" y="16523"/>
                </a:moveTo>
                <a:cubicBezTo>
                  <a:pt x="2344" y="6828"/>
                  <a:pt x="11021" y="-1"/>
                  <a:pt x="20995" y="-1"/>
                </a:cubicBezTo>
                <a:cubicBezTo>
                  <a:pt x="24397" y="-1"/>
                  <a:pt x="27751" y="803"/>
                  <a:pt x="30784" y="2346"/>
                </a:cubicBezTo>
              </a:path>
              <a:path w="30785" h="21600" stroke="0" extrusionOk="0">
                <a:moveTo>
                  <a:pt x="0" y="16523"/>
                </a:moveTo>
                <a:cubicBezTo>
                  <a:pt x="2344" y="6828"/>
                  <a:pt x="11021" y="-1"/>
                  <a:pt x="20995" y="-1"/>
                </a:cubicBezTo>
                <a:cubicBezTo>
                  <a:pt x="24397" y="-1"/>
                  <a:pt x="27751" y="803"/>
                  <a:pt x="30784" y="2346"/>
                </a:cubicBezTo>
                <a:lnTo>
                  <a:pt x="20995" y="21600"/>
                </a:lnTo>
                <a:close/>
              </a:path>
            </a:pathLst>
          </a:custGeom>
          <a:noFill/>
          <a:ln w="19050">
            <a:solidFill>
              <a:srgbClr val="783C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604" name="Text Box 324"/>
          <p:cNvSpPr txBox="1">
            <a:spLocks noChangeArrowheads="1"/>
          </p:cNvSpPr>
          <p:nvPr/>
        </p:nvSpPr>
        <p:spPr bwMode="auto">
          <a:xfrm>
            <a:off x="7883525" y="1560513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00008C"/>
                </a:solidFill>
                <a:latin typeface="Symbol" charset="0"/>
              </a:rPr>
              <a:t>b</a:t>
            </a:r>
          </a:p>
        </p:txBody>
      </p:sp>
      <p:grpSp>
        <p:nvGrpSpPr>
          <p:cNvPr id="353606" name="Group 326"/>
          <p:cNvGrpSpPr>
            <a:grpSpLocks/>
          </p:cNvGrpSpPr>
          <p:nvPr/>
        </p:nvGrpSpPr>
        <p:grpSpPr bwMode="auto">
          <a:xfrm rot="8773503">
            <a:off x="1593850" y="4257675"/>
            <a:ext cx="839788" cy="104775"/>
            <a:chOff x="3744" y="2976"/>
            <a:chExt cx="864" cy="96"/>
          </a:xfrm>
        </p:grpSpPr>
        <p:sp>
          <p:nvSpPr>
            <p:cNvPr id="353607" name="Rectangle 327"/>
            <p:cNvSpPr>
              <a:spLocks noChangeArrowheads="1"/>
            </p:cNvSpPr>
            <p:nvPr/>
          </p:nvSpPr>
          <p:spPr bwMode="auto">
            <a:xfrm>
              <a:off x="3744" y="3008"/>
              <a:ext cx="764" cy="3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3608" name="Group 328"/>
            <p:cNvGrpSpPr>
              <a:grpSpLocks/>
            </p:cNvGrpSpPr>
            <p:nvPr/>
          </p:nvGrpSpPr>
          <p:grpSpPr bwMode="auto">
            <a:xfrm>
              <a:off x="3744" y="2976"/>
              <a:ext cx="864" cy="96"/>
              <a:chOff x="3744" y="2976"/>
              <a:chExt cx="864" cy="96"/>
            </a:xfrm>
          </p:grpSpPr>
          <p:grpSp>
            <p:nvGrpSpPr>
              <p:cNvPr id="353609" name="Group 329"/>
              <p:cNvGrpSpPr>
                <a:grpSpLocks/>
              </p:cNvGrpSpPr>
              <p:nvPr/>
            </p:nvGrpSpPr>
            <p:grpSpPr bwMode="auto">
              <a:xfrm>
                <a:off x="4507" y="2976"/>
                <a:ext cx="101" cy="96"/>
                <a:chOff x="3552" y="3216"/>
                <a:chExt cx="240" cy="288"/>
              </a:xfrm>
            </p:grpSpPr>
            <p:sp>
              <p:nvSpPr>
                <p:cNvPr id="353610" name="Line 330"/>
                <p:cNvSpPr>
                  <a:spLocks noChangeShapeType="1"/>
                </p:cNvSpPr>
                <p:nvPr/>
              </p:nvSpPr>
              <p:spPr bwMode="auto">
                <a:xfrm>
                  <a:off x="3600" y="3216"/>
                  <a:ext cx="192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3611" name="Arc 331"/>
                <p:cNvSpPr>
                  <a:spLocks/>
                </p:cNvSpPr>
                <p:nvPr/>
              </p:nvSpPr>
              <p:spPr bwMode="auto">
                <a:xfrm flipH="1">
                  <a:off x="3552" y="3216"/>
                  <a:ext cx="48" cy="28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0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0" y="-1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-1" y="43200"/>
                      </a:cubicBezTo>
                    </a:path>
                    <a:path w="21600" h="43200" stroke="0" extrusionOk="0">
                      <a:moveTo>
                        <a:pt x="0" y="-1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-1" y="432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612" name="Line 332"/>
                <p:cNvSpPr>
                  <a:spLocks noChangeShapeType="1"/>
                </p:cNvSpPr>
                <p:nvPr/>
              </p:nvSpPr>
              <p:spPr bwMode="auto">
                <a:xfrm flipV="1">
                  <a:off x="3600" y="3360"/>
                  <a:ext cx="192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53613" name="Group 333"/>
              <p:cNvGrpSpPr>
                <a:grpSpLocks/>
              </p:cNvGrpSpPr>
              <p:nvPr/>
            </p:nvGrpSpPr>
            <p:grpSpPr bwMode="auto">
              <a:xfrm>
                <a:off x="3744" y="3008"/>
                <a:ext cx="768" cy="32"/>
                <a:chOff x="3744" y="2976"/>
                <a:chExt cx="288" cy="48"/>
              </a:xfrm>
            </p:grpSpPr>
            <p:sp>
              <p:nvSpPr>
                <p:cNvPr id="353614" name="Line 334"/>
                <p:cNvSpPr>
                  <a:spLocks noChangeShapeType="1"/>
                </p:cNvSpPr>
                <p:nvPr/>
              </p:nvSpPr>
              <p:spPr bwMode="auto">
                <a:xfrm>
                  <a:off x="3744" y="2976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3615" name="Line 335"/>
                <p:cNvSpPr>
                  <a:spLocks noChangeShapeType="1"/>
                </p:cNvSpPr>
                <p:nvPr/>
              </p:nvSpPr>
              <p:spPr bwMode="auto">
                <a:xfrm>
                  <a:off x="3744" y="3024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53616" name="Group 336"/>
          <p:cNvGrpSpPr>
            <a:grpSpLocks/>
          </p:cNvGrpSpPr>
          <p:nvPr/>
        </p:nvGrpSpPr>
        <p:grpSpPr bwMode="auto">
          <a:xfrm rot="405624">
            <a:off x="2349500" y="4125913"/>
            <a:ext cx="938213" cy="104775"/>
            <a:chOff x="3644" y="3066"/>
            <a:chExt cx="966" cy="96"/>
          </a:xfrm>
        </p:grpSpPr>
        <p:sp>
          <p:nvSpPr>
            <p:cNvPr id="353617" name="Rectangle 337"/>
            <p:cNvSpPr>
              <a:spLocks noChangeArrowheads="1"/>
            </p:cNvSpPr>
            <p:nvPr/>
          </p:nvSpPr>
          <p:spPr bwMode="auto">
            <a:xfrm rot="571192">
              <a:off x="3644" y="3088"/>
              <a:ext cx="864" cy="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3618" name="Group 338"/>
            <p:cNvGrpSpPr>
              <a:grpSpLocks/>
            </p:cNvGrpSpPr>
            <p:nvPr/>
          </p:nvGrpSpPr>
          <p:grpSpPr bwMode="auto">
            <a:xfrm rot="567039">
              <a:off x="3650" y="3066"/>
              <a:ext cx="960" cy="96"/>
              <a:chOff x="3648" y="2976"/>
              <a:chExt cx="960" cy="96"/>
            </a:xfrm>
          </p:grpSpPr>
          <p:grpSp>
            <p:nvGrpSpPr>
              <p:cNvPr id="353619" name="Group 339"/>
              <p:cNvGrpSpPr>
                <a:grpSpLocks/>
              </p:cNvGrpSpPr>
              <p:nvPr/>
            </p:nvGrpSpPr>
            <p:grpSpPr bwMode="auto">
              <a:xfrm>
                <a:off x="4507" y="2976"/>
                <a:ext cx="101" cy="96"/>
                <a:chOff x="3552" y="3216"/>
                <a:chExt cx="240" cy="288"/>
              </a:xfrm>
            </p:grpSpPr>
            <p:sp>
              <p:nvSpPr>
                <p:cNvPr id="353620" name="Line 340"/>
                <p:cNvSpPr>
                  <a:spLocks noChangeShapeType="1"/>
                </p:cNvSpPr>
                <p:nvPr/>
              </p:nvSpPr>
              <p:spPr bwMode="auto">
                <a:xfrm>
                  <a:off x="3600" y="3216"/>
                  <a:ext cx="192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3621" name="Arc 341"/>
                <p:cNvSpPr>
                  <a:spLocks/>
                </p:cNvSpPr>
                <p:nvPr/>
              </p:nvSpPr>
              <p:spPr bwMode="auto">
                <a:xfrm flipH="1">
                  <a:off x="3552" y="3216"/>
                  <a:ext cx="48" cy="28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0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0" y="-1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-1" y="43200"/>
                      </a:cubicBezTo>
                    </a:path>
                    <a:path w="21600" h="43200" stroke="0" extrusionOk="0">
                      <a:moveTo>
                        <a:pt x="0" y="-1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-1" y="432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622" name="Line 342"/>
                <p:cNvSpPr>
                  <a:spLocks noChangeShapeType="1"/>
                </p:cNvSpPr>
                <p:nvPr/>
              </p:nvSpPr>
              <p:spPr bwMode="auto">
                <a:xfrm flipV="1">
                  <a:off x="3600" y="3360"/>
                  <a:ext cx="192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53623" name="Group 343"/>
              <p:cNvGrpSpPr>
                <a:grpSpLocks/>
              </p:cNvGrpSpPr>
              <p:nvPr/>
            </p:nvGrpSpPr>
            <p:grpSpPr bwMode="auto">
              <a:xfrm>
                <a:off x="3648" y="3008"/>
                <a:ext cx="864" cy="32"/>
                <a:chOff x="3744" y="2976"/>
                <a:chExt cx="288" cy="48"/>
              </a:xfrm>
            </p:grpSpPr>
            <p:sp>
              <p:nvSpPr>
                <p:cNvPr id="353624" name="Line 344"/>
                <p:cNvSpPr>
                  <a:spLocks noChangeShapeType="1"/>
                </p:cNvSpPr>
                <p:nvPr/>
              </p:nvSpPr>
              <p:spPr bwMode="auto">
                <a:xfrm>
                  <a:off x="3744" y="2976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3625" name="Line 345"/>
                <p:cNvSpPr>
                  <a:spLocks noChangeShapeType="1"/>
                </p:cNvSpPr>
                <p:nvPr/>
              </p:nvSpPr>
              <p:spPr bwMode="auto">
                <a:xfrm>
                  <a:off x="3744" y="3024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53626" name="Group 346"/>
          <p:cNvGrpSpPr>
            <a:grpSpLocks/>
          </p:cNvGrpSpPr>
          <p:nvPr/>
        </p:nvGrpSpPr>
        <p:grpSpPr bwMode="auto">
          <a:xfrm>
            <a:off x="2316163" y="2954338"/>
            <a:ext cx="93662" cy="1090612"/>
            <a:chOff x="3600" y="2020"/>
            <a:chExt cx="96" cy="1008"/>
          </a:xfrm>
        </p:grpSpPr>
        <p:sp>
          <p:nvSpPr>
            <p:cNvPr id="353627" name="Rectangle 347"/>
            <p:cNvSpPr>
              <a:spLocks noChangeArrowheads="1"/>
            </p:cNvSpPr>
            <p:nvPr/>
          </p:nvSpPr>
          <p:spPr bwMode="auto">
            <a:xfrm rot="-5400000">
              <a:off x="3196" y="2553"/>
              <a:ext cx="904" cy="3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3628" name="Group 348"/>
            <p:cNvGrpSpPr>
              <a:grpSpLocks/>
            </p:cNvGrpSpPr>
            <p:nvPr/>
          </p:nvGrpSpPr>
          <p:grpSpPr bwMode="auto">
            <a:xfrm rot="-5400000">
              <a:off x="3144" y="2476"/>
              <a:ext cx="1008" cy="96"/>
              <a:chOff x="3600" y="2880"/>
              <a:chExt cx="1008" cy="96"/>
            </a:xfrm>
          </p:grpSpPr>
          <p:grpSp>
            <p:nvGrpSpPr>
              <p:cNvPr id="353629" name="Group 349"/>
              <p:cNvGrpSpPr>
                <a:grpSpLocks/>
              </p:cNvGrpSpPr>
              <p:nvPr/>
            </p:nvGrpSpPr>
            <p:grpSpPr bwMode="auto">
              <a:xfrm>
                <a:off x="4507" y="2880"/>
                <a:ext cx="101" cy="96"/>
                <a:chOff x="3552" y="3216"/>
                <a:chExt cx="240" cy="288"/>
              </a:xfrm>
            </p:grpSpPr>
            <p:sp>
              <p:nvSpPr>
                <p:cNvPr id="353630" name="Line 350"/>
                <p:cNvSpPr>
                  <a:spLocks noChangeShapeType="1"/>
                </p:cNvSpPr>
                <p:nvPr/>
              </p:nvSpPr>
              <p:spPr bwMode="auto">
                <a:xfrm>
                  <a:off x="3600" y="3216"/>
                  <a:ext cx="192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3631" name="Arc 351"/>
                <p:cNvSpPr>
                  <a:spLocks/>
                </p:cNvSpPr>
                <p:nvPr/>
              </p:nvSpPr>
              <p:spPr bwMode="auto">
                <a:xfrm flipH="1">
                  <a:off x="3552" y="3216"/>
                  <a:ext cx="48" cy="28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0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0" y="-1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-1" y="43200"/>
                      </a:cubicBezTo>
                    </a:path>
                    <a:path w="21600" h="43200" stroke="0" extrusionOk="0">
                      <a:moveTo>
                        <a:pt x="0" y="-1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-1" y="432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632" name="Line 352"/>
                <p:cNvSpPr>
                  <a:spLocks noChangeShapeType="1"/>
                </p:cNvSpPr>
                <p:nvPr/>
              </p:nvSpPr>
              <p:spPr bwMode="auto">
                <a:xfrm flipV="1">
                  <a:off x="3600" y="3360"/>
                  <a:ext cx="192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53633" name="Group 353"/>
              <p:cNvGrpSpPr>
                <a:grpSpLocks/>
              </p:cNvGrpSpPr>
              <p:nvPr/>
            </p:nvGrpSpPr>
            <p:grpSpPr bwMode="auto">
              <a:xfrm>
                <a:off x="3600" y="2912"/>
                <a:ext cx="912" cy="32"/>
                <a:chOff x="3744" y="2976"/>
                <a:chExt cx="288" cy="48"/>
              </a:xfrm>
            </p:grpSpPr>
            <p:sp>
              <p:nvSpPr>
                <p:cNvPr id="353634" name="Line 354"/>
                <p:cNvSpPr>
                  <a:spLocks noChangeShapeType="1"/>
                </p:cNvSpPr>
                <p:nvPr/>
              </p:nvSpPr>
              <p:spPr bwMode="auto">
                <a:xfrm>
                  <a:off x="3744" y="2976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3635" name="Line 355"/>
                <p:cNvSpPr>
                  <a:spLocks noChangeShapeType="1"/>
                </p:cNvSpPr>
                <p:nvPr/>
              </p:nvSpPr>
              <p:spPr bwMode="auto">
                <a:xfrm>
                  <a:off x="3744" y="3024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53636" name="Oval 356"/>
          <p:cNvSpPr>
            <a:spLocks noChangeAspect="1" noChangeArrowheads="1"/>
          </p:cNvSpPr>
          <p:nvPr/>
        </p:nvSpPr>
        <p:spPr bwMode="auto">
          <a:xfrm>
            <a:off x="2344738" y="4030663"/>
            <a:ext cx="34925" cy="381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783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637" name="Text Box 357"/>
          <p:cNvSpPr txBox="1">
            <a:spLocks noChangeArrowheads="1"/>
          </p:cNvSpPr>
          <p:nvPr/>
        </p:nvSpPr>
        <p:spPr bwMode="auto">
          <a:xfrm>
            <a:off x="3171825" y="4233863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00008C"/>
                </a:solidFill>
              </a:rPr>
              <a:t>x</a:t>
            </a:r>
          </a:p>
        </p:txBody>
      </p:sp>
      <p:sp>
        <p:nvSpPr>
          <p:cNvPr id="353638" name="Text Box 358"/>
          <p:cNvSpPr txBox="1">
            <a:spLocks noChangeArrowheads="1"/>
          </p:cNvSpPr>
          <p:nvPr/>
        </p:nvSpPr>
        <p:spPr bwMode="auto">
          <a:xfrm>
            <a:off x="2379663" y="2855913"/>
            <a:ext cx="296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00008C"/>
                </a:solidFill>
              </a:rPr>
              <a:t>y</a:t>
            </a:r>
          </a:p>
        </p:txBody>
      </p:sp>
      <p:sp>
        <p:nvSpPr>
          <p:cNvPr id="353639" name="Text Box 359"/>
          <p:cNvSpPr txBox="1">
            <a:spLocks noChangeArrowheads="1"/>
          </p:cNvSpPr>
          <p:nvPr/>
        </p:nvSpPr>
        <p:spPr bwMode="auto">
          <a:xfrm>
            <a:off x="1949450" y="4325938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00008C"/>
                </a:solidFill>
              </a:rPr>
              <a:t>z</a:t>
            </a:r>
          </a:p>
        </p:txBody>
      </p:sp>
      <p:sp>
        <p:nvSpPr>
          <p:cNvPr id="353640" name="Line 360"/>
          <p:cNvSpPr>
            <a:spLocks noChangeShapeType="1"/>
          </p:cNvSpPr>
          <p:nvPr/>
        </p:nvSpPr>
        <p:spPr bwMode="auto">
          <a:xfrm rot="3386628" flipV="1">
            <a:off x="2108200" y="3660775"/>
            <a:ext cx="1120775" cy="955675"/>
          </a:xfrm>
          <a:prstGeom prst="line">
            <a:avLst/>
          </a:prstGeom>
          <a:noFill/>
          <a:ln w="19050">
            <a:solidFill>
              <a:srgbClr val="0000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3641" name="Text Box 361"/>
          <p:cNvSpPr txBox="1">
            <a:spLocks noChangeArrowheads="1"/>
          </p:cNvSpPr>
          <p:nvPr/>
        </p:nvSpPr>
        <p:spPr bwMode="auto">
          <a:xfrm>
            <a:off x="3302000" y="4049713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rgbClr val="00008C"/>
                </a:solidFill>
              </a:rPr>
              <a:t>l</a:t>
            </a:r>
          </a:p>
        </p:txBody>
      </p:sp>
      <p:sp>
        <p:nvSpPr>
          <p:cNvPr id="353642" name="Oval 362"/>
          <p:cNvSpPr>
            <a:spLocks noChangeArrowheads="1"/>
          </p:cNvSpPr>
          <p:nvPr/>
        </p:nvSpPr>
        <p:spPr bwMode="auto">
          <a:xfrm>
            <a:off x="2308225" y="4008438"/>
            <a:ext cx="92075" cy="10318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643" name="Arc 363"/>
          <p:cNvSpPr>
            <a:spLocks noChangeAspect="1"/>
          </p:cNvSpPr>
          <p:nvPr/>
        </p:nvSpPr>
        <p:spPr bwMode="auto">
          <a:xfrm rot="18506291" flipH="1">
            <a:off x="2847181" y="4096545"/>
            <a:ext cx="174625" cy="16986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7974 w 43200"/>
              <a:gd name="T1" fmla="*/ 38360 h 42232"/>
              <a:gd name="T2" fmla="*/ 27994 w 43200"/>
              <a:gd name="T3" fmla="*/ 42232 h 42232"/>
              <a:gd name="T4" fmla="*/ 21600 w 43200"/>
              <a:gd name="T5" fmla="*/ 21600 h 42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232" fill="none" extrusionOk="0">
                <a:moveTo>
                  <a:pt x="7974" y="38359"/>
                </a:moveTo>
                <a:cubicBezTo>
                  <a:pt x="2928" y="34258"/>
                  <a:pt x="0" y="2810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199" y="31066"/>
                  <a:pt x="37036" y="39429"/>
                  <a:pt x="27993" y="42231"/>
                </a:cubicBezTo>
              </a:path>
              <a:path w="43200" h="42232" stroke="0" extrusionOk="0">
                <a:moveTo>
                  <a:pt x="7974" y="38359"/>
                </a:moveTo>
                <a:cubicBezTo>
                  <a:pt x="2928" y="34258"/>
                  <a:pt x="0" y="2810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199" y="31066"/>
                  <a:pt x="37036" y="39429"/>
                  <a:pt x="27993" y="42231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783C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644" name="Text Box 364"/>
          <p:cNvSpPr txBox="1">
            <a:spLocks noChangeArrowheads="1"/>
          </p:cNvSpPr>
          <p:nvPr/>
        </p:nvSpPr>
        <p:spPr bwMode="auto">
          <a:xfrm>
            <a:off x="2768600" y="3771900"/>
            <a:ext cx="315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00008C"/>
                </a:solidFill>
                <a:latin typeface="Symbol" charset="0"/>
              </a:rPr>
              <a:t>q</a:t>
            </a:r>
          </a:p>
        </p:txBody>
      </p:sp>
      <p:grpSp>
        <p:nvGrpSpPr>
          <p:cNvPr id="353685" name="Group 405"/>
          <p:cNvGrpSpPr>
            <a:grpSpLocks/>
          </p:cNvGrpSpPr>
          <p:nvPr/>
        </p:nvGrpSpPr>
        <p:grpSpPr bwMode="auto">
          <a:xfrm rot="8773503">
            <a:off x="5213350" y="3963988"/>
            <a:ext cx="788988" cy="73025"/>
            <a:chOff x="3744" y="2976"/>
            <a:chExt cx="864" cy="96"/>
          </a:xfrm>
        </p:grpSpPr>
        <p:sp>
          <p:nvSpPr>
            <p:cNvPr id="353686" name="Rectangle 406"/>
            <p:cNvSpPr>
              <a:spLocks noChangeArrowheads="1"/>
            </p:cNvSpPr>
            <p:nvPr/>
          </p:nvSpPr>
          <p:spPr bwMode="auto">
            <a:xfrm>
              <a:off x="3744" y="3008"/>
              <a:ext cx="764" cy="3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3687" name="Group 407"/>
            <p:cNvGrpSpPr>
              <a:grpSpLocks/>
            </p:cNvGrpSpPr>
            <p:nvPr/>
          </p:nvGrpSpPr>
          <p:grpSpPr bwMode="auto">
            <a:xfrm>
              <a:off x="3744" y="2976"/>
              <a:ext cx="864" cy="96"/>
              <a:chOff x="3744" y="2976"/>
              <a:chExt cx="864" cy="96"/>
            </a:xfrm>
          </p:grpSpPr>
          <p:grpSp>
            <p:nvGrpSpPr>
              <p:cNvPr id="353688" name="Group 408"/>
              <p:cNvGrpSpPr>
                <a:grpSpLocks/>
              </p:cNvGrpSpPr>
              <p:nvPr/>
            </p:nvGrpSpPr>
            <p:grpSpPr bwMode="auto">
              <a:xfrm>
                <a:off x="4507" y="2976"/>
                <a:ext cx="101" cy="96"/>
                <a:chOff x="3552" y="3216"/>
                <a:chExt cx="240" cy="288"/>
              </a:xfrm>
            </p:grpSpPr>
            <p:sp>
              <p:nvSpPr>
                <p:cNvPr id="353689" name="Line 409"/>
                <p:cNvSpPr>
                  <a:spLocks noChangeShapeType="1"/>
                </p:cNvSpPr>
                <p:nvPr/>
              </p:nvSpPr>
              <p:spPr bwMode="auto">
                <a:xfrm>
                  <a:off x="3600" y="3216"/>
                  <a:ext cx="192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3690" name="Arc 410"/>
                <p:cNvSpPr>
                  <a:spLocks/>
                </p:cNvSpPr>
                <p:nvPr/>
              </p:nvSpPr>
              <p:spPr bwMode="auto">
                <a:xfrm flipH="1">
                  <a:off x="3552" y="3216"/>
                  <a:ext cx="48" cy="28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0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0" y="-1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-1" y="43200"/>
                      </a:cubicBezTo>
                    </a:path>
                    <a:path w="21600" h="43200" stroke="0" extrusionOk="0">
                      <a:moveTo>
                        <a:pt x="0" y="-1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-1" y="432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691" name="Line 411"/>
                <p:cNvSpPr>
                  <a:spLocks noChangeShapeType="1"/>
                </p:cNvSpPr>
                <p:nvPr/>
              </p:nvSpPr>
              <p:spPr bwMode="auto">
                <a:xfrm flipV="1">
                  <a:off x="3600" y="3360"/>
                  <a:ext cx="192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53692" name="Group 412"/>
              <p:cNvGrpSpPr>
                <a:grpSpLocks/>
              </p:cNvGrpSpPr>
              <p:nvPr/>
            </p:nvGrpSpPr>
            <p:grpSpPr bwMode="auto">
              <a:xfrm>
                <a:off x="3744" y="3008"/>
                <a:ext cx="768" cy="32"/>
                <a:chOff x="3744" y="2976"/>
                <a:chExt cx="288" cy="48"/>
              </a:xfrm>
            </p:grpSpPr>
            <p:sp>
              <p:nvSpPr>
                <p:cNvPr id="353693" name="Line 413"/>
                <p:cNvSpPr>
                  <a:spLocks noChangeShapeType="1"/>
                </p:cNvSpPr>
                <p:nvPr/>
              </p:nvSpPr>
              <p:spPr bwMode="auto">
                <a:xfrm>
                  <a:off x="3744" y="2976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3694" name="Line 414"/>
                <p:cNvSpPr>
                  <a:spLocks noChangeShapeType="1"/>
                </p:cNvSpPr>
                <p:nvPr/>
              </p:nvSpPr>
              <p:spPr bwMode="auto">
                <a:xfrm>
                  <a:off x="3744" y="3024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53695" name="Group 415"/>
          <p:cNvGrpSpPr>
            <a:grpSpLocks/>
          </p:cNvGrpSpPr>
          <p:nvPr/>
        </p:nvGrpSpPr>
        <p:grpSpPr bwMode="auto">
          <a:xfrm rot="274333">
            <a:off x="5924550" y="3870325"/>
            <a:ext cx="882650" cy="73025"/>
            <a:chOff x="3644" y="3066"/>
            <a:chExt cx="966" cy="96"/>
          </a:xfrm>
        </p:grpSpPr>
        <p:sp>
          <p:nvSpPr>
            <p:cNvPr id="353696" name="Rectangle 416"/>
            <p:cNvSpPr>
              <a:spLocks noChangeArrowheads="1"/>
            </p:cNvSpPr>
            <p:nvPr/>
          </p:nvSpPr>
          <p:spPr bwMode="auto">
            <a:xfrm rot="571192">
              <a:off x="3644" y="3088"/>
              <a:ext cx="864" cy="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3697" name="Group 417"/>
            <p:cNvGrpSpPr>
              <a:grpSpLocks/>
            </p:cNvGrpSpPr>
            <p:nvPr/>
          </p:nvGrpSpPr>
          <p:grpSpPr bwMode="auto">
            <a:xfrm rot="567039">
              <a:off x="3650" y="3066"/>
              <a:ext cx="960" cy="96"/>
              <a:chOff x="3648" y="2976"/>
              <a:chExt cx="960" cy="96"/>
            </a:xfrm>
          </p:grpSpPr>
          <p:grpSp>
            <p:nvGrpSpPr>
              <p:cNvPr id="353698" name="Group 418"/>
              <p:cNvGrpSpPr>
                <a:grpSpLocks/>
              </p:cNvGrpSpPr>
              <p:nvPr/>
            </p:nvGrpSpPr>
            <p:grpSpPr bwMode="auto">
              <a:xfrm>
                <a:off x="4507" y="2976"/>
                <a:ext cx="101" cy="96"/>
                <a:chOff x="3552" y="3216"/>
                <a:chExt cx="240" cy="288"/>
              </a:xfrm>
            </p:grpSpPr>
            <p:sp>
              <p:nvSpPr>
                <p:cNvPr id="353699" name="Line 419"/>
                <p:cNvSpPr>
                  <a:spLocks noChangeShapeType="1"/>
                </p:cNvSpPr>
                <p:nvPr/>
              </p:nvSpPr>
              <p:spPr bwMode="auto">
                <a:xfrm>
                  <a:off x="3600" y="3216"/>
                  <a:ext cx="192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3700" name="Arc 420"/>
                <p:cNvSpPr>
                  <a:spLocks/>
                </p:cNvSpPr>
                <p:nvPr/>
              </p:nvSpPr>
              <p:spPr bwMode="auto">
                <a:xfrm flipH="1">
                  <a:off x="3552" y="3216"/>
                  <a:ext cx="48" cy="28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0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0" y="-1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-1" y="43200"/>
                      </a:cubicBezTo>
                    </a:path>
                    <a:path w="21600" h="43200" stroke="0" extrusionOk="0">
                      <a:moveTo>
                        <a:pt x="0" y="-1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-1" y="432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701" name="Line 421"/>
                <p:cNvSpPr>
                  <a:spLocks noChangeShapeType="1"/>
                </p:cNvSpPr>
                <p:nvPr/>
              </p:nvSpPr>
              <p:spPr bwMode="auto">
                <a:xfrm flipV="1">
                  <a:off x="3600" y="3360"/>
                  <a:ext cx="192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53702" name="Group 422"/>
              <p:cNvGrpSpPr>
                <a:grpSpLocks/>
              </p:cNvGrpSpPr>
              <p:nvPr/>
            </p:nvGrpSpPr>
            <p:grpSpPr bwMode="auto">
              <a:xfrm>
                <a:off x="3648" y="3008"/>
                <a:ext cx="864" cy="32"/>
                <a:chOff x="3744" y="2976"/>
                <a:chExt cx="288" cy="48"/>
              </a:xfrm>
            </p:grpSpPr>
            <p:sp>
              <p:nvSpPr>
                <p:cNvPr id="353703" name="Line 423"/>
                <p:cNvSpPr>
                  <a:spLocks noChangeShapeType="1"/>
                </p:cNvSpPr>
                <p:nvPr/>
              </p:nvSpPr>
              <p:spPr bwMode="auto">
                <a:xfrm>
                  <a:off x="3744" y="2976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3704" name="Line 424"/>
                <p:cNvSpPr>
                  <a:spLocks noChangeShapeType="1"/>
                </p:cNvSpPr>
                <p:nvPr/>
              </p:nvSpPr>
              <p:spPr bwMode="auto">
                <a:xfrm>
                  <a:off x="3744" y="3024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53705" name="Group 425"/>
          <p:cNvGrpSpPr>
            <a:grpSpLocks/>
          </p:cNvGrpSpPr>
          <p:nvPr/>
        </p:nvGrpSpPr>
        <p:grpSpPr bwMode="auto">
          <a:xfrm>
            <a:off x="5892800" y="3044825"/>
            <a:ext cx="88900" cy="768350"/>
            <a:chOff x="3600" y="2020"/>
            <a:chExt cx="96" cy="1008"/>
          </a:xfrm>
        </p:grpSpPr>
        <p:sp>
          <p:nvSpPr>
            <p:cNvPr id="353706" name="Rectangle 426"/>
            <p:cNvSpPr>
              <a:spLocks noChangeArrowheads="1"/>
            </p:cNvSpPr>
            <p:nvPr/>
          </p:nvSpPr>
          <p:spPr bwMode="auto">
            <a:xfrm rot="-5400000">
              <a:off x="3196" y="2553"/>
              <a:ext cx="904" cy="3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3707" name="Group 427"/>
            <p:cNvGrpSpPr>
              <a:grpSpLocks/>
            </p:cNvGrpSpPr>
            <p:nvPr/>
          </p:nvGrpSpPr>
          <p:grpSpPr bwMode="auto">
            <a:xfrm rot="-5400000">
              <a:off x="3144" y="2476"/>
              <a:ext cx="1008" cy="96"/>
              <a:chOff x="3600" y="2880"/>
              <a:chExt cx="1008" cy="96"/>
            </a:xfrm>
          </p:grpSpPr>
          <p:grpSp>
            <p:nvGrpSpPr>
              <p:cNvPr id="353708" name="Group 428"/>
              <p:cNvGrpSpPr>
                <a:grpSpLocks/>
              </p:cNvGrpSpPr>
              <p:nvPr/>
            </p:nvGrpSpPr>
            <p:grpSpPr bwMode="auto">
              <a:xfrm>
                <a:off x="4507" y="2880"/>
                <a:ext cx="101" cy="96"/>
                <a:chOff x="3552" y="3216"/>
                <a:chExt cx="240" cy="288"/>
              </a:xfrm>
            </p:grpSpPr>
            <p:sp>
              <p:nvSpPr>
                <p:cNvPr id="353709" name="Line 429"/>
                <p:cNvSpPr>
                  <a:spLocks noChangeShapeType="1"/>
                </p:cNvSpPr>
                <p:nvPr/>
              </p:nvSpPr>
              <p:spPr bwMode="auto">
                <a:xfrm>
                  <a:off x="3600" y="3216"/>
                  <a:ext cx="192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3710" name="Arc 430"/>
                <p:cNvSpPr>
                  <a:spLocks/>
                </p:cNvSpPr>
                <p:nvPr/>
              </p:nvSpPr>
              <p:spPr bwMode="auto">
                <a:xfrm flipH="1">
                  <a:off x="3552" y="3216"/>
                  <a:ext cx="48" cy="28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0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0" y="-1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-1" y="43200"/>
                      </a:cubicBezTo>
                    </a:path>
                    <a:path w="21600" h="43200" stroke="0" extrusionOk="0">
                      <a:moveTo>
                        <a:pt x="0" y="-1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-1" y="432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711" name="Line 431"/>
                <p:cNvSpPr>
                  <a:spLocks noChangeShapeType="1"/>
                </p:cNvSpPr>
                <p:nvPr/>
              </p:nvSpPr>
              <p:spPr bwMode="auto">
                <a:xfrm flipV="1">
                  <a:off x="3600" y="3360"/>
                  <a:ext cx="192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53712" name="Group 432"/>
              <p:cNvGrpSpPr>
                <a:grpSpLocks/>
              </p:cNvGrpSpPr>
              <p:nvPr/>
            </p:nvGrpSpPr>
            <p:grpSpPr bwMode="auto">
              <a:xfrm>
                <a:off x="3600" y="2912"/>
                <a:ext cx="912" cy="32"/>
                <a:chOff x="3744" y="2976"/>
                <a:chExt cx="288" cy="48"/>
              </a:xfrm>
            </p:grpSpPr>
            <p:sp>
              <p:nvSpPr>
                <p:cNvPr id="353713" name="Line 433"/>
                <p:cNvSpPr>
                  <a:spLocks noChangeShapeType="1"/>
                </p:cNvSpPr>
                <p:nvPr/>
              </p:nvSpPr>
              <p:spPr bwMode="auto">
                <a:xfrm>
                  <a:off x="3744" y="2976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3714" name="Line 434"/>
                <p:cNvSpPr>
                  <a:spLocks noChangeShapeType="1"/>
                </p:cNvSpPr>
                <p:nvPr/>
              </p:nvSpPr>
              <p:spPr bwMode="auto">
                <a:xfrm>
                  <a:off x="3744" y="3024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53715" name="Oval 435"/>
          <p:cNvSpPr>
            <a:spLocks noChangeAspect="1" noChangeArrowheads="1"/>
          </p:cNvSpPr>
          <p:nvPr/>
        </p:nvSpPr>
        <p:spPr bwMode="auto">
          <a:xfrm>
            <a:off x="5921375" y="3803650"/>
            <a:ext cx="31750" cy="26988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783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716" name="Text Box 436"/>
          <p:cNvSpPr txBox="1">
            <a:spLocks noChangeArrowheads="1"/>
          </p:cNvSpPr>
          <p:nvPr/>
        </p:nvSpPr>
        <p:spPr bwMode="auto">
          <a:xfrm>
            <a:off x="6867525" y="3986213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00008C"/>
                </a:solidFill>
              </a:rPr>
              <a:t>x</a:t>
            </a:r>
          </a:p>
        </p:txBody>
      </p:sp>
      <p:sp>
        <p:nvSpPr>
          <p:cNvPr id="353717" name="Text Box 437"/>
          <p:cNvSpPr txBox="1">
            <a:spLocks noChangeArrowheads="1"/>
          </p:cNvSpPr>
          <p:nvPr/>
        </p:nvSpPr>
        <p:spPr bwMode="auto">
          <a:xfrm>
            <a:off x="5942013" y="2974975"/>
            <a:ext cx="296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00008C"/>
                </a:solidFill>
              </a:rPr>
              <a:t>y</a:t>
            </a:r>
          </a:p>
        </p:txBody>
      </p:sp>
      <p:sp>
        <p:nvSpPr>
          <p:cNvPr id="353718" name="Text Box 438"/>
          <p:cNvSpPr txBox="1">
            <a:spLocks noChangeArrowheads="1"/>
          </p:cNvSpPr>
          <p:nvPr/>
        </p:nvSpPr>
        <p:spPr bwMode="auto">
          <a:xfrm>
            <a:off x="5537200" y="4011613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00008C"/>
                </a:solidFill>
              </a:rPr>
              <a:t>z</a:t>
            </a:r>
          </a:p>
        </p:txBody>
      </p:sp>
      <p:sp>
        <p:nvSpPr>
          <p:cNvPr id="353719" name="Line 439"/>
          <p:cNvSpPr>
            <a:spLocks noChangeShapeType="1"/>
          </p:cNvSpPr>
          <p:nvPr/>
        </p:nvSpPr>
        <p:spPr bwMode="auto">
          <a:xfrm rot="3386628" flipV="1">
            <a:off x="5802313" y="3408363"/>
            <a:ext cx="1062037" cy="979487"/>
          </a:xfrm>
          <a:prstGeom prst="line">
            <a:avLst/>
          </a:prstGeom>
          <a:noFill/>
          <a:ln w="19050">
            <a:solidFill>
              <a:srgbClr val="0000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3720" name="Text Box 440"/>
          <p:cNvSpPr txBox="1">
            <a:spLocks noChangeArrowheads="1"/>
          </p:cNvSpPr>
          <p:nvPr/>
        </p:nvSpPr>
        <p:spPr bwMode="auto">
          <a:xfrm>
            <a:off x="6494463" y="3600450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rgbClr val="00008C"/>
                </a:solidFill>
              </a:rPr>
              <a:t>l</a:t>
            </a:r>
          </a:p>
        </p:txBody>
      </p:sp>
      <p:sp>
        <p:nvSpPr>
          <p:cNvPr id="353721" name="Oval 441"/>
          <p:cNvSpPr>
            <a:spLocks noChangeArrowheads="1"/>
          </p:cNvSpPr>
          <p:nvPr/>
        </p:nvSpPr>
        <p:spPr bwMode="auto">
          <a:xfrm>
            <a:off x="5884863" y="3787775"/>
            <a:ext cx="87312" cy="730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722" name="Arc 442"/>
          <p:cNvSpPr>
            <a:spLocks noChangeAspect="1"/>
          </p:cNvSpPr>
          <p:nvPr/>
        </p:nvSpPr>
        <p:spPr bwMode="auto">
          <a:xfrm rot="8080491">
            <a:off x="6345238" y="4014787"/>
            <a:ext cx="192088" cy="87313"/>
          </a:xfrm>
          <a:custGeom>
            <a:avLst/>
            <a:gdLst>
              <a:gd name="G0" fmla="+- 20995 0 0"/>
              <a:gd name="G1" fmla="+- 21600 0 0"/>
              <a:gd name="G2" fmla="+- 21600 0 0"/>
              <a:gd name="T0" fmla="*/ 0 w 30785"/>
              <a:gd name="T1" fmla="*/ 16523 h 21600"/>
              <a:gd name="T2" fmla="*/ 30785 w 30785"/>
              <a:gd name="T3" fmla="*/ 2346 h 21600"/>
              <a:gd name="T4" fmla="*/ 20995 w 3078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785" h="21600" fill="none" extrusionOk="0">
                <a:moveTo>
                  <a:pt x="0" y="16523"/>
                </a:moveTo>
                <a:cubicBezTo>
                  <a:pt x="2344" y="6828"/>
                  <a:pt x="11021" y="-1"/>
                  <a:pt x="20995" y="-1"/>
                </a:cubicBezTo>
                <a:cubicBezTo>
                  <a:pt x="24397" y="-1"/>
                  <a:pt x="27751" y="803"/>
                  <a:pt x="30784" y="2346"/>
                </a:cubicBezTo>
              </a:path>
              <a:path w="30785" h="21600" stroke="0" extrusionOk="0">
                <a:moveTo>
                  <a:pt x="0" y="16523"/>
                </a:moveTo>
                <a:cubicBezTo>
                  <a:pt x="2344" y="6828"/>
                  <a:pt x="11021" y="-1"/>
                  <a:pt x="20995" y="-1"/>
                </a:cubicBezTo>
                <a:cubicBezTo>
                  <a:pt x="24397" y="-1"/>
                  <a:pt x="27751" y="803"/>
                  <a:pt x="30784" y="2346"/>
                </a:cubicBezTo>
                <a:lnTo>
                  <a:pt x="20995" y="21600"/>
                </a:lnTo>
                <a:close/>
              </a:path>
            </a:pathLst>
          </a:custGeom>
          <a:noFill/>
          <a:ln w="19050">
            <a:solidFill>
              <a:srgbClr val="783C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723" name="Text Box 443"/>
          <p:cNvSpPr txBox="1">
            <a:spLocks noChangeArrowheads="1"/>
          </p:cNvSpPr>
          <p:nvPr/>
        </p:nvSpPr>
        <p:spPr bwMode="auto">
          <a:xfrm>
            <a:off x="6024563" y="4103688"/>
            <a:ext cx="463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00008C"/>
                </a:solidFill>
                <a:latin typeface="Symbol" charset="0"/>
              </a:rPr>
              <a:t>-b</a:t>
            </a:r>
          </a:p>
        </p:txBody>
      </p:sp>
      <p:sp>
        <p:nvSpPr>
          <p:cNvPr id="353724" name="Line 444"/>
          <p:cNvSpPr>
            <a:spLocks noChangeShapeType="1"/>
          </p:cNvSpPr>
          <p:nvPr/>
        </p:nvSpPr>
        <p:spPr bwMode="auto">
          <a:xfrm rot="5045045" flipV="1">
            <a:off x="5776118" y="3561557"/>
            <a:ext cx="804863" cy="876300"/>
          </a:xfrm>
          <a:prstGeom prst="line">
            <a:avLst/>
          </a:prstGeom>
          <a:noFill/>
          <a:ln w="19050">
            <a:solidFill>
              <a:srgbClr val="00008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3726" name="Arc 446"/>
          <p:cNvSpPr>
            <a:spLocks noChangeAspect="1"/>
          </p:cNvSpPr>
          <p:nvPr/>
        </p:nvSpPr>
        <p:spPr bwMode="auto">
          <a:xfrm rot="16915954" flipV="1">
            <a:off x="1698625" y="5959475"/>
            <a:ext cx="355600" cy="114300"/>
          </a:xfrm>
          <a:custGeom>
            <a:avLst/>
            <a:gdLst>
              <a:gd name="G0" fmla="+- 21229 0 0"/>
              <a:gd name="G1" fmla="+- 21600 0 0"/>
              <a:gd name="G2" fmla="+- 21600 0 0"/>
              <a:gd name="T0" fmla="*/ 0 w 42108"/>
              <a:gd name="T1" fmla="*/ 17613 h 21600"/>
              <a:gd name="T2" fmla="*/ 42108 w 42108"/>
              <a:gd name="T3" fmla="*/ 16067 h 21600"/>
              <a:gd name="T4" fmla="*/ 21229 w 4210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108" h="21600" fill="none" extrusionOk="0">
                <a:moveTo>
                  <a:pt x="0" y="17613"/>
                </a:moveTo>
                <a:cubicBezTo>
                  <a:pt x="1918" y="7399"/>
                  <a:pt x="10837" y="-1"/>
                  <a:pt x="21229" y="-1"/>
                </a:cubicBezTo>
                <a:cubicBezTo>
                  <a:pt x="31027" y="-1"/>
                  <a:pt x="39598" y="6595"/>
                  <a:pt x="42108" y="16066"/>
                </a:cubicBezTo>
              </a:path>
              <a:path w="42108" h="21600" stroke="0" extrusionOk="0">
                <a:moveTo>
                  <a:pt x="0" y="17613"/>
                </a:moveTo>
                <a:cubicBezTo>
                  <a:pt x="1918" y="7399"/>
                  <a:pt x="10837" y="-1"/>
                  <a:pt x="21229" y="-1"/>
                </a:cubicBezTo>
                <a:cubicBezTo>
                  <a:pt x="31027" y="-1"/>
                  <a:pt x="39598" y="6595"/>
                  <a:pt x="42108" y="16066"/>
                </a:cubicBezTo>
                <a:lnTo>
                  <a:pt x="21229" y="21600"/>
                </a:lnTo>
                <a:close/>
              </a:path>
            </a:pathLst>
          </a:custGeom>
          <a:noFill/>
          <a:ln w="19050">
            <a:solidFill>
              <a:srgbClr val="783C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3728" name="Group 448"/>
          <p:cNvGrpSpPr>
            <a:grpSpLocks/>
          </p:cNvGrpSpPr>
          <p:nvPr/>
        </p:nvGrpSpPr>
        <p:grpSpPr bwMode="auto">
          <a:xfrm rot="8773503">
            <a:off x="766763" y="6116638"/>
            <a:ext cx="823912" cy="79375"/>
            <a:chOff x="3744" y="2976"/>
            <a:chExt cx="864" cy="96"/>
          </a:xfrm>
        </p:grpSpPr>
        <p:sp>
          <p:nvSpPr>
            <p:cNvPr id="353729" name="Rectangle 449"/>
            <p:cNvSpPr>
              <a:spLocks noChangeArrowheads="1"/>
            </p:cNvSpPr>
            <p:nvPr/>
          </p:nvSpPr>
          <p:spPr bwMode="auto">
            <a:xfrm>
              <a:off x="3744" y="3008"/>
              <a:ext cx="764" cy="3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3730" name="Group 450"/>
            <p:cNvGrpSpPr>
              <a:grpSpLocks/>
            </p:cNvGrpSpPr>
            <p:nvPr/>
          </p:nvGrpSpPr>
          <p:grpSpPr bwMode="auto">
            <a:xfrm>
              <a:off x="3744" y="2976"/>
              <a:ext cx="864" cy="96"/>
              <a:chOff x="3744" y="2976"/>
              <a:chExt cx="864" cy="96"/>
            </a:xfrm>
          </p:grpSpPr>
          <p:grpSp>
            <p:nvGrpSpPr>
              <p:cNvPr id="353731" name="Group 451"/>
              <p:cNvGrpSpPr>
                <a:grpSpLocks/>
              </p:cNvGrpSpPr>
              <p:nvPr/>
            </p:nvGrpSpPr>
            <p:grpSpPr bwMode="auto">
              <a:xfrm>
                <a:off x="4507" y="2976"/>
                <a:ext cx="101" cy="96"/>
                <a:chOff x="3552" y="3216"/>
                <a:chExt cx="240" cy="288"/>
              </a:xfrm>
            </p:grpSpPr>
            <p:sp>
              <p:nvSpPr>
                <p:cNvPr id="353732" name="Line 452"/>
                <p:cNvSpPr>
                  <a:spLocks noChangeShapeType="1"/>
                </p:cNvSpPr>
                <p:nvPr/>
              </p:nvSpPr>
              <p:spPr bwMode="auto">
                <a:xfrm>
                  <a:off x="3600" y="3216"/>
                  <a:ext cx="192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3733" name="Arc 453"/>
                <p:cNvSpPr>
                  <a:spLocks/>
                </p:cNvSpPr>
                <p:nvPr/>
              </p:nvSpPr>
              <p:spPr bwMode="auto">
                <a:xfrm flipH="1">
                  <a:off x="3552" y="3216"/>
                  <a:ext cx="48" cy="28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0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0" y="-1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-1" y="43200"/>
                      </a:cubicBezTo>
                    </a:path>
                    <a:path w="21600" h="43200" stroke="0" extrusionOk="0">
                      <a:moveTo>
                        <a:pt x="0" y="-1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-1" y="432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734" name="Line 454"/>
                <p:cNvSpPr>
                  <a:spLocks noChangeShapeType="1"/>
                </p:cNvSpPr>
                <p:nvPr/>
              </p:nvSpPr>
              <p:spPr bwMode="auto">
                <a:xfrm flipV="1">
                  <a:off x="3600" y="3360"/>
                  <a:ext cx="192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53735" name="Group 455"/>
              <p:cNvGrpSpPr>
                <a:grpSpLocks/>
              </p:cNvGrpSpPr>
              <p:nvPr/>
            </p:nvGrpSpPr>
            <p:grpSpPr bwMode="auto">
              <a:xfrm>
                <a:off x="3744" y="3008"/>
                <a:ext cx="768" cy="32"/>
                <a:chOff x="3744" y="2976"/>
                <a:chExt cx="288" cy="48"/>
              </a:xfrm>
            </p:grpSpPr>
            <p:sp>
              <p:nvSpPr>
                <p:cNvPr id="353736" name="Line 456"/>
                <p:cNvSpPr>
                  <a:spLocks noChangeShapeType="1"/>
                </p:cNvSpPr>
                <p:nvPr/>
              </p:nvSpPr>
              <p:spPr bwMode="auto">
                <a:xfrm>
                  <a:off x="3744" y="2976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3737" name="Line 457"/>
                <p:cNvSpPr>
                  <a:spLocks noChangeShapeType="1"/>
                </p:cNvSpPr>
                <p:nvPr/>
              </p:nvSpPr>
              <p:spPr bwMode="auto">
                <a:xfrm>
                  <a:off x="3744" y="3024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53738" name="Group 458"/>
          <p:cNvGrpSpPr>
            <a:grpSpLocks/>
          </p:cNvGrpSpPr>
          <p:nvPr/>
        </p:nvGrpSpPr>
        <p:grpSpPr bwMode="auto">
          <a:xfrm rot="274333">
            <a:off x="1508125" y="6016625"/>
            <a:ext cx="920750" cy="77788"/>
            <a:chOff x="3644" y="3066"/>
            <a:chExt cx="966" cy="96"/>
          </a:xfrm>
        </p:grpSpPr>
        <p:sp>
          <p:nvSpPr>
            <p:cNvPr id="353739" name="Rectangle 459"/>
            <p:cNvSpPr>
              <a:spLocks noChangeArrowheads="1"/>
            </p:cNvSpPr>
            <p:nvPr/>
          </p:nvSpPr>
          <p:spPr bwMode="auto">
            <a:xfrm rot="571192">
              <a:off x="3644" y="3088"/>
              <a:ext cx="864" cy="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3740" name="Group 460"/>
            <p:cNvGrpSpPr>
              <a:grpSpLocks/>
            </p:cNvGrpSpPr>
            <p:nvPr/>
          </p:nvGrpSpPr>
          <p:grpSpPr bwMode="auto">
            <a:xfrm rot="567039">
              <a:off x="3650" y="3066"/>
              <a:ext cx="960" cy="96"/>
              <a:chOff x="3648" y="2976"/>
              <a:chExt cx="960" cy="96"/>
            </a:xfrm>
          </p:grpSpPr>
          <p:grpSp>
            <p:nvGrpSpPr>
              <p:cNvPr id="353741" name="Group 461"/>
              <p:cNvGrpSpPr>
                <a:grpSpLocks/>
              </p:cNvGrpSpPr>
              <p:nvPr/>
            </p:nvGrpSpPr>
            <p:grpSpPr bwMode="auto">
              <a:xfrm>
                <a:off x="4507" y="2976"/>
                <a:ext cx="101" cy="96"/>
                <a:chOff x="3552" y="3216"/>
                <a:chExt cx="240" cy="288"/>
              </a:xfrm>
            </p:grpSpPr>
            <p:sp>
              <p:nvSpPr>
                <p:cNvPr id="353742" name="Line 462"/>
                <p:cNvSpPr>
                  <a:spLocks noChangeShapeType="1"/>
                </p:cNvSpPr>
                <p:nvPr/>
              </p:nvSpPr>
              <p:spPr bwMode="auto">
                <a:xfrm>
                  <a:off x="3600" y="3216"/>
                  <a:ext cx="192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3743" name="Arc 463"/>
                <p:cNvSpPr>
                  <a:spLocks/>
                </p:cNvSpPr>
                <p:nvPr/>
              </p:nvSpPr>
              <p:spPr bwMode="auto">
                <a:xfrm flipH="1">
                  <a:off x="3552" y="3216"/>
                  <a:ext cx="48" cy="28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0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0" y="-1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-1" y="43200"/>
                      </a:cubicBezTo>
                    </a:path>
                    <a:path w="21600" h="43200" stroke="0" extrusionOk="0">
                      <a:moveTo>
                        <a:pt x="0" y="-1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-1" y="432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744" name="Line 464"/>
                <p:cNvSpPr>
                  <a:spLocks noChangeShapeType="1"/>
                </p:cNvSpPr>
                <p:nvPr/>
              </p:nvSpPr>
              <p:spPr bwMode="auto">
                <a:xfrm flipV="1">
                  <a:off x="3600" y="3360"/>
                  <a:ext cx="192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53745" name="Group 465"/>
              <p:cNvGrpSpPr>
                <a:grpSpLocks/>
              </p:cNvGrpSpPr>
              <p:nvPr/>
            </p:nvGrpSpPr>
            <p:grpSpPr bwMode="auto">
              <a:xfrm>
                <a:off x="3648" y="3008"/>
                <a:ext cx="864" cy="32"/>
                <a:chOff x="3744" y="2976"/>
                <a:chExt cx="288" cy="48"/>
              </a:xfrm>
            </p:grpSpPr>
            <p:sp>
              <p:nvSpPr>
                <p:cNvPr id="353746" name="Line 466"/>
                <p:cNvSpPr>
                  <a:spLocks noChangeShapeType="1"/>
                </p:cNvSpPr>
                <p:nvPr/>
              </p:nvSpPr>
              <p:spPr bwMode="auto">
                <a:xfrm>
                  <a:off x="3744" y="2976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3747" name="Line 467"/>
                <p:cNvSpPr>
                  <a:spLocks noChangeShapeType="1"/>
                </p:cNvSpPr>
                <p:nvPr/>
              </p:nvSpPr>
              <p:spPr bwMode="auto">
                <a:xfrm>
                  <a:off x="3744" y="3024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53748" name="Group 468"/>
          <p:cNvGrpSpPr>
            <a:grpSpLocks/>
          </p:cNvGrpSpPr>
          <p:nvPr/>
        </p:nvGrpSpPr>
        <p:grpSpPr bwMode="auto">
          <a:xfrm>
            <a:off x="1476375" y="5122863"/>
            <a:ext cx="90488" cy="830262"/>
            <a:chOff x="3600" y="2020"/>
            <a:chExt cx="96" cy="1008"/>
          </a:xfrm>
        </p:grpSpPr>
        <p:sp>
          <p:nvSpPr>
            <p:cNvPr id="353749" name="Rectangle 469"/>
            <p:cNvSpPr>
              <a:spLocks noChangeArrowheads="1"/>
            </p:cNvSpPr>
            <p:nvPr/>
          </p:nvSpPr>
          <p:spPr bwMode="auto">
            <a:xfrm rot="-5400000">
              <a:off x="3196" y="2553"/>
              <a:ext cx="904" cy="3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3750" name="Group 470"/>
            <p:cNvGrpSpPr>
              <a:grpSpLocks/>
            </p:cNvGrpSpPr>
            <p:nvPr/>
          </p:nvGrpSpPr>
          <p:grpSpPr bwMode="auto">
            <a:xfrm rot="-5400000">
              <a:off x="3144" y="2476"/>
              <a:ext cx="1008" cy="96"/>
              <a:chOff x="3600" y="2880"/>
              <a:chExt cx="1008" cy="96"/>
            </a:xfrm>
          </p:grpSpPr>
          <p:grpSp>
            <p:nvGrpSpPr>
              <p:cNvPr id="353751" name="Group 471"/>
              <p:cNvGrpSpPr>
                <a:grpSpLocks/>
              </p:cNvGrpSpPr>
              <p:nvPr/>
            </p:nvGrpSpPr>
            <p:grpSpPr bwMode="auto">
              <a:xfrm>
                <a:off x="4507" y="2880"/>
                <a:ext cx="101" cy="96"/>
                <a:chOff x="3552" y="3216"/>
                <a:chExt cx="240" cy="288"/>
              </a:xfrm>
            </p:grpSpPr>
            <p:sp>
              <p:nvSpPr>
                <p:cNvPr id="353752" name="Line 472"/>
                <p:cNvSpPr>
                  <a:spLocks noChangeShapeType="1"/>
                </p:cNvSpPr>
                <p:nvPr/>
              </p:nvSpPr>
              <p:spPr bwMode="auto">
                <a:xfrm>
                  <a:off x="3600" y="3216"/>
                  <a:ext cx="192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3753" name="Arc 473"/>
                <p:cNvSpPr>
                  <a:spLocks/>
                </p:cNvSpPr>
                <p:nvPr/>
              </p:nvSpPr>
              <p:spPr bwMode="auto">
                <a:xfrm flipH="1">
                  <a:off x="3552" y="3216"/>
                  <a:ext cx="48" cy="28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0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0" y="-1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-1" y="43200"/>
                      </a:cubicBezTo>
                    </a:path>
                    <a:path w="21600" h="43200" stroke="0" extrusionOk="0">
                      <a:moveTo>
                        <a:pt x="0" y="-1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-1" y="432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754" name="Line 474"/>
                <p:cNvSpPr>
                  <a:spLocks noChangeShapeType="1"/>
                </p:cNvSpPr>
                <p:nvPr/>
              </p:nvSpPr>
              <p:spPr bwMode="auto">
                <a:xfrm flipV="1">
                  <a:off x="3600" y="3360"/>
                  <a:ext cx="192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53755" name="Group 475"/>
              <p:cNvGrpSpPr>
                <a:grpSpLocks/>
              </p:cNvGrpSpPr>
              <p:nvPr/>
            </p:nvGrpSpPr>
            <p:grpSpPr bwMode="auto">
              <a:xfrm>
                <a:off x="3600" y="2912"/>
                <a:ext cx="912" cy="32"/>
                <a:chOff x="3744" y="2976"/>
                <a:chExt cx="288" cy="48"/>
              </a:xfrm>
            </p:grpSpPr>
            <p:sp>
              <p:nvSpPr>
                <p:cNvPr id="353756" name="Line 476"/>
                <p:cNvSpPr>
                  <a:spLocks noChangeShapeType="1"/>
                </p:cNvSpPr>
                <p:nvPr/>
              </p:nvSpPr>
              <p:spPr bwMode="auto">
                <a:xfrm>
                  <a:off x="3744" y="2976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3757" name="Line 477"/>
                <p:cNvSpPr>
                  <a:spLocks noChangeShapeType="1"/>
                </p:cNvSpPr>
                <p:nvPr/>
              </p:nvSpPr>
              <p:spPr bwMode="auto">
                <a:xfrm>
                  <a:off x="3744" y="3024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53758" name="Oval 478"/>
          <p:cNvSpPr>
            <a:spLocks noChangeAspect="1" noChangeArrowheads="1"/>
          </p:cNvSpPr>
          <p:nvPr/>
        </p:nvSpPr>
        <p:spPr bwMode="auto">
          <a:xfrm>
            <a:off x="1504950" y="5943600"/>
            <a:ext cx="33338" cy="2857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783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759" name="Text Box 479"/>
          <p:cNvSpPr txBox="1">
            <a:spLocks noChangeArrowheads="1"/>
          </p:cNvSpPr>
          <p:nvPr/>
        </p:nvSpPr>
        <p:spPr bwMode="auto">
          <a:xfrm>
            <a:off x="2314575" y="6097588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00008C"/>
                </a:solidFill>
              </a:rPr>
              <a:t>x</a:t>
            </a:r>
          </a:p>
        </p:txBody>
      </p:sp>
      <p:sp>
        <p:nvSpPr>
          <p:cNvPr id="353760" name="Text Box 480"/>
          <p:cNvSpPr txBox="1">
            <a:spLocks noChangeArrowheads="1"/>
          </p:cNvSpPr>
          <p:nvPr/>
        </p:nvSpPr>
        <p:spPr bwMode="auto">
          <a:xfrm>
            <a:off x="1536700" y="504825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00008C"/>
                </a:solidFill>
              </a:rPr>
              <a:t>y</a:t>
            </a:r>
          </a:p>
        </p:txBody>
      </p:sp>
      <p:sp>
        <p:nvSpPr>
          <p:cNvPr id="353761" name="Text Box 481"/>
          <p:cNvSpPr txBox="1">
            <a:spLocks noChangeArrowheads="1"/>
          </p:cNvSpPr>
          <p:nvPr/>
        </p:nvSpPr>
        <p:spPr bwMode="auto">
          <a:xfrm>
            <a:off x="936625" y="6226175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00008C"/>
                </a:solidFill>
              </a:rPr>
              <a:t>z</a:t>
            </a:r>
          </a:p>
        </p:txBody>
      </p:sp>
      <p:sp>
        <p:nvSpPr>
          <p:cNvPr id="353762" name="Line 482"/>
          <p:cNvSpPr>
            <a:spLocks noChangeShapeType="1"/>
          </p:cNvSpPr>
          <p:nvPr/>
        </p:nvSpPr>
        <p:spPr bwMode="auto">
          <a:xfrm rot="5045045" flipV="1">
            <a:off x="1200944" y="5579269"/>
            <a:ext cx="868362" cy="914400"/>
          </a:xfrm>
          <a:prstGeom prst="line">
            <a:avLst/>
          </a:prstGeom>
          <a:noFill/>
          <a:ln w="19050">
            <a:solidFill>
              <a:srgbClr val="0000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3763" name="Text Box 483"/>
          <p:cNvSpPr txBox="1">
            <a:spLocks noChangeArrowheads="1"/>
          </p:cNvSpPr>
          <p:nvPr/>
        </p:nvSpPr>
        <p:spPr bwMode="auto">
          <a:xfrm>
            <a:off x="2087563" y="6272213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rgbClr val="00008C"/>
                </a:solidFill>
              </a:rPr>
              <a:t>l</a:t>
            </a:r>
          </a:p>
        </p:txBody>
      </p:sp>
      <p:sp>
        <p:nvSpPr>
          <p:cNvPr id="353764" name="Oval 484"/>
          <p:cNvSpPr>
            <a:spLocks noChangeArrowheads="1"/>
          </p:cNvSpPr>
          <p:nvPr/>
        </p:nvSpPr>
        <p:spPr bwMode="auto">
          <a:xfrm>
            <a:off x="1466850" y="5926138"/>
            <a:ext cx="92075" cy="7937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765" name="Line 485"/>
          <p:cNvSpPr>
            <a:spLocks noChangeShapeType="1"/>
          </p:cNvSpPr>
          <p:nvPr/>
        </p:nvSpPr>
        <p:spPr bwMode="auto">
          <a:xfrm flipV="1">
            <a:off x="1773238" y="6154738"/>
            <a:ext cx="593725" cy="355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3766" name="Line 486"/>
          <p:cNvSpPr>
            <a:spLocks noChangeShapeType="1"/>
          </p:cNvSpPr>
          <p:nvPr/>
        </p:nvSpPr>
        <p:spPr bwMode="auto">
          <a:xfrm>
            <a:off x="949325" y="6313488"/>
            <a:ext cx="823913" cy="1968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3767" name="Text Box 487"/>
          <p:cNvSpPr txBox="1">
            <a:spLocks noChangeArrowheads="1"/>
          </p:cNvSpPr>
          <p:nvPr/>
        </p:nvSpPr>
        <p:spPr bwMode="auto">
          <a:xfrm>
            <a:off x="2070100" y="5749925"/>
            <a:ext cx="484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00008C"/>
                </a:solidFill>
                <a:latin typeface="Symbol" charset="0"/>
              </a:rPr>
              <a:t>-a</a:t>
            </a:r>
          </a:p>
        </p:txBody>
      </p:sp>
      <p:sp>
        <p:nvSpPr>
          <p:cNvPr id="353768" name="Line 488"/>
          <p:cNvSpPr>
            <a:spLocks noChangeShapeType="1"/>
          </p:cNvSpPr>
          <p:nvPr/>
        </p:nvSpPr>
        <p:spPr bwMode="auto">
          <a:xfrm rot="1205121" flipV="1">
            <a:off x="1270000" y="5483225"/>
            <a:ext cx="1006475" cy="790575"/>
          </a:xfrm>
          <a:prstGeom prst="line">
            <a:avLst/>
          </a:prstGeom>
          <a:noFill/>
          <a:ln w="19050">
            <a:solidFill>
              <a:srgbClr val="00008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53769" name="Group 489"/>
          <p:cNvGrpSpPr>
            <a:grpSpLocks/>
          </p:cNvGrpSpPr>
          <p:nvPr/>
        </p:nvGrpSpPr>
        <p:grpSpPr bwMode="auto">
          <a:xfrm>
            <a:off x="3536950" y="5043488"/>
            <a:ext cx="1704975" cy="1476375"/>
            <a:chOff x="3384" y="1157"/>
            <a:chExt cx="1954" cy="1860"/>
          </a:xfrm>
        </p:grpSpPr>
        <p:grpSp>
          <p:nvGrpSpPr>
            <p:cNvPr id="353770" name="Group 490"/>
            <p:cNvGrpSpPr>
              <a:grpSpLocks/>
            </p:cNvGrpSpPr>
            <p:nvPr/>
          </p:nvGrpSpPr>
          <p:grpSpPr bwMode="auto">
            <a:xfrm rot="8773503">
              <a:off x="3384" y="2454"/>
              <a:ext cx="864" cy="96"/>
              <a:chOff x="3744" y="2976"/>
              <a:chExt cx="864" cy="96"/>
            </a:xfrm>
          </p:grpSpPr>
          <p:sp>
            <p:nvSpPr>
              <p:cNvPr id="353771" name="Rectangle 491"/>
              <p:cNvSpPr>
                <a:spLocks noChangeArrowheads="1"/>
              </p:cNvSpPr>
              <p:nvPr/>
            </p:nvSpPr>
            <p:spPr bwMode="auto">
              <a:xfrm>
                <a:off x="3744" y="3008"/>
                <a:ext cx="764" cy="3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3772" name="Group 492"/>
              <p:cNvGrpSpPr>
                <a:grpSpLocks/>
              </p:cNvGrpSpPr>
              <p:nvPr/>
            </p:nvGrpSpPr>
            <p:grpSpPr bwMode="auto">
              <a:xfrm>
                <a:off x="3744" y="2976"/>
                <a:ext cx="864" cy="96"/>
                <a:chOff x="3744" y="2976"/>
                <a:chExt cx="864" cy="96"/>
              </a:xfrm>
            </p:grpSpPr>
            <p:grpSp>
              <p:nvGrpSpPr>
                <p:cNvPr id="353773" name="Group 493"/>
                <p:cNvGrpSpPr>
                  <a:grpSpLocks/>
                </p:cNvGrpSpPr>
                <p:nvPr/>
              </p:nvGrpSpPr>
              <p:grpSpPr bwMode="auto">
                <a:xfrm>
                  <a:off x="4507" y="2976"/>
                  <a:ext cx="101" cy="96"/>
                  <a:chOff x="3552" y="3216"/>
                  <a:chExt cx="240" cy="288"/>
                </a:xfrm>
              </p:grpSpPr>
              <p:sp>
                <p:nvSpPr>
                  <p:cNvPr id="353774" name="Line 494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216"/>
                    <a:ext cx="192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53775" name="Arc 495"/>
                  <p:cNvSpPr>
                    <a:spLocks/>
                  </p:cNvSpPr>
                  <p:nvPr/>
                </p:nvSpPr>
                <p:spPr bwMode="auto">
                  <a:xfrm flipH="1">
                    <a:off x="3552" y="3216"/>
                    <a:ext cx="48" cy="2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0" y="-1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200"/>
                          <a:pt x="-1" y="43200"/>
                        </a:cubicBezTo>
                      </a:path>
                      <a:path w="21600" h="43200" stroke="0" extrusionOk="0">
                        <a:moveTo>
                          <a:pt x="0" y="-1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200"/>
                          <a:pt x="-1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3776" name="Line 49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00" y="3360"/>
                    <a:ext cx="192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3777" name="Group 497"/>
                <p:cNvGrpSpPr>
                  <a:grpSpLocks/>
                </p:cNvGrpSpPr>
                <p:nvPr/>
              </p:nvGrpSpPr>
              <p:grpSpPr bwMode="auto">
                <a:xfrm>
                  <a:off x="3744" y="3008"/>
                  <a:ext cx="768" cy="32"/>
                  <a:chOff x="3744" y="2976"/>
                  <a:chExt cx="288" cy="48"/>
                </a:xfrm>
              </p:grpSpPr>
              <p:sp>
                <p:nvSpPr>
                  <p:cNvPr id="353778" name="Line 49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2976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53779" name="Line 49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3024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353780" name="Group 500"/>
            <p:cNvGrpSpPr>
              <a:grpSpLocks/>
            </p:cNvGrpSpPr>
            <p:nvPr/>
          </p:nvGrpSpPr>
          <p:grpSpPr bwMode="auto">
            <a:xfrm rot="274333">
              <a:off x="4162" y="2332"/>
              <a:ext cx="966" cy="96"/>
              <a:chOff x="3644" y="3066"/>
              <a:chExt cx="966" cy="96"/>
            </a:xfrm>
          </p:grpSpPr>
          <p:sp>
            <p:nvSpPr>
              <p:cNvPr id="353781" name="Rectangle 501"/>
              <p:cNvSpPr>
                <a:spLocks noChangeArrowheads="1"/>
              </p:cNvSpPr>
              <p:nvPr/>
            </p:nvSpPr>
            <p:spPr bwMode="auto">
              <a:xfrm rot="571192">
                <a:off x="3644" y="3088"/>
                <a:ext cx="864" cy="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3782" name="Group 502"/>
              <p:cNvGrpSpPr>
                <a:grpSpLocks/>
              </p:cNvGrpSpPr>
              <p:nvPr/>
            </p:nvGrpSpPr>
            <p:grpSpPr bwMode="auto">
              <a:xfrm rot="567039">
                <a:off x="3650" y="3066"/>
                <a:ext cx="960" cy="96"/>
                <a:chOff x="3648" y="2976"/>
                <a:chExt cx="960" cy="96"/>
              </a:xfrm>
            </p:grpSpPr>
            <p:grpSp>
              <p:nvGrpSpPr>
                <p:cNvPr id="353783" name="Group 503"/>
                <p:cNvGrpSpPr>
                  <a:grpSpLocks/>
                </p:cNvGrpSpPr>
                <p:nvPr/>
              </p:nvGrpSpPr>
              <p:grpSpPr bwMode="auto">
                <a:xfrm>
                  <a:off x="4507" y="2976"/>
                  <a:ext cx="101" cy="96"/>
                  <a:chOff x="3552" y="3216"/>
                  <a:chExt cx="240" cy="288"/>
                </a:xfrm>
              </p:grpSpPr>
              <p:sp>
                <p:nvSpPr>
                  <p:cNvPr id="353784" name="Line 504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216"/>
                    <a:ext cx="192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53785" name="Arc 505"/>
                  <p:cNvSpPr>
                    <a:spLocks/>
                  </p:cNvSpPr>
                  <p:nvPr/>
                </p:nvSpPr>
                <p:spPr bwMode="auto">
                  <a:xfrm flipH="1">
                    <a:off x="3552" y="3216"/>
                    <a:ext cx="48" cy="2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0" y="-1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200"/>
                          <a:pt x="-1" y="43200"/>
                        </a:cubicBezTo>
                      </a:path>
                      <a:path w="21600" h="43200" stroke="0" extrusionOk="0">
                        <a:moveTo>
                          <a:pt x="0" y="-1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200"/>
                          <a:pt x="-1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3786" name="Line 5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00" y="3360"/>
                    <a:ext cx="192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3787" name="Group 507"/>
                <p:cNvGrpSpPr>
                  <a:grpSpLocks/>
                </p:cNvGrpSpPr>
                <p:nvPr/>
              </p:nvGrpSpPr>
              <p:grpSpPr bwMode="auto">
                <a:xfrm>
                  <a:off x="3648" y="3008"/>
                  <a:ext cx="864" cy="32"/>
                  <a:chOff x="3744" y="2976"/>
                  <a:chExt cx="288" cy="48"/>
                </a:xfrm>
              </p:grpSpPr>
              <p:sp>
                <p:nvSpPr>
                  <p:cNvPr id="353788" name="Line 50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2976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53789" name="Line 50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3024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353790" name="Group 510"/>
            <p:cNvGrpSpPr>
              <a:grpSpLocks/>
            </p:cNvGrpSpPr>
            <p:nvPr/>
          </p:nvGrpSpPr>
          <p:grpSpPr bwMode="auto">
            <a:xfrm>
              <a:off x="4128" y="1248"/>
              <a:ext cx="96" cy="1008"/>
              <a:chOff x="3600" y="2020"/>
              <a:chExt cx="96" cy="1008"/>
            </a:xfrm>
          </p:grpSpPr>
          <p:sp>
            <p:nvSpPr>
              <p:cNvPr id="353791" name="Rectangle 511"/>
              <p:cNvSpPr>
                <a:spLocks noChangeArrowheads="1"/>
              </p:cNvSpPr>
              <p:nvPr/>
            </p:nvSpPr>
            <p:spPr bwMode="auto">
              <a:xfrm rot="-5400000">
                <a:off x="3196" y="2553"/>
                <a:ext cx="904" cy="3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3792" name="Group 512"/>
              <p:cNvGrpSpPr>
                <a:grpSpLocks/>
              </p:cNvGrpSpPr>
              <p:nvPr/>
            </p:nvGrpSpPr>
            <p:grpSpPr bwMode="auto">
              <a:xfrm rot="-5400000">
                <a:off x="3144" y="2476"/>
                <a:ext cx="1008" cy="96"/>
                <a:chOff x="3600" y="2880"/>
                <a:chExt cx="1008" cy="96"/>
              </a:xfrm>
            </p:grpSpPr>
            <p:grpSp>
              <p:nvGrpSpPr>
                <p:cNvPr id="353793" name="Group 513"/>
                <p:cNvGrpSpPr>
                  <a:grpSpLocks/>
                </p:cNvGrpSpPr>
                <p:nvPr/>
              </p:nvGrpSpPr>
              <p:grpSpPr bwMode="auto">
                <a:xfrm>
                  <a:off x="4507" y="2880"/>
                  <a:ext cx="101" cy="96"/>
                  <a:chOff x="3552" y="3216"/>
                  <a:chExt cx="240" cy="288"/>
                </a:xfrm>
              </p:grpSpPr>
              <p:sp>
                <p:nvSpPr>
                  <p:cNvPr id="353794" name="Line 514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216"/>
                    <a:ext cx="192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53795" name="Arc 515"/>
                  <p:cNvSpPr>
                    <a:spLocks/>
                  </p:cNvSpPr>
                  <p:nvPr/>
                </p:nvSpPr>
                <p:spPr bwMode="auto">
                  <a:xfrm flipH="1">
                    <a:off x="3552" y="3216"/>
                    <a:ext cx="48" cy="2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0" y="-1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200"/>
                          <a:pt x="-1" y="43200"/>
                        </a:cubicBezTo>
                      </a:path>
                      <a:path w="21600" h="43200" stroke="0" extrusionOk="0">
                        <a:moveTo>
                          <a:pt x="0" y="-1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200"/>
                          <a:pt x="-1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3796" name="Line 5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00" y="3360"/>
                    <a:ext cx="192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3797" name="Group 517"/>
                <p:cNvGrpSpPr>
                  <a:grpSpLocks/>
                </p:cNvGrpSpPr>
                <p:nvPr/>
              </p:nvGrpSpPr>
              <p:grpSpPr bwMode="auto">
                <a:xfrm>
                  <a:off x="3600" y="2912"/>
                  <a:ext cx="912" cy="32"/>
                  <a:chOff x="3744" y="2976"/>
                  <a:chExt cx="288" cy="48"/>
                </a:xfrm>
              </p:grpSpPr>
              <p:sp>
                <p:nvSpPr>
                  <p:cNvPr id="353798" name="Line 51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2976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53799" name="Line 51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3024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53800" name="Oval 520"/>
            <p:cNvSpPr>
              <a:spLocks noChangeAspect="1" noChangeArrowheads="1"/>
            </p:cNvSpPr>
            <p:nvPr/>
          </p:nvSpPr>
          <p:spPr bwMode="auto">
            <a:xfrm>
              <a:off x="4158" y="2244"/>
              <a:ext cx="35" cy="35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rgbClr val="783C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801" name="Text Box 521"/>
            <p:cNvSpPr txBox="1">
              <a:spLocks noChangeArrowheads="1"/>
            </p:cNvSpPr>
            <p:nvPr/>
          </p:nvSpPr>
          <p:spPr bwMode="auto">
            <a:xfrm>
              <a:off x="4998" y="2431"/>
              <a:ext cx="340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>
                  <a:solidFill>
                    <a:srgbClr val="00008C"/>
                  </a:solidFill>
                </a:rPr>
                <a:t>x</a:t>
              </a:r>
            </a:p>
          </p:txBody>
        </p:sp>
        <p:sp>
          <p:nvSpPr>
            <p:cNvPr id="353802" name="Text Box 522"/>
            <p:cNvSpPr txBox="1">
              <a:spLocks noChangeArrowheads="1"/>
            </p:cNvSpPr>
            <p:nvPr/>
          </p:nvSpPr>
          <p:spPr bwMode="auto">
            <a:xfrm>
              <a:off x="4183" y="1157"/>
              <a:ext cx="340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>
                  <a:solidFill>
                    <a:srgbClr val="00008C"/>
                  </a:solidFill>
                </a:rPr>
                <a:t>y</a:t>
              </a:r>
            </a:p>
          </p:txBody>
        </p:sp>
        <p:sp>
          <p:nvSpPr>
            <p:cNvPr id="353803" name="Text Box 523"/>
            <p:cNvSpPr txBox="1">
              <a:spLocks noChangeArrowheads="1"/>
            </p:cNvSpPr>
            <p:nvPr/>
          </p:nvSpPr>
          <p:spPr bwMode="auto">
            <a:xfrm>
              <a:off x="3739" y="2517"/>
              <a:ext cx="324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>
                  <a:solidFill>
                    <a:srgbClr val="00008C"/>
                  </a:solidFill>
                </a:rPr>
                <a:t>z</a:t>
              </a:r>
            </a:p>
          </p:txBody>
        </p:sp>
        <p:sp>
          <p:nvSpPr>
            <p:cNvPr id="353804" name="Line 524"/>
            <p:cNvSpPr>
              <a:spLocks noChangeShapeType="1"/>
            </p:cNvSpPr>
            <p:nvPr/>
          </p:nvSpPr>
          <p:spPr bwMode="auto">
            <a:xfrm rot="1205121" flipV="1">
              <a:off x="3970" y="1660"/>
              <a:ext cx="1056" cy="960"/>
            </a:xfrm>
            <a:prstGeom prst="line">
              <a:avLst/>
            </a:prstGeom>
            <a:noFill/>
            <a:ln w="19050">
              <a:solidFill>
                <a:srgbClr val="0000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3805" name="Text Box 525"/>
            <p:cNvSpPr txBox="1">
              <a:spLocks noChangeArrowheads="1"/>
            </p:cNvSpPr>
            <p:nvPr/>
          </p:nvSpPr>
          <p:spPr bwMode="auto">
            <a:xfrm>
              <a:off x="4874" y="1623"/>
              <a:ext cx="284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i="1">
                  <a:solidFill>
                    <a:srgbClr val="00008C"/>
                  </a:solidFill>
                </a:rPr>
                <a:t>l</a:t>
              </a:r>
            </a:p>
          </p:txBody>
        </p:sp>
        <p:sp>
          <p:nvSpPr>
            <p:cNvPr id="353806" name="Oval 526"/>
            <p:cNvSpPr>
              <a:spLocks noChangeArrowheads="1"/>
            </p:cNvSpPr>
            <p:nvPr/>
          </p:nvSpPr>
          <p:spPr bwMode="auto">
            <a:xfrm>
              <a:off x="4119" y="2223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3807" name="Group 527"/>
          <p:cNvGrpSpPr>
            <a:grpSpLocks/>
          </p:cNvGrpSpPr>
          <p:nvPr/>
        </p:nvGrpSpPr>
        <p:grpSpPr bwMode="auto">
          <a:xfrm>
            <a:off x="6424613" y="4881563"/>
            <a:ext cx="2117725" cy="1584325"/>
            <a:chOff x="384" y="1109"/>
            <a:chExt cx="1976" cy="1816"/>
          </a:xfrm>
        </p:grpSpPr>
        <p:grpSp>
          <p:nvGrpSpPr>
            <p:cNvPr id="353808" name="Group 528"/>
            <p:cNvGrpSpPr>
              <a:grpSpLocks/>
            </p:cNvGrpSpPr>
            <p:nvPr/>
          </p:nvGrpSpPr>
          <p:grpSpPr bwMode="auto">
            <a:xfrm rot="8773503">
              <a:off x="456" y="2406"/>
              <a:ext cx="864" cy="96"/>
              <a:chOff x="3744" y="2976"/>
              <a:chExt cx="864" cy="96"/>
            </a:xfrm>
          </p:grpSpPr>
          <p:sp>
            <p:nvSpPr>
              <p:cNvPr id="353809" name="Rectangle 529"/>
              <p:cNvSpPr>
                <a:spLocks noChangeArrowheads="1"/>
              </p:cNvSpPr>
              <p:nvPr/>
            </p:nvSpPr>
            <p:spPr bwMode="auto">
              <a:xfrm>
                <a:off x="3744" y="3008"/>
                <a:ext cx="764" cy="3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3810" name="Group 530"/>
              <p:cNvGrpSpPr>
                <a:grpSpLocks/>
              </p:cNvGrpSpPr>
              <p:nvPr/>
            </p:nvGrpSpPr>
            <p:grpSpPr bwMode="auto">
              <a:xfrm>
                <a:off x="3744" y="2976"/>
                <a:ext cx="864" cy="96"/>
                <a:chOff x="3744" y="2976"/>
                <a:chExt cx="864" cy="96"/>
              </a:xfrm>
            </p:grpSpPr>
            <p:grpSp>
              <p:nvGrpSpPr>
                <p:cNvPr id="353811" name="Group 531"/>
                <p:cNvGrpSpPr>
                  <a:grpSpLocks/>
                </p:cNvGrpSpPr>
                <p:nvPr/>
              </p:nvGrpSpPr>
              <p:grpSpPr bwMode="auto">
                <a:xfrm>
                  <a:off x="4507" y="2976"/>
                  <a:ext cx="101" cy="96"/>
                  <a:chOff x="3552" y="3216"/>
                  <a:chExt cx="240" cy="288"/>
                </a:xfrm>
              </p:grpSpPr>
              <p:sp>
                <p:nvSpPr>
                  <p:cNvPr id="353812" name="Line 532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216"/>
                    <a:ext cx="192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53813" name="Arc 533"/>
                  <p:cNvSpPr>
                    <a:spLocks/>
                  </p:cNvSpPr>
                  <p:nvPr/>
                </p:nvSpPr>
                <p:spPr bwMode="auto">
                  <a:xfrm flipH="1">
                    <a:off x="3552" y="3216"/>
                    <a:ext cx="48" cy="2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0" y="-1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200"/>
                          <a:pt x="-1" y="43200"/>
                        </a:cubicBezTo>
                      </a:path>
                      <a:path w="21600" h="43200" stroke="0" extrusionOk="0">
                        <a:moveTo>
                          <a:pt x="0" y="-1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200"/>
                          <a:pt x="-1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3814" name="Line 5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00" y="3360"/>
                    <a:ext cx="192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3815" name="Group 535"/>
                <p:cNvGrpSpPr>
                  <a:grpSpLocks/>
                </p:cNvGrpSpPr>
                <p:nvPr/>
              </p:nvGrpSpPr>
              <p:grpSpPr bwMode="auto">
                <a:xfrm>
                  <a:off x="3744" y="3008"/>
                  <a:ext cx="768" cy="32"/>
                  <a:chOff x="3744" y="2976"/>
                  <a:chExt cx="288" cy="48"/>
                </a:xfrm>
              </p:grpSpPr>
              <p:sp>
                <p:nvSpPr>
                  <p:cNvPr id="353816" name="Line 5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2976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53817" name="Line 5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3024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353818" name="Group 538"/>
            <p:cNvGrpSpPr>
              <a:grpSpLocks/>
            </p:cNvGrpSpPr>
            <p:nvPr/>
          </p:nvGrpSpPr>
          <p:grpSpPr bwMode="auto">
            <a:xfrm rot="274333">
              <a:off x="1234" y="2284"/>
              <a:ext cx="966" cy="96"/>
              <a:chOff x="3644" y="3066"/>
              <a:chExt cx="966" cy="96"/>
            </a:xfrm>
          </p:grpSpPr>
          <p:sp>
            <p:nvSpPr>
              <p:cNvPr id="353819" name="Rectangle 539"/>
              <p:cNvSpPr>
                <a:spLocks noChangeArrowheads="1"/>
              </p:cNvSpPr>
              <p:nvPr/>
            </p:nvSpPr>
            <p:spPr bwMode="auto">
              <a:xfrm rot="571192">
                <a:off x="3644" y="3088"/>
                <a:ext cx="864" cy="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3820" name="Group 540"/>
              <p:cNvGrpSpPr>
                <a:grpSpLocks/>
              </p:cNvGrpSpPr>
              <p:nvPr/>
            </p:nvGrpSpPr>
            <p:grpSpPr bwMode="auto">
              <a:xfrm rot="567039">
                <a:off x="3650" y="3066"/>
                <a:ext cx="960" cy="96"/>
                <a:chOff x="3648" y="2976"/>
                <a:chExt cx="960" cy="96"/>
              </a:xfrm>
            </p:grpSpPr>
            <p:grpSp>
              <p:nvGrpSpPr>
                <p:cNvPr id="353821" name="Group 541"/>
                <p:cNvGrpSpPr>
                  <a:grpSpLocks/>
                </p:cNvGrpSpPr>
                <p:nvPr/>
              </p:nvGrpSpPr>
              <p:grpSpPr bwMode="auto">
                <a:xfrm>
                  <a:off x="4507" y="2976"/>
                  <a:ext cx="101" cy="96"/>
                  <a:chOff x="3552" y="3216"/>
                  <a:chExt cx="240" cy="288"/>
                </a:xfrm>
              </p:grpSpPr>
              <p:sp>
                <p:nvSpPr>
                  <p:cNvPr id="353822" name="Line 542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216"/>
                    <a:ext cx="192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53823" name="Arc 543"/>
                  <p:cNvSpPr>
                    <a:spLocks/>
                  </p:cNvSpPr>
                  <p:nvPr/>
                </p:nvSpPr>
                <p:spPr bwMode="auto">
                  <a:xfrm flipH="1">
                    <a:off x="3552" y="3216"/>
                    <a:ext cx="48" cy="2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0" y="-1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200"/>
                          <a:pt x="-1" y="43200"/>
                        </a:cubicBezTo>
                      </a:path>
                      <a:path w="21600" h="43200" stroke="0" extrusionOk="0">
                        <a:moveTo>
                          <a:pt x="0" y="-1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200"/>
                          <a:pt x="-1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3824" name="Line 5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00" y="3360"/>
                    <a:ext cx="192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3825" name="Group 545"/>
                <p:cNvGrpSpPr>
                  <a:grpSpLocks/>
                </p:cNvGrpSpPr>
                <p:nvPr/>
              </p:nvGrpSpPr>
              <p:grpSpPr bwMode="auto">
                <a:xfrm>
                  <a:off x="3648" y="3008"/>
                  <a:ext cx="864" cy="32"/>
                  <a:chOff x="3744" y="2976"/>
                  <a:chExt cx="288" cy="48"/>
                </a:xfrm>
              </p:grpSpPr>
              <p:sp>
                <p:nvSpPr>
                  <p:cNvPr id="353826" name="Line 5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2976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53827" name="Line 54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3024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353828" name="Group 548"/>
            <p:cNvGrpSpPr>
              <a:grpSpLocks/>
            </p:cNvGrpSpPr>
            <p:nvPr/>
          </p:nvGrpSpPr>
          <p:grpSpPr bwMode="auto">
            <a:xfrm>
              <a:off x="1200" y="1200"/>
              <a:ext cx="96" cy="1008"/>
              <a:chOff x="3600" y="2020"/>
              <a:chExt cx="96" cy="1008"/>
            </a:xfrm>
          </p:grpSpPr>
          <p:sp>
            <p:nvSpPr>
              <p:cNvPr id="353829" name="Rectangle 549"/>
              <p:cNvSpPr>
                <a:spLocks noChangeArrowheads="1"/>
              </p:cNvSpPr>
              <p:nvPr/>
            </p:nvSpPr>
            <p:spPr bwMode="auto">
              <a:xfrm rot="-5400000">
                <a:off x="3196" y="2553"/>
                <a:ext cx="904" cy="3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3830" name="Group 550"/>
              <p:cNvGrpSpPr>
                <a:grpSpLocks/>
              </p:cNvGrpSpPr>
              <p:nvPr/>
            </p:nvGrpSpPr>
            <p:grpSpPr bwMode="auto">
              <a:xfrm rot="-5400000">
                <a:off x="3144" y="2476"/>
                <a:ext cx="1008" cy="96"/>
                <a:chOff x="3600" y="2880"/>
                <a:chExt cx="1008" cy="96"/>
              </a:xfrm>
            </p:grpSpPr>
            <p:grpSp>
              <p:nvGrpSpPr>
                <p:cNvPr id="353831" name="Group 551"/>
                <p:cNvGrpSpPr>
                  <a:grpSpLocks/>
                </p:cNvGrpSpPr>
                <p:nvPr/>
              </p:nvGrpSpPr>
              <p:grpSpPr bwMode="auto">
                <a:xfrm>
                  <a:off x="4507" y="2880"/>
                  <a:ext cx="101" cy="96"/>
                  <a:chOff x="3552" y="3216"/>
                  <a:chExt cx="240" cy="288"/>
                </a:xfrm>
              </p:grpSpPr>
              <p:sp>
                <p:nvSpPr>
                  <p:cNvPr id="353832" name="Line 552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216"/>
                    <a:ext cx="192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53833" name="Arc 553"/>
                  <p:cNvSpPr>
                    <a:spLocks/>
                  </p:cNvSpPr>
                  <p:nvPr/>
                </p:nvSpPr>
                <p:spPr bwMode="auto">
                  <a:xfrm flipH="1">
                    <a:off x="3552" y="3216"/>
                    <a:ext cx="48" cy="2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0" y="-1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200"/>
                          <a:pt x="-1" y="43200"/>
                        </a:cubicBezTo>
                      </a:path>
                      <a:path w="21600" h="43200" stroke="0" extrusionOk="0">
                        <a:moveTo>
                          <a:pt x="0" y="-1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200"/>
                          <a:pt x="-1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3834" name="Line 5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00" y="3360"/>
                    <a:ext cx="192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3835" name="Group 555"/>
                <p:cNvGrpSpPr>
                  <a:grpSpLocks/>
                </p:cNvGrpSpPr>
                <p:nvPr/>
              </p:nvGrpSpPr>
              <p:grpSpPr bwMode="auto">
                <a:xfrm>
                  <a:off x="3600" y="2912"/>
                  <a:ext cx="912" cy="32"/>
                  <a:chOff x="3744" y="2976"/>
                  <a:chExt cx="288" cy="48"/>
                </a:xfrm>
              </p:grpSpPr>
              <p:sp>
                <p:nvSpPr>
                  <p:cNvPr id="353836" name="Line 5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2976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53837" name="Line 5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3024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53838" name="Oval 558"/>
            <p:cNvSpPr>
              <a:spLocks noChangeAspect="1" noChangeArrowheads="1"/>
            </p:cNvSpPr>
            <p:nvPr/>
          </p:nvSpPr>
          <p:spPr bwMode="auto">
            <a:xfrm>
              <a:off x="1230" y="2196"/>
              <a:ext cx="35" cy="35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rgbClr val="783C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839" name="Text Box 559"/>
            <p:cNvSpPr txBox="1">
              <a:spLocks noChangeArrowheads="1"/>
            </p:cNvSpPr>
            <p:nvPr/>
          </p:nvSpPr>
          <p:spPr bwMode="auto">
            <a:xfrm>
              <a:off x="2083" y="2383"/>
              <a:ext cx="277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>
                  <a:solidFill>
                    <a:srgbClr val="00008C"/>
                  </a:solidFill>
                </a:rPr>
                <a:t>x</a:t>
              </a:r>
            </a:p>
          </p:txBody>
        </p:sp>
        <p:sp>
          <p:nvSpPr>
            <p:cNvPr id="353840" name="Text Box 560"/>
            <p:cNvSpPr txBox="1">
              <a:spLocks noChangeArrowheads="1"/>
            </p:cNvSpPr>
            <p:nvPr/>
          </p:nvSpPr>
          <p:spPr bwMode="auto">
            <a:xfrm>
              <a:off x="1267" y="1109"/>
              <a:ext cx="277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>
                  <a:solidFill>
                    <a:srgbClr val="00008C"/>
                  </a:solidFill>
                </a:rPr>
                <a:t>y</a:t>
              </a:r>
            </a:p>
          </p:txBody>
        </p:sp>
        <p:sp>
          <p:nvSpPr>
            <p:cNvPr id="353841" name="Text Box 561"/>
            <p:cNvSpPr txBox="1">
              <a:spLocks noChangeArrowheads="1"/>
            </p:cNvSpPr>
            <p:nvPr/>
          </p:nvSpPr>
          <p:spPr bwMode="auto">
            <a:xfrm>
              <a:off x="828" y="2470"/>
              <a:ext cx="264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>
                  <a:solidFill>
                    <a:srgbClr val="00008C"/>
                  </a:solidFill>
                </a:rPr>
                <a:t>z</a:t>
              </a:r>
            </a:p>
          </p:txBody>
        </p:sp>
        <p:sp>
          <p:nvSpPr>
            <p:cNvPr id="353842" name="Line 562"/>
            <p:cNvSpPr>
              <a:spLocks noChangeShapeType="1"/>
            </p:cNvSpPr>
            <p:nvPr/>
          </p:nvSpPr>
          <p:spPr bwMode="auto">
            <a:xfrm rot="1205121" flipV="1">
              <a:off x="763" y="1405"/>
              <a:ext cx="1056" cy="960"/>
            </a:xfrm>
            <a:prstGeom prst="line">
              <a:avLst/>
            </a:prstGeom>
            <a:noFill/>
            <a:ln w="19050">
              <a:solidFill>
                <a:srgbClr val="0000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3843" name="Text Box 563"/>
            <p:cNvSpPr txBox="1">
              <a:spLocks noChangeArrowheads="1"/>
            </p:cNvSpPr>
            <p:nvPr/>
          </p:nvSpPr>
          <p:spPr bwMode="auto">
            <a:xfrm>
              <a:off x="1686" y="1367"/>
              <a:ext cx="231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i="1">
                  <a:solidFill>
                    <a:srgbClr val="00008C"/>
                  </a:solidFill>
                </a:rPr>
                <a:t>l</a:t>
              </a:r>
            </a:p>
          </p:txBody>
        </p:sp>
        <p:sp>
          <p:nvSpPr>
            <p:cNvPr id="353844" name="Oval 564"/>
            <p:cNvSpPr>
              <a:spLocks noChangeArrowheads="1"/>
            </p:cNvSpPr>
            <p:nvPr/>
          </p:nvSpPr>
          <p:spPr bwMode="auto">
            <a:xfrm>
              <a:off x="912" y="196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845" name="Text Box 565"/>
            <p:cNvSpPr txBox="1">
              <a:spLocks noChangeArrowheads="1"/>
            </p:cNvSpPr>
            <p:nvPr/>
          </p:nvSpPr>
          <p:spPr bwMode="auto">
            <a:xfrm>
              <a:off x="384" y="1631"/>
              <a:ext cx="1387" cy="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p = (p</a:t>
              </a:r>
              <a:r>
                <a:rPr lang="en-US" sz="1800" baseline="-25000">
                  <a:solidFill>
                    <a:srgbClr val="000000"/>
                  </a:solidFill>
                </a:rPr>
                <a:t>x</a:t>
              </a:r>
              <a:r>
                <a:rPr lang="en-US" sz="1800">
                  <a:solidFill>
                    <a:srgbClr val="000000"/>
                  </a:solidFill>
                </a:rPr>
                <a:t>, p</a:t>
              </a:r>
              <a:r>
                <a:rPr lang="en-US" sz="1800" baseline="-25000">
                  <a:solidFill>
                    <a:srgbClr val="000000"/>
                  </a:solidFill>
                </a:rPr>
                <a:t>y</a:t>
              </a:r>
              <a:r>
                <a:rPr lang="en-US" sz="1800">
                  <a:solidFill>
                    <a:srgbClr val="000000"/>
                  </a:solidFill>
                </a:rPr>
                <a:t>, p</a:t>
              </a:r>
              <a:r>
                <a:rPr lang="en-US" sz="1800" baseline="-25000">
                  <a:solidFill>
                    <a:srgbClr val="000000"/>
                  </a:solidFill>
                </a:rPr>
                <a:t>z</a:t>
              </a:r>
              <a:r>
                <a:rPr lang="en-US" sz="1800">
                  <a:solidFill>
                    <a:srgbClr val="000000"/>
                  </a:solidFill>
                </a:rPr>
                <a:t>)</a:t>
              </a:r>
            </a:p>
          </p:txBody>
        </p:sp>
      </p:grpSp>
      <p:sp>
        <p:nvSpPr>
          <p:cNvPr id="353847" name="AutoShape 567"/>
          <p:cNvSpPr>
            <a:spLocks noChangeArrowheads="1"/>
          </p:cNvSpPr>
          <p:nvPr/>
        </p:nvSpPr>
        <p:spPr bwMode="auto">
          <a:xfrm>
            <a:off x="7635875" y="3708400"/>
            <a:ext cx="425450" cy="206375"/>
          </a:xfrm>
          <a:prstGeom prst="rightArrow">
            <a:avLst>
              <a:gd name="adj1" fmla="val 50000"/>
              <a:gd name="adj2" fmla="val 51538"/>
            </a:avLst>
          </a:prstGeom>
          <a:solidFill>
            <a:srgbClr val="FA74E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848" name="AutoShape 568"/>
          <p:cNvSpPr>
            <a:spLocks noChangeArrowheads="1"/>
          </p:cNvSpPr>
          <p:nvPr/>
        </p:nvSpPr>
        <p:spPr bwMode="auto">
          <a:xfrm>
            <a:off x="5608638" y="5729288"/>
            <a:ext cx="425450" cy="206375"/>
          </a:xfrm>
          <a:prstGeom prst="rightArrow">
            <a:avLst>
              <a:gd name="adj1" fmla="val 50000"/>
              <a:gd name="adj2" fmla="val 51538"/>
            </a:avLst>
          </a:prstGeom>
          <a:solidFill>
            <a:srgbClr val="FA74E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849" name="AutoShape 569"/>
          <p:cNvSpPr>
            <a:spLocks noChangeArrowheads="1"/>
          </p:cNvSpPr>
          <p:nvPr/>
        </p:nvSpPr>
        <p:spPr bwMode="auto">
          <a:xfrm>
            <a:off x="2946400" y="5684838"/>
            <a:ext cx="425450" cy="206375"/>
          </a:xfrm>
          <a:prstGeom prst="rightArrow">
            <a:avLst>
              <a:gd name="adj1" fmla="val 50000"/>
              <a:gd name="adj2" fmla="val 51538"/>
            </a:avLst>
          </a:prstGeom>
          <a:solidFill>
            <a:srgbClr val="FA74E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850" name="AutoShape 570"/>
          <p:cNvSpPr>
            <a:spLocks noChangeArrowheads="1"/>
          </p:cNvSpPr>
          <p:nvPr/>
        </p:nvSpPr>
        <p:spPr bwMode="auto">
          <a:xfrm>
            <a:off x="4219575" y="3760788"/>
            <a:ext cx="425450" cy="206375"/>
          </a:xfrm>
          <a:prstGeom prst="rightArrow">
            <a:avLst>
              <a:gd name="adj1" fmla="val 50000"/>
              <a:gd name="adj2" fmla="val 51538"/>
            </a:avLst>
          </a:prstGeom>
          <a:solidFill>
            <a:srgbClr val="FA74E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851" name="AutoShape 571"/>
          <p:cNvSpPr>
            <a:spLocks noChangeArrowheads="1"/>
          </p:cNvSpPr>
          <p:nvPr/>
        </p:nvSpPr>
        <p:spPr bwMode="auto">
          <a:xfrm>
            <a:off x="936625" y="3678238"/>
            <a:ext cx="425450" cy="206375"/>
          </a:xfrm>
          <a:prstGeom prst="rightArrow">
            <a:avLst>
              <a:gd name="adj1" fmla="val 50000"/>
              <a:gd name="adj2" fmla="val 51538"/>
            </a:avLst>
          </a:prstGeom>
          <a:solidFill>
            <a:srgbClr val="FA74E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852" name="Text Box 572"/>
          <p:cNvSpPr txBox="1">
            <a:spLocks noChangeArrowheads="1"/>
          </p:cNvSpPr>
          <p:nvPr/>
        </p:nvSpPr>
        <p:spPr bwMode="auto">
          <a:xfrm>
            <a:off x="2554288" y="195580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T(-p)</a:t>
            </a:r>
          </a:p>
        </p:txBody>
      </p:sp>
      <p:sp>
        <p:nvSpPr>
          <p:cNvPr id="353853" name="Text Box 573"/>
          <p:cNvSpPr txBox="1">
            <a:spLocks noChangeArrowheads="1"/>
          </p:cNvSpPr>
          <p:nvPr/>
        </p:nvSpPr>
        <p:spPr bwMode="auto">
          <a:xfrm>
            <a:off x="5449888" y="2122488"/>
            <a:ext cx="701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R</a:t>
            </a:r>
            <a:r>
              <a:rPr lang="en-US" sz="1800" baseline="-25000">
                <a:solidFill>
                  <a:srgbClr val="000000"/>
                </a:solidFill>
              </a:rPr>
              <a:t>z</a:t>
            </a:r>
            <a:r>
              <a:rPr lang="en-US" sz="1800">
                <a:solidFill>
                  <a:srgbClr val="000000"/>
                </a:solidFill>
              </a:rPr>
              <a:t>(</a:t>
            </a:r>
            <a:r>
              <a:rPr lang="en-US" sz="1800">
                <a:solidFill>
                  <a:srgbClr val="000000"/>
                </a:solidFill>
                <a:latin typeface="Symbol" charset="0"/>
              </a:rPr>
              <a:t>a</a:t>
            </a:r>
            <a:r>
              <a:rPr lang="en-US" sz="18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53854" name="Text Box 574"/>
          <p:cNvSpPr txBox="1">
            <a:spLocks noChangeArrowheads="1"/>
          </p:cNvSpPr>
          <p:nvPr/>
        </p:nvSpPr>
        <p:spPr bwMode="auto">
          <a:xfrm>
            <a:off x="804863" y="3906838"/>
            <a:ext cx="690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R</a:t>
            </a:r>
            <a:r>
              <a:rPr lang="en-US" sz="1800" baseline="-25000">
                <a:solidFill>
                  <a:srgbClr val="000000"/>
                </a:solidFill>
              </a:rPr>
              <a:t>y</a:t>
            </a:r>
            <a:r>
              <a:rPr lang="en-US" sz="1800">
                <a:solidFill>
                  <a:srgbClr val="000000"/>
                </a:solidFill>
              </a:rPr>
              <a:t>(</a:t>
            </a:r>
            <a:r>
              <a:rPr lang="en-US" sz="1800">
                <a:solidFill>
                  <a:srgbClr val="000000"/>
                </a:solidFill>
                <a:latin typeface="Symbol" charset="0"/>
              </a:rPr>
              <a:t>b</a:t>
            </a:r>
            <a:r>
              <a:rPr lang="en-US" sz="18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53855" name="Text Box 575"/>
          <p:cNvSpPr txBox="1">
            <a:spLocks noChangeArrowheads="1"/>
          </p:cNvSpPr>
          <p:nvPr/>
        </p:nvSpPr>
        <p:spPr bwMode="auto">
          <a:xfrm>
            <a:off x="4065588" y="3941763"/>
            <a:ext cx="7350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R</a:t>
            </a:r>
            <a:r>
              <a:rPr lang="en-US" sz="1800" baseline="-25000">
                <a:solidFill>
                  <a:srgbClr val="000000"/>
                </a:solidFill>
              </a:rPr>
              <a:t>x</a:t>
            </a:r>
            <a:r>
              <a:rPr lang="en-US" sz="1800">
                <a:solidFill>
                  <a:srgbClr val="000000"/>
                </a:solidFill>
              </a:rPr>
              <a:t>(</a:t>
            </a:r>
            <a:r>
              <a:rPr lang="en-US" sz="1800">
                <a:solidFill>
                  <a:srgbClr val="000000"/>
                </a:solidFill>
                <a:latin typeface="Symbol" charset="0"/>
              </a:rPr>
              <a:t>Q</a:t>
            </a:r>
            <a:r>
              <a:rPr lang="en-US" sz="18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53856" name="Text Box 576"/>
          <p:cNvSpPr txBox="1">
            <a:spLocks noChangeArrowheads="1"/>
          </p:cNvSpPr>
          <p:nvPr/>
        </p:nvSpPr>
        <p:spPr bwMode="auto">
          <a:xfrm>
            <a:off x="7466013" y="3932238"/>
            <a:ext cx="7667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R</a:t>
            </a:r>
            <a:r>
              <a:rPr lang="en-US" sz="1800" baseline="-25000">
                <a:solidFill>
                  <a:srgbClr val="000000"/>
                </a:solidFill>
              </a:rPr>
              <a:t>y</a:t>
            </a:r>
            <a:r>
              <a:rPr lang="en-US" sz="1800">
                <a:solidFill>
                  <a:srgbClr val="000000"/>
                </a:solidFill>
              </a:rPr>
              <a:t>(-</a:t>
            </a:r>
            <a:r>
              <a:rPr lang="en-US" sz="1800">
                <a:solidFill>
                  <a:srgbClr val="000000"/>
                </a:solidFill>
                <a:latin typeface="Symbol" charset="0"/>
              </a:rPr>
              <a:t>b</a:t>
            </a:r>
            <a:r>
              <a:rPr lang="en-US" sz="18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53857" name="Text Box 577"/>
          <p:cNvSpPr txBox="1">
            <a:spLocks noChangeArrowheads="1"/>
          </p:cNvSpPr>
          <p:nvPr/>
        </p:nvSpPr>
        <p:spPr bwMode="auto">
          <a:xfrm>
            <a:off x="2770188" y="5913438"/>
            <a:ext cx="777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R</a:t>
            </a:r>
            <a:r>
              <a:rPr lang="en-US" sz="1800" baseline="-25000">
                <a:solidFill>
                  <a:srgbClr val="000000"/>
                </a:solidFill>
              </a:rPr>
              <a:t>z</a:t>
            </a:r>
            <a:r>
              <a:rPr lang="en-US" sz="1800">
                <a:solidFill>
                  <a:srgbClr val="000000"/>
                </a:solidFill>
              </a:rPr>
              <a:t>(-</a:t>
            </a:r>
            <a:r>
              <a:rPr lang="en-US" sz="1800">
                <a:solidFill>
                  <a:srgbClr val="000000"/>
                </a:solidFill>
                <a:latin typeface="Symbol" charset="0"/>
              </a:rPr>
              <a:t>a</a:t>
            </a:r>
            <a:r>
              <a:rPr lang="en-US" sz="18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53858" name="Text Box 578"/>
          <p:cNvSpPr txBox="1">
            <a:spLocks noChangeArrowheads="1"/>
          </p:cNvSpPr>
          <p:nvPr/>
        </p:nvSpPr>
        <p:spPr bwMode="auto">
          <a:xfrm>
            <a:off x="5487988" y="5962650"/>
            <a:ext cx="59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T(p)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tabLst>
                <a:tab pos="914400" algn="l"/>
              </a:tabLst>
            </a:pPr>
            <a:endParaRPr lang="en-US"/>
          </a:p>
          <a:p>
            <a:pPr>
              <a:buFontTx/>
              <a:buNone/>
              <a:tabLst>
                <a:tab pos="914400" algn="l"/>
              </a:tabLst>
            </a:pPr>
            <a:endParaRPr lang="en-US"/>
          </a:p>
          <a:p>
            <a:pPr>
              <a:buFontTx/>
              <a:buNone/>
              <a:tabLst>
                <a:tab pos="914400" algn="l"/>
              </a:tabLst>
            </a:pPr>
            <a:endParaRPr lang="en-US"/>
          </a:p>
          <a:p>
            <a:pPr>
              <a:buFontTx/>
              <a:buNone/>
              <a:tabLst>
                <a:tab pos="914400" algn="l"/>
              </a:tabLst>
            </a:pPr>
            <a:endParaRPr lang="en-US"/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Viewing</a:t>
            </a:r>
            <a:endParaRPr lang="en-US" sz="3200">
              <a:solidFill>
                <a:srgbClr val="00008C"/>
              </a:solidFill>
            </a:endParaRPr>
          </a:p>
        </p:txBody>
      </p:sp>
      <p:grpSp>
        <p:nvGrpSpPr>
          <p:cNvPr id="354416" name="Group 112"/>
          <p:cNvGrpSpPr>
            <a:grpSpLocks/>
          </p:cNvGrpSpPr>
          <p:nvPr/>
        </p:nvGrpSpPr>
        <p:grpSpPr bwMode="auto">
          <a:xfrm>
            <a:off x="4800600" y="1216025"/>
            <a:ext cx="2743200" cy="2576513"/>
            <a:chOff x="1123" y="1615"/>
            <a:chExt cx="2409" cy="2224"/>
          </a:xfrm>
        </p:grpSpPr>
        <p:grpSp>
          <p:nvGrpSpPr>
            <p:cNvPr id="354347" name="Group 43"/>
            <p:cNvGrpSpPr>
              <a:grpSpLocks/>
            </p:cNvGrpSpPr>
            <p:nvPr/>
          </p:nvGrpSpPr>
          <p:grpSpPr bwMode="auto">
            <a:xfrm rot="14142612">
              <a:off x="1680" y="2617"/>
              <a:ext cx="105" cy="1220"/>
              <a:chOff x="3600" y="2020"/>
              <a:chExt cx="96" cy="1008"/>
            </a:xfrm>
          </p:grpSpPr>
          <p:sp>
            <p:nvSpPr>
              <p:cNvPr id="354348" name="Rectangle 44"/>
              <p:cNvSpPr>
                <a:spLocks noChangeArrowheads="1"/>
              </p:cNvSpPr>
              <p:nvPr/>
            </p:nvSpPr>
            <p:spPr bwMode="auto">
              <a:xfrm rot="-5400000">
                <a:off x="3196" y="2553"/>
                <a:ext cx="904" cy="3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4349" name="Group 45"/>
              <p:cNvGrpSpPr>
                <a:grpSpLocks/>
              </p:cNvGrpSpPr>
              <p:nvPr/>
            </p:nvGrpSpPr>
            <p:grpSpPr bwMode="auto">
              <a:xfrm rot="-5400000">
                <a:off x="3144" y="2476"/>
                <a:ext cx="1008" cy="96"/>
                <a:chOff x="3600" y="2880"/>
                <a:chExt cx="1008" cy="96"/>
              </a:xfrm>
            </p:grpSpPr>
            <p:grpSp>
              <p:nvGrpSpPr>
                <p:cNvPr id="354350" name="Group 46"/>
                <p:cNvGrpSpPr>
                  <a:grpSpLocks/>
                </p:cNvGrpSpPr>
                <p:nvPr/>
              </p:nvGrpSpPr>
              <p:grpSpPr bwMode="auto">
                <a:xfrm>
                  <a:off x="4507" y="2880"/>
                  <a:ext cx="101" cy="96"/>
                  <a:chOff x="3552" y="3216"/>
                  <a:chExt cx="240" cy="288"/>
                </a:xfrm>
              </p:grpSpPr>
              <p:sp>
                <p:nvSpPr>
                  <p:cNvPr id="354351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216"/>
                    <a:ext cx="192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54352" name="Arc 48"/>
                  <p:cNvSpPr>
                    <a:spLocks/>
                  </p:cNvSpPr>
                  <p:nvPr/>
                </p:nvSpPr>
                <p:spPr bwMode="auto">
                  <a:xfrm flipH="1">
                    <a:off x="3552" y="3216"/>
                    <a:ext cx="48" cy="2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0" y="-1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200"/>
                          <a:pt x="-1" y="43200"/>
                        </a:cubicBezTo>
                      </a:path>
                      <a:path w="21600" h="43200" stroke="0" extrusionOk="0">
                        <a:moveTo>
                          <a:pt x="0" y="-1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200"/>
                          <a:pt x="-1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4353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00" y="3360"/>
                    <a:ext cx="192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354" name="Group 50"/>
                <p:cNvGrpSpPr>
                  <a:grpSpLocks/>
                </p:cNvGrpSpPr>
                <p:nvPr/>
              </p:nvGrpSpPr>
              <p:grpSpPr bwMode="auto">
                <a:xfrm>
                  <a:off x="3600" y="2912"/>
                  <a:ext cx="912" cy="32"/>
                  <a:chOff x="3744" y="2976"/>
                  <a:chExt cx="288" cy="48"/>
                </a:xfrm>
              </p:grpSpPr>
              <p:sp>
                <p:nvSpPr>
                  <p:cNvPr id="354355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2976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54356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3024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354357" name="Group 53"/>
            <p:cNvGrpSpPr>
              <a:grpSpLocks/>
            </p:cNvGrpSpPr>
            <p:nvPr/>
          </p:nvGrpSpPr>
          <p:grpSpPr bwMode="auto">
            <a:xfrm rot="21561698">
              <a:off x="2196" y="1615"/>
              <a:ext cx="106" cy="1277"/>
              <a:chOff x="3600" y="2020"/>
              <a:chExt cx="96" cy="1008"/>
            </a:xfrm>
          </p:grpSpPr>
          <p:sp>
            <p:nvSpPr>
              <p:cNvPr id="354358" name="Rectangle 54"/>
              <p:cNvSpPr>
                <a:spLocks noChangeArrowheads="1"/>
              </p:cNvSpPr>
              <p:nvPr/>
            </p:nvSpPr>
            <p:spPr bwMode="auto">
              <a:xfrm rot="-5400000">
                <a:off x="3196" y="2553"/>
                <a:ext cx="904" cy="3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4359" name="Group 55"/>
              <p:cNvGrpSpPr>
                <a:grpSpLocks/>
              </p:cNvGrpSpPr>
              <p:nvPr/>
            </p:nvGrpSpPr>
            <p:grpSpPr bwMode="auto">
              <a:xfrm rot="-5400000">
                <a:off x="3144" y="2476"/>
                <a:ext cx="1008" cy="96"/>
                <a:chOff x="3600" y="2880"/>
                <a:chExt cx="1008" cy="96"/>
              </a:xfrm>
            </p:grpSpPr>
            <p:grpSp>
              <p:nvGrpSpPr>
                <p:cNvPr id="354360" name="Group 56"/>
                <p:cNvGrpSpPr>
                  <a:grpSpLocks/>
                </p:cNvGrpSpPr>
                <p:nvPr/>
              </p:nvGrpSpPr>
              <p:grpSpPr bwMode="auto">
                <a:xfrm>
                  <a:off x="4507" y="2880"/>
                  <a:ext cx="101" cy="96"/>
                  <a:chOff x="3552" y="3216"/>
                  <a:chExt cx="240" cy="288"/>
                </a:xfrm>
              </p:grpSpPr>
              <p:sp>
                <p:nvSpPr>
                  <p:cNvPr id="354361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216"/>
                    <a:ext cx="192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54362" name="Arc 58"/>
                  <p:cNvSpPr>
                    <a:spLocks/>
                  </p:cNvSpPr>
                  <p:nvPr/>
                </p:nvSpPr>
                <p:spPr bwMode="auto">
                  <a:xfrm flipH="1">
                    <a:off x="3552" y="3216"/>
                    <a:ext cx="48" cy="2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0" y="-1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200"/>
                          <a:pt x="-1" y="43200"/>
                        </a:cubicBezTo>
                      </a:path>
                      <a:path w="21600" h="43200" stroke="0" extrusionOk="0">
                        <a:moveTo>
                          <a:pt x="0" y="-1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200"/>
                          <a:pt x="-1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4363" name="Line 5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00" y="3360"/>
                    <a:ext cx="192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364" name="Group 60"/>
                <p:cNvGrpSpPr>
                  <a:grpSpLocks/>
                </p:cNvGrpSpPr>
                <p:nvPr/>
              </p:nvGrpSpPr>
              <p:grpSpPr bwMode="auto">
                <a:xfrm>
                  <a:off x="3600" y="2912"/>
                  <a:ext cx="912" cy="32"/>
                  <a:chOff x="3744" y="2976"/>
                  <a:chExt cx="288" cy="48"/>
                </a:xfrm>
              </p:grpSpPr>
              <p:sp>
                <p:nvSpPr>
                  <p:cNvPr id="354365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2976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54366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3024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54367" name="Oval 63"/>
            <p:cNvSpPr>
              <a:spLocks noChangeArrowheads="1"/>
            </p:cNvSpPr>
            <p:nvPr/>
          </p:nvSpPr>
          <p:spPr bwMode="auto">
            <a:xfrm>
              <a:off x="2203" y="2836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4368" name="Group 64"/>
            <p:cNvGrpSpPr>
              <a:grpSpLocks/>
            </p:cNvGrpSpPr>
            <p:nvPr/>
          </p:nvGrpSpPr>
          <p:grpSpPr bwMode="auto">
            <a:xfrm rot="27374769">
              <a:off x="2841" y="2320"/>
              <a:ext cx="106" cy="1277"/>
              <a:chOff x="3600" y="2020"/>
              <a:chExt cx="96" cy="1008"/>
            </a:xfrm>
          </p:grpSpPr>
          <p:sp>
            <p:nvSpPr>
              <p:cNvPr id="354369" name="Rectangle 65"/>
              <p:cNvSpPr>
                <a:spLocks noChangeArrowheads="1"/>
              </p:cNvSpPr>
              <p:nvPr/>
            </p:nvSpPr>
            <p:spPr bwMode="auto">
              <a:xfrm rot="-5400000">
                <a:off x="3196" y="2553"/>
                <a:ext cx="904" cy="3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4370" name="Group 66"/>
              <p:cNvGrpSpPr>
                <a:grpSpLocks/>
              </p:cNvGrpSpPr>
              <p:nvPr/>
            </p:nvGrpSpPr>
            <p:grpSpPr bwMode="auto">
              <a:xfrm rot="-5400000">
                <a:off x="3144" y="2476"/>
                <a:ext cx="1008" cy="96"/>
                <a:chOff x="3600" y="2880"/>
                <a:chExt cx="1008" cy="96"/>
              </a:xfrm>
            </p:grpSpPr>
            <p:grpSp>
              <p:nvGrpSpPr>
                <p:cNvPr id="354371" name="Group 67"/>
                <p:cNvGrpSpPr>
                  <a:grpSpLocks/>
                </p:cNvGrpSpPr>
                <p:nvPr/>
              </p:nvGrpSpPr>
              <p:grpSpPr bwMode="auto">
                <a:xfrm>
                  <a:off x="4507" y="2880"/>
                  <a:ext cx="101" cy="96"/>
                  <a:chOff x="3552" y="3216"/>
                  <a:chExt cx="240" cy="288"/>
                </a:xfrm>
              </p:grpSpPr>
              <p:sp>
                <p:nvSpPr>
                  <p:cNvPr id="354372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216"/>
                    <a:ext cx="192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54373" name="Arc 69"/>
                  <p:cNvSpPr>
                    <a:spLocks/>
                  </p:cNvSpPr>
                  <p:nvPr/>
                </p:nvSpPr>
                <p:spPr bwMode="auto">
                  <a:xfrm flipH="1">
                    <a:off x="3552" y="3216"/>
                    <a:ext cx="48" cy="2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0" y="-1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200"/>
                          <a:pt x="-1" y="43200"/>
                        </a:cubicBezTo>
                      </a:path>
                      <a:path w="21600" h="43200" stroke="0" extrusionOk="0">
                        <a:moveTo>
                          <a:pt x="0" y="-1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200"/>
                          <a:pt x="-1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4374" name="Line 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00" y="3360"/>
                    <a:ext cx="192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375" name="Group 71"/>
                <p:cNvGrpSpPr>
                  <a:grpSpLocks/>
                </p:cNvGrpSpPr>
                <p:nvPr/>
              </p:nvGrpSpPr>
              <p:grpSpPr bwMode="auto">
                <a:xfrm>
                  <a:off x="3600" y="2912"/>
                  <a:ext cx="912" cy="32"/>
                  <a:chOff x="3744" y="2976"/>
                  <a:chExt cx="288" cy="48"/>
                </a:xfrm>
              </p:grpSpPr>
              <p:sp>
                <p:nvSpPr>
                  <p:cNvPr id="354376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2976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54377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3024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54378" name="Text Box 74"/>
            <p:cNvSpPr txBox="1">
              <a:spLocks noChangeArrowheads="1"/>
            </p:cNvSpPr>
            <p:nvPr/>
          </p:nvSpPr>
          <p:spPr bwMode="auto">
            <a:xfrm>
              <a:off x="1509" y="3497"/>
              <a:ext cx="261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8C"/>
                  </a:solidFill>
                </a:rPr>
                <a:t>z</a:t>
              </a:r>
            </a:p>
          </p:txBody>
        </p:sp>
        <p:sp>
          <p:nvSpPr>
            <p:cNvPr id="354379" name="Text Box 75"/>
            <p:cNvSpPr txBox="1">
              <a:spLocks noChangeArrowheads="1"/>
            </p:cNvSpPr>
            <p:nvPr/>
          </p:nvSpPr>
          <p:spPr bwMode="auto">
            <a:xfrm>
              <a:off x="2268" y="1656"/>
              <a:ext cx="273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8C"/>
                  </a:solidFill>
                </a:rPr>
                <a:t>y</a:t>
              </a:r>
            </a:p>
          </p:txBody>
        </p:sp>
        <p:sp>
          <p:nvSpPr>
            <p:cNvPr id="354380" name="Text Box 76"/>
            <p:cNvSpPr txBox="1">
              <a:spLocks noChangeArrowheads="1"/>
            </p:cNvSpPr>
            <p:nvPr/>
          </p:nvSpPr>
          <p:spPr bwMode="auto">
            <a:xfrm>
              <a:off x="3216" y="3129"/>
              <a:ext cx="273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8C"/>
                  </a:solidFill>
                </a:rPr>
                <a:t>x</a:t>
              </a:r>
            </a:p>
          </p:txBody>
        </p:sp>
      </p:grpSp>
      <p:grpSp>
        <p:nvGrpSpPr>
          <p:cNvPr id="354429" name="Group 125"/>
          <p:cNvGrpSpPr>
            <a:grpSpLocks/>
          </p:cNvGrpSpPr>
          <p:nvPr/>
        </p:nvGrpSpPr>
        <p:grpSpPr bwMode="auto">
          <a:xfrm>
            <a:off x="5448300" y="825500"/>
            <a:ext cx="2503488" cy="1395413"/>
            <a:chOff x="2212" y="1369"/>
            <a:chExt cx="1577" cy="879"/>
          </a:xfrm>
        </p:grpSpPr>
        <p:grpSp>
          <p:nvGrpSpPr>
            <p:cNvPr id="354415" name="Group 111"/>
            <p:cNvGrpSpPr>
              <a:grpSpLocks/>
            </p:cNvGrpSpPr>
            <p:nvPr/>
          </p:nvGrpSpPr>
          <p:grpSpPr bwMode="auto">
            <a:xfrm>
              <a:off x="3152" y="1369"/>
              <a:ext cx="637" cy="836"/>
              <a:chOff x="2965" y="1660"/>
              <a:chExt cx="748" cy="1124"/>
            </a:xfrm>
          </p:grpSpPr>
          <p:grpSp>
            <p:nvGrpSpPr>
              <p:cNvPr id="354381" name="Group 77"/>
              <p:cNvGrpSpPr>
                <a:grpSpLocks/>
              </p:cNvGrpSpPr>
              <p:nvPr/>
            </p:nvGrpSpPr>
            <p:grpSpPr bwMode="auto">
              <a:xfrm rot="15249466">
                <a:off x="3152" y="2135"/>
                <a:ext cx="110" cy="484"/>
                <a:chOff x="3600" y="2020"/>
                <a:chExt cx="96" cy="1008"/>
              </a:xfrm>
            </p:grpSpPr>
            <p:sp>
              <p:nvSpPr>
                <p:cNvPr id="354382" name="Rectangle 78"/>
                <p:cNvSpPr>
                  <a:spLocks noChangeArrowheads="1"/>
                </p:cNvSpPr>
                <p:nvPr/>
              </p:nvSpPr>
              <p:spPr bwMode="auto">
                <a:xfrm rot="-5400000">
                  <a:off x="3196" y="2553"/>
                  <a:ext cx="904" cy="35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4383" name="Group 79"/>
                <p:cNvGrpSpPr>
                  <a:grpSpLocks/>
                </p:cNvGrpSpPr>
                <p:nvPr/>
              </p:nvGrpSpPr>
              <p:grpSpPr bwMode="auto">
                <a:xfrm rot="-5400000">
                  <a:off x="3144" y="2476"/>
                  <a:ext cx="1008" cy="96"/>
                  <a:chOff x="3600" y="2880"/>
                  <a:chExt cx="1008" cy="96"/>
                </a:xfrm>
              </p:grpSpPr>
              <p:grpSp>
                <p:nvGrpSpPr>
                  <p:cNvPr id="354384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4507" y="2880"/>
                    <a:ext cx="101" cy="96"/>
                    <a:chOff x="3552" y="3216"/>
                    <a:chExt cx="240" cy="288"/>
                  </a:xfrm>
                </p:grpSpPr>
                <p:sp>
                  <p:nvSpPr>
                    <p:cNvPr id="354385" name="Line 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0" y="3216"/>
                      <a:ext cx="192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4386" name="Arc 82"/>
                    <p:cNvSpPr>
                      <a:spLocks/>
                    </p:cNvSpPr>
                    <p:nvPr/>
                  </p:nvSpPr>
                  <p:spPr bwMode="auto">
                    <a:xfrm flipH="1">
                      <a:off x="3552" y="3216"/>
                      <a:ext cx="48" cy="288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43200"/>
                        <a:gd name="T2" fmla="*/ 0 w 21600"/>
                        <a:gd name="T3" fmla="*/ 43200 h 43200"/>
                        <a:gd name="T4" fmla="*/ 0 w 21600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43200" fill="none" extrusionOk="0">
                          <a:moveTo>
                            <a:pt x="0" y="-1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33529"/>
                            <a:pt x="11929" y="43200"/>
                            <a:pt x="-1" y="43200"/>
                          </a:cubicBezTo>
                        </a:path>
                        <a:path w="21600" h="43200" stroke="0" extrusionOk="0">
                          <a:moveTo>
                            <a:pt x="0" y="-1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33529"/>
                            <a:pt x="11929" y="43200"/>
                            <a:pt x="-1" y="432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solidFill>
                      <a:srgbClr val="00FFFF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4387" name="Line 8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00" y="3360"/>
                      <a:ext cx="192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54388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3600" y="2912"/>
                    <a:ext cx="912" cy="32"/>
                    <a:chOff x="3744" y="2976"/>
                    <a:chExt cx="288" cy="48"/>
                  </a:xfrm>
                </p:grpSpPr>
                <p:sp>
                  <p:nvSpPr>
                    <p:cNvPr id="354389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2976"/>
                      <a:ext cx="28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4390" name="Line 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3024"/>
                      <a:ext cx="28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354391" name="Group 87"/>
              <p:cNvGrpSpPr>
                <a:grpSpLocks/>
              </p:cNvGrpSpPr>
              <p:nvPr/>
            </p:nvGrpSpPr>
            <p:grpSpPr bwMode="auto">
              <a:xfrm rot="-1335718">
                <a:off x="3256" y="1896"/>
                <a:ext cx="117" cy="451"/>
                <a:chOff x="3600" y="2020"/>
                <a:chExt cx="96" cy="1008"/>
              </a:xfrm>
            </p:grpSpPr>
            <p:sp>
              <p:nvSpPr>
                <p:cNvPr id="354392" name="Rectangle 88"/>
                <p:cNvSpPr>
                  <a:spLocks noChangeArrowheads="1"/>
                </p:cNvSpPr>
                <p:nvPr/>
              </p:nvSpPr>
              <p:spPr bwMode="auto">
                <a:xfrm rot="-5400000">
                  <a:off x="3196" y="2553"/>
                  <a:ext cx="904" cy="35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4393" name="Group 89"/>
                <p:cNvGrpSpPr>
                  <a:grpSpLocks/>
                </p:cNvGrpSpPr>
                <p:nvPr/>
              </p:nvGrpSpPr>
              <p:grpSpPr bwMode="auto">
                <a:xfrm rot="-5400000">
                  <a:off x="3144" y="2476"/>
                  <a:ext cx="1008" cy="96"/>
                  <a:chOff x="3600" y="2880"/>
                  <a:chExt cx="1008" cy="96"/>
                </a:xfrm>
              </p:grpSpPr>
              <p:grpSp>
                <p:nvGrpSpPr>
                  <p:cNvPr id="354394" name="Group 90"/>
                  <p:cNvGrpSpPr>
                    <a:grpSpLocks/>
                  </p:cNvGrpSpPr>
                  <p:nvPr/>
                </p:nvGrpSpPr>
                <p:grpSpPr bwMode="auto">
                  <a:xfrm>
                    <a:off x="4507" y="2880"/>
                    <a:ext cx="101" cy="96"/>
                    <a:chOff x="3552" y="3216"/>
                    <a:chExt cx="240" cy="288"/>
                  </a:xfrm>
                </p:grpSpPr>
                <p:sp>
                  <p:nvSpPr>
                    <p:cNvPr id="354395" name="Line 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0" y="3216"/>
                      <a:ext cx="192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4396" name="Arc 92"/>
                    <p:cNvSpPr>
                      <a:spLocks/>
                    </p:cNvSpPr>
                    <p:nvPr/>
                  </p:nvSpPr>
                  <p:spPr bwMode="auto">
                    <a:xfrm flipH="1">
                      <a:off x="3552" y="3216"/>
                      <a:ext cx="48" cy="288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43200"/>
                        <a:gd name="T2" fmla="*/ 0 w 21600"/>
                        <a:gd name="T3" fmla="*/ 43200 h 43200"/>
                        <a:gd name="T4" fmla="*/ 0 w 21600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43200" fill="none" extrusionOk="0">
                          <a:moveTo>
                            <a:pt x="0" y="-1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33529"/>
                            <a:pt x="11929" y="43200"/>
                            <a:pt x="-1" y="43200"/>
                          </a:cubicBezTo>
                        </a:path>
                        <a:path w="21600" h="43200" stroke="0" extrusionOk="0">
                          <a:moveTo>
                            <a:pt x="0" y="-1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33529"/>
                            <a:pt x="11929" y="43200"/>
                            <a:pt x="-1" y="432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solidFill>
                      <a:srgbClr val="00FFFF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4397" name="Line 9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00" y="3360"/>
                      <a:ext cx="192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54398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3600" y="2912"/>
                    <a:ext cx="912" cy="32"/>
                    <a:chOff x="3744" y="2976"/>
                    <a:chExt cx="288" cy="48"/>
                  </a:xfrm>
                </p:grpSpPr>
                <p:sp>
                  <p:nvSpPr>
                    <p:cNvPr id="354399" name="Line 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2976"/>
                      <a:ext cx="28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4400" name="Line 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3024"/>
                      <a:ext cx="28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354401" name="Group 97"/>
              <p:cNvGrpSpPr>
                <a:grpSpLocks/>
              </p:cNvGrpSpPr>
              <p:nvPr/>
            </p:nvGrpSpPr>
            <p:grpSpPr bwMode="auto">
              <a:xfrm rot="32413572">
                <a:off x="3344" y="2311"/>
                <a:ext cx="99" cy="305"/>
                <a:chOff x="3600" y="2020"/>
                <a:chExt cx="96" cy="1008"/>
              </a:xfrm>
            </p:grpSpPr>
            <p:sp>
              <p:nvSpPr>
                <p:cNvPr id="354402" name="Rectangle 98"/>
                <p:cNvSpPr>
                  <a:spLocks noChangeArrowheads="1"/>
                </p:cNvSpPr>
                <p:nvPr/>
              </p:nvSpPr>
              <p:spPr bwMode="auto">
                <a:xfrm rot="-5400000">
                  <a:off x="3196" y="2553"/>
                  <a:ext cx="904" cy="35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4403" name="Group 99"/>
                <p:cNvGrpSpPr>
                  <a:grpSpLocks/>
                </p:cNvGrpSpPr>
                <p:nvPr/>
              </p:nvGrpSpPr>
              <p:grpSpPr bwMode="auto">
                <a:xfrm rot="-5400000">
                  <a:off x="3144" y="2476"/>
                  <a:ext cx="1008" cy="96"/>
                  <a:chOff x="3600" y="2880"/>
                  <a:chExt cx="1008" cy="96"/>
                </a:xfrm>
              </p:grpSpPr>
              <p:grpSp>
                <p:nvGrpSpPr>
                  <p:cNvPr id="354404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4507" y="2880"/>
                    <a:ext cx="101" cy="96"/>
                    <a:chOff x="3552" y="3216"/>
                    <a:chExt cx="240" cy="288"/>
                  </a:xfrm>
                </p:grpSpPr>
                <p:sp>
                  <p:nvSpPr>
                    <p:cNvPr id="354405" name="Line 1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0" y="3216"/>
                      <a:ext cx="192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4406" name="Arc 102"/>
                    <p:cNvSpPr>
                      <a:spLocks/>
                    </p:cNvSpPr>
                    <p:nvPr/>
                  </p:nvSpPr>
                  <p:spPr bwMode="auto">
                    <a:xfrm flipH="1">
                      <a:off x="3552" y="3216"/>
                      <a:ext cx="48" cy="288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43200"/>
                        <a:gd name="T2" fmla="*/ 0 w 21600"/>
                        <a:gd name="T3" fmla="*/ 43200 h 43200"/>
                        <a:gd name="T4" fmla="*/ 0 w 21600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43200" fill="none" extrusionOk="0">
                          <a:moveTo>
                            <a:pt x="0" y="-1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33529"/>
                            <a:pt x="11929" y="43200"/>
                            <a:pt x="-1" y="43200"/>
                          </a:cubicBezTo>
                        </a:path>
                        <a:path w="21600" h="43200" stroke="0" extrusionOk="0">
                          <a:moveTo>
                            <a:pt x="0" y="-1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33529"/>
                            <a:pt x="11929" y="43200"/>
                            <a:pt x="-1" y="432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solidFill>
                      <a:srgbClr val="00FFFF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4407" name="Line 10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00" y="3360"/>
                      <a:ext cx="192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54408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3600" y="2912"/>
                    <a:ext cx="912" cy="32"/>
                    <a:chOff x="3744" y="2976"/>
                    <a:chExt cx="288" cy="48"/>
                  </a:xfrm>
                </p:grpSpPr>
                <p:sp>
                  <p:nvSpPr>
                    <p:cNvPr id="354409" name="Line 1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2976"/>
                      <a:ext cx="28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4410" name="Line 1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3024"/>
                      <a:ext cx="28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354411" name="Oval 107"/>
              <p:cNvSpPr>
                <a:spLocks noChangeArrowheads="1"/>
              </p:cNvSpPr>
              <p:nvPr/>
            </p:nvSpPr>
            <p:spPr bwMode="auto">
              <a:xfrm>
                <a:off x="3365" y="2284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412" name="Text Box 108"/>
              <p:cNvSpPr txBox="1">
                <a:spLocks noChangeArrowheads="1"/>
              </p:cNvSpPr>
              <p:nvPr/>
            </p:nvSpPr>
            <p:spPr bwMode="auto">
              <a:xfrm>
                <a:off x="3248" y="1660"/>
                <a:ext cx="23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2"/>
                    </a:solidFill>
                  </a:rPr>
                  <a:t>v</a:t>
                </a:r>
              </a:p>
            </p:txBody>
          </p:sp>
          <p:sp>
            <p:nvSpPr>
              <p:cNvPr id="354413" name="Text Box 109"/>
              <p:cNvSpPr txBox="1">
                <a:spLocks noChangeArrowheads="1"/>
              </p:cNvSpPr>
              <p:nvPr/>
            </p:nvSpPr>
            <p:spPr bwMode="auto">
              <a:xfrm>
                <a:off x="3483" y="2379"/>
                <a:ext cx="23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2"/>
                    </a:solidFill>
                  </a:rPr>
                  <a:t>u</a:t>
                </a:r>
              </a:p>
            </p:txBody>
          </p:sp>
          <p:sp>
            <p:nvSpPr>
              <p:cNvPr id="354414" name="Text Box 110"/>
              <p:cNvSpPr txBox="1">
                <a:spLocks noChangeArrowheads="1"/>
              </p:cNvSpPr>
              <p:nvPr/>
            </p:nvSpPr>
            <p:spPr bwMode="auto">
              <a:xfrm>
                <a:off x="2981" y="2448"/>
                <a:ext cx="231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2"/>
                    </a:solidFill>
                  </a:rPr>
                  <a:t>n</a:t>
                </a:r>
              </a:p>
            </p:txBody>
          </p:sp>
        </p:grpSp>
        <p:cxnSp>
          <p:nvCxnSpPr>
            <p:cNvPr id="354417" name="AutoShape 113"/>
            <p:cNvCxnSpPr>
              <a:cxnSpLocks noChangeShapeType="1"/>
            </p:cNvCxnSpPr>
            <p:nvPr/>
          </p:nvCxnSpPr>
          <p:spPr bwMode="auto">
            <a:xfrm flipV="1">
              <a:off x="2412" y="1847"/>
              <a:ext cx="1128" cy="2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354422" name="Group 118"/>
            <p:cNvGrpSpPr>
              <a:grpSpLocks/>
            </p:cNvGrpSpPr>
            <p:nvPr/>
          </p:nvGrpSpPr>
          <p:grpSpPr bwMode="auto">
            <a:xfrm rot="9498804">
              <a:off x="2212" y="2060"/>
              <a:ext cx="204" cy="188"/>
              <a:chOff x="4543" y="1341"/>
              <a:chExt cx="204" cy="188"/>
            </a:xfrm>
          </p:grpSpPr>
          <p:sp>
            <p:nvSpPr>
              <p:cNvPr id="354423" name="Freeform 119"/>
              <p:cNvSpPr>
                <a:spLocks noChangeAspect="1"/>
              </p:cNvSpPr>
              <p:nvPr/>
            </p:nvSpPr>
            <p:spPr bwMode="auto">
              <a:xfrm>
                <a:off x="4550" y="1377"/>
                <a:ext cx="29" cy="92"/>
              </a:xfrm>
              <a:custGeom>
                <a:avLst/>
                <a:gdLst>
                  <a:gd name="T0" fmla="*/ 9 w 58"/>
                  <a:gd name="T1" fmla="*/ 180 h 184"/>
                  <a:gd name="T2" fmla="*/ 4 w 58"/>
                  <a:gd name="T3" fmla="*/ 104 h 184"/>
                  <a:gd name="T4" fmla="*/ 31 w 58"/>
                  <a:gd name="T5" fmla="*/ 9 h 184"/>
                  <a:gd name="T6" fmla="*/ 55 w 58"/>
                  <a:gd name="T7" fmla="*/ 48 h 184"/>
                  <a:gd name="T8" fmla="*/ 52 w 58"/>
                  <a:gd name="T9" fmla="*/ 98 h 184"/>
                  <a:gd name="T10" fmla="*/ 27 w 58"/>
                  <a:gd name="T11" fmla="*/ 170 h 184"/>
                  <a:gd name="T12" fmla="*/ 9 w 58"/>
                  <a:gd name="T13" fmla="*/ 18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184">
                    <a:moveTo>
                      <a:pt x="9" y="180"/>
                    </a:moveTo>
                    <a:cubicBezTo>
                      <a:pt x="4" y="169"/>
                      <a:pt x="0" y="132"/>
                      <a:pt x="4" y="104"/>
                    </a:cubicBezTo>
                    <a:cubicBezTo>
                      <a:pt x="8" y="76"/>
                      <a:pt x="23" y="18"/>
                      <a:pt x="31" y="9"/>
                    </a:cubicBezTo>
                    <a:cubicBezTo>
                      <a:pt x="39" y="0"/>
                      <a:pt x="52" y="33"/>
                      <a:pt x="55" y="48"/>
                    </a:cubicBezTo>
                    <a:cubicBezTo>
                      <a:pt x="58" y="63"/>
                      <a:pt x="57" y="78"/>
                      <a:pt x="52" y="98"/>
                    </a:cubicBezTo>
                    <a:cubicBezTo>
                      <a:pt x="47" y="118"/>
                      <a:pt x="34" y="156"/>
                      <a:pt x="27" y="170"/>
                    </a:cubicBezTo>
                    <a:cubicBezTo>
                      <a:pt x="20" y="184"/>
                      <a:pt x="13" y="178"/>
                      <a:pt x="9" y="18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424" name="Arc 120"/>
              <p:cNvSpPr>
                <a:spLocks noChangeAspect="1"/>
              </p:cNvSpPr>
              <p:nvPr/>
            </p:nvSpPr>
            <p:spPr bwMode="auto">
              <a:xfrm rot="11372445">
                <a:off x="4557" y="1365"/>
                <a:ext cx="31" cy="117"/>
              </a:xfrm>
              <a:custGeom>
                <a:avLst/>
                <a:gdLst>
                  <a:gd name="G0" fmla="+- 21600 0 0"/>
                  <a:gd name="G1" fmla="+- 20883 0 0"/>
                  <a:gd name="G2" fmla="+- 21600 0 0"/>
                  <a:gd name="T0" fmla="*/ 17744 w 21600"/>
                  <a:gd name="T1" fmla="*/ 42136 h 42136"/>
                  <a:gd name="T2" fmla="*/ 16081 w 21600"/>
                  <a:gd name="T3" fmla="*/ 0 h 42136"/>
                  <a:gd name="T4" fmla="*/ 21600 w 21600"/>
                  <a:gd name="T5" fmla="*/ 20883 h 42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136" fill="none" extrusionOk="0">
                    <a:moveTo>
                      <a:pt x="17743" y="42136"/>
                    </a:moveTo>
                    <a:cubicBezTo>
                      <a:pt x="7469" y="40271"/>
                      <a:pt x="0" y="31325"/>
                      <a:pt x="0" y="20883"/>
                    </a:cubicBezTo>
                    <a:cubicBezTo>
                      <a:pt x="0" y="11079"/>
                      <a:pt x="6602" y="2504"/>
                      <a:pt x="16080" y="-1"/>
                    </a:cubicBezTo>
                  </a:path>
                  <a:path w="21600" h="42136" stroke="0" extrusionOk="0">
                    <a:moveTo>
                      <a:pt x="17743" y="42136"/>
                    </a:moveTo>
                    <a:cubicBezTo>
                      <a:pt x="7469" y="40271"/>
                      <a:pt x="0" y="31325"/>
                      <a:pt x="0" y="20883"/>
                    </a:cubicBezTo>
                    <a:cubicBezTo>
                      <a:pt x="0" y="11079"/>
                      <a:pt x="6602" y="2504"/>
                      <a:pt x="16080" y="-1"/>
                    </a:cubicBezTo>
                    <a:lnTo>
                      <a:pt x="21600" y="20883"/>
                    </a:lnTo>
                    <a:close/>
                  </a:path>
                </a:pathLst>
              </a:custGeom>
              <a:noFill/>
              <a:ln w="5715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425" name="Line 121"/>
              <p:cNvSpPr>
                <a:spLocks noChangeAspect="1" noChangeShapeType="1"/>
              </p:cNvSpPr>
              <p:nvPr/>
            </p:nvSpPr>
            <p:spPr bwMode="auto">
              <a:xfrm rot="11361452" flipV="1">
                <a:off x="4543" y="1434"/>
                <a:ext cx="190" cy="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426" name="Line 122"/>
              <p:cNvSpPr>
                <a:spLocks noChangeAspect="1" noChangeShapeType="1"/>
              </p:cNvSpPr>
              <p:nvPr/>
            </p:nvSpPr>
            <p:spPr bwMode="auto">
              <a:xfrm rot="11361452">
                <a:off x="4558" y="1341"/>
                <a:ext cx="189" cy="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427" name="Arc 123"/>
              <p:cNvSpPr>
                <a:spLocks noChangeAspect="1"/>
              </p:cNvSpPr>
              <p:nvPr/>
            </p:nvSpPr>
            <p:spPr bwMode="auto">
              <a:xfrm rot="11361452">
                <a:off x="4551" y="1350"/>
                <a:ext cx="158" cy="164"/>
              </a:xfrm>
              <a:custGeom>
                <a:avLst/>
                <a:gdLst>
                  <a:gd name="G0" fmla="+- 0 0 0"/>
                  <a:gd name="G1" fmla="+- 11322 0 0"/>
                  <a:gd name="G2" fmla="+- 21600 0 0"/>
                  <a:gd name="T0" fmla="*/ 18395 w 21600"/>
                  <a:gd name="T1" fmla="*/ 0 h 22435"/>
                  <a:gd name="T2" fmla="*/ 18522 w 21600"/>
                  <a:gd name="T3" fmla="*/ 22435 h 22435"/>
                  <a:gd name="T4" fmla="*/ 0 w 21600"/>
                  <a:gd name="T5" fmla="*/ 11322 h 22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2435" fill="none" extrusionOk="0">
                    <a:moveTo>
                      <a:pt x="18394" y="0"/>
                    </a:moveTo>
                    <a:cubicBezTo>
                      <a:pt x="20490" y="3404"/>
                      <a:pt x="21600" y="7324"/>
                      <a:pt x="21600" y="11322"/>
                    </a:cubicBezTo>
                    <a:cubicBezTo>
                      <a:pt x="21600" y="15236"/>
                      <a:pt x="20536" y="19078"/>
                      <a:pt x="18521" y="22434"/>
                    </a:cubicBezTo>
                  </a:path>
                  <a:path w="21600" h="22435" stroke="0" extrusionOk="0">
                    <a:moveTo>
                      <a:pt x="18394" y="0"/>
                    </a:moveTo>
                    <a:cubicBezTo>
                      <a:pt x="20490" y="3404"/>
                      <a:pt x="21600" y="7324"/>
                      <a:pt x="21600" y="11322"/>
                    </a:cubicBezTo>
                    <a:cubicBezTo>
                      <a:pt x="21600" y="15236"/>
                      <a:pt x="20536" y="19078"/>
                      <a:pt x="18521" y="22434"/>
                    </a:cubicBezTo>
                    <a:lnTo>
                      <a:pt x="0" y="1132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54428" name="Rectangle 12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60375" y="1012825"/>
            <a:ext cx="8382000" cy="491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tabLst>
                <a:tab pos="914400" algn="l"/>
              </a:tabLst>
            </a:pPr>
            <a:r>
              <a:rPr lang="en-US">
                <a:solidFill>
                  <a:srgbClr val="000000"/>
                </a:solidFill>
              </a:rPr>
              <a:t>Setting up an Arbitrary View, given:</a:t>
            </a:r>
          </a:p>
          <a:p>
            <a:pPr marL="800100" lvl="1" indent="-457200">
              <a:lnSpc>
                <a:spcPct val="90000"/>
              </a:lnSpc>
              <a:spcBef>
                <a:spcPct val="25000"/>
              </a:spcBef>
              <a:buClr>
                <a:srgbClr val="00008C"/>
              </a:buClr>
              <a:buSzPct val="75000"/>
              <a:buFont typeface="Wingdings" charset="0"/>
              <a:buAutoNum type="arabicPeriod"/>
              <a:tabLst>
                <a:tab pos="914400" algn="l"/>
              </a:tabLst>
            </a:pPr>
            <a:r>
              <a:rPr lang="en-US" sz="2000">
                <a:solidFill>
                  <a:srgbClr val="00008C"/>
                </a:solidFill>
              </a:rPr>
              <a:t>Look from Point</a:t>
            </a:r>
          </a:p>
          <a:p>
            <a:pPr marL="800100" lvl="1" indent="-457200">
              <a:lnSpc>
                <a:spcPct val="90000"/>
              </a:lnSpc>
              <a:spcBef>
                <a:spcPct val="25000"/>
              </a:spcBef>
              <a:buClr>
                <a:srgbClr val="00008C"/>
              </a:buClr>
              <a:buSzPct val="75000"/>
              <a:buFont typeface="Wingdings" charset="0"/>
              <a:buAutoNum type="arabicPeriod"/>
              <a:tabLst>
                <a:tab pos="914400" algn="l"/>
              </a:tabLst>
            </a:pPr>
            <a:r>
              <a:rPr lang="en-US" sz="2000">
                <a:solidFill>
                  <a:srgbClr val="00008C"/>
                </a:solidFill>
              </a:rPr>
              <a:t>Look at point</a:t>
            </a:r>
          </a:p>
          <a:p>
            <a:pPr marL="800100" lvl="1" indent="-457200">
              <a:lnSpc>
                <a:spcPct val="90000"/>
              </a:lnSpc>
              <a:spcBef>
                <a:spcPct val="25000"/>
              </a:spcBef>
              <a:buClr>
                <a:srgbClr val="00008C"/>
              </a:buClr>
              <a:buSzPct val="75000"/>
              <a:buFont typeface="Wingdings" charset="0"/>
              <a:buAutoNum type="arabicPeriod"/>
              <a:tabLst>
                <a:tab pos="914400" algn="l"/>
              </a:tabLst>
            </a:pPr>
            <a:r>
              <a:rPr lang="en-US" sz="2000">
                <a:solidFill>
                  <a:srgbClr val="00008C"/>
                </a:solidFill>
              </a:rPr>
              <a:t>The </a:t>
            </a:r>
            <a:r>
              <a:rPr lang="ja-JP" altLang="en-US" sz="2000">
                <a:solidFill>
                  <a:srgbClr val="00008C"/>
                </a:solidFill>
                <a:latin typeface="Arial"/>
              </a:rPr>
              <a:t>“</a:t>
            </a:r>
            <a:r>
              <a:rPr lang="en-US" sz="2000">
                <a:solidFill>
                  <a:srgbClr val="00008C"/>
                </a:solidFill>
              </a:rPr>
              <a:t>up</a:t>
            </a:r>
            <a:r>
              <a:rPr lang="ja-JP" altLang="en-US" sz="2000">
                <a:solidFill>
                  <a:srgbClr val="00008C"/>
                </a:solidFill>
                <a:latin typeface="Arial"/>
              </a:rPr>
              <a:t>”</a:t>
            </a:r>
            <a:r>
              <a:rPr lang="en-US" sz="2000">
                <a:solidFill>
                  <a:srgbClr val="00008C"/>
                </a:solidFill>
              </a:rPr>
              <a:t> direction</a:t>
            </a:r>
            <a:endParaRPr lang="en-US">
              <a:solidFill>
                <a:srgbClr val="000000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tabLst>
                <a:tab pos="914400" algn="l"/>
              </a:tabLst>
            </a:pPr>
            <a:r>
              <a:rPr lang="en-US">
                <a:solidFill>
                  <a:srgbClr val="000000"/>
                </a:solidFill>
              </a:rPr>
              <a:t>From these, compute VRC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tabLst>
                <a:tab pos="914400" algn="l"/>
              </a:tabLst>
            </a:pPr>
            <a:endParaRPr lang="en-US" sz="2000">
              <a:solidFill>
                <a:srgbClr val="00008C"/>
              </a:solidFill>
            </a:endParaRPr>
          </a:p>
          <a:p>
            <a:pPr marL="800100" lvl="1" indent="-457200">
              <a:lnSpc>
                <a:spcPct val="90000"/>
              </a:lnSpc>
              <a:spcBef>
                <a:spcPct val="25000"/>
              </a:spcBef>
              <a:buClr>
                <a:srgbClr val="00008C"/>
              </a:buClr>
              <a:buSzPct val="75000"/>
              <a:buFont typeface="Wingdings" charset="0"/>
              <a:buNone/>
              <a:tabLst>
                <a:tab pos="914400" algn="l"/>
              </a:tabLst>
            </a:pPr>
            <a:endParaRPr lang="en-US" sz="2000">
              <a:solidFill>
                <a:srgbClr val="00008C"/>
              </a:solidFill>
            </a:endParaRPr>
          </a:p>
        </p:txBody>
      </p:sp>
      <p:graphicFrame>
        <p:nvGraphicFramePr>
          <p:cNvPr id="354430" name="Object 126"/>
          <p:cNvGraphicFramePr>
            <a:graphicFrameLocks noChangeAspect="1"/>
          </p:cNvGraphicFramePr>
          <p:nvPr/>
        </p:nvGraphicFramePr>
        <p:xfrm>
          <a:off x="1079500" y="3168650"/>
          <a:ext cx="306546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33" name="Equation" r:id="rId3" imgW="1523880" imgH="177480" progId="Equation.3">
                  <p:embed/>
                </p:oleObj>
              </mc:Choice>
              <mc:Fallback>
                <p:oleObj name="Equation" r:id="rId3" imgW="1523880" imgH="177480" progId="Equation.3">
                  <p:embed/>
                  <p:pic>
                    <p:nvPicPr>
                      <p:cNvPr id="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3168650"/>
                        <a:ext cx="306546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431" name="Object 127"/>
          <p:cNvGraphicFramePr>
            <a:graphicFrameLocks noChangeAspect="1"/>
          </p:cNvGraphicFramePr>
          <p:nvPr/>
        </p:nvGraphicFramePr>
        <p:xfrm>
          <a:off x="1082675" y="3489325"/>
          <a:ext cx="128428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34" name="Equation" r:id="rId5" imgW="583920" imgH="215640" progId="Equation.3">
                  <p:embed/>
                </p:oleObj>
              </mc:Choice>
              <mc:Fallback>
                <p:oleObj name="Equation" r:id="rId5" imgW="583920" imgH="215640" progId="Equation.3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3489325"/>
                        <a:ext cx="1284288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432" name="Object 128"/>
          <p:cNvGraphicFramePr>
            <a:graphicFrameLocks noChangeAspect="1"/>
          </p:cNvGraphicFramePr>
          <p:nvPr/>
        </p:nvGraphicFramePr>
        <p:xfrm>
          <a:off x="1081088" y="3894138"/>
          <a:ext cx="109696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35" name="Equation" r:id="rId7" imgW="469800" imgH="126720" progId="Equation.3">
                  <p:embed/>
                </p:oleObj>
              </mc:Choice>
              <mc:Fallback>
                <p:oleObj name="Equation" r:id="rId7" imgW="469800" imgH="126720" progId="Equation.3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3894138"/>
                        <a:ext cx="109696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Viewing</a:t>
            </a:r>
          </a:p>
        </p:txBody>
      </p:sp>
      <p:sp>
        <p:nvSpPr>
          <p:cNvPr id="3553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5403850"/>
          </a:xfrm>
        </p:spPr>
        <p:txBody>
          <a:bodyPr/>
          <a:lstStyle/>
          <a:p>
            <a:r>
              <a:rPr lang="en-US"/>
              <a:t>To display the scene, you need:</a:t>
            </a:r>
          </a:p>
          <a:p>
            <a:pPr lvl="1"/>
            <a:r>
              <a:rPr lang="en-US"/>
              <a:t>View plane</a:t>
            </a:r>
          </a:p>
          <a:p>
            <a:pPr lvl="2"/>
            <a:r>
              <a:rPr lang="en-US"/>
              <a:t>Usually perpendicular to the view direction</a:t>
            </a:r>
          </a:p>
          <a:p>
            <a:pPr lvl="1"/>
            <a:r>
              <a:rPr lang="en-US"/>
              <a:t>Window in the view plane</a:t>
            </a:r>
          </a:p>
          <a:p>
            <a:pPr lvl="2"/>
            <a:r>
              <a:rPr lang="en-US"/>
              <a:t>Only object that project to the window will be mapped to the viewport</a:t>
            </a:r>
          </a:p>
          <a:p>
            <a:pPr lvl="1"/>
            <a:r>
              <a:rPr lang="en-US"/>
              <a:t>View Volume</a:t>
            </a:r>
          </a:p>
          <a:p>
            <a:pPr lvl="2"/>
            <a:r>
              <a:rPr lang="en-US"/>
              <a:t>Front clipping plane</a:t>
            </a:r>
          </a:p>
          <a:p>
            <a:pPr lvl="2"/>
            <a:r>
              <a:rPr lang="en-US"/>
              <a:t>Back clipping plane</a:t>
            </a:r>
          </a:p>
          <a:p>
            <a:pPr lvl="2"/>
            <a:r>
              <a:rPr lang="en-US"/>
              <a:t>Projection type</a:t>
            </a:r>
          </a:p>
          <a:p>
            <a:pPr lvl="3"/>
            <a:r>
              <a:rPr lang="en-US"/>
              <a:t>Parallel</a:t>
            </a:r>
          </a:p>
          <a:p>
            <a:pPr lvl="3"/>
            <a:r>
              <a:rPr lang="en-US"/>
              <a:t>Perspective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Projection</a:t>
            </a:r>
          </a:p>
        </p:txBody>
      </p:sp>
      <p:sp>
        <p:nvSpPr>
          <p:cNvPr id="3563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2865438" cy="1235075"/>
          </a:xfrm>
        </p:spPr>
        <p:txBody>
          <a:bodyPr/>
          <a:lstStyle/>
          <a:p>
            <a:endParaRPr lang="en-US"/>
          </a:p>
        </p:txBody>
      </p:sp>
      <p:grpSp>
        <p:nvGrpSpPr>
          <p:cNvPr id="356375" name="Group 23"/>
          <p:cNvGrpSpPr>
            <a:grpSpLocks/>
          </p:cNvGrpSpPr>
          <p:nvPr/>
        </p:nvGrpSpPr>
        <p:grpSpPr bwMode="auto">
          <a:xfrm>
            <a:off x="3536950" y="1196975"/>
            <a:ext cx="4281488" cy="1436688"/>
            <a:chOff x="413" y="1876"/>
            <a:chExt cx="2697" cy="905"/>
          </a:xfrm>
        </p:grpSpPr>
        <p:sp>
          <p:nvSpPr>
            <p:cNvPr id="356360" name="AutoShape 8"/>
            <p:cNvSpPr>
              <a:spLocks noChangeArrowheads="1"/>
            </p:cNvSpPr>
            <p:nvPr/>
          </p:nvSpPr>
          <p:spPr bwMode="auto">
            <a:xfrm rot="605231" flipH="1">
              <a:off x="413" y="1927"/>
              <a:ext cx="596" cy="799"/>
            </a:xfrm>
            <a:prstGeom prst="parallelogram">
              <a:avLst>
                <a:gd name="adj" fmla="val 24125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63" name="Line 11"/>
            <p:cNvSpPr>
              <a:spLocks noChangeShapeType="1"/>
            </p:cNvSpPr>
            <p:nvPr/>
          </p:nvSpPr>
          <p:spPr bwMode="auto">
            <a:xfrm>
              <a:off x="936" y="2780"/>
              <a:ext cx="209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6365" name="Line 13"/>
            <p:cNvSpPr>
              <a:spLocks noChangeShapeType="1"/>
            </p:cNvSpPr>
            <p:nvPr/>
          </p:nvSpPr>
          <p:spPr bwMode="auto">
            <a:xfrm>
              <a:off x="936" y="1970"/>
              <a:ext cx="209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6367" name="Line 15"/>
            <p:cNvSpPr>
              <a:spLocks noChangeShapeType="1"/>
            </p:cNvSpPr>
            <p:nvPr/>
          </p:nvSpPr>
          <p:spPr bwMode="auto">
            <a:xfrm>
              <a:off x="495" y="1876"/>
              <a:ext cx="209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6369" name="Line 17"/>
            <p:cNvSpPr>
              <a:spLocks noChangeShapeType="1"/>
            </p:cNvSpPr>
            <p:nvPr/>
          </p:nvSpPr>
          <p:spPr bwMode="auto">
            <a:xfrm>
              <a:off x="495" y="2700"/>
              <a:ext cx="209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6370" name="AutoShape 18"/>
            <p:cNvSpPr>
              <a:spLocks noChangeArrowheads="1"/>
            </p:cNvSpPr>
            <p:nvPr/>
          </p:nvSpPr>
          <p:spPr bwMode="auto">
            <a:xfrm rot="605231" flipH="1">
              <a:off x="1309" y="1931"/>
              <a:ext cx="596" cy="799"/>
            </a:xfrm>
            <a:prstGeom prst="parallelogram">
              <a:avLst>
                <a:gd name="adj" fmla="val 24125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71" name="AutoShape 19"/>
            <p:cNvSpPr>
              <a:spLocks noChangeArrowheads="1"/>
            </p:cNvSpPr>
            <p:nvPr/>
          </p:nvSpPr>
          <p:spPr bwMode="auto">
            <a:xfrm rot="605231" flipH="1">
              <a:off x="2514" y="1927"/>
              <a:ext cx="596" cy="799"/>
            </a:xfrm>
            <a:prstGeom prst="parallelogram">
              <a:avLst>
                <a:gd name="adj" fmla="val 24125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6372" name="Text Box 20"/>
          <p:cNvSpPr txBox="1">
            <a:spLocks noChangeArrowheads="1"/>
          </p:cNvSpPr>
          <p:nvPr/>
        </p:nvSpPr>
        <p:spPr bwMode="auto">
          <a:xfrm>
            <a:off x="5264150" y="3046413"/>
            <a:ext cx="9842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Front </a:t>
            </a:r>
          </a:p>
          <a:p>
            <a:r>
              <a:rPr lang="en-US" sz="1800">
                <a:solidFill>
                  <a:srgbClr val="000000"/>
                </a:solidFill>
              </a:rPr>
              <a:t>Clipping</a:t>
            </a:r>
          </a:p>
          <a:p>
            <a:r>
              <a:rPr lang="en-US" sz="1800">
                <a:solidFill>
                  <a:srgbClr val="000000"/>
                </a:solidFill>
              </a:rPr>
              <a:t>Plane</a:t>
            </a:r>
          </a:p>
        </p:txBody>
      </p:sp>
      <p:sp>
        <p:nvSpPr>
          <p:cNvPr id="356373" name="Text Box 21"/>
          <p:cNvSpPr txBox="1">
            <a:spLocks noChangeArrowheads="1"/>
          </p:cNvSpPr>
          <p:nvPr/>
        </p:nvSpPr>
        <p:spPr bwMode="auto">
          <a:xfrm>
            <a:off x="7283450" y="3046413"/>
            <a:ext cx="9842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Back </a:t>
            </a:r>
          </a:p>
          <a:p>
            <a:r>
              <a:rPr lang="en-US" sz="1800">
                <a:solidFill>
                  <a:srgbClr val="000000"/>
                </a:solidFill>
              </a:rPr>
              <a:t>Clipping</a:t>
            </a:r>
          </a:p>
          <a:p>
            <a:r>
              <a:rPr lang="en-US" sz="1800">
                <a:solidFill>
                  <a:srgbClr val="000000"/>
                </a:solidFill>
              </a:rPr>
              <a:t>Plane</a:t>
            </a:r>
          </a:p>
        </p:txBody>
      </p:sp>
      <p:sp>
        <p:nvSpPr>
          <p:cNvPr id="356374" name="Text Box 22"/>
          <p:cNvSpPr txBox="1">
            <a:spLocks noChangeArrowheads="1"/>
          </p:cNvSpPr>
          <p:nvPr/>
        </p:nvSpPr>
        <p:spPr bwMode="auto">
          <a:xfrm>
            <a:off x="3548063" y="3046413"/>
            <a:ext cx="97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Window</a:t>
            </a:r>
          </a:p>
        </p:txBody>
      </p:sp>
      <p:sp>
        <p:nvSpPr>
          <p:cNvPr id="356376" name="Line 24"/>
          <p:cNvSpPr>
            <a:spLocks noChangeShapeType="1"/>
          </p:cNvSpPr>
          <p:nvPr/>
        </p:nvSpPr>
        <p:spPr bwMode="auto">
          <a:xfrm>
            <a:off x="2478088" y="1897063"/>
            <a:ext cx="4867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77" name="Oval 25"/>
          <p:cNvSpPr>
            <a:spLocks noChangeArrowheads="1"/>
          </p:cNvSpPr>
          <p:nvPr/>
        </p:nvSpPr>
        <p:spPr bwMode="auto">
          <a:xfrm>
            <a:off x="2449513" y="184785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78" name="Oval 26"/>
          <p:cNvSpPr>
            <a:spLocks noChangeArrowheads="1"/>
          </p:cNvSpPr>
          <p:nvPr/>
        </p:nvSpPr>
        <p:spPr bwMode="auto">
          <a:xfrm>
            <a:off x="5373688" y="1833563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79" name="Oval 27"/>
          <p:cNvSpPr>
            <a:spLocks noChangeArrowheads="1"/>
          </p:cNvSpPr>
          <p:nvPr/>
        </p:nvSpPr>
        <p:spPr bwMode="auto">
          <a:xfrm>
            <a:off x="7305675" y="18573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80" name="Line 28"/>
          <p:cNvSpPr>
            <a:spLocks noChangeShapeType="1"/>
          </p:cNvSpPr>
          <p:nvPr/>
        </p:nvSpPr>
        <p:spPr bwMode="auto">
          <a:xfrm flipV="1">
            <a:off x="3973513" y="2574925"/>
            <a:ext cx="87312" cy="471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82" name="Line 30"/>
          <p:cNvSpPr>
            <a:spLocks noChangeShapeType="1"/>
          </p:cNvSpPr>
          <p:nvPr/>
        </p:nvSpPr>
        <p:spPr bwMode="auto">
          <a:xfrm flipV="1">
            <a:off x="5526088" y="2546350"/>
            <a:ext cx="79375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83" name="Line 31"/>
          <p:cNvSpPr>
            <a:spLocks noChangeShapeType="1"/>
          </p:cNvSpPr>
          <p:nvPr/>
        </p:nvSpPr>
        <p:spPr bwMode="auto">
          <a:xfrm flipV="1">
            <a:off x="7532688" y="2516188"/>
            <a:ext cx="0" cy="541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84" name="Text Box 32"/>
          <p:cNvSpPr txBox="1">
            <a:spLocks noChangeArrowheads="1"/>
          </p:cNvSpPr>
          <p:nvPr/>
        </p:nvSpPr>
        <p:spPr bwMode="auto">
          <a:xfrm>
            <a:off x="1590675" y="1123950"/>
            <a:ext cx="11112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View</a:t>
            </a:r>
          </a:p>
          <a:p>
            <a:r>
              <a:rPr lang="en-US" sz="1800">
                <a:solidFill>
                  <a:srgbClr val="000000"/>
                </a:solidFill>
              </a:rPr>
              <a:t>Reference</a:t>
            </a:r>
          </a:p>
          <a:p>
            <a:r>
              <a:rPr lang="en-US" sz="1800">
                <a:solidFill>
                  <a:srgbClr val="000000"/>
                </a:solidFill>
              </a:rPr>
              <a:t>Point</a:t>
            </a:r>
          </a:p>
        </p:txBody>
      </p:sp>
      <p:sp>
        <p:nvSpPr>
          <p:cNvPr id="356385" name="Line 33"/>
          <p:cNvSpPr>
            <a:spLocks noChangeShapeType="1"/>
          </p:cNvSpPr>
          <p:nvPr/>
        </p:nvSpPr>
        <p:spPr bwMode="auto">
          <a:xfrm flipV="1">
            <a:off x="1160463" y="3814763"/>
            <a:ext cx="0" cy="1406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86" name="Line 34"/>
          <p:cNvSpPr>
            <a:spLocks noChangeShapeType="1"/>
          </p:cNvSpPr>
          <p:nvPr/>
        </p:nvSpPr>
        <p:spPr bwMode="auto">
          <a:xfrm>
            <a:off x="1160463" y="5221288"/>
            <a:ext cx="14351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87" name="Rectangle 35"/>
          <p:cNvSpPr>
            <a:spLocks noChangeArrowheads="1"/>
          </p:cNvSpPr>
          <p:nvPr/>
        </p:nvSpPr>
        <p:spPr bwMode="auto">
          <a:xfrm>
            <a:off x="1622425" y="3863975"/>
            <a:ext cx="492125" cy="81597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88" name="Line 36"/>
          <p:cNvSpPr>
            <a:spLocks noChangeShapeType="1"/>
          </p:cNvSpPr>
          <p:nvPr/>
        </p:nvSpPr>
        <p:spPr bwMode="auto">
          <a:xfrm>
            <a:off x="1612900" y="4581525"/>
            <a:ext cx="0" cy="639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89" name="Line 37"/>
          <p:cNvSpPr>
            <a:spLocks noChangeShapeType="1"/>
          </p:cNvSpPr>
          <p:nvPr/>
        </p:nvSpPr>
        <p:spPr bwMode="auto">
          <a:xfrm>
            <a:off x="2100263" y="4595813"/>
            <a:ext cx="0" cy="639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90" name="Line 38"/>
          <p:cNvSpPr>
            <a:spLocks noChangeShapeType="1"/>
          </p:cNvSpPr>
          <p:nvPr/>
        </p:nvSpPr>
        <p:spPr bwMode="auto">
          <a:xfrm>
            <a:off x="1612900" y="5221288"/>
            <a:ext cx="4714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91" name="Text Box 39"/>
          <p:cNvSpPr txBox="1">
            <a:spLocks noChangeArrowheads="1"/>
          </p:cNvSpPr>
          <p:nvPr/>
        </p:nvSpPr>
        <p:spPr bwMode="auto">
          <a:xfrm>
            <a:off x="1398588" y="5470525"/>
            <a:ext cx="97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Window</a:t>
            </a:r>
          </a:p>
        </p:txBody>
      </p:sp>
      <p:sp>
        <p:nvSpPr>
          <p:cNvPr id="356392" name="Text Box 40"/>
          <p:cNvSpPr txBox="1">
            <a:spLocks noChangeArrowheads="1"/>
          </p:cNvSpPr>
          <p:nvPr/>
        </p:nvSpPr>
        <p:spPr bwMode="auto">
          <a:xfrm>
            <a:off x="2305050" y="3967163"/>
            <a:ext cx="920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View</a:t>
            </a:r>
          </a:p>
          <a:p>
            <a:r>
              <a:rPr lang="en-US" sz="1800">
                <a:solidFill>
                  <a:srgbClr val="000000"/>
                </a:solidFill>
              </a:rPr>
              <a:t>Volume</a:t>
            </a:r>
          </a:p>
        </p:txBody>
      </p:sp>
      <p:sp>
        <p:nvSpPr>
          <p:cNvPr id="356393" name="Text Box 41"/>
          <p:cNvSpPr txBox="1">
            <a:spLocks noChangeArrowheads="1"/>
          </p:cNvSpPr>
          <p:nvPr/>
        </p:nvSpPr>
        <p:spPr bwMode="auto">
          <a:xfrm>
            <a:off x="695325" y="376555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-z</a:t>
            </a:r>
            <a:r>
              <a:rPr lang="en-US" sz="1800" baseline="-25000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356394" name="Text Box 42"/>
          <p:cNvSpPr txBox="1">
            <a:spLocks noChangeArrowheads="1"/>
          </p:cNvSpPr>
          <p:nvPr/>
        </p:nvSpPr>
        <p:spPr bwMode="auto">
          <a:xfrm>
            <a:off x="2352675" y="52451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x</a:t>
            </a:r>
            <a:r>
              <a:rPr lang="en-US" sz="1800" baseline="-25000">
                <a:solidFill>
                  <a:srgbClr val="000000"/>
                </a:solidFill>
              </a:rPr>
              <a:t>v</a:t>
            </a:r>
          </a:p>
        </p:txBody>
      </p:sp>
      <p:graphicFrame>
        <p:nvGraphicFramePr>
          <p:cNvPr id="356395" name="Object 43"/>
          <p:cNvGraphicFramePr>
            <a:graphicFrameLocks noChangeAspect="1"/>
          </p:cNvGraphicFramePr>
          <p:nvPr/>
        </p:nvGraphicFramePr>
        <p:xfrm>
          <a:off x="5170488" y="4649788"/>
          <a:ext cx="2130425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96" name="Equation" r:id="rId3" imgW="1193760" imgH="774360" progId="Equation.3">
                  <p:embed/>
                </p:oleObj>
              </mc:Choice>
              <mc:Fallback>
                <p:oleObj name="Equation" r:id="rId3" imgW="1193760" imgH="77436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4649788"/>
                        <a:ext cx="2130425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Perspective Projection</a:t>
            </a:r>
          </a:p>
        </p:txBody>
      </p:sp>
      <p:sp>
        <p:nvSpPr>
          <p:cNvPr id="3573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2865438" cy="1235075"/>
          </a:xfrm>
        </p:spPr>
        <p:txBody>
          <a:bodyPr/>
          <a:lstStyle/>
          <a:p>
            <a:endParaRPr lang="en-US"/>
          </a:p>
        </p:txBody>
      </p:sp>
      <p:sp>
        <p:nvSpPr>
          <p:cNvPr id="357381" name="AutoShape 5"/>
          <p:cNvSpPr>
            <a:spLocks noChangeArrowheads="1"/>
          </p:cNvSpPr>
          <p:nvPr/>
        </p:nvSpPr>
        <p:spPr bwMode="auto">
          <a:xfrm rot="450281" flipH="1">
            <a:off x="4213225" y="1646238"/>
            <a:ext cx="379413" cy="788987"/>
          </a:xfrm>
          <a:prstGeom prst="parallelogram">
            <a:avLst>
              <a:gd name="adj" fmla="val 2494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386" name="AutoShape 10"/>
          <p:cNvSpPr>
            <a:spLocks noChangeArrowheads="1"/>
          </p:cNvSpPr>
          <p:nvPr/>
        </p:nvSpPr>
        <p:spPr bwMode="auto">
          <a:xfrm rot="605231" flipH="1">
            <a:off x="5340350" y="1223963"/>
            <a:ext cx="808038" cy="1246187"/>
          </a:xfrm>
          <a:prstGeom prst="parallelogram">
            <a:avLst>
              <a:gd name="adj" fmla="val 2412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387" name="AutoShape 11"/>
          <p:cNvSpPr>
            <a:spLocks noChangeArrowheads="1"/>
          </p:cNvSpPr>
          <p:nvPr/>
        </p:nvSpPr>
        <p:spPr bwMode="auto">
          <a:xfrm rot="605231" flipH="1">
            <a:off x="6932613" y="566738"/>
            <a:ext cx="1309687" cy="2014537"/>
          </a:xfrm>
          <a:prstGeom prst="parallelogram">
            <a:avLst>
              <a:gd name="adj" fmla="val 2412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388" name="Text Box 12"/>
          <p:cNvSpPr txBox="1">
            <a:spLocks noChangeArrowheads="1"/>
          </p:cNvSpPr>
          <p:nvPr/>
        </p:nvSpPr>
        <p:spPr bwMode="auto">
          <a:xfrm>
            <a:off x="5264150" y="3046413"/>
            <a:ext cx="9842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Front </a:t>
            </a:r>
          </a:p>
          <a:p>
            <a:r>
              <a:rPr lang="en-US" sz="1800">
                <a:solidFill>
                  <a:srgbClr val="000000"/>
                </a:solidFill>
              </a:rPr>
              <a:t>Clipping</a:t>
            </a:r>
          </a:p>
          <a:p>
            <a:r>
              <a:rPr lang="en-US" sz="1800">
                <a:solidFill>
                  <a:srgbClr val="000000"/>
                </a:solidFill>
              </a:rPr>
              <a:t>Plane</a:t>
            </a:r>
          </a:p>
        </p:txBody>
      </p:sp>
      <p:sp>
        <p:nvSpPr>
          <p:cNvPr id="357389" name="Text Box 13"/>
          <p:cNvSpPr txBox="1">
            <a:spLocks noChangeArrowheads="1"/>
          </p:cNvSpPr>
          <p:nvPr/>
        </p:nvSpPr>
        <p:spPr bwMode="auto">
          <a:xfrm>
            <a:off x="7283450" y="3046413"/>
            <a:ext cx="9842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Back </a:t>
            </a:r>
          </a:p>
          <a:p>
            <a:r>
              <a:rPr lang="en-US" sz="1800">
                <a:solidFill>
                  <a:srgbClr val="000000"/>
                </a:solidFill>
              </a:rPr>
              <a:t>Clipping</a:t>
            </a:r>
          </a:p>
          <a:p>
            <a:r>
              <a:rPr lang="en-US" sz="1800">
                <a:solidFill>
                  <a:srgbClr val="000000"/>
                </a:solidFill>
              </a:rPr>
              <a:t>Plane</a:t>
            </a:r>
          </a:p>
        </p:txBody>
      </p:sp>
      <p:sp>
        <p:nvSpPr>
          <p:cNvPr id="357390" name="Text Box 14"/>
          <p:cNvSpPr txBox="1">
            <a:spLocks noChangeArrowheads="1"/>
          </p:cNvSpPr>
          <p:nvPr/>
        </p:nvSpPr>
        <p:spPr bwMode="auto">
          <a:xfrm>
            <a:off x="3548063" y="3046413"/>
            <a:ext cx="97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Window</a:t>
            </a:r>
          </a:p>
        </p:txBody>
      </p:sp>
      <p:sp>
        <p:nvSpPr>
          <p:cNvPr id="357391" name="Line 15"/>
          <p:cNvSpPr>
            <a:spLocks noChangeShapeType="1"/>
          </p:cNvSpPr>
          <p:nvPr/>
        </p:nvSpPr>
        <p:spPr bwMode="auto">
          <a:xfrm>
            <a:off x="2497138" y="2289175"/>
            <a:ext cx="5546725" cy="384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7395" name="Line 19"/>
          <p:cNvSpPr>
            <a:spLocks noChangeShapeType="1"/>
          </p:cNvSpPr>
          <p:nvPr/>
        </p:nvSpPr>
        <p:spPr bwMode="auto">
          <a:xfrm flipV="1">
            <a:off x="3973513" y="2574925"/>
            <a:ext cx="87312" cy="471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7396" name="Line 20"/>
          <p:cNvSpPr>
            <a:spLocks noChangeShapeType="1"/>
          </p:cNvSpPr>
          <p:nvPr/>
        </p:nvSpPr>
        <p:spPr bwMode="auto">
          <a:xfrm flipV="1">
            <a:off x="5526088" y="2546350"/>
            <a:ext cx="79375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7397" name="Line 21"/>
          <p:cNvSpPr>
            <a:spLocks noChangeShapeType="1"/>
          </p:cNvSpPr>
          <p:nvPr/>
        </p:nvSpPr>
        <p:spPr bwMode="auto">
          <a:xfrm flipV="1">
            <a:off x="7532688" y="2516188"/>
            <a:ext cx="0" cy="541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7398" name="Text Box 22"/>
          <p:cNvSpPr txBox="1">
            <a:spLocks noChangeArrowheads="1"/>
          </p:cNvSpPr>
          <p:nvPr/>
        </p:nvSpPr>
        <p:spPr bwMode="auto">
          <a:xfrm>
            <a:off x="1541463" y="1477963"/>
            <a:ext cx="1123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Center of</a:t>
            </a:r>
          </a:p>
          <a:p>
            <a:r>
              <a:rPr lang="en-US" sz="1800">
                <a:solidFill>
                  <a:srgbClr val="000000"/>
                </a:solidFill>
              </a:rPr>
              <a:t>Projection</a:t>
            </a:r>
          </a:p>
        </p:txBody>
      </p:sp>
      <p:sp>
        <p:nvSpPr>
          <p:cNvPr id="357399" name="Line 23"/>
          <p:cNvSpPr>
            <a:spLocks noChangeShapeType="1"/>
          </p:cNvSpPr>
          <p:nvPr/>
        </p:nvSpPr>
        <p:spPr bwMode="auto">
          <a:xfrm flipH="1" flipV="1">
            <a:off x="1308100" y="2987675"/>
            <a:ext cx="1588" cy="213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7400" name="Line 24"/>
          <p:cNvSpPr>
            <a:spLocks noChangeShapeType="1"/>
          </p:cNvSpPr>
          <p:nvPr/>
        </p:nvSpPr>
        <p:spPr bwMode="auto">
          <a:xfrm>
            <a:off x="1319213" y="5132388"/>
            <a:ext cx="24876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7402" name="Line 26"/>
          <p:cNvSpPr>
            <a:spLocks noChangeShapeType="1"/>
          </p:cNvSpPr>
          <p:nvPr/>
        </p:nvSpPr>
        <p:spPr bwMode="auto">
          <a:xfrm>
            <a:off x="1633538" y="4040188"/>
            <a:ext cx="403225" cy="1800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7403" name="Line 27"/>
          <p:cNvSpPr>
            <a:spLocks noChangeShapeType="1"/>
          </p:cNvSpPr>
          <p:nvPr/>
        </p:nvSpPr>
        <p:spPr bwMode="auto">
          <a:xfrm flipH="1">
            <a:off x="2043113" y="4056063"/>
            <a:ext cx="403225" cy="1808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7404" name="Line 28"/>
          <p:cNvSpPr>
            <a:spLocks noChangeShapeType="1"/>
          </p:cNvSpPr>
          <p:nvPr/>
        </p:nvSpPr>
        <p:spPr bwMode="auto">
          <a:xfrm>
            <a:off x="1870075" y="5122863"/>
            <a:ext cx="352425" cy="95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7405" name="Text Box 29"/>
          <p:cNvSpPr txBox="1">
            <a:spLocks noChangeArrowheads="1"/>
          </p:cNvSpPr>
          <p:nvPr/>
        </p:nvSpPr>
        <p:spPr bwMode="auto">
          <a:xfrm>
            <a:off x="2363788" y="5705475"/>
            <a:ext cx="1328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(x</a:t>
            </a:r>
            <a:r>
              <a:rPr lang="en-US" sz="1800" baseline="-25000">
                <a:solidFill>
                  <a:srgbClr val="000000"/>
                </a:solidFill>
              </a:rPr>
              <a:t>cp</a:t>
            </a:r>
            <a:r>
              <a:rPr lang="en-US" sz="1800">
                <a:solidFill>
                  <a:srgbClr val="000000"/>
                </a:solidFill>
              </a:rPr>
              <a:t>, y</a:t>
            </a:r>
            <a:r>
              <a:rPr lang="en-US" sz="1800" baseline="-25000">
                <a:solidFill>
                  <a:srgbClr val="000000"/>
                </a:solidFill>
              </a:rPr>
              <a:t>cp</a:t>
            </a:r>
            <a:r>
              <a:rPr lang="en-US" sz="1800">
                <a:solidFill>
                  <a:srgbClr val="000000"/>
                </a:solidFill>
              </a:rPr>
              <a:t>, z</a:t>
            </a:r>
            <a:r>
              <a:rPr lang="en-US" sz="1800" baseline="-25000">
                <a:solidFill>
                  <a:srgbClr val="000000"/>
                </a:solidFill>
              </a:rPr>
              <a:t>cp</a:t>
            </a:r>
            <a:r>
              <a:rPr lang="en-US" sz="18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57406" name="Text Box 30"/>
          <p:cNvSpPr txBox="1">
            <a:spLocks noChangeArrowheads="1"/>
          </p:cNvSpPr>
          <p:nvPr/>
        </p:nvSpPr>
        <p:spPr bwMode="auto">
          <a:xfrm>
            <a:off x="2493963" y="3997325"/>
            <a:ext cx="920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View</a:t>
            </a:r>
          </a:p>
          <a:p>
            <a:r>
              <a:rPr lang="en-US" sz="1800">
                <a:solidFill>
                  <a:srgbClr val="000000"/>
                </a:solidFill>
              </a:rPr>
              <a:t>Volume</a:t>
            </a:r>
          </a:p>
        </p:txBody>
      </p:sp>
      <p:sp>
        <p:nvSpPr>
          <p:cNvPr id="357407" name="Text Box 31"/>
          <p:cNvSpPr txBox="1">
            <a:spLocks noChangeArrowheads="1"/>
          </p:cNvSpPr>
          <p:nvPr/>
        </p:nvSpPr>
        <p:spPr bwMode="auto">
          <a:xfrm>
            <a:off x="854075" y="367665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-z</a:t>
            </a:r>
            <a:r>
              <a:rPr lang="en-US" sz="1800" baseline="-25000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357408" name="Text Box 32"/>
          <p:cNvSpPr txBox="1">
            <a:spLocks noChangeArrowheads="1"/>
          </p:cNvSpPr>
          <p:nvPr/>
        </p:nvSpPr>
        <p:spPr bwMode="auto">
          <a:xfrm>
            <a:off x="3514725" y="5235575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x</a:t>
            </a:r>
            <a:r>
              <a:rPr lang="en-US" sz="1800" baseline="-25000">
                <a:solidFill>
                  <a:srgbClr val="000000"/>
                </a:solidFill>
              </a:rPr>
              <a:t>v</a:t>
            </a:r>
          </a:p>
        </p:txBody>
      </p:sp>
      <p:graphicFrame>
        <p:nvGraphicFramePr>
          <p:cNvPr id="357409" name="Object 33"/>
          <p:cNvGraphicFramePr>
            <a:graphicFrameLocks noChangeAspect="1"/>
          </p:cNvGraphicFramePr>
          <p:nvPr/>
        </p:nvGraphicFramePr>
        <p:xfrm>
          <a:off x="5803900" y="4470400"/>
          <a:ext cx="2379663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24" name="Equation" r:id="rId3" imgW="1333440" imgH="1130040" progId="Equation.3">
                  <p:embed/>
                </p:oleObj>
              </mc:Choice>
              <mc:Fallback>
                <p:oleObj name="Equation" r:id="rId3" imgW="1333440" imgH="11300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4470400"/>
                        <a:ext cx="2379663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411" name="Line 35"/>
          <p:cNvSpPr>
            <a:spLocks noChangeShapeType="1"/>
          </p:cNvSpPr>
          <p:nvPr/>
        </p:nvSpPr>
        <p:spPr bwMode="auto">
          <a:xfrm>
            <a:off x="2511425" y="2303463"/>
            <a:ext cx="4564063" cy="206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7412" name="Line 36"/>
          <p:cNvSpPr>
            <a:spLocks noChangeShapeType="1"/>
          </p:cNvSpPr>
          <p:nvPr/>
        </p:nvSpPr>
        <p:spPr bwMode="auto">
          <a:xfrm flipV="1">
            <a:off x="2520950" y="654050"/>
            <a:ext cx="5576888" cy="1639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7413" name="Line 37"/>
          <p:cNvSpPr>
            <a:spLocks noChangeShapeType="1"/>
          </p:cNvSpPr>
          <p:nvPr/>
        </p:nvSpPr>
        <p:spPr bwMode="auto">
          <a:xfrm flipV="1">
            <a:off x="2482850" y="495300"/>
            <a:ext cx="4613275" cy="1817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7392" name="Oval 16"/>
          <p:cNvSpPr>
            <a:spLocks noChangeArrowheads="1"/>
          </p:cNvSpPr>
          <p:nvPr/>
        </p:nvSpPr>
        <p:spPr bwMode="auto">
          <a:xfrm>
            <a:off x="2459038" y="22510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14" name="Oval 38"/>
          <p:cNvSpPr>
            <a:spLocks noChangeArrowheads="1"/>
          </p:cNvSpPr>
          <p:nvPr/>
        </p:nvSpPr>
        <p:spPr bwMode="auto">
          <a:xfrm>
            <a:off x="1993900" y="5805488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15" name="Line 39"/>
          <p:cNvSpPr>
            <a:spLocks noChangeShapeType="1"/>
          </p:cNvSpPr>
          <p:nvPr/>
        </p:nvSpPr>
        <p:spPr bwMode="auto">
          <a:xfrm>
            <a:off x="1624013" y="4040188"/>
            <a:ext cx="8255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7416" name="Line 40"/>
          <p:cNvSpPr>
            <a:spLocks noChangeShapeType="1"/>
          </p:cNvSpPr>
          <p:nvPr/>
        </p:nvSpPr>
        <p:spPr bwMode="auto">
          <a:xfrm>
            <a:off x="1757363" y="4625975"/>
            <a:ext cx="5810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7417" name="Line 41"/>
          <p:cNvSpPr>
            <a:spLocks noChangeShapeType="1"/>
          </p:cNvSpPr>
          <p:nvPr/>
        </p:nvSpPr>
        <p:spPr bwMode="auto">
          <a:xfrm>
            <a:off x="1628775" y="4035425"/>
            <a:ext cx="157163" cy="6191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7418" name="Line 42"/>
          <p:cNvSpPr>
            <a:spLocks noChangeShapeType="1"/>
          </p:cNvSpPr>
          <p:nvPr/>
        </p:nvSpPr>
        <p:spPr bwMode="auto">
          <a:xfrm flipH="1">
            <a:off x="2306638" y="4024313"/>
            <a:ext cx="128587" cy="5905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7419" name="Line 43"/>
          <p:cNvSpPr>
            <a:spLocks noChangeShapeType="1"/>
          </p:cNvSpPr>
          <p:nvPr/>
        </p:nvSpPr>
        <p:spPr bwMode="auto">
          <a:xfrm flipH="1">
            <a:off x="766763" y="5141913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7420" name="Line 44"/>
          <p:cNvSpPr>
            <a:spLocks noChangeShapeType="1"/>
          </p:cNvSpPr>
          <p:nvPr/>
        </p:nvSpPr>
        <p:spPr bwMode="auto">
          <a:xfrm flipH="1">
            <a:off x="762000" y="5934075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7421" name="Text Box 45"/>
          <p:cNvSpPr txBox="1">
            <a:spLocks noChangeArrowheads="1"/>
          </p:cNvSpPr>
          <p:nvPr/>
        </p:nvSpPr>
        <p:spPr bwMode="auto">
          <a:xfrm>
            <a:off x="749300" y="53578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d</a:t>
            </a:r>
            <a:endParaRPr lang="en-US" sz="1800" baseline="-25000">
              <a:solidFill>
                <a:srgbClr val="000000"/>
              </a:solidFill>
            </a:endParaRPr>
          </a:p>
        </p:txBody>
      </p:sp>
      <p:sp>
        <p:nvSpPr>
          <p:cNvPr id="357422" name="Line 46"/>
          <p:cNvSpPr>
            <a:spLocks noChangeShapeType="1"/>
          </p:cNvSpPr>
          <p:nvPr/>
        </p:nvSpPr>
        <p:spPr bwMode="auto">
          <a:xfrm flipH="1">
            <a:off x="884238" y="5722938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7423" name="Line 47"/>
          <p:cNvSpPr>
            <a:spLocks noChangeShapeType="1"/>
          </p:cNvSpPr>
          <p:nvPr/>
        </p:nvSpPr>
        <p:spPr bwMode="auto">
          <a:xfrm flipH="1" flipV="1">
            <a:off x="900113" y="5148263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Lighting</a:t>
            </a:r>
          </a:p>
        </p:txBody>
      </p:sp>
      <p:sp>
        <p:nvSpPr>
          <p:cNvPr id="3584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5403850"/>
          </a:xfrm>
        </p:spPr>
        <p:txBody>
          <a:bodyPr/>
          <a:lstStyle/>
          <a:p>
            <a:r>
              <a:rPr lang="en-US"/>
              <a:t>For realistic lighting effects, the following are generally included:</a:t>
            </a:r>
          </a:p>
          <a:p>
            <a:pPr lvl="1"/>
            <a:r>
              <a:rPr lang="en-US"/>
              <a:t>Ambient illumination</a:t>
            </a:r>
          </a:p>
          <a:p>
            <a:pPr lvl="2"/>
            <a:r>
              <a:rPr lang="en-US"/>
              <a:t>background lighting, no light source, just simply there</a:t>
            </a:r>
          </a:p>
          <a:p>
            <a:pPr lvl="1"/>
            <a:r>
              <a:rPr lang="en-US"/>
              <a:t>Diffuse reflection</a:t>
            </a:r>
          </a:p>
          <a:p>
            <a:pPr lvl="2"/>
            <a:r>
              <a:rPr lang="en-US"/>
              <a:t>light reflects equally in all directions</a:t>
            </a:r>
          </a:p>
          <a:p>
            <a:pPr lvl="1"/>
            <a:r>
              <a:rPr lang="en-US"/>
              <a:t>Specular reflection</a:t>
            </a:r>
          </a:p>
          <a:p>
            <a:pPr lvl="2"/>
            <a:r>
              <a:rPr lang="en-US"/>
              <a:t>light seen depends on the view direction</a:t>
            </a:r>
          </a:p>
          <a:p>
            <a:pPr lvl="1"/>
            <a:r>
              <a:rPr lang="en-US"/>
              <a:t>Refracted (transmitted) light</a:t>
            </a:r>
          </a:p>
          <a:p>
            <a:pPr lvl="2"/>
            <a:r>
              <a:rPr lang="en-US"/>
              <a:t>for transparent objects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Illumination Model</a:t>
            </a:r>
          </a:p>
        </p:txBody>
      </p:sp>
      <p:sp>
        <p:nvSpPr>
          <p:cNvPr id="3594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92113" y="914400"/>
            <a:ext cx="8382000" cy="5403850"/>
          </a:xfrm>
        </p:spPr>
        <p:txBody>
          <a:bodyPr/>
          <a:lstStyle/>
          <a:p>
            <a:r>
              <a:rPr lang="en-US"/>
              <a:t>One illumination model, that works well, and is not too computationally expensive is:</a:t>
            </a:r>
          </a:p>
          <a:p>
            <a:endParaRPr lang="en-US"/>
          </a:p>
        </p:txBody>
      </p:sp>
      <p:graphicFrame>
        <p:nvGraphicFramePr>
          <p:cNvPr id="359428" name="Object 4"/>
          <p:cNvGraphicFramePr>
            <a:graphicFrameLocks noChangeAspect="1"/>
          </p:cNvGraphicFramePr>
          <p:nvPr/>
        </p:nvGraphicFramePr>
        <p:xfrm>
          <a:off x="1060450" y="1911350"/>
          <a:ext cx="7208838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49" name="Equation" r:id="rId3" imgW="4038480" imgH="393480" progId="Equation.3">
                  <p:embed/>
                </p:oleObj>
              </mc:Choice>
              <mc:Fallback>
                <p:oleObj name="Equation" r:id="rId3" imgW="40384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1911350"/>
                        <a:ext cx="7208838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0" name="Object 6"/>
          <p:cNvGraphicFramePr>
            <a:graphicFrameLocks noChangeAspect="1"/>
          </p:cNvGraphicFramePr>
          <p:nvPr/>
        </p:nvGraphicFramePr>
        <p:xfrm>
          <a:off x="449263" y="4886325"/>
          <a:ext cx="321786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50" name="Equation" r:id="rId5" imgW="1803240" imgH="190440" progId="Equation.3">
                  <p:embed/>
                </p:oleObj>
              </mc:Choice>
              <mc:Fallback>
                <p:oleObj name="Equation" r:id="rId5" imgW="1803240" imgH="1904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4886325"/>
                        <a:ext cx="3217862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1" name="Object 7"/>
          <p:cNvGraphicFramePr>
            <a:graphicFrameLocks noChangeAspect="1"/>
          </p:cNvGraphicFramePr>
          <p:nvPr/>
        </p:nvGraphicFramePr>
        <p:xfrm>
          <a:off x="449263" y="2833688"/>
          <a:ext cx="4262437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51" name="Equation" r:id="rId7" imgW="2387520" imgH="190440" progId="Equation.3">
                  <p:embed/>
                </p:oleObj>
              </mc:Choice>
              <mc:Fallback>
                <p:oleObj name="Equation" r:id="rId7" imgW="2387520" imgH="1904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2833688"/>
                        <a:ext cx="4262437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2" name="Object 8"/>
          <p:cNvGraphicFramePr>
            <a:graphicFrameLocks noChangeAspect="1"/>
          </p:cNvGraphicFramePr>
          <p:nvPr/>
        </p:nvGraphicFramePr>
        <p:xfrm>
          <a:off x="5340350" y="4033838"/>
          <a:ext cx="30607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52" name="Equation" r:id="rId9" imgW="1714320" imgH="190440" progId="Equation.3">
                  <p:embed/>
                </p:oleObj>
              </mc:Choice>
              <mc:Fallback>
                <p:oleObj name="Equation" r:id="rId9" imgW="1714320" imgH="1904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0350" y="4033838"/>
                        <a:ext cx="30607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3" name="Object 9"/>
          <p:cNvGraphicFramePr>
            <a:graphicFrameLocks noChangeAspect="1"/>
          </p:cNvGraphicFramePr>
          <p:nvPr/>
        </p:nvGraphicFramePr>
        <p:xfrm>
          <a:off x="5340350" y="3595688"/>
          <a:ext cx="319722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53" name="Equation" r:id="rId11" imgW="1790640" imgH="215640" progId="Equation.3">
                  <p:embed/>
                </p:oleObj>
              </mc:Choice>
              <mc:Fallback>
                <p:oleObj name="Equation" r:id="rId11" imgW="179064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0350" y="3595688"/>
                        <a:ext cx="319722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4" name="Object 10"/>
          <p:cNvGraphicFramePr>
            <a:graphicFrameLocks noChangeAspect="1"/>
          </p:cNvGraphicFramePr>
          <p:nvPr/>
        </p:nvGraphicFramePr>
        <p:xfrm>
          <a:off x="449263" y="3503613"/>
          <a:ext cx="260667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54" name="Equation" r:id="rId13" imgW="1460160" imgH="190440" progId="Equation.3">
                  <p:embed/>
                </p:oleObj>
              </mc:Choice>
              <mc:Fallback>
                <p:oleObj name="Equation" r:id="rId13" imgW="1460160" imgH="1904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3503613"/>
                        <a:ext cx="2606675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5" name="Object 11"/>
          <p:cNvGraphicFramePr>
            <a:graphicFrameLocks noChangeAspect="1"/>
          </p:cNvGraphicFramePr>
          <p:nvPr/>
        </p:nvGraphicFramePr>
        <p:xfrm>
          <a:off x="5340350" y="2814638"/>
          <a:ext cx="27654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55" name="Equation" r:id="rId15" imgW="1549080" imgH="190440" progId="Equation.3">
                  <p:embed/>
                </p:oleObj>
              </mc:Choice>
              <mc:Fallback>
                <p:oleObj name="Equation" r:id="rId15" imgW="1549080" imgH="1904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0350" y="2814638"/>
                        <a:ext cx="276542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6" name="Object 12"/>
          <p:cNvGraphicFramePr>
            <a:graphicFrameLocks noChangeAspect="1"/>
          </p:cNvGraphicFramePr>
          <p:nvPr/>
        </p:nvGraphicFramePr>
        <p:xfrm>
          <a:off x="449263" y="5884863"/>
          <a:ext cx="360203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56" name="Equation" r:id="rId17" imgW="2019240" imgH="190440" progId="Equation.3">
                  <p:embed/>
                </p:oleObj>
              </mc:Choice>
              <mc:Fallback>
                <p:oleObj name="Equation" r:id="rId17" imgW="2019240" imgH="1904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5884863"/>
                        <a:ext cx="3602037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7" name="Object 13"/>
          <p:cNvGraphicFramePr>
            <a:graphicFrameLocks noChangeAspect="1"/>
          </p:cNvGraphicFramePr>
          <p:nvPr/>
        </p:nvGraphicFramePr>
        <p:xfrm>
          <a:off x="449263" y="5553075"/>
          <a:ext cx="321786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57" name="Equation" r:id="rId19" imgW="1803240" imgH="190440" progId="Equation.3">
                  <p:embed/>
                </p:oleObj>
              </mc:Choice>
              <mc:Fallback>
                <p:oleObj name="Equation" r:id="rId19" imgW="1803240" imgH="1904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5553075"/>
                        <a:ext cx="3217862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8" name="Object 14"/>
          <p:cNvGraphicFramePr>
            <a:graphicFrameLocks noChangeAspect="1"/>
          </p:cNvGraphicFramePr>
          <p:nvPr/>
        </p:nvGraphicFramePr>
        <p:xfrm>
          <a:off x="449263" y="5219700"/>
          <a:ext cx="312578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58" name="Equation" r:id="rId21" imgW="1752480" imgH="190440" progId="Equation.3">
                  <p:embed/>
                </p:oleObj>
              </mc:Choice>
              <mc:Fallback>
                <p:oleObj name="Equation" r:id="rId21" imgW="1752480" imgH="1904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5219700"/>
                        <a:ext cx="3125787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9" name="Object 15"/>
          <p:cNvGraphicFramePr>
            <a:graphicFrameLocks noChangeAspect="1"/>
          </p:cNvGraphicFramePr>
          <p:nvPr/>
        </p:nvGraphicFramePr>
        <p:xfrm>
          <a:off x="449263" y="3836988"/>
          <a:ext cx="346868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59" name="Equation" r:id="rId23" imgW="1942920" imgH="215640" progId="Equation.3">
                  <p:embed/>
                </p:oleObj>
              </mc:Choice>
              <mc:Fallback>
                <p:oleObj name="Equation" r:id="rId23" imgW="1942920" imgH="215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3836988"/>
                        <a:ext cx="346868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40" name="Object 16"/>
          <p:cNvGraphicFramePr>
            <a:graphicFrameLocks noChangeAspect="1"/>
          </p:cNvGraphicFramePr>
          <p:nvPr/>
        </p:nvGraphicFramePr>
        <p:xfrm>
          <a:off x="449263" y="4552950"/>
          <a:ext cx="4398962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60" name="Equation" r:id="rId25" imgW="2463480" imgH="190440" progId="Equation.3">
                  <p:embed/>
                </p:oleObj>
              </mc:Choice>
              <mc:Fallback>
                <p:oleObj name="Equation" r:id="rId25" imgW="2463480" imgH="1904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4552950"/>
                        <a:ext cx="4398962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41" name="Object 17"/>
          <p:cNvGraphicFramePr>
            <a:graphicFrameLocks noChangeAspect="1"/>
          </p:cNvGraphicFramePr>
          <p:nvPr/>
        </p:nvGraphicFramePr>
        <p:xfrm>
          <a:off x="449263" y="4217988"/>
          <a:ext cx="4125912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61" name="Equation" r:id="rId27" imgW="2311200" imgH="190440" progId="Equation.3">
                  <p:embed/>
                </p:oleObj>
              </mc:Choice>
              <mc:Fallback>
                <p:oleObj name="Equation" r:id="rId27" imgW="2311200" imgH="1904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4217988"/>
                        <a:ext cx="4125912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42" name="Object 18"/>
          <p:cNvGraphicFramePr>
            <a:graphicFrameLocks noChangeAspect="1"/>
          </p:cNvGraphicFramePr>
          <p:nvPr/>
        </p:nvGraphicFramePr>
        <p:xfrm>
          <a:off x="5340350" y="3205163"/>
          <a:ext cx="28797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62" name="Equation" r:id="rId29" imgW="1612800" imgH="190440" progId="Equation.3">
                  <p:embed/>
                </p:oleObj>
              </mc:Choice>
              <mc:Fallback>
                <p:oleObj name="Equation" r:id="rId29" imgW="1612800" imgH="1904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0350" y="3205163"/>
                        <a:ext cx="287972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43" name="Object 19"/>
          <p:cNvGraphicFramePr>
            <a:graphicFrameLocks noChangeAspect="1"/>
          </p:cNvGraphicFramePr>
          <p:nvPr/>
        </p:nvGraphicFramePr>
        <p:xfrm>
          <a:off x="449263" y="3168650"/>
          <a:ext cx="4557712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63" name="Equation" r:id="rId31" imgW="2552400" imgH="190440" progId="Equation.3">
                  <p:embed/>
                </p:oleObj>
              </mc:Choice>
              <mc:Fallback>
                <p:oleObj name="Equation" r:id="rId31" imgW="2552400" imgH="1904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3168650"/>
                        <a:ext cx="4557712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44" name="Object 20"/>
          <p:cNvGraphicFramePr>
            <a:graphicFrameLocks noChangeAspect="1"/>
          </p:cNvGraphicFramePr>
          <p:nvPr/>
        </p:nvGraphicFramePr>
        <p:xfrm>
          <a:off x="5340350" y="5207000"/>
          <a:ext cx="251618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64" name="Equation" r:id="rId33" imgW="1409400" imgH="190440" progId="Equation.3">
                  <p:embed/>
                </p:oleObj>
              </mc:Choice>
              <mc:Fallback>
                <p:oleObj name="Equation" r:id="rId33" imgW="1409400" imgH="1904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0350" y="5207000"/>
                        <a:ext cx="2516188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45" name="Object 21"/>
          <p:cNvGraphicFramePr>
            <a:graphicFrameLocks noChangeAspect="1"/>
          </p:cNvGraphicFramePr>
          <p:nvPr/>
        </p:nvGraphicFramePr>
        <p:xfrm>
          <a:off x="5340350" y="4814888"/>
          <a:ext cx="28559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65" name="Equation" r:id="rId35" imgW="1600200" imgH="190440" progId="Equation.3">
                  <p:embed/>
                </p:oleObj>
              </mc:Choice>
              <mc:Fallback>
                <p:oleObj name="Equation" r:id="rId35" imgW="1600200" imgH="1904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0350" y="4814888"/>
                        <a:ext cx="2855913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46" name="Object 22"/>
          <p:cNvGraphicFramePr>
            <a:graphicFrameLocks noChangeAspect="1"/>
          </p:cNvGraphicFramePr>
          <p:nvPr/>
        </p:nvGraphicFramePr>
        <p:xfrm>
          <a:off x="5340350" y="5989638"/>
          <a:ext cx="36957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66" name="Equation" r:id="rId37" imgW="2070000" imgH="190440" progId="Equation.3">
                  <p:embed/>
                </p:oleObj>
              </mc:Choice>
              <mc:Fallback>
                <p:oleObj name="Equation" r:id="rId37" imgW="2070000" imgH="1904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0350" y="5989638"/>
                        <a:ext cx="36957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47" name="Object 23"/>
          <p:cNvGraphicFramePr>
            <a:graphicFrameLocks noChangeAspect="1"/>
          </p:cNvGraphicFramePr>
          <p:nvPr/>
        </p:nvGraphicFramePr>
        <p:xfrm>
          <a:off x="5340350" y="5597525"/>
          <a:ext cx="22891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67" name="Equation" r:id="rId39" imgW="1282680" imgH="190440" progId="Equation.3">
                  <p:embed/>
                </p:oleObj>
              </mc:Choice>
              <mc:Fallback>
                <p:oleObj name="Equation" r:id="rId39" imgW="1282680" imgH="1904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0350" y="5597525"/>
                        <a:ext cx="228917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48" name="Object 24"/>
          <p:cNvGraphicFramePr>
            <a:graphicFrameLocks noChangeAspect="1"/>
          </p:cNvGraphicFramePr>
          <p:nvPr/>
        </p:nvGraphicFramePr>
        <p:xfrm>
          <a:off x="5340350" y="4424363"/>
          <a:ext cx="18145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68" name="Equation" r:id="rId41" imgW="1015920" imgH="190440" progId="Equation.3">
                  <p:embed/>
                </p:oleObj>
              </mc:Choice>
              <mc:Fallback>
                <p:oleObj name="Equation" r:id="rId41" imgW="1015920" imgH="1904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0350" y="4424363"/>
                        <a:ext cx="1814513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Shading</a:t>
            </a:r>
          </a:p>
        </p:txBody>
      </p:sp>
      <p:sp>
        <p:nvSpPr>
          <p:cNvPr id="3604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/>
              <a:t>Define the objects in the scene, then shade the surfaces of the objects</a:t>
            </a:r>
          </a:p>
          <a:p>
            <a:pPr marL="533400" indent="-533400"/>
            <a:r>
              <a:rPr lang="en-US"/>
              <a:t>Typically want the intensity to vary across the polygon</a:t>
            </a:r>
          </a:p>
          <a:p>
            <a:pPr marL="533400" indent="-533400"/>
            <a:r>
              <a:rPr lang="en-US"/>
              <a:t>i.e., a blue polygon should be dark blue in one corner then gradually change to light blue in the other corner</a:t>
            </a:r>
          </a:p>
          <a:p>
            <a:pPr marL="533400" indent="-533400"/>
            <a:r>
              <a:rPr lang="en-US"/>
              <a:t>Used to give the appearance of curvature to an object that has been defined as a polygonal set.</a:t>
            </a:r>
          </a:p>
          <a:p>
            <a:pPr marL="533400" indent="-533400"/>
            <a:r>
              <a:rPr lang="en-US"/>
              <a:t>Different types of shading have the quality vs. time tradeoff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Shading</a:t>
            </a:r>
          </a:p>
        </p:txBody>
      </p:sp>
      <p:sp>
        <p:nvSpPr>
          <p:cNvPr id="3614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sz="2400"/>
              <a:t>Constant Shading</a:t>
            </a:r>
          </a:p>
          <a:p>
            <a:pPr marL="800100" lvl="1" indent="-457200"/>
            <a:r>
              <a:rPr lang="en-US" sz="2000"/>
              <a:t>A single intensity is used to shade an entire polygon</a:t>
            </a:r>
          </a:p>
          <a:p>
            <a:pPr marL="800100" lvl="1" indent="-457200"/>
            <a:r>
              <a:rPr lang="en-US" sz="2000"/>
              <a:t>Not too bad if:</a:t>
            </a:r>
          </a:p>
          <a:p>
            <a:pPr marL="1066800" lvl="2" indent="-381000">
              <a:buSzTx/>
              <a:buFontTx/>
              <a:buAutoNum type="alphaLcPeriod"/>
            </a:pPr>
            <a:r>
              <a:rPr lang="en-US" sz="1800"/>
              <a:t>Light source is at infinity (i.e., (N L) is constant across the polygon)</a:t>
            </a:r>
          </a:p>
          <a:p>
            <a:pPr marL="1066800" lvl="2" indent="-381000">
              <a:buSzTx/>
              <a:buFontTx/>
              <a:buAutoNum type="alphaLcPeriod"/>
            </a:pPr>
            <a:r>
              <a:rPr lang="en-US" sz="1800"/>
              <a:t>Viewer is at infinity (i.e., (N V) is constant across the polygon)</a:t>
            </a:r>
          </a:p>
          <a:p>
            <a:pPr marL="1066800" lvl="2" indent="-381000">
              <a:buSzTx/>
              <a:buFontTx/>
              <a:buAutoNum type="alphaLcPeriod"/>
            </a:pPr>
            <a:r>
              <a:rPr lang="en-US" sz="1800"/>
              <a:t>The polygon represents the actual surface, rather than an approximation to a curved surface</a:t>
            </a:r>
          </a:p>
          <a:p>
            <a:pPr marL="533400" indent="-533400"/>
            <a:r>
              <a:rPr lang="en-US" sz="2400"/>
              <a:t>Gouraud Shading</a:t>
            </a:r>
          </a:p>
          <a:p>
            <a:pPr marL="800100" lvl="1" indent="-457200"/>
            <a:r>
              <a:rPr lang="en-US" sz="2000"/>
              <a:t>Compute illumination model at each vertex</a:t>
            </a:r>
          </a:p>
          <a:p>
            <a:pPr marL="800100" lvl="1" indent="-457200"/>
            <a:r>
              <a:rPr lang="en-US" sz="2000"/>
              <a:t>Interpolate intensities between vertices</a:t>
            </a:r>
          </a:p>
          <a:p>
            <a:pPr marL="533400" indent="-533400"/>
            <a:r>
              <a:rPr lang="en-US" sz="2400"/>
              <a:t>Phong Shading</a:t>
            </a:r>
          </a:p>
          <a:p>
            <a:pPr marL="800100" lvl="1" indent="-457200"/>
            <a:r>
              <a:rPr lang="en-US" sz="2000"/>
              <a:t>Compute normals at each vertex</a:t>
            </a:r>
          </a:p>
          <a:p>
            <a:pPr marL="800100" lvl="1" indent="-457200"/>
            <a:r>
              <a:rPr lang="en-US" sz="2000"/>
              <a:t>Interpolate normals between vertices</a:t>
            </a:r>
          </a:p>
          <a:p>
            <a:pPr marL="800100" lvl="1" indent="-457200"/>
            <a:r>
              <a:rPr lang="en-US" sz="2000"/>
              <a:t>Computer illumination model at each point</a:t>
            </a:r>
          </a:p>
          <a:p>
            <a:pPr marL="800100" lvl="1" indent="-457200">
              <a:buClr>
                <a:schemeClr val="tx1"/>
              </a:buClr>
              <a:buSzTx/>
              <a:buFontTx/>
              <a:buAutoNum type="alphaLcPeriod"/>
            </a:pPr>
            <a:endParaRPr 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Shading</a:t>
            </a:r>
          </a:p>
        </p:txBody>
      </p:sp>
      <p:sp>
        <p:nvSpPr>
          <p:cNvPr id="362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sz="2400"/>
              <a:t>Gouraud Shading</a:t>
            </a:r>
          </a:p>
          <a:p>
            <a:pPr marL="800100" lvl="1" indent="-457200"/>
            <a:r>
              <a:rPr lang="en-US" sz="2000"/>
              <a:t>Interpolate intensities over each polygon surface</a:t>
            </a:r>
          </a:p>
          <a:p>
            <a:pPr marL="1066800" lvl="2" indent="-381000"/>
            <a:r>
              <a:rPr lang="en-US" sz="1800"/>
              <a:t>Compute illumination model at each vertex</a:t>
            </a:r>
          </a:p>
          <a:p>
            <a:pPr marL="1066800" lvl="2" indent="-381000"/>
            <a:r>
              <a:rPr lang="en-US" sz="1800"/>
              <a:t>Interpolate intensities between vertices</a:t>
            </a:r>
          </a:p>
          <a:p>
            <a:pPr marL="1066800" lvl="2" indent="-381000"/>
            <a:endParaRPr lang="en-US" sz="1800"/>
          </a:p>
          <a:p>
            <a:pPr marL="1066800" lvl="2" indent="-381000"/>
            <a:endParaRPr lang="en-US" sz="1800"/>
          </a:p>
          <a:p>
            <a:pPr marL="1066800" lvl="2" indent="-381000"/>
            <a:endParaRPr lang="en-US" sz="1800"/>
          </a:p>
          <a:p>
            <a:pPr marL="1066800" lvl="2" indent="-381000"/>
            <a:endParaRPr lang="en-US" sz="1800"/>
          </a:p>
          <a:p>
            <a:pPr marL="1066800" lvl="2" indent="-381000"/>
            <a:endParaRPr lang="en-US" sz="1800"/>
          </a:p>
          <a:p>
            <a:pPr marL="1066800" lvl="2" indent="-381000"/>
            <a:endParaRPr lang="en-US" sz="1800"/>
          </a:p>
          <a:p>
            <a:pPr marL="1066800" lvl="2" indent="-381000"/>
            <a:endParaRPr lang="en-US" sz="1800"/>
          </a:p>
          <a:p>
            <a:pPr marL="1066800" lvl="2" indent="-381000"/>
            <a:r>
              <a:rPr lang="en-US" sz="1800"/>
              <a:t>Compute intensities for points 1, 2, and 3</a:t>
            </a:r>
          </a:p>
          <a:p>
            <a:pPr marL="1066800" lvl="2" indent="-381000"/>
            <a:r>
              <a:rPr lang="en-US" sz="1800"/>
              <a:t>Interpolate intensity between points 1 and 2 to get intensity for point 4</a:t>
            </a:r>
          </a:p>
          <a:p>
            <a:pPr marL="1066800" lvl="2" indent="-381000"/>
            <a:r>
              <a:rPr lang="en-US" sz="1800"/>
              <a:t>Interpolate intensity between points 3 and 1 to get intensity for point 5</a:t>
            </a:r>
          </a:p>
          <a:p>
            <a:pPr marL="1066800" lvl="2" indent="-381000"/>
            <a:r>
              <a:rPr lang="en-US" sz="1800"/>
              <a:t>Interpolate intensity between points 4 and 5 to get intensity for point 6</a:t>
            </a:r>
          </a:p>
          <a:p>
            <a:pPr marL="1066800" lvl="2" indent="-381000"/>
            <a:endParaRPr lang="en-US" sz="1800"/>
          </a:p>
        </p:txBody>
      </p:sp>
      <p:sp>
        <p:nvSpPr>
          <p:cNvPr id="362500" name="Freeform 4"/>
          <p:cNvSpPr>
            <a:spLocks/>
          </p:cNvSpPr>
          <p:nvPr/>
        </p:nvSpPr>
        <p:spPr bwMode="auto">
          <a:xfrm>
            <a:off x="3141663" y="2927350"/>
            <a:ext cx="1808162" cy="1722438"/>
          </a:xfrm>
          <a:custGeom>
            <a:avLst/>
            <a:gdLst>
              <a:gd name="T0" fmla="*/ 0 w 1245"/>
              <a:gd name="T1" fmla="*/ 427 h 1393"/>
              <a:gd name="T2" fmla="*/ 1208 w 1245"/>
              <a:gd name="T3" fmla="*/ 0 h 1393"/>
              <a:gd name="T4" fmla="*/ 1245 w 1245"/>
              <a:gd name="T5" fmla="*/ 1393 h 1393"/>
              <a:gd name="T6" fmla="*/ 0 w 1245"/>
              <a:gd name="T7" fmla="*/ 427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5" h="1393">
                <a:moveTo>
                  <a:pt x="0" y="427"/>
                </a:moveTo>
                <a:lnTo>
                  <a:pt x="1208" y="0"/>
                </a:lnTo>
                <a:lnTo>
                  <a:pt x="1245" y="1393"/>
                </a:lnTo>
                <a:lnTo>
                  <a:pt x="0" y="42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01" name="Line 5"/>
          <p:cNvSpPr>
            <a:spLocks noChangeShapeType="1"/>
          </p:cNvSpPr>
          <p:nvPr/>
        </p:nvSpPr>
        <p:spPr bwMode="auto">
          <a:xfrm>
            <a:off x="2033588" y="4106863"/>
            <a:ext cx="4797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02" name="Oval 6"/>
          <p:cNvSpPr>
            <a:spLocks noChangeArrowheads="1"/>
          </p:cNvSpPr>
          <p:nvPr/>
        </p:nvSpPr>
        <p:spPr bwMode="auto">
          <a:xfrm>
            <a:off x="4022725" y="4038600"/>
            <a:ext cx="163513" cy="138113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2503" name="Oval 7"/>
          <p:cNvSpPr>
            <a:spLocks noChangeArrowheads="1"/>
          </p:cNvSpPr>
          <p:nvPr/>
        </p:nvSpPr>
        <p:spPr bwMode="auto">
          <a:xfrm>
            <a:off x="4837113" y="4033838"/>
            <a:ext cx="161925" cy="1397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2504" name="Oval 8"/>
          <p:cNvSpPr>
            <a:spLocks noChangeArrowheads="1"/>
          </p:cNvSpPr>
          <p:nvPr/>
        </p:nvSpPr>
        <p:spPr bwMode="auto">
          <a:xfrm>
            <a:off x="4351338" y="4027488"/>
            <a:ext cx="163512" cy="1381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2505" name="Oval 9"/>
          <p:cNvSpPr>
            <a:spLocks noChangeArrowheads="1"/>
          </p:cNvSpPr>
          <p:nvPr/>
        </p:nvSpPr>
        <p:spPr bwMode="auto">
          <a:xfrm>
            <a:off x="4854575" y="4554538"/>
            <a:ext cx="161925" cy="1397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2506" name="Oval 10"/>
          <p:cNvSpPr>
            <a:spLocks noChangeArrowheads="1"/>
          </p:cNvSpPr>
          <p:nvPr/>
        </p:nvSpPr>
        <p:spPr bwMode="auto">
          <a:xfrm>
            <a:off x="4802188" y="2860675"/>
            <a:ext cx="163512" cy="1397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2507" name="Oval 11"/>
          <p:cNvSpPr>
            <a:spLocks noChangeArrowheads="1"/>
          </p:cNvSpPr>
          <p:nvPr/>
        </p:nvSpPr>
        <p:spPr bwMode="auto">
          <a:xfrm>
            <a:off x="3105150" y="3402013"/>
            <a:ext cx="161925" cy="138112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2508" name="Text Box 12"/>
          <p:cNvSpPr txBox="1">
            <a:spLocks noChangeArrowheads="1"/>
          </p:cNvSpPr>
          <p:nvPr/>
        </p:nvSpPr>
        <p:spPr bwMode="auto">
          <a:xfrm>
            <a:off x="5126038" y="44862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62509" name="Text Box 13"/>
          <p:cNvSpPr txBox="1">
            <a:spLocks noChangeArrowheads="1"/>
          </p:cNvSpPr>
          <p:nvPr/>
        </p:nvSpPr>
        <p:spPr bwMode="auto">
          <a:xfrm>
            <a:off x="5040313" y="37909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62510" name="Text Box 14"/>
          <p:cNvSpPr txBox="1">
            <a:spLocks noChangeArrowheads="1"/>
          </p:cNvSpPr>
          <p:nvPr/>
        </p:nvSpPr>
        <p:spPr bwMode="auto">
          <a:xfrm>
            <a:off x="2759075" y="33051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62511" name="Text Box 15"/>
          <p:cNvSpPr txBox="1">
            <a:spLocks noChangeArrowheads="1"/>
          </p:cNvSpPr>
          <p:nvPr/>
        </p:nvSpPr>
        <p:spPr bwMode="auto">
          <a:xfrm>
            <a:off x="4284663" y="36782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362512" name="Text Box 16"/>
          <p:cNvSpPr txBox="1">
            <a:spLocks noChangeArrowheads="1"/>
          </p:cNvSpPr>
          <p:nvPr/>
        </p:nvSpPr>
        <p:spPr bwMode="auto">
          <a:xfrm>
            <a:off x="3767138" y="4119563"/>
            <a:ext cx="31115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62513" name="Text Box 17"/>
          <p:cNvSpPr txBox="1">
            <a:spLocks noChangeArrowheads="1"/>
          </p:cNvSpPr>
          <p:nvPr/>
        </p:nvSpPr>
        <p:spPr bwMode="auto">
          <a:xfrm>
            <a:off x="5003800" y="27733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Intent of the Course</a:t>
            </a:r>
          </a:p>
        </p:txBody>
      </p:sp>
      <p:sp>
        <p:nvSpPr>
          <p:cNvPr id="300035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Look at the entire graphics pipeline</a:t>
            </a:r>
          </a:p>
          <a:p>
            <a:pPr lvl="1">
              <a:lnSpc>
                <a:spcPct val="90000"/>
              </a:lnSpc>
            </a:pPr>
            <a:r>
              <a:rPr lang="en-US"/>
              <a:t>Basic modeling</a:t>
            </a:r>
          </a:p>
          <a:p>
            <a:pPr lvl="1">
              <a:lnSpc>
                <a:spcPct val="90000"/>
              </a:lnSpc>
            </a:pPr>
            <a:r>
              <a:rPr lang="en-US"/>
              <a:t>Solid modeling</a:t>
            </a:r>
          </a:p>
          <a:p>
            <a:pPr lvl="1">
              <a:lnSpc>
                <a:spcPct val="90000"/>
              </a:lnSpc>
            </a:pPr>
            <a:r>
              <a:rPr lang="en-US"/>
              <a:t>Modeling natural phenomena</a:t>
            </a:r>
          </a:p>
          <a:p>
            <a:pPr lvl="2">
              <a:lnSpc>
                <a:spcPct val="90000"/>
              </a:lnSpc>
            </a:pPr>
            <a:r>
              <a:rPr lang="en-US"/>
              <a:t>Fractals</a:t>
            </a:r>
          </a:p>
          <a:p>
            <a:pPr lvl="2">
              <a:lnSpc>
                <a:spcPct val="90000"/>
              </a:lnSpc>
            </a:pPr>
            <a:r>
              <a:rPr lang="en-US"/>
              <a:t>L-systems</a:t>
            </a:r>
          </a:p>
          <a:p>
            <a:pPr lvl="2">
              <a:lnSpc>
                <a:spcPct val="90000"/>
              </a:lnSpc>
            </a:pPr>
            <a:r>
              <a:rPr lang="en-US"/>
              <a:t>Particle systems</a:t>
            </a:r>
          </a:p>
          <a:p>
            <a:pPr lvl="1">
              <a:lnSpc>
                <a:spcPct val="90000"/>
              </a:lnSpc>
            </a:pPr>
            <a:r>
              <a:rPr lang="en-US"/>
              <a:t>Volumetric modeling and rendering</a:t>
            </a:r>
          </a:p>
          <a:p>
            <a:pPr lvl="1">
              <a:lnSpc>
                <a:spcPct val="90000"/>
              </a:lnSpc>
            </a:pPr>
            <a:r>
              <a:rPr lang="en-US"/>
              <a:t>Texture and other mapping</a:t>
            </a:r>
          </a:p>
          <a:p>
            <a:pPr lvl="1">
              <a:lnSpc>
                <a:spcPct val="90000"/>
              </a:lnSpc>
            </a:pPr>
            <a:r>
              <a:rPr lang="en-US"/>
              <a:t>Ray tracing</a:t>
            </a:r>
          </a:p>
          <a:p>
            <a:pPr lvl="1">
              <a:lnSpc>
                <a:spcPct val="90000"/>
              </a:lnSpc>
            </a:pPr>
            <a:r>
              <a:rPr lang="en-US"/>
              <a:t>Radiosity</a:t>
            </a:r>
          </a:p>
          <a:p>
            <a:pPr lvl="1">
              <a:lnSpc>
                <a:spcPct val="90000"/>
              </a:lnSpc>
            </a:pPr>
            <a:r>
              <a:rPr lang="en-US"/>
              <a:t>Global illumination</a:t>
            </a:r>
          </a:p>
          <a:p>
            <a:pPr lvl="1">
              <a:lnSpc>
                <a:spcPct val="90000"/>
              </a:lnSpc>
            </a:pPr>
            <a:r>
              <a:rPr lang="en-US"/>
              <a:t>Animation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Shading</a:t>
            </a:r>
          </a:p>
        </p:txBody>
      </p:sp>
      <p:sp>
        <p:nvSpPr>
          <p:cNvPr id="3635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sz="2400"/>
              <a:t>Phong Shading</a:t>
            </a:r>
          </a:p>
          <a:p>
            <a:pPr marL="800100" lvl="1" indent="-457200"/>
            <a:r>
              <a:rPr lang="en-US" sz="2000"/>
              <a:t>Interpolate intensities over each polygon surface</a:t>
            </a:r>
          </a:p>
          <a:p>
            <a:pPr marL="1066800" lvl="2" indent="-381000"/>
            <a:r>
              <a:rPr lang="en-US" sz="1800"/>
              <a:t>Compute normals at each vertex</a:t>
            </a:r>
          </a:p>
          <a:p>
            <a:pPr marL="1066800" lvl="2" indent="-381000"/>
            <a:r>
              <a:rPr lang="en-US" sz="1800"/>
              <a:t>Interpolate normals between vertices</a:t>
            </a:r>
          </a:p>
          <a:p>
            <a:pPr marL="1066800" lvl="2" indent="-381000"/>
            <a:r>
              <a:rPr lang="en-US" sz="1800"/>
              <a:t>Compute illumination model at each point</a:t>
            </a:r>
          </a:p>
          <a:p>
            <a:pPr marL="1066800" lvl="2" indent="-381000"/>
            <a:endParaRPr lang="en-US" sz="1800"/>
          </a:p>
          <a:p>
            <a:pPr marL="1066800" lvl="2" indent="-381000"/>
            <a:endParaRPr lang="en-US" sz="1800"/>
          </a:p>
          <a:p>
            <a:pPr marL="1066800" lvl="2" indent="-381000"/>
            <a:endParaRPr lang="en-US" sz="1800"/>
          </a:p>
          <a:p>
            <a:pPr marL="1066800" lvl="2" indent="-381000"/>
            <a:endParaRPr lang="en-US" sz="1800"/>
          </a:p>
          <a:p>
            <a:pPr marL="1066800" lvl="2" indent="-381000"/>
            <a:endParaRPr lang="en-US" sz="1800"/>
          </a:p>
          <a:p>
            <a:pPr marL="1066800" lvl="2" indent="-381000"/>
            <a:endParaRPr lang="en-US" sz="1800"/>
          </a:p>
          <a:p>
            <a:pPr marL="1066800" lvl="2" indent="-381000"/>
            <a:endParaRPr lang="en-US" sz="1800"/>
          </a:p>
          <a:p>
            <a:pPr marL="1066800" lvl="2" indent="-381000"/>
            <a:r>
              <a:rPr lang="en-US" sz="1800"/>
              <a:t>Compute normals for points 1, 2, and 3</a:t>
            </a:r>
          </a:p>
          <a:p>
            <a:pPr marL="1066800" lvl="2" indent="-381000"/>
            <a:r>
              <a:rPr lang="en-US" sz="1800"/>
              <a:t>Interpolate between normals at 1 and 2 to get normal for point 4</a:t>
            </a:r>
          </a:p>
          <a:p>
            <a:pPr marL="1066800" lvl="2" indent="-381000"/>
            <a:r>
              <a:rPr lang="en-US" sz="1800"/>
              <a:t>Interpolate between normals at 3 and 1 to get normal for point 5</a:t>
            </a:r>
          </a:p>
          <a:p>
            <a:pPr marL="1066800" lvl="2" indent="-381000"/>
            <a:r>
              <a:rPr lang="en-US" sz="1800"/>
              <a:t>Interpolate between normals at 4 and 5 to get normal for point 6</a:t>
            </a:r>
          </a:p>
          <a:p>
            <a:pPr marL="1066800" lvl="2" indent="-381000"/>
            <a:endParaRPr lang="en-US" sz="1800"/>
          </a:p>
        </p:txBody>
      </p:sp>
      <p:sp>
        <p:nvSpPr>
          <p:cNvPr id="363525" name="Freeform 5"/>
          <p:cNvSpPr>
            <a:spLocks/>
          </p:cNvSpPr>
          <p:nvPr/>
        </p:nvSpPr>
        <p:spPr bwMode="auto">
          <a:xfrm>
            <a:off x="3132138" y="2927350"/>
            <a:ext cx="1808162" cy="1722438"/>
          </a:xfrm>
          <a:custGeom>
            <a:avLst/>
            <a:gdLst>
              <a:gd name="T0" fmla="*/ 0 w 1245"/>
              <a:gd name="T1" fmla="*/ 427 h 1393"/>
              <a:gd name="T2" fmla="*/ 1208 w 1245"/>
              <a:gd name="T3" fmla="*/ 0 h 1393"/>
              <a:gd name="T4" fmla="*/ 1245 w 1245"/>
              <a:gd name="T5" fmla="*/ 1393 h 1393"/>
              <a:gd name="T6" fmla="*/ 0 w 1245"/>
              <a:gd name="T7" fmla="*/ 427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5" h="1393">
                <a:moveTo>
                  <a:pt x="0" y="427"/>
                </a:moveTo>
                <a:lnTo>
                  <a:pt x="1208" y="0"/>
                </a:lnTo>
                <a:lnTo>
                  <a:pt x="1245" y="1393"/>
                </a:lnTo>
                <a:lnTo>
                  <a:pt x="0" y="42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3526" name="Line 6"/>
          <p:cNvSpPr>
            <a:spLocks noChangeShapeType="1"/>
          </p:cNvSpPr>
          <p:nvPr/>
        </p:nvSpPr>
        <p:spPr bwMode="auto">
          <a:xfrm>
            <a:off x="2024063" y="4106863"/>
            <a:ext cx="4797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3527" name="Oval 7"/>
          <p:cNvSpPr>
            <a:spLocks noChangeArrowheads="1"/>
          </p:cNvSpPr>
          <p:nvPr/>
        </p:nvSpPr>
        <p:spPr bwMode="auto">
          <a:xfrm>
            <a:off x="4013200" y="4038600"/>
            <a:ext cx="163513" cy="138113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3528" name="Oval 8"/>
          <p:cNvSpPr>
            <a:spLocks noChangeArrowheads="1"/>
          </p:cNvSpPr>
          <p:nvPr/>
        </p:nvSpPr>
        <p:spPr bwMode="auto">
          <a:xfrm>
            <a:off x="4827588" y="4033838"/>
            <a:ext cx="161925" cy="1397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3529" name="Oval 9"/>
          <p:cNvSpPr>
            <a:spLocks noChangeArrowheads="1"/>
          </p:cNvSpPr>
          <p:nvPr/>
        </p:nvSpPr>
        <p:spPr bwMode="auto">
          <a:xfrm>
            <a:off x="4341813" y="4027488"/>
            <a:ext cx="163512" cy="138112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3530" name="Oval 10"/>
          <p:cNvSpPr>
            <a:spLocks noChangeArrowheads="1"/>
          </p:cNvSpPr>
          <p:nvPr/>
        </p:nvSpPr>
        <p:spPr bwMode="auto">
          <a:xfrm>
            <a:off x="4845050" y="4554538"/>
            <a:ext cx="161925" cy="139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3531" name="Oval 11"/>
          <p:cNvSpPr>
            <a:spLocks noChangeArrowheads="1"/>
          </p:cNvSpPr>
          <p:nvPr/>
        </p:nvSpPr>
        <p:spPr bwMode="auto">
          <a:xfrm>
            <a:off x="4792663" y="2860675"/>
            <a:ext cx="163512" cy="139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3532" name="Oval 12"/>
          <p:cNvSpPr>
            <a:spLocks noChangeArrowheads="1"/>
          </p:cNvSpPr>
          <p:nvPr/>
        </p:nvSpPr>
        <p:spPr bwMode="auto">
          <a:xfrm>
            <a:off x="3095625" y="3402013"/>
            <a:ext cx="161925" cy="1381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3533" name="Text Box 13"/>
          <p:cNvSpPr txBox="1">
            <a:spLocks noChangeArrowheads="1"/>
          </p:cNvSpPr>
          <p:nvPr/>
        </p:nvSpPr>
        <p:spPr bwMode="auto">
          <a:xfrm>
            <a:off x="5116513" y="44862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63534" name="Text Box 14"/>
          <p:cNvSpPr txBox="1">
            <a:spLocks noChangeArrowheads="1"/>
          </p:cNvSpPr>
          <p:nvPr/>
        </p:nvSpPr>
        <p:spPr bwMode="auto">
          <a:xfrm>
            <a:off x="5040313" y="37893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63535" name="Text Box 15"/>
          <p:cNvSpPr txBox="1">
            <a:spLocks noChangeArrowheads="1"/>
          </p:cNvSpPr>
          <p:nvPr/>
        </p:nvSpPr>
        <p:spPr bwMode="auto">
          <a:xfrm>
            <a:off x="2749550" y="33051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63536" name="Text Box 16"/>
          <p:cNvSpPr txBox="1">
            <a:spLocks noChangeArrowheads="1"/>
          </p:cNvSpPr>
          <p:nvPr/>
        </p:nvSpPr>
        <p:spPr bwMode="auto">
          <a:xfrm>
            <a:off x="4275138" y="36782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363537" name="Text Box 17"/>
          <p:cNvSpPr txBox="1">
            <a:spLocks noChangeArrowheads="1"/>
          </p:cNvSpPr>
          <p:nvPr/>
        </p:nvSpPr>
        <p:spPr bwMode="auto">
          <a:xfrm>
            <a:off x="3757613" y="4119563"/>
            <a:ext cx="31115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63538" name="Text Box 18"/>
          <p:cNvSpPr txBox="1">
            <a:spLocks noChangeArrowheads="1"/>
          </p:cNvSpPr>
          <p:nvPr/>
        </p:nvSpPr>
        <p:spPr bwMode="auto">
          <a:xfrm>
            <a:off x="4994275" y="27733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Interpolation</a:t>
            </a:r>
          </a:p>
        </p:txBody>
      </p:sp>
      <p:sp>
        <p:nvSpPr>
          <p:cNvPr id="3645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equation to interpolate a value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i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between two other values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a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is:</a:t>
            </a:r>
          </a:p>
          <a:p>
            <a:endParaRPr lang="en-US"/>
          </a:p>
        </p:txBody>
      </p:sp>
      <p:sp>
        <p:nvSpPr>
          <p:cNvPr id="364550" name="Rectangle 6"/>
          <p:cNvSpPr>
            <a:spLocks noChangeArrowheads="1"/>
          </p:cNvSpPr>
          <p:nvPr/>
        </p:nvSpPr>
        <p:spPr bwMode="auto">
          <a:xfrm>
            <a:off x="2525713" y="3589338"/>
            <a:ext cx="403225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900" i="1">
                <a:solidFill>
                  <a:srgbClr val="000000"/>
                </a:solidFill>
                <a:latin typeface="Times" charset="0"/>
              </a:rPr>
              <a:t>V</a:t>
            </a:r>
            <a:endParaRPr lang="en-US"/>
          </a:p>
        </p:txBody>
      </p:sp>
      <p:sp>
        <p:nvSpPr>
          <p:cNvPr id="364551" name="Rectangle 7"/>
          <p:cNvSpPr>
            <a:spLocks noChangeArrowheads="1"/>
          </p:cNvSpPr>
          <p:nvPr/>
        </p:nvSpPr>
        <p:spPr bwMode="auto">
          <a:xfrm>
            <a:off x="2740025" y="3695700"/>
            <a:ext cx="88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 i="1">
                <a:solidFill>
                  <a:srgbClr val="000000"/>
                </a:solidFill>
                <a:latin typeface="Times" charset="0"/>
              </a:rPr>
              <a:t>i</a:t>
            </a:r>
            <a:endParaRPr lang="en-US"/>
          </a:p>
        </p:txBody>
      </p:sp>
      <p:sp>
        <p:nvSpPr>
          <p:cNvPr id="364552" name="Rectangle 8"/>
          <p:cNvSpPr>
            <a:spLocks noChangeArrowheads="1"/>
          </p:cNvSpPr>
          <p:nvPr/>
        </p:nvSpPr>
        <p:spPr bwMode="auto">
          <a:xfrm>
            <a:off x="3036888" y="3563938"/>
            <a:ext cx="430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900">
                <a:solidFill>
                  <a:srgbClr val="000000"/>
                </a:solidFill>
                <a:latin typeface="Symbol" charset="0"/>
              </a:rPr>
              <a:t>=</a:t>
            </a:r>
            <a:endParaRPr lang="en-US"/>
          </a:p>
        </p:txBody>
      </p:sp>
      <p:sp>
        <p:nvSpPr>
          <p:cNvPr id="364553" name="Rectangle 9"/>
          <p:cNvSpPr>
            <a:spLocks noChangeArrowheads="1"/>
          </p:cNvSpPr>
          <p:nvPr/>
        </p:nvSpPr>
        <p:spPr bwMode="auto">
          <a:xfrm>
            <a:off x="3332163" y="3589338"/>
            <a:ext cx="403225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900" i="1">
                <a:solidFill>
                  <a:srgbClr val="000000"/>
                </a:solidFill>
                <a:latin typeface="Times" charset="0"/>
              </a:rPr>
              <a:t>V</a:t>
            </a:r>
            <a:endParaRPr lang="en-US"/>
          </a:p>
        </p:txBody>
      </p:sp>
      <p:sp>
        <p:nvSpPr>
          <p:cNvPr id="364554" name="Rectangle 10"/>
          <p:cNvSpPr>
            <a:spLocks noChangeArrowheads="1"/>
          </p:cNvSpPr>
          <p:nvPr/>
        </p:nvSpPr>
        <p:spPr bwMode="auto">
          <a:xfrm>
            <a:off x="3546475" y="3695700"/>
            <a:ext cx="295275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 i="1">
                <a:solidFill>
                  <a:srgbClr val="000000"/>
                </a:solidFill>
                <a:latin typeface="Times" charset="0"/>
              </a:rPr>
              <a:t>a</a:t>
            </a:r>
            <a:endParaRPr lang="en-US"/>
          </a:p>
        </p:txBody>
      </p:sp>
      <p:sp>
        <p:nvSpPr>
          <p:cNvPr id="364555" name="Rectangle 11"/>
          <p:cNvSpPr>
            <a:spLocks noChangeArrowheads="1"/>
          </p:cNvSpPr>
          <p:nvPr/>
        </p:nvSpPr>
        <p:spPr bwMode="auto">
          <a:xfrm>
            <a:off x="3841750" y="3563938"/>
            <a:ext cx="4302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900">
                <a:solidFill>
                  <a:srgbClr val="000000"/>
                </a:solidFill>
                <a:latin typeface="Symbol" charset="0"/>
              </a:rPr>
              <a:t>-</a:t>
            </a:r>
            <a:endParaRPr lang="en-US"/>
          </a:p>
        </p:txBody>
      </p:sp>
      <p:sp>
        <p:nvSpPr>
          <p:cNvPr id="364556" name="Rectangle 12"/>
          <p:cNvSpPr>
            <a:spLocks noChangeArrowheads="1"/>
          </p:cNvSpPr>
          <p:nvPr/>
        </p:nvSpPr>
        <p:spPr bwMode="auto">
          <a:xfrm>
            <a:off x="4271963" y="3589338"/>
            <a:ext cx="403225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900" i="1">
                <a:solidFill>
                  <a:srgbClr val="000000"/>
                </a:solidFill>
                <a:latin typeface="Times" charset="0"/>
              </a:rPr>
              <a:t>V</a:t>
            </a:r>
            <a:endParaRPr lang="en-US"/>
          </a:p>
        </p:txBody>
      </p:sp>
      <p:sp>
        <p:nvSpPr>
          <p:cNvPr id="364557" name="Rectangle 13"/>
          <p:cNvSpPr>
            <a:spLocks noChangeArrowheads="1"/>
          </p:cNvSpPr>
          <p:nvPr/>
        </p:nvSpPr>
        <p:spPr bwMode="auto">
          <a:xfrm>
            <a:off x="4486275" y="3695700"/>
            <a:ext cx="295275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 i="1">
                <a:solidFill>
                  <a:srgbClr val="000000"/>
                </a:solidFill>
                <a:latin typeface="Times" charset="0"/>
              </a:rPr>
              <a:t>a</a:t>
            </a:r>
            <a:endParaRPr lang="en-US"/>
          </a:p>
        </p:txBody>
      </p:sp>
      <p:sp>
        <p:nvSpPr>
          <p:cNvPr id="364558" name="Rectangle 14"/>
          <p:cNvSpPr>
            <a:spLocks noChangeArrowheads="1"/>
          </p:cNvSpPr>
          <p:nvPr/>
        </p:nvSpPr>
        <p:spPr bwMode="auto">
          <a:xfrm>
            <a:off x="4783138" y="3563938"/>
            <a:ext cx="430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900">
                <a:solidFill>
                  <a:srgbClr val="000000"/>
                </a:solidFill>
                <a:latin typeface="Symbol" charset="0"/>
              </a:rPr>
              <a:t>-</a:t>
            </a:r>
            <a:endParaRPr lang="en-US"/>
          </a:p>
        </p:txBody>
      </p:sp>
      <p:sp>
        <p:nvSpPr>
          <p:cNvPr id="364559" name="Rectangle 15"/>
          <p:cNvSpPr>
            <a:spLocks noChangeArrowheads="1"/>
          </p:cNvSpPr>
          <p:nvPr/>
        </p:nvSpPr>
        <p:spPr bwMode="auto">
          <a:xfrm>
            <a:off x="5078413" y="3589338"/>
            <a:ext cx="403225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900" i="1">
                <a:solidFill>
                  <a:srgbClr val="000000"/>
                </a:solidFill>
                <a:latin typeface="Times" charset="0"/>
              </a:rPr>
              <a:t>V</a:t>
            </a:r>
            <a:endParaRPr lang="en-US"/>
          </a:p>
        </p:txBody>
      </p:sp>
      <p:sp>
        <p:nvSpPr>
          <p:cNvPr id="364560" name="Rectangle 16"/>
          <p:cNvSpPr>
            <a:spLocks noChangeArrowheads="1"/>
          </p:cNvSpPr>
          <p:nvPr/>
        </p:nvSpPr>
        <p:spPr bwMode="auto">
          <a:xfrm>
            <a:off x="5292725" y="3695700"/>
            <a:ext cx="295275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 i="1">
                <a:solidFill>
                  <a:srgbClr val="000000"/>
                </a:solidFill>
                <a:latin typeface="Times" charset="0"/>
              </a:rPr>
              <a:t>b</a:t>
            </a:r>
            <a:endParaRPr lang="en-US"/>
          </a:p>
        </p:txBody>
      </p:sp>
      <p:sp>
        <p:nvSpPr>
          <p:cNvPr id="364561" name="Rectangle 17"/>
          <p:cNvSpPr>
            <a:spLocks noChangeArrowheads="1"/>
          </p:cNvSpPr>
          <p:nvPr/>
        </p:nvSpPr>
        <p:spPr bwMode="auto">
          <a:xfrm>
            <a:off x="4137025" y="3457575"/>
            <a:ext cx="4572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4000">
                <a:solidFill>
                  <a:srgbClr val="000000"/>
                </a:solidFill>
                <a:latin typeface="Symbol" charset="0"/>
              </a:rPr>
              <a:t>(</a:t>
            </a:r>
            <a:endParaRPr lang="en-US"/>
          </a:p>
        </p:txBody>
      </p:sp>
      <p:sp>
        <p:nvSpPr>
          <p:cNvPr id="364562" name="Rectangle 18"/>
          <p:cNvSpPr>
            <a:spLocks noChangeArrowheads="1"/>
          </p:cNvSpPr>
          <p:nvPr/>
        </p:nvSpPr>
        <p:spPr bwMode="auto">
          <a:xfrm>
            <a:off x="5508625" y="3457575"/>
            <a:ext cx="4572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4000">
                <a:solidFill>
                  <a:srgbClr val="000000"/>
                </a:solidFill>
                <a:latin typeface="Symbol" charset="0"/>
              </a:rPr>
              <a:t>)</a:t>
            </a:r>
            <a:endParaRPr lang="en-US"/>
          </a:p>
        </p:txBody>
      </p:sp>
      <p:sp>
        <p:nvSpPr>
          <p:cNvPr id="364563" name="Rectangle 19"/>
          <p:cNvSpPr>
            <a:spLocks noChangeArrowheads="1"/>
          </p:cNvSpPr>
          <p:nvPr/>
        </p:nvSpPr>
        <p:spPr bwMode="auto">
          <a:xfrm>
            <a:off x="5749925" y="3322638"/>
            <a:ext cx="115252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900" i="1">
                <a:solidFill>
                  <a:srgbClr val="000000"/>
                </a:solidFill>
                <a:latin typeface="Times" charset="0"/>
              </a:rPr>
              <a:t>dist(a,i)</a:t>
            </a:r>
            <a:endParaRPr lang="en-US"/>
          </a:p>
        </p:txBody>
      </p:sp>
      <p:sp>
        <p:nvSpPr>
          <p:cNvPr id="364565" name="Rectangle 21"/>
          <p:cNvSpPr>
            <a:spLocks noChangeArrowheads="1"/>
          </p:cNvSpPr>
          <p:nvPr/>
        </p:nvSpPr>
        <p:spPr bwMode="auto">
          <a:xfrm>
            <a:off x="5749925" y="3856038"/>
            <a:ext cx="123507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900" i="1">
                <a:solidFill>
                  <a:srgbClr val="000000"/>
                </a:solidFill>
                <a:latin typeface="Times" charset="0"/>
              </a:rPr>
              <a:t>dist(b,a)</a:t>
            </a:r>
            <a:endParaRPr lang="en-US"/>
          </a:p>
        </p:txBody>
      </p:sp>
      <p:sp>
        <p:nvSpPr>
          <p:cNvPr id="364567" name="Line 23"/>
          <p:cNvSpPr>
            <a:spLocks noChangeShapeType="1"/>
          </p:cNvSpPr>
          <p:nvPr/>
        </p:nvSpPr>
        <p:spPr bwMode="auto">
          <a:xfrm>
            <a:off x="5695950" y="3803650"/>
            <a:ext cx="1173163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</a:t>
            </a:r>
          </a:p>
        </p:txBody>
      </p:sp>
      <p:sp>
        <p:nvSpPr>
          <p:cNvPr id="301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5403850"/>
          </a:xfrm>
        </p:spPr>
        <p:txBody>
          <a:bodyPr/>
          <a:lstStyle/>
          <a:p>
            <a:r>
              <a:rPr lang="en-US" sz="2400"/>
              <a:t>You have had CS 455 and understand:</a:t>
            </a:r>
          </a:p>
          <a:p>
            <a:pPr lvl="1"/>
            <a:r>
              <a:rPr lang="en-US" sz="2000"/>
              <a:t>Basic scan conversion</a:t>
            </a:r>
          </a:p>
          <a:p>
            <a:pPr lvl="1"/>
            <a:r>
              <a:rPr lang="en-US" sz="2000"/>
              <a:t>Geometric transformations</a:t>
            </a:r>
          </a:p>
          <a:p>
            <a:pPr lvl="1"/>
            <a:r>
              <a:rPr lang="en-US" sz="2000"/>
              <a:t>Viewing transformations</a:t>
            </a:r>
          </a:p>
          <a:p>
            <a:pPr lvl="1"/>
            <a:r>
              <a:rPr lang="en-US" sz="2000"/>
              <a:t>Illumination models</a:t>
            </a:r>
          </a:p>
          <a:p>
            <a:pPr lvl="1"/>
            <a:r>
              <a:rPr lang="en-US" sz="2000"/>
              <a:t>Lighting</a:t>
            </a:r>
          </a:p>
          <a:p>
            <a:pPr lvl="1"/>
            <a:r>
              <a:rPr lang="en-US" sz="2000"/>
              <a:t>Shading algorithms</a:t>
            </a:r>
          </a:p>
          <a:p>
            <a:pPr lvl="2"/>
            <a:r>
              <a:rPr lang="en-US" sz="1800"/>
              <a:t>Flat shading</a:t>
            </a:r>
          </a:p>
          <a:p>
            <a:pPr lvl="2"/>
            <a:r>
              <a:rPr lang="en-US" sz="1800"/>
              <a:t>Gouraud shading</a:t>
            </a:r>
          </a:p>
          <a:p>
            <a:pPr lvl="2"/>
            <a:r>
              <a:rPr lang="en-US" sz="1800"/>
              <a:t>Phong shading</a:t>
            </a:r>
          </a:p>
          <a:p>
            <a:pPr lvl="1"/>
            <a:r>
              <a:rPr lang="en-US" sz="2000"/>
              <a:t>Ray-tracing (basic)</a:t>
            </a:r>
          </a:p>
          <a:p>
            <a:pPr lvl="1"/>
            <a:r>
              <a:rPr lang="en-US" sz="2000"/>
              <a:t>Curves and surfaces (basic)</a:t>
            </a:r>
          </a:p>
          <a:p>
            <a:pPr lvl="1"/>
            <a:r>
              <a:rPr lang="en-US" sz="2000"/>
              <a:t>Linear algebra</a:t>
            </a:r>
          </a:p>
          <a:p>
            <a:pPr lvl="1"/>
            <a:r>
              <a:rPr lang="en-US" sz="2000"/>
              <a:t>Various spaces and coordinate systems (modeling,world, view reference)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Representations</a:t>
            </a:r>
          </a:p>
        </p:txBody>
      </p:sp>
      <p:sp>
        <p:nvSpPr>
          <p:cNvPr id="3461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5403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Non-parametric or implicit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2D curve:  f(x, y) = 0 or y = y(x)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3D curve:  f</a:t>
            </a:r>
            <a:r>
              <a:rPr lang="en-US" sz="2000" baseline="-25000"/>
              <a:t>1</a:t>
            </a:r>
            <a:r>
              <a:rPr lang="en-US" sz="2000"/>
              <a:t>(x, y, z) = 0, f</a:t>
            </a:r>
            <a:r>
              <a:rPr lang="en-US" sz="2000" baseline="-25000"/>
              <a:t>2</a:t>
            </a:r>
            <a:r>
              <a:rPr lang="en-US" sz="2000"/>
              <a:t>(x, y, z) = 0, or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/>
              <a:t>			 y = y(x), z = z(x)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Surface:	f(x, y, z) = 0 or z = z(x, y)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Solid:	specify with inequalities (also need boundary 			conditions)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e.g.</a:t>
            </a:r>
          </a:p>
          <a:p>
            <a:pPr lvl="2">
              <a:lnSpc>
                <a:spcPct val="90000"/>
              </a:lnSpc>
              <a:buFont typeface="Times New Roman" charset="0"/>
              <a:buNone/>
            </a:pPr>
            <a:r>
              <a:rPr lang="en-US" sz="1800"/>
              <a:t>y = mx + b			straight line</a:t>
            </a:r>
          </a:p>
          <a:p>
            <a:pPr lvl="2">
              <a:lnSpc>
                <a:spcPct val="90000"/>
              </a:lnSpc>
              <a:buFont typeface="Times New Roman" charset="0"/>
              <a:buNone/>
            </a:pPr>
            <a:r>
              <a:rPr lang="en-US" sz="1800"/>
              <a:t>x</a:t>
            </a:r>
            <a:r>
              <a:rPr lang="en-US" sz="1800" baseline="30000"/>
              <a:t>2</a:t>
            </a:r>
            <a:r>
              <a:rPr lang="en-US" sz="1800"/>
              <a:t> + y</a:t>
            </a:r>
            <a:r>
              <a:rPr lang="en-US" sz="1800" baseline="30000"/>
              <a:t>2</a:t>
            </a:r>
            <a:r>
              <a:rPr lang="en-US" sz="1800"/>
              <a:t> = r</a:t>
            </a:r>
            <a:r>
              <a:rPr lang="en-US" sz="1800" baseline="30000"/>
              <a:t>2</a:t>
            </a:r>
            <a:r>
              <a:rPr lang="en-US" sz="1800"/>
              <a:t>			circle</a:t>
            </a:r>
          </a:p>
          <a:p>
            <a:pPr lvl="2">
              <a:lnSpc>
                <a:spcPct val="90000"/>
              </a:lnSpc>
              <a:buFont typeface="Times New Roman" charset="0"/>
              <a:buNone/>
            </a:pPr>
            <a:r>
              <a:rPr lang="en-US" sz="1800"/>
              <a:t>Ax + By + Cz + D = 0		plane</a:t>
            </a:r>
          </a:p>
          <a:p>
            <a:pPr lvl="2">
              <a:lnSpc>
                <a:spcPct val="90000"/>
              </a:lnSpc>
              <a:buFont typeface="Times New Roman" charset="0"/>
              <a:buNone/>
            </a:pPr>
            <a:r>
              <a:rPr lang="en-US" sz="1800"/>
              <a:t>x</a:t>
            </a:r>
            <a:r>
              <a:rPr lang="en-US" sz="1800" baseline="30000"/>
              <a:t>2</a:t>
            </a:r>
            <a:r>
              <a:rPr lang="en-US" sz="1800"/>
              <a:t> + y</a:t>
            </a:r>
            <a:r>
              <a:rPr lang="en-US" sz="1800" baseline="30000"/>
              <a:t>2</a:t>
            </a:r>
            <a:r>
              <a:rPr lang="en-US" sz="1800"/>
              <a:t>+ z</a:t>
            </a:r>
            <a:r>
              <a:rPr lang="en-US" sz="1800" baseline="30000"/>
              <a:t>2</a:t>
            </a:r>
            <a:r>
              <a:rPr lang="en-US" sz="1800"/>
              <a:t> - r</a:t>
            </a:r>
            <a:r>
              <a:rPr lang="en-US" sz="1800" baseline="30000"/>
              <a:t>2</a:t>
            </a:r>
            <a:r>
              <a:rPr lang="en-US" sz="1800"/>
              <a:t> = 0		spherical surface</a:t>
            </a:r>
          </a:p>
          <a:p>
            <a:pPr lvl="2">
              <a:lnSpc>
                <a:spcPct val="90000"/>
              </a:lnSpc>
              <a:buFont typeface="Times New Roman" charset="0"/>
              <a:buNone/>
            </a:pPr>
            <a:r>
              <a:rPr lang="en-US" sz="1800"/>
              <a:t>x</a:t>
            </a:r>
            <a:r>
              <a:rPr lang="en-US" sz="1800" baseline="30000"/>
              <a:t>2</a:t>
            </a:r>
            <a:r>
              <a:rPr lang="en-US" sz="1800"/>
              <a:t> + y</a:t>
            </a:r>
            <a:r>
              <a:rPr lang="en-US" sz="1800" baseline="30000"/>
              <a:t>2</a:t>
            </a:r>
            <a:r>
              <a:rPr lang="en-US" sz="1800"/>
              <a:t>+ z</a:t>
            </a:r>
            <a:r>
              <a:rPr lang="en-US" sz="1800" baseline="30000"/>
              <a:t>2</a:t>
            </a:r>
            <a:r>
              <a:rPr lang="en-US" sz="1800"/>
              <a:t>  ≤ r</a:t>
            </a:r>
            <a:r>
              <a:rPr lang="en-US" sz="1800" baseline="30000"/>
              <a:t>2</a:t>
            </a:r>
            <a:r>
              <a:rPr lang="en-US" sz="1800"/>
              <a:t> 		sphere</a:t>
            </a:r>
          </a:p>
          <a:p>
            <a:pPr lvl="2">
              <a:lnSpc>
                <a:spcPct val="90000"/>
              </a:lnSpc>
              <a:buFont typeface="Times New Roman" charset="0"/>
              <a:buNone/>
            </a:pP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2000"/>
              <a:t>Useful for scan conversion algorithms, determining object boundaries</a:t>
            </a:r>
          </a:p>
          <a:p>
            <a:pPr lvl="2">
              <a:lnSpc>
                <a:spcPct val="90000"/>
              </a:lnSpc>
            </a:pPr>
            <a:endParaRPr 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Representations</a:t>
            </a:r>
          </a:p>
        </p:txBody>
      </p:sp>
      <p:sp>
        <p:nvSpPr>
          <p:cNvPr id="3471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5403850"/>
          </a:xfrm>
        </p:spPr>
        <p:txBody>
          <a:bodyPr/>
          <a:lstStyle/>
          <a:p>
            <a:r>
              <a:rPr lang="en-US"/>
              <a:t>Parametric</a:t>
            </a:r>
          </a:p>
          <a:p>
            <a:pPr lvl="1"/>
            <a:r>
              <a:rPr lang="en-US"/>
              <a:t>Curve: 	x = x(u), y = y(u), z = z(u) or</a:t>
            </a:r>
          </a:p>
          <a:p>
            <a:pPr lvl="1">
              <a:buFont typeface="Wingdings" charset="0"/>
              <a:buNone/>
            </a:pPr>
            <a:r>
              <a:rPr lang="en-US"/>
              <a:t>			P(u) = (x(u), y(u), z(u))</a:t>
            </a:r>
          </a:p>
          <a:p>
            <a:pPr lvl="1">
              <a:buFont typeface="Wingdings" charset="0"/>
              <a:buNone/>
            </a:pPr>
            <a:r>
              <a:rPr lang="en-US"/>
              <a:t>			typically with 0 ≤ u ≤ 1</a:t>
            </a:r>
          </a:p>
          <a:p>
            <a:pPr lvl="1">
              <a:buFont typeface="Wingdings" charset="0"/>
              <a:buNone/>
            </a:pPr>
            <a:endParaRPr lang="en-US"/>
          </a:p>
          <a:p>
            <a:pPr lvl="1"/>
            <a:r>
              <a:rPr lang="en-US"/>
              <a:t>Surface:  	P(u, v) = (x(u,v), y(u,v), z(u,v))</a:t>
            </a:r>
          </a:p>
          <a:p>
            <a:pPr lvl="1">
              <a:buFont typeface="Wingdings" charset="0"/>
              <a:buNone/>
            </a:pPr>
            <a:r>
              <a:rPr lang="en-US"/>
              <a:t>			 typically with 0 ≤ u, v ≤ 1</a:t>
            </a:r>
          </a:p>
          <a:p>
            <a:pPr lvl="1">
              <a:buFont typeface="Wingdings" charset="0"/>
              <a:buNone/>
            </a:pPr>
            <a:endParaRPr lang="en-US"/>
          </a:p>
          <a:p>
            <a:pPr lvl="1"/>
            <a:r>
              <a:rPr lang="en-US"/>
              <a:t>Solid:	 P(u, v, w) = (x(u,v,w), y(u,v,w), z(u,v,w))</a:t>
            </a:r>
          </a:p>
          <a:p>
            <a:pPr lvl="1">
              <a:buFont typeface="Wingdings" charset="0"/>
              <a:buNone/>
            </a:pPr>
            <a:r>
              <a:rPr lang="en-US"/>
              <a:t>			 typically with 0 ≤ u, v, w ≤ 1</a:t>
            </a:r>
          </a:p>
          <a:p>
            <a:pPr lvl="1">
              <a:buFont typeface="Wingdings" charset="0"/>
              <a:buNone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Representations</a:t>
            </a:r>
          </a:p>
        </p:txBody>
      </p:sp>
      <p:sp>
        <p:nvSpPr>
          <p:cNvPr id="348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5403850"/>
          </a:xfrm>
        </p:spPr>
        <p:txBody>
          <a:bodyPr/>
          <a:lstStyle/>
          <a:p>
            <a:r>
              <a:rPr lang="en-US"/>
              <a:t>Advantages of Parametric Representation:</a:t>
            </a:r>
          </a:p>
          <a:p>
            <a:pPr lvl="1"/>
            <a:r>
              <a:rPr lang="en-US"/>
              <a:t>provide more degrees of freedom than implicit</a:t>
            </a:r>
          </a:p>
          <a:p>
            <a:pPr lvl="1"/>
            <a:r>
              <a:rPr lang="en-US"/>
              <a:t>coordinate independent representation</a:t>
            </a:r>
          </a:p>
          <a:p>
            <a:pPr lvl="1"/>
            <a:r>
              <a:rPr lang="en-US"/>
              <a:t>easier to deal with for some applications</a:t>
            </a:r>
          </a:p>
          <a:p>
            <a:pPr lvl="1"/>
            <a:r>
              <a:rPr lang="en-US"/>
              <a:t>object bounds specified by limits on u, v, w instead of on coordinate</a:t>
            </a:r>
          </a:p>
          <a:p>
            <a:pPr lvl="1"/>
            <a:r>
              <a:rPr lang="en-US"/>
              <a:t>Easily expressed in vector or matrix form</a:t>
            </a:r>
          </a:p>
          <a:p>
            <a:pPr lvl="2"/>
            <a:r>
              <a:rPr lang="en-US"/>
              <a:t>simplifies object descriptions</a:t>
            </a:r>
          </a:p>
          <a:p>
            <a:pPr lvl="1"/>
            <a:r>
              <a:rPr lang="en-US"/>
              <a:t>Transformations can be applied directly to the parametric equation</a:t>
            </a:r>
          </a:p>
          <a:p>
            <a:pPr lvl="1"/>
            <a:r>
              <a:rPr lang="en-US"/>
              <a:t>Easy to extend to higher dimensions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Transformations</a:t>
            </a:r>
          </a:p>
        </p:txBody>
      </p:sp>
      <p:sp>
        <p:nvSpPr>
          <p:cNvPr id="3491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5403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Homogeneous coordinate form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Translation Matrix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Scale Matrix</a:t>
            </a:r>
          </a:p>
          <a:p>
            <a:pPr lvl="1">
              <a:lnSpc>
                <a:spcPct val="90000"/>
              </a:lnSpc>
            </a:pPr>
            <a:r>
              <a:rPr lang="en-US"/>
              <a:t>Scaled by (S</a:t>
            </a:r>
            <a:r>
              <a:rPr lang="en-US" baseline="-25000"/>
              <a:t>x</a:t>
            </a:r>
            <a:r>
              <a:rPr lang="en-US"/>
              <a:t>, S</a:t>
            </a:r>
            <a:r>
              <a:rPr lang="en-US" baseline="-25000"/>
              <a:t>y</a:t>
            </a:r>
            <a:r>
              <a:rPr lang="en-US"/>
              <a:t>, S</a:t>
            </a:r>
            <a:r>
              <a:rPr lang="en-US" baseline="-25000"/>
              <a:t>z</a:t>
            </a:r>
            <a:r>
              <a:rPr lang="en-US"/>
              <a:t>)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/>
              <a:t>	about the fixed point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/>
              <a:t>	(x</a:t>
            </a:r>
            <a:r>
              <a:rPr lang="en-US" baseline="-25000"/>
              <a:t>F</a:t>
            </a:r>
            <a:r>
              <a:rPr lang="en-US"/>
              <a:t>, y</a:t>
            </a:r>
            <a:r>
              <a:rPr lang="en-US" baseline="-25000"/>
              <a:t>F</a:t>
            </a:r>
            <a:r>
              <a:rPr lang="en-US"/>
              <a:t>, z</a:t>
            </a:r>
            <a:r>
              <a:rPr lang="en-US" baseline="-25000"/>
              <a:t>F</a:t>
            </a:r>
            <a:r>
              <a:rPr lang="en-US"/>
              <a:t>)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graphicFrame>
        <p:nvGraphicFramePr>
          <p:cNvPr id="349189" name="Object 5"/>
          <p:cNvGraphicFramePr>
            <a:graphicFrameLocks noChangeAspect="1"/>
          </p:cNvGraphicFramePr>
          <p:nvPr/>
        </p:nvGraphicFramePr>
        <p:xfrm>
          <a:off x="3643313" y="1468438"/>
          <a:ext cx="1296987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92" name="Equation" r:id="rId3" imgW="812520" imgH="774360" progId="Equation.3">
                  <p:embed/>
                </p:oleObj>
              </mc:Choice>
              <mc:Fallback>
                <p:oleObj name="Equation" r:id="rId3" imgW="812520" imgH="774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1468438"/>
                        <a:ext cx="1296987" cy="123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0" name="Object 6"/>
          <p:cNvGraphicFramePr>
            <a:graphicFrameLocks noChangeAspect="1"/>
          </p:cNvGraphicFramePr>
          <p:nvPr/>
        </p:nvGraphicFramePr>
        <p:xfrm>
          <a:off x="3405188" y="3194050"/>
          <a:ext cx="186055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93" name="Equation" r:id="rId5" imgW="1041120" imgH="774360" progId="Equation.3">
                  <p:embed/>
                </p:oleObj>
              </mc:Choice>
              <mc:Fallback>
                <p:oleObj name="Equation" r:id="rId5" imgW="1041120" imgH="7743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8" y="3194050"/>
                        <a:ext cx="186055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1" name="Object 7"/>
          <p:cNvGraphicFramePr>
            <a:graphicFrameLocks noChangeAspect="1"/>
          </p:cNvGraphicFramePr>
          <p:nvPr/>
        </p:nvGraphicFramePr>
        <p:xfrm>
          <a:off x="4198938" y="4829175"/>
          <a:ext cx="2995612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94" name="Equation" r:id="rId7" imgW="1676160" imgH="774360" progId="Equation.3">
                  <p:embed/>
                </p:oleObj>
              </mc:Choice>
              <mc:Fallback>
                <p:oleObj name="Equation" r:id="rId7" imgW="1676160" imgH="7743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938" y="4829175"/>
                        <a:ext cx="2995612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Transformations</a:t>
            </a:r>
          </a:p>
        </p:txBody>
      </p:sp>
      <p:sp>
        <p:nvSpPr>
          <p:cNvPr id="3502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5403850"/>
          </a:xfrm>
        </p:spPr>
        <p:txBody>
          <a:bodyPr/>
          <a:lstStyle/>
          <a:p>
            <a:r>
              <a:rPr lang="en-US"/>
              <a:t>Rotations</a:t>
            </a:r>
          </a:p>
          <a:p>
            <a:pPr lvl="1"/>
            <a:r>
              <a:rPr lang="en-US"/>
              <a:t>Right handed coordinate system</a:t>
            </a:r>
          </a:p>
          <a:p>
            <a:pPr lvl="1"/>
            <a:r>
              <a:rPr lang="en-US"/>
              <a:t>Positive rotations are counter-</a:t>
            </a:r>
          </a:p>
          <a:p>
            <a:pPr lvl="1">
              <a:buFont typeface="Wingdings" charset="0"/>
              <a:buNone/>
            </a:pPr>
            <a:r>
              <a:rPr lang="en-US"/>
              <a:t>	clockwise looking down the </a:t>
            </a:r>
          </a:p>
          <a:p>
            <a:pPr lvl="1">
              <a:buFont typeface="Wingdings" charset="0"/>
              <a:buNone/>
            </a:pPr>
            <a:r>
              <a:rPr lang="en-US"/>
              <a:t>	positive axis towards the origin</a:t>
            </a:r>
          </a:p>
        </p:txBody>
      </p:sp>
      <p:graphicFrame>
        <p:nvGraphicFramePr>
          <p:cNvPr id="350213" name="Object 5"/>
          <p:cNvGraphicFramePr>
            <a:graphicFrameLocks noChangeAspect="1"/>
          </p:cNvGraphicFramePr>
          <p:nvPr/>
        </p:nvGraphicFramePr>
        <p:xfrm>
          <a:off x="5413375" y="1376363"/>
          <a:ext cx="2767013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62" name="Equation" r:id="rId3" imgW="1549080" imgH="774360" progId="Equation.3">
                  <p:embed/>
                </p:oleObj>
              </mc:Choice>
              <mc:Fallback>
                <p:oleObj name="Equation" r:id="rId3" imgW="1549080" imgH="774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75" y="1376363"/>
                        <a:ext cx="2767013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0215" name="Group 7"/>
          <p:cNvGrpSpPr>
            <a:grpSpLocks/>
          </p:cNvGrpSpPr>
          <p:nvPr/>
        </p:nvGrpSpPr>
        <p:grpSpPr bwMode="auto">
          <a:xfrm>
            <a:off x="1379538" y="3452813"/>
            <a:ext cx="2879725" cy="2771775"/>
            <a:chOff x="3648" y="1200"/>
            <a:chExt cx="1814" cy="1746"/>
          </a:xfrm>
        </p:grpSpPr>
        <p:grpSp>
          <p:nvGrpSpPr>
            <p:cNvPr id="350216" name="Group 8"/>
            <p:cNvGrpSpPr>
              <a:grpSpLocks/>
            </p:cNvGrpSpPr>
            <p:nvPr/>
          </p:nvGrpSpPr>
          <p:grpSpPr bwMode="auto">
            <a:xfrm>
              <a:off x="3648" y="1291"/>
              <a:ext cx="1744" cy="1500"/>
              <a:chOff x="3700" y="1342"/>
              <a:chExt cx="1744" cy="1500"/>
            </a:xfrm>
          </p:grpSpPr>
          <p:grpSp>
            <p:nvGrpSpPr>
              <p:cNvPr id="350217" name="Group 9"/>
              <p:cNvGrpSpPr>
                <a:grpSpLocks/>
              </p:cNvGrpSpPr>
              <p:nvPr/>
            </p:nvGrpSpPr>
            <p:grpSpPr bwMode="auto">
              <a:xfrm>
                <a:off x="3700" y="2548"/>
                <a:ext cx="864" cy="294"/>
                <a:chOff x="1460" y="2792"/>
                <a:chExt cx="864" cy="294"/>
              </a:xfrm>
            </p:grpSpPr>
            <p:sp>
              <p:nvSpPr>
                <p:cNvPr id="350218" name="Arc 10"/>
                <p:cNvSpPr>
                  <a:spLocks noChangeAspect="1"/>
                </p:cNvSpPr>
                <p:nvPr/>
              </p:nvSpPr>
              <p:spPr bwMode="auto">
                <a:xfrm rot="8770859" flipH="1">
                  <a:off x="1642" y="2830"/>
                  <a:ext cx="60" cy="142"/>
                </a:xfrm>
                <a:custGeom>
                  <a:avLst/>
                  <a:gdLst>
                    <a:gd name="G0" fmla="+- 21542 0 0"/>
                    <a:gd name="G1" fmla="+- 0 0 0"/>
                    <a:gd name="G2" fmla="+- 21600 0 0"/>
                    <a:gd name="T0" fmla="*/ 16257 w 21542"/>
                    <a:gd name="T1" fmla="*/ 20943 h 20943"/>
                    <a:gd name="T2" fmla="*/ 0 w 21542"/>
                    <a:gd name="T3" fmla="*/ 1582 h 20943"/>
                    <a:gd name="T4" fmla="*/ 21542 w 21542"/>
                    <a:gd name="T5" fmla="*/ 0 h 209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42" h="20943" fill="none" extrusionOk="0">
                      <a:moveTo>
                        <a:pt x="16256" y="20943"/>
                      </a:moveTo>
                      <a:cubicBezTo>
                        <a:pt x="7232" y="18666"/>
                        <a:pt x="681" y="10864"/>
                        <a:pt x="0" y="1581"/>
                      </a:cubicBezTo>
                    </a:path>
                    <a:path w="21542" h="20943" stroke="0" extrusionOk="0">
                      <a:moveTo>
                        <a:pt x="16256" y="20943"/>
                      </a:moveTo>
                      <a:cubicBezTo>
                        <a:pt x="7232" y="18666"/>
                        <a:pt x="681" y="10864"/>
                        <a:pt x="0" y="1581"/>
                      </a:cubicBezTo>
                      <a:lnTo>
                        <a:pt x="21542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783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0219" name="Group 11"/>
                <p:cNvGrpSpPr>
                  <a:grpSpLocks/>
                </p:cNvGrpSpPr>
                <p:nvPr/>
              </p:nvGrpSpPr>
              <p:grpSpPr bwMode="auto">
                <a:xfrm rot="8773503">
                  <a:off x="1460" y="2792"/>
                  <a:ext cx="864" cy="96"/>
                  <a:chOff x="3744" y="2976"/>
                  <a:chExt cx="864" cy="96"/>
                </a:xfrm>
              </p:grpSpPr>
              <p:sp>
                <p:nvSpPr>
                  <p:cNvPr id="35022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3008"/>
                    <a:ext cx="764" cy="35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50221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3744" y="2976"/>
                    <a:ext cx="864" cy="96"/>
                    <a:chOff x="3744" y="2976"/>
                    <a:chExt cx="864" cy="96"/>
                  </a:xfrm>
                </p:grpSpPr>
                <p:grpSp>
                  <p:nvGrpSpPr>
                    <p:cNvPr id="350222" name="Group 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07" y="2976"/>
                      <a:ext cx="101" cy="96"/>
                      <a:chOff x="3552" y="3216"/>
                      <a:chExt cx="240" cy="288"/>
                    </a:xfrm>
                  </p:grpSpPr>
                  <p:sp>
                    <p:nvSpPr>
                      <p:cNvPr id="350223" name="Line 1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600" y="3216"/>
                        <a:ext cx="192" cy="14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50224" name="Arc 16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3552" y="3216"/>
                        <a:ext cx="48" cy="2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43200"/>
                          <a:gd name="T2" fmla="*/ 0 w 21600"/>
                          <a:gd name="T3" fmla="*/ 43200 h 43200"/>
                          <a:gd name="T4" fmla="*/ 0 w 21600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43200" fill="none" extrusionOk="0">
                            <a:moveTo>
                              <a:pt x="0" y="-1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cubicBezTo>
                              <a:pt x="21600" y="33529"/>
                              <a:pt x="11929" y="43200"/>
                              <a:pt x="-1" y="43200"/>
                            </a:cubicBezTo>
                          </a:path>
                          <a:path w="21600" h="43200" stroke="0" extrusionOk="0">
                            <a:moveTo>
                              <a:pt x="0" y="-1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cubicBezTo>
                              <a:pt x="21600" y="33529"/>
                              <a:pt x="11929" y="43200"/>
                              <a:pt x="-1" y="432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50225" name="Line 1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600" y="3360"/>
                        <a:ext cx="192" cy="14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350226" name="Group 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44" y="3008"/>
                      <a:ext cx="768" cy="32"/>
                      <a:chOff x="3744" y="2976"/>
                      <a:chExt cx="288" cy="48"/>
                    </a:xfrm>
                  </p:grpSpPr>
                  <p:sp>
                    <p:nvSpPr>
                      <p:cNvPr id="350227" name="Line 1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744" y="2976"/>
                        <a:ext cx="288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50228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744" y="3024"/>
                        <a:ext cx="288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350229" name="Arc 21"/>
                <p:cNvSpPr>
                  <a:spLocks noChangeAspect="1"/>
                </p:cNvSpPr>
                <p:nvPr/>
              </p:nvSpPr>
              <p:spPr bwMode="auto">
                <a:xfrm rot="8770859" flipH="1">
                  <a:off x="1688" y="2839"/>
                  <a:ext cx="121" cy="247"/>
                </a:xfrm>
                <a:custGeom>
                  <a:avLst/>
                  <a:gdLst>
                    <a:gd name="G0" fmla="+- 21460 0 0"/>
                    <a:gd name="G1" fmla="+- 21600 0 0"/>
                    <a:gd name="G2" fmla="+- 21600 0 0"/>
                    <a:gd name="T0" fmla="*/ 0 w 43060"/>
                    <a:gd name="T1" fmla="*/ 19143 h 36615"/>
                    <a:gd name="T2" fmla="*/ 36988 w 43060"/>
                    <a:gd name="T3" fmla="*/ 36615 h 36615"/>
                    <a:gd name="T4" fmla="*/ 21460 w 43060"/>
                    <a:gd name="T5" fmla="*/ 21600 h 36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060" h="36615" fill="none" extrusionOk="0">
                      <a:moveTo>
                        <a:pt x="0" y="19143"/>
                      </a:moveTo>
                      <a:cubicBezTo>
                        <a:pt x="1249" y="8235"/>
                        <a:pt x="10481" y="-1"/>
                        <a:pt x="21460" y="-1"/>
                      </a:cubicBezTo>
                      <a:cubicBezTo>
                        <a:pt x="33389" y="0"/>
                        <a:pt x="43060" y="9670"/>
                        <a:pt x="43060" y="21600"/>
                      </a:cubicBezTo>
                      <a:cubicBezTo>
                        <a:pt x="43060" y="27203"/>
                        <a:pt x="40882" y="32586"/>
                        <a:pt x="36987" y="36614"/>
                      </a:cubicBezTo>
                    </a:path>
                    <a:path w="43060" h="36615" stroke="0" extrusionOk="0">
                      <a:moveTo>
                        <a:pt x="0" y="19143"/>
                      </a:moveTo>
                      <a:cubicBezTo>
                        <a:pt x="1249" y="8235"/>
                        <a:pt x="10481" y="-1"/>
                        <a:pt x="21460" y="-1"/>
                      </a:cubicBezTo>
                      <a:cubicBezTo>
                        <a:pt x="33389" y="0"/>
                        <a:pt x="43060" y="9670"/>
                        <a:pt x="43060" y="21600"/>
                      </a:cubicBezTo>
                      <a:cubicBezTo>
                        <a:pt x="43060" y="27203"/>
                        <a:pt x="40882" y="32586"/>
                        <a:pt x="36987" y="36614"/>
                      </a:cubicBezTo>
                      <a:lnTo>
                        <a:pt x="2146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783C00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50230" name="Group 22"/>
              <p:cNvGrpSpPr>
                <a:grpSpLocks/>
              </p:cNvGrpSpPr>
              <p:nvPr/>
            </p:nvGrpSpPr>
            <p:grpSpPr bwMode="auto">
              <a:xfrm>
                <a:off x="4478" y="2385"/>
                <a:ext cx="966" cy="291"/>
                <a:chOff x="2244" y="2625"/>
                <a:chExt cx="966" cy="291"/>
              </a:xfrm>
            </p:grpSpPr>
            <p:sp>
              <p:nvSpPr>
                <p:cNvPr id="350231" name="Arc 23"/>
                <p:cNvSpPr>
                  <a:spLocks noChangeAspect="1"/>
                </p:cNvSpPr>
                <p:nvPr/>
              </p:nvSpPr>
              <p:spPr bwMode="auto">
                <a:xfrm rot="843636" flipH="1">
                  <a:off x="2934" y="2772"/>
                  <a:ext cx="61" cy="144"/>
                </a:xfrm>
                <a:custGeom>
                  <a:avLst/>
                  <a:gdLst>
                    <a:gd name="G0" fmla="+- 21600 0 0"/>
                    <a:gd name="G1" fmla="+- 613 0 0"/>
                    <a:gd name="G2" fmla="+- 21600 0 0"/>
                    <a:gd name="T0" fmla="*/ 15551 w 21600"/>
                    <a:gd name="T1" fmla="*/ 21349 h 21349"/>
                    <a:gd name="T2" fmla="*/ 9 w 21600"/>
                    <a:gd name="T3" fmla="*/ 0 h 21349"/>
                    <a:gd name="T4" fmla="*/ 21600 w 21600"/>
                    <a:gd name="T5" fmla="*/ 613 h 21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349" fill="none" extrusionOk="0">
                      <a:moveTo>
                        <a:pt x="15551" y="21348"/>
                      </a:moveTo>
                      <a:cubicBezTo>
                        <a:pt x="6335" y="18660"/>
                        <a:pt x="0" y="10212"/>
                        <a:pt x="0" y="613"/>
                      </a:cubicBezTo>
                      <a:cubicBezTo>
                        <a:pt x="0" y="408"/>
                        <a:pt x="2" y="204"/>
                        <a:pt x="8" y="-1"/>
                      </a:cubicBezTo>
                    </a:path>
                    <a:path w="21600" h="21349" stroke="0" extrusionOk="0">
                      <a:moveTo>
                        <a:pt x="15551" y="21348"/>
                      </a:moveTo>
                      <a:cubicBezTo>
                        <a:pt x="6335" y="18660"/>
                        <a:pt x="0" y="10212"/>
                        <a:pt x="0" y="613"/>
                      </a:cubicBezTo>
                      <a:cubicBezTo>
                        <a:pt x="0" y="408"/>
                        <a:pt x="2" y="204"/>
                        <a:pt x="8" y="-1"/>
                      </a:cubicBezTo>
                      <a:lnTo>
                        <a:pt x="21600" y="613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783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0232" name="Group 24"/>
                <p:cNvGrpSpPr>
                  <a:grpSpLocks/>
                </p:cNvGrpSpPr>
                <p:nvPr/>
              </p:nvGrpSpPr>
              <p:grpSpPr bwMode="auto">
                <a:xfrm rot="274333">
                  <a:off x="2244" y="2666"/>
                  <a:ext cx="966" cy="96"/>
                  <a:chOff x="3644" y="3066"/>
                  <a:chExt cx="966" cy="96"/>
                </a:xfrm>
              </p:grpSpPr>
              <p:sp>
                <p:nvSpPr>
                  <p:cNvPr id="350233" name="Rectangle 25"/>
                  <p:cNvSpPr>
                    <a:spLocks noChangeArrowheads="1"/>
                  </p:cNvSpPr>
                  <p:nvPr/>
                </p:nvSpPr>
                <p:spPr bwMode="auto">
                  <a:xfrm rot="571192">
                    <a:off x="3644" y="3088"/>
                    <a:ext cx="864" cy="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50234" name="Group 26"/>
                  <p:cNvGrpSpPr>
                    <a:grpSpLocks/>
                  </p:cNvGrpSpPr>
                  <p:nvPr/>
                </p:nvGrpSpPr>
                <p:grpSpPr bwMode="auto">
                  <a:xfrm rot="567039">
                    <a:off x="3650" y="3066"/>
                    <a:ext cx="960" cy="96"/>
                    <a:chOff x="3648" y="2976"/>
                    <a:chExt cx="960" cy="96"/>
                  </a:xfrm>
                </p:grpSpPr>
                <p:grpSp>
                  <p:nvGrpSpPr>
                    <p:cNvPr id="350235" name="Group 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07" y="2976"/>
                      <a:ext cx="101" cy="96"/>
                      <a:chOff x="3552" y="3216"/>
                      <a:chExt cx="240" cy="288"/>
                    </a:xfrm>
                  </p:grpSpPr>
                  <p:sp>
                    <p:nvSpPr>
                      <p:cNvPr id="350236" name="Line 2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600" y="3216"/>
                        <a:ext cx="192" cy="14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50237" name="Arc 29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3552" y="3216"/>
                        <a:ext cx="48" cy="2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43200"/>
                          <a:gd name="T2" fmla="*/ 0 w 21600"/>
                          <a:gd name="T3" fmla="*/ 43200 h 43200"/>
                          <a:gd name="T4" fmla="*/ 0 w 21600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43200" fill="none" extrusionOk="0">
                            <a:moveTo>
                              <a:pt x="0" y="-1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cubicBezTo>
                              <a:pt x="21600" y="33529"/>
                              <a:pt x="11929" y="43200"/>
                              <a:pt x="-1" y="43200"/>
                            </a:cubicBezTo>
                          </a:path>
                          <a:path w="21600" h="43200" stroke="0" extrusionOk="0">
                            <a:moveTo>
                              <a:pt x="0" y="-1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cubicBezTo>
                              <a:pt x="21600" y="33529"/>
                              <a:pt x="11929" y="43200"/>
                              <a:pt x="-1" y="432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50238" name="Line 3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600" y="3360"/>
                        <a:ext cx="192" cy="14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350239" name="Group 3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48" y="3008"/>
                      <a:ext cx="864" cy="32"/>
                      <a:chOff x="3744" y="2976"/>
                      <a:chExt cx="288" cy="48"/>
                    </a:xfrm>
                  </p:grpSpPr>
                  <p:sp>
                    <p:nvSpPr>
                      <p:cNvPr id="350240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744" y="2976"/>
                        <a:ext cx="288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50241" name="Line 3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744" y="3024"/>
                        <a:ext cx="288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350242" name="Arc 34"/>
                <p:cNvSpPr>
                  <a:spLocks noChangeAspect="1"/>
                </p:cNvSpPr>
                <p:nvPr/>
              </p:nvSpPr>
              <p:spPr bwMode="auto">
                <a:xfrm rot="843636" flipH="1">
                  <a:off x="2897" y="2625"/>
                  <a:ext cx="122" cy="241"/>
                </a:xfrm>
                <a:custGeom>
                  <a:avLst/>
                  <a:gdLst>
                    <a:gd name="G0" fmla="+- 21390 0 0"/>
                    <a:gd name="G1" fmla="+- 21600 0 0"/>
                    <a:gd name="G2" fmla="+- 21600 0 0"/>
                    <a:gd name="T0" fmla="*/ 0 w 42990"/>
                    <a:gd name="T1" fmla="*/ 18596 h 35699"/>
                    <a:gd name="T2" fmla="*/ 37754 w 42990"/>
                    <a:gd name="T3" fmla="*/ 35699 h 35699"/>
                    <a:gd name="T4" fmla="*/ 21390 w 42990"/>
                    <a:gd name="T5" fmla="*/ 21600 h 35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990" h="35699" fill="none" extrusionOk="0">
                      <a:moveTo>
                        <a:pt x="-1" y="18595"/>
                      </a:moveTo>
                      <a:cubicBezTo>
                        <a:pt x="1497" y="7931"/>
                        <a:pt x="10621" y="-1"/>
                        <a:pt x="21390" y="-1"/>
                      </a:cubicBezTo>
                      <a:cubicBezTo>
                        <a:pt x="33319" y="0"/>
                        <a:pt x="42990" y="9670"/>
                        <a:pt x="42990" y="21600"/>
                      </a:cubicBezTo>
                      <a:cubicBezTo>
                        <a:pt x="42990" y="26775"/>
                        <a:pt x="41131" y="31778"/>
                        <a:pt x="37753" y="35698"/>
                      </a:cubicBezTo>
                    </a:path>
                    <a:path w="42990" h="35699" stroke="0" extrusionOk="0">
                      <a:moveTo>
                        <a:pt x="-1" y="18595"/>
                      </a:moveTo>
                      <a:cubicBezTo>
                        <a:pt x="1497" y="7931"/>
                        <a:pt x="10621" y="-1"/>
                        <a:pt x="21390" y="-1"/>
                      </a:cubicBezTo>
                      <a:cubicBezTo>
                        <a:pt x="33319" y="0"/>
                        <a:pt x="42990" y="9670"/>
                        <a:pt x="42990" y="21600"/>
                      </a:cubicBezTo>
                      <a:cubicBezTo>
                        <a:pt x="42990" y="26775"/>
                        <a:pt x="41131" y="31778"/>
                        <a:pt x="37753" y="35698"/>
                      </a:cubicBezTo>
                      <a:lnTo>
                        <a:pt x="2139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783C00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50243" name="Group 35"/>
              <p:cNvGrpSpPr>
                <a:grpSpLocks/>
              </p:cNvGrpSpPr>
              <p:nvPr/>
            </p:nvGrpSpPr>
            <p:grpSpPr bwMode="auto">
              <a:xfrm>
                <a:off x="4349" y="1342"/>
                <a:ext cx="262" cy="1008"/>
                <a:chOff x="2113" y="1584"/>
                <a:chExt cx="262" cy="1008"/>
              </a:xfrm>
            </p:grpSpPr>
            <p:sp>
              <p:nvSpPr>
                <p:cNvPr id="350244" name="Arc 36"/>
                <p:cNvSpPr>
                  <a:spLocks noChangeAspect="1"/>
                </p:cNvSpPr>
                <p:nvPr/>
              </p:nvSpPr>
              <p:spPr bwMode="auto">
                <a:xfrm rot="16200000" flipH="1">
                  <a:off x="2287" y="1742"/>
                  <a:ext cx="61" cy="115"/>
                </a:xfrm>
                <a:custGeom>
                  <a:avLst/>
                  <a:gdLst>
                    <a:gd name="G0" fmla="+- 21600 0 0"/>
                    <a:gd name="G1" fmla="+- 263 0 0"/>
                    <a:gd name="G2" fmla="+- 21600 0 0"/>
                    <a:gd name="T0" fmla="*/ 8022 w 21600"/>
                    <a:gd name="T1" fmla="*/ 17061 h 17061"/>
                    <a:gd name="T2" fmla="*/ 2 w 21600"/>
                    <a:gd name="T3" fmla="*/ 0 h 17061"/>
                    <a:gd name="T4" fmla="*/ 21600 w 21600"/>
                    <a:gd name="T5" fmla="*/ 263 h 170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17061" fill="none" extrusionOk="0">
                      <a:moveTo>
                        <a:pt x="8021" y="17061"/>
                      </a:moveTo>
                      <a:cubicBezTo>
                        <a:pt x="2948" y="12960"/>
                        <a:pt x="0" y="6786"/>
                        <a:pt x="0" y="263"/>
                      </a:cubicBezTo>
                      <a:cubicBezTo>
                        <a:pt x="0" y="175"/>
                        <a:pt x="0" y="87"/>
                        <a:pt x="1" y="-1"/>
                      </a:cubicBezTo>
                    </a:path>
                    <a:path w="21600" h="17061" stroke="0" extrusionOk="0">
                      <a:moveTo>
                        <a:pt x="8021" y="17061"/>
                      </a:moveTo>
                      <a:cubicBezTo>
                        <a:pt x="2948" y="12960"/>
                        <a:pt x="0" y="6786"/>
                        <a:pt x="0" y="263"/>
                      </a:cubicBezTo>
                      <a:cubicBezTo>
                        <a:pt x="0" y="175"/>
                        <a:pt x="0" y="87"/>
                        <a:pt x="1" y="-1"/>
                      </a:cubicBezTo>
                      <a:lnTo>
                        <a:pt x="21600" y="263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783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0245" name="Group 37"/>
                <p:cNvGrpSpPr>
                  <a:grpSpLocks/>
                </p:cNvGrpSpPr>
                <p:nvPr/>
              </p:nvGrpSpPr>
              <p:grpSpPr bwMode="auto">
                <a:xfrm>
                  <a:off x="2208" y="1584"/>
                  <a:ext cx="96" cy="1008"/>
                  <a:chOff x="3600" y="2020"/>
                  <a:chExt cx="96" cy="1008"/>
                </a:xfrm>
              </p:grpSpPr>
              <p:sp>
                <p:nvSpPr>
                  <p:cNvPr id="350246" name="Rectangle 38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3196" y="2553"/>
                    <a:ext cx="904" cy="35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50247" name="Group 39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3144" y="2476"/>
                    <a:ext cx="1008" cy="96"/>
                    <a:chOff x="3600" y="2880"/>
                    <a:chExt cx="1008" cy="96"/>
                  </a:xfrm>
                </p:grpSpPr>
                <p:grpSp>
                  <p:nvGrpSpPr>
                    <p:cNvPr id="350248" name="Group 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07" y="2880"/>
                      <a:ext cx="101" cy="96"/>
                      <a:chOff x="3552" y="3216"/>
                      <a:chExt cx="240" cy="288"/>
                    </a:xfrm>
                  </p:grpSpPr>
                  <p:sp>
                    <p:nvSpPr>
                      <p:cNvPr id="350249" name="Line 4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600" y="3216"/>
                        <a:ext cx="192" cy="14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50250" name="Arc 42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3552" y="3216"/>
                        <a:ext cx="48" cy="2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43200"/>
                          <a:gd name="T2" fmla="*/ 0 w 21600"/>
                          <a:gd name="T3" fmla="*/ 43200 h 43200"/>
                          <a:gd name="T4" fmla="*/ 0 w 21600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43200" fill="none" extrusionOk="0">
                            <a:moveTo>
                              <a:pt x="0" y="-1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cubicBezTo>
                              <a:pt x="21600" y="33529"/>
                              <a:pt x="11929" y="43200"/>
                              <a:pt x="-1" y="43200"/>
                            </a:cubicBezTo>
                          </a:path>
                          <a:path w="21600" h="43200" stroke="0" extrusionOk="0">
                            <a:moveTo>
                              <a:pt x="0" y="-1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cubicBezTo>
                              <a:pt x="21600" y="33529"/>
                              <a:pt x="11929" y="43200"/>
                              <a:pt x="-1" y="432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50251" name="Line 4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600" y="3360"/>
                        <a:ext cx="192" cy="14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350252" name="Group 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00" y="2912"/>
                      <a:ext cx="912" cy="32"/>
                      <a:chOff x="3744" y="2976"/>
                      <a:chExt cx="288" cy="48"/>
                    </a:xfrm>
                  </p:grpSpPr>
                  <p:sp>
                    <p:nvSpPr>
                      <p:cNvPr id="350253" name="Line 4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744" y="2976"/>
                        <a:ext cx="288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50254" name="Line 4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744" y="3024"/>
                        <a:ext cx="288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350255" name="Arc 47"/>
                <p:cNvSpPr>
                  <a:spLocks noChangeAspect="1"/>
                </p:cNvSpPr>
                <p:nvPr/>
              </p:nvSpPr>
              <p:spPr bwMode="auto">
                <a:xfrm rot="16200000" flipH="1">
                  <a:off x="2180" y="1701"/>
                  <a:ext cx="121" cy="255"/>
                </a:xfrm>
                <a:custGeom>
                  <a:avLst/>
                  <a:gdLst>
                    <a:gd name="G0" fmla="+- 21413 0 0"/>
                    <a:gd name="G1" fmla="+- 21600 0 0"/>
                    <a:gd name="G2" fmla="+- 21600 0 0"/>
                    <a:gd name="T0" fmla="*/ 0 w 43013"/>
                    <a:gd name="T1" fmla="*/ 18767 h 37902"/>
                    <a:gd name="T2" fmla="*/ 35584 w 43013"/>
                    <a:gd name="T3" fmla="*/ 37902 h 37902"/>
                    <a:gd name="T4" fmla="*/ 21413 w 43013"/>
                    <a:gd name="T5" fmla="*/ 21600 h 379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013" h="37902" fill="none" extrusionOk="0">
                      <a:moveTo>
                        <a:pt x="-1" y="18766"/>
                      </a:moveTo>
                      <a:cubicBezTo>
                        <a:pt x="1420" y="8026"/>
                        <a:pt x="10578" y="-1"/>
                        <a:pt x="21413" y="-1"/>
                      </a:cubicBezTo>
                      <a:cubicBezTo>
                        <a:pt x="33342" y="0"/>
                        <a:pt x="43013" y="9670"/>
                        <a:pt x="43013" y="21600"/>
                      </a:cubicBezTo>
                      <a:cubicBezTo>
                        <a:pt x="43013" y="27853"/>
                        <a:pt x="40303" y="33799"/>
                        <a:pt x="35583" y="37901"/>
                      </a:cubicBezTo>
                    </a:path>
                    <a:path w="43013" h="37902" stroke="0" extrusionOk="0">
                      <a:moveTo>
                        <a:pt x="-1" y="18766"/>
                      </a:moveTo>
                      <a:cubicBezTo>
                        <a:pt x="1420" y="8026"/>
                        <a:pt x="10578" y="-1"/>
                        <a:pt x="21413" y="-1"/>
                      </a:cubicBezTo>
                      <a:cubicBezTo>
                        <a:pt x="33342" y="0"/>
                        <a:pt x="43013" y="9670"/>
                        <a:pt x="43013" y="21600"/>
                      </a:cubicBezTo>
                      <a:cubicBezTo>
                        <a:pt x="43013" y="27853"/>
                        <a:pt x="40303" y="33799"/>
                        <a:pt x="35583" y="37901"/>
                      </a:cubicBezTo>
                      <a:lnTo>
                        <a:pt x="21413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783C00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0256" name="Oval 48"/>
              <p:cNvSpPr>
                <a:spLocks noChangeAspect="1" noChangeArrowheads="1"/>
              </p:cNvSpPr>
              <p:nvPr/>
            </p:nvSpPr>
            <p:spPr bwMode="auto">
              <a:xfrm>
                <a:off x="4474" y="2338"/>
                <a:ext cx="35" cy="35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783C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0257" name="Text Box 49"/>
            <p:cNvSpPr txBox="1">
              <a:spLocks noChangeArrowheads="1"/>
            </p:cNvSpPr>
            <p:nvPr/>
          </p:nvSpPr>
          <p:spPr bwMode="auto">
            <a:xfrm>
              <a:off x="5275" y="2474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>
                  <a:solidFill>
                    <a:srgbClr val="00008C"/>
                  </a:solidFill>
                </a:rPr>
                <a:t>x</a:t>
              </a:r>
            </a:p>
          </p:txBody>
        </p:sp>
        <p:sp>
          <p:nvSpPr>
            <p:cNvPr id="350258" name="Text Box 50"/>
            <p:cNvSpPr txBox="1">
              <a:spLocks noChangeArrowheads="1"/>
            </p:cNvSpPr>
            <p:nvPr/>
          </p:nvSpPr>
          <p:spPr bwMode="auto">
            <a:xfrm>
              <a:off x="4459" y="1200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>
                  <a:solidFill>
                    <a:srgbClr val="00008C"/>
                  </a:solidFill>
                </a:rPr>
                <a:t>y</a:t>
              </a:r>
            </a:p>
          </p:txBody>
        </p:sp>
        <p:sp>
          <p:nvSpPr>
            <p:cNvPr id="350259" name="Text Box 51"/>
            <p:cNvSpPr txBox="1">
              <a:spLocks noChangeArrowheads="1"/>
            </p:cNvSpPr>
            <p:nvPr/>
          </p:nvSpPr>
          <p:spPr bwMode="auto">
            <a:xfrm>
              <a:off x="3754" y="2696"/>
              <a:ext cx="1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>
                  <a:solidFill>
                    <a:srgbClr val="00008C"/>
                  </a:solidFill>
                </a:rPr>
                <a:t>z</a:t>
              </a:r>
            </a:p>
          </p:txBody>
        </p:sp>
      </p:grpSp>
      <p:graphicFrame>
        <p:nvGraphicFramePr>
          <p:cNvPr id="350260" name="Object 52"/>
          <p:cNvGraphicFramePr>
            <a:graphicFrameLocks noChangeAspect="1"/>
          </p:cNvGraphicFramePr>
          <p:nvPr/>
        </p:nvGraphicFramePr>
        <p:xfrm>
          <a:off x="5413375" y="3028950"/>
          <a:ext cx="2767013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63" name="Equation" r:id="rId5" imgW="1549080" imgH="774360" progId="Equation.3">
                  <p:embed/>
                </p:oleObj>
              </mc:Choice>
              <mc:Fallback>
                <p:oleObj name="Equation" r:id="rId5" imgW="1549080" imgH="77436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75" y="3028950"/>
                        <a:ext cx="2767013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61" name="Object 53"/>
          <p:cNvGraphicFramePr>
            <a:graphicFrameLocks noChangeAspect="1"/>
          </p:cNvGraphicFramePr>
          <p:nvPr/>
        </p:nvGraphicFramePr>
        <p:xfrm>
          <a:off x="5414963" y="4681538"/>
          <a:ext cx="2767012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64" name="Equation" r:id="rId7" imgW="1549080" imgH="774360" progId="Equation.3">
                  <p:embed/>
                </p:oleObj>
              </mc:Choice>
              <mc:Fallback>
                <p:oleObj name="Equation" r:id="rId7" imgW="1549080" imgH="77436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4963" y="4681538"/>
                        <a:ext cx="2767012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2693988"/>
            <a:ext cx="8382000" cy="26765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tabLst>
                <a:tab pos="914400" algn="l"/>
              </a:tabLst>
            </a:pPr>
            <a:r>
              <a:rPr lang="en-US" sz="2400"/>
              <a:t>Basic Idea:</a:t>
            </a:r>
          </a:p>
          <a:p>
            <a:pPr lvl="1">
              <a:lnSpc>
                <a:spcPct val="90000"/>
              </a:lnSpc>
              <a:buFont typeface="Wingdings" charset="0"/>
              <a:buAutoNum type="arabicPeriod"/>
              <a:tabLst>
                <a:tab pos="914400" algn="l"/>
              </a:tabLst>
            </a:pPr>
            <a:r>
              <a:rPr lang="en-US" sz="2000"/>
              <a:t>Move a point on the line to the origin</a:t>
            </a:r>
          </a:p>
          <a:p>
            <a:pPr lvl="1">
              <a:lnSpc>
                <a:spcPct val="90000"/>
              </a:lnSpc>
              <a:buFont typeface="Wingdings" charset="0"/>
              <a:buAutoNum type="arabicPeriod"/>
              <a:tabLst>
                <a:tab pos="914400" algn="l"/>
              </a:tabLst>
            </a:pPr>
            <a:r>
              <a:rPr lang="en-US" sz="2000"/>
              <a:t>Rotate about some axis to put </a:t>
            </a:r>
            <a:r>
              <a:rPr lang="en-US" sz="2000" b="1" i="1"/>
              <a:t>l</a:t>
            </a:r>
            <a:r>
              <a:rPr lang="en-US" sz="2000"/>
              <a:t> into a coordinate plane</a:t>
            </a:r>
          </a:p>
          <a:p>
            <a:pPr lvl="1">
              <a:lnSpc>
                <a:spcPct val="90000"/>
              </a:lnSpc>
              <a:buFont typeface="Wingdings" charset="0"/>
              <a:buAutoNum type="arabicPeriod"/>
              <a:tabLst>
                <a:tab pos="914400" algn="l"/>
              </a:tabLst>
            </a:pPr>
            <a:r>
              <a:rPr lang="en-US" sz="2000"/>
              <a:t>Rotate about another axis to align </a:t>
            </a:r>
            <a:r>
              <a:rPr lang="en-US" sz="2000" b="1" i="1"/>
              <a:t>l</a:t>
            </a:r>
            <a:r>
              <a:rPr lang="en-US" sz="2000"/>
              <a:t> with a coordinate axis</a:t>
            </a:r>
          </a:p>
          <a:p>
            <a:pPr lvl="1">
              <a:lnSpc>
                <a:spcPct val="90000"/>
              </a:lnSpc>
              <a:buFont typeface="Wingdings" charset="0"/>
              <a:buAutoNum type="arabicPeriod"/>
              <a:tabLst>
                <a:tab pos="914400" algn="l"/>
              </a:tabLst>
            </a:pPr>
            <a:r>
              <a:rPr lang="en-US" sz="2000"/>
              <a:t>Rotate about that axis by </a:t>
            </a:r>
            <a:r>
              <a:rPr lang="en-US" sz="2000">
                <a:latin typeface="Symbol" charset="0"/>
              </a:rPr>
              <a:t>q</a:t>
            </a:r>
          </a:p>
          <a:p>
            <a:pPr lvl="1">
              <a:lnSpc>
                <a:spcPct val="90000"/>
              </a:lnSpc>
              <a:buFont typeface="Wingdings" charset="0"/>
              <a:buAutoNum type="arabicPeriod"/>
              <a:tabLst>
                <a:tab pos="914400" algn="l"/>
              </a:tabLst>
            </a:pPr>
            <a:r>
              <a:rPr lang="en-US" sz="2000"/>
              <a:t>Reverse rotation about the coordinate axis in step 3</a:t>
            </a:r>
          </a:p>
          <a:p>
            <a:pPr lvl="1">
              <a:lnSpc>
                <a:spcPct val="90000"/>
              </a:lnSpc>
              <a:buFont typeface="Wingdings" charset="0"/>
              <a:buAutoNum type="arabicPeriod"/>
              <a:tabLst>
                <a:tab pos="914400" algn="l"/>
              </a:tabLst>
            </a:pPr>
            <a:r>
              <a:rPr lang="en-US" sz="2000"/>
              <a:t>Reverse rotation about the coordinate axis in step 2</a:t>
            </a:r>
          </a:p>
          <a:p>
            <a:pPr lvl="1">
              <a:lnSpc>
                <a:spcPct val="90000"/>
              </a:lnSpc>
              <a:buFont typeface="Wingdings" charset="0"/>
              <a:buAutoNum type="arabicPeriod"/>
              <a:tabLst>
                <a:tab pos="914400" algn="l"/>
              </a:tabLst>
            </a:pPr>
            <a:r>
              <a:rPr lang="en-US" sz="2000"/>
              <a:t>Reverse translation from step 1</a:t>
            </a:r>
          </a:p>
          <a:p>
            <a:pPr lvl="1">
              <a:lnSpc>
                <a:spcPct val="90000"/>
              </a:lnSpc>
              <a:buFont typeface="Wingdings" charset="0"/>
              <a:buNone/>
              <a:tabLst>
                <a:tab pos="914400" algn="l"/>
              </a:tabLst>
            </a:pPr>
            <a:endParaRPr lang="en-US" sz="2000"/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Rotation about Arbitrary Axis</a:t>
            </a:r>
            <a:endParaRPr lang="en-US" sz="3200">
              <a:solidFill>
                <a:srgbClr val="00008C"/>
              </a:solidFill>
            </a:endParaRPr>
          </a:p>
        </p:txBody>
      </p:sp>
      <p:grpSp>
        <p:nvGrpSpPr>
          <p:cNvPr id="352298" name="Group 42"/>
          <p:cNvGrpSpPr>
            <a:grpSpLocks/>
          </p:cNvGrpSpPr>
          <p:nvPr/>
        </p:nvGrpSpPr>
        <p:grpSpPr bwMode="auto">
          <a:xfrm>
            <a:off x="3854450" y="850900"/>
            <a:ext cx="2463800" cy="2082800"/>
            <a:chOff x="1932" y="1136"/>
            <a:chExt cx="1850" cy="1680"/>
          </a:xfrm>
        </p:grpSpPr>
        <p:grpSp>
          <p:nvGrpSpPr>
            <p:cNvPr id="352260" name="Group 4"/>
            <p:cNvGrpSpPr>
              <a:grpSpLocks/>
            </p:cNvGrpSpPr>
            <p:nvPr/>
          </p:nvGrpSpPr>
          <p:grpSpPr bwMode="auto">
            <a:xfrm rot="8773503">
              <a:off x="1932" y="2433"/>
              <a:ext cx="864" cy="96"/>
              <a:chOff x="3744" y="2976"/>
              <a:chExt cx="864" cy="96"/>
            </a:xfrm>
          </p:grpSpPr>
          <p:sp>
            <p:nvSpPr>
              <p:cNvPr id="352261" name="Rectangle 5"/>
              <p:cNvSpPr>
                <a:spLocks noChangeArrowheads="1"/>
              </p:cNvSpPr>
              <p:nvPr/>
            </p:nvSpPr>
            <p:spPr bwMode="auto">
              <a:xfrm>
                <a:off x="3744" y="3008"/>
                <a:ext cx="764" cy="3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2262" name="Group 6"/>
              <p:cNvGrpSpPr>
                <a:grpSpLocks/>
              </p:cNvGrpSpPr>
              <p:nvPr/>
            </p:nvGrpSpPr>
            <p:grpSpPr bwMode="auto">
              <a:xfrm>
                <a:off x="3744" y="2976"/>
                <a:ext cx="864" cy="96"/>
                <a:chOff x="3744" y="2976"/>
                <a:chExt cx="864" cy="96"/>
              </a:xfrm>
            </p:grpSpPr>
            <p:grpSp>
              <p:nvGrpSpPr>
                <p:cNvPr id="352263" name="Group 7"/>
                <p:cNvGrpSpPr>
                  <a:grpSpLocks/>
                </p:cNvGrpSpPr>
                <p:nvPr/>
              </p:nvGrpSpPr>
              <p:grpSpPr bwMode="auto">
                <a:xfrm>
                  <a:off x="4507" y="2976"/>
                  <a:ext cx="101" cy="96"/>
                  <a:chOff x="3552" y="3216"/>
                  <a:chExt cx="240" cy="288"/>
                </a:xfrm>
              </p:grpSpPr>
              <p:sp>
                <p:nvSpPr>
                  <p:cNvPr id="352264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216"/>
                    <a:ext cx="192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52265" name="Arc 9"/>
                  <p:cNvSpPr>
                    <a:spLocks/>
                  </p:cNvSpPr>
                  <p:nvPr/>
                </p:nvSpPr>
                <p:spPr bwMode="auto">
                  <a:xfrm flipH="1">
                    <a:off x="3552" y="3216"/>
                    <a:ext cx="48" cy="2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0" y="-1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200"/>
                          <a:pt x="-1" y="43200"/>
                        </a:cubicBezTo>
                      </a:path>
                      <a:path w="21600" h="43200" stroke="0" extrusionOk="0">
                        <a:moveTo>
                          <a:pt x="0" y="-1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200"/>
                          <a:pt x="-1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2266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00" y="3360"/>
                    <a:ext cx="192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2267" name="Group 11"/>
                <p:cNvGrpSpPr>
                  <a:grpSpLocks/>
                </p:cNvGrpSpPr>
                <p:nvPr/>
              </p:nvGrpSpPr>
              <p:grpSpPr bwMode="auto">
                <a:xfrm>
                  <a:off x="3744" y="3008"/>
                  <a:ext cx="768" cy="32"/>
                  <a:chOff x="3744" y="2976"/>
                  <a:chExt cx="288" cy="48"/>
                </a:xfrm>
              </p:grpSpPr>
              <p:sp>
                <p:nvSpPr>
                  <p:cNvPr id="352268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2976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5226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3024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352270" name="Group 14"/>
            <p:cNvGrpSpPr>
              <a:grpSpLocks/>
            </p:cNvGrpSpPr>
            <p:nvPr/>
          </p:nvGrpSpPr>
          <p:grpSpPr bwMode="auto">
            <a:xfrm rot="274333">
              <a:off x="2710" y="2311"/>
              <a:ext cx="966" cy="96"/>
              <a:chOff x="3644" y="3066"/>
              <a:chExt cx="966" cy="96"/>
            </a:xfrm>
          </p:grpSpPr>
          <p:sp>
            <p:nvSpPr>
              <p:cNvPr id="352271" name="Rectangle 15"/>
              <p:cNvSpPr>
                <a:spLocks noChangeArrowheads="1"/>
              </p:cNvSpPr>
              <p:nvPr/>
            </p:nvSpPr>
            <p:spPr bwMode="auto">
              <a:xfrm rot="571192">
                <a:off x="3644" y="3088"/>
                <a:ext cx="864" cy="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2272" name="Group 16"/>
              <p:cNvGrpSpPr>
                <a:grpSpLocks/>
              </p:cNvGrpSpPr>
              <p:nvPr/>
            </p:nvGrpSpPr>
            <p:grpSpPr bwMode="auto">
              <a:xfrm rot="567039">
                <a:off x="3650" y="3066"/>
                <a:ext cx="960" cy="96"/>
                <a:chOff x="3648" y="2976"/>
                <a:chExt cx="960" cy="96"/>
              </a:xfrm>
            </p:grpSpPr>
            <p:grpSp>
              <p:nvGrpSpPr>
                <p:cNvPr id="352273" name="Group 17"/>
                <p:cNvGrpSpPr>
                  <a:grpSpLocks/>
                </p:cNvGrpSpPr>
                <p:nvPr/>
              </p:nvGrpSpPr>
              <p:grpSpPr bwMode="auto">
                <a:xfrm>
                  <a:off x="4507" y="2976"/>
                  <a:ext cx="101" cy="96"/>
                  <a:chOff x="3552" y="3216"/>
                  <a:chExt cx="240" cy="288"/>
                </a:xfrm>
              </p:grpSpPr>
              <p:sp>
                <p:nvSpPr>
                  <p:cNvPr id="35227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216"/>
                    <a:ext cx="192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52275" name="Arc 19"/>
                  <p:cNvSpPr>
                    <a:spLocks/>
                  </p:cNvSpPr>
                  <p:nvPr/>
                </p:nvSpPr>
                <p:spPr bwMode="auto">
                  <a:xfrm flipH="1">
                    <a:off x="3552" y="3216"/>
                    <a:ext cx="48" cy="2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0" y="-1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200"/>
                          <a:pt x="-1" y="43200"/>
                        </a:cubicBezTo>
                      </a:path>
                      <a:path w="21600" h="43200" stroke="0" extrusionOk="0">
                        <a:moveTo>
                          <a:pt x="0" y="-1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200"/>
                          <a:pt x="-1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2276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00" y="3360"/>
                    <a:ext cx="192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2277" name="Group 21"/>
                <p:cNvGrpSpPr>
                  <a:grpSpLocks/>
                </p:cNvGrpSpPr>
                <p:nvPr/>
              </p:nvGrpSpPr>
              <p:grpSpPr bwMode="auto">
                <a:xfrm>
                  <a:off x="3648" y="3008"/>
                  <a:ext cx="864" cy="32"/>
                  <a:chOff x="3744" y="2976"/>
                  <a:chExt cx="288" cy="48"/>
                </a:xfrm>
              </p:grpSpPr>
              <p:sp>
                <p:nvSpPr>
                  <p:cNvPr id="352278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2976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52279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3024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352280" name="Group 24"/>
            <p:cNvGrpSpPr>
              <a:grpSpLocks/>
            </p:cNvGrpSpPr>
            <p:nvPr/>
          </p:nvGrpSpPr>
          <p:grpSpPr bwMode="auto">
            <a:xfrm>
              <a:off x="2676" y="1227"/>
              <a:ext cx="96" cy="1008"/>
              <a:chOff x="3600" y="2020"/>
              <a:chExt cx="96" cy="1008"/>
            </a:xfrm>
          </p:grpSpPr>
          <p:sp>
            <p:nvSpPr>
              <p:cNvPr id="352281" name="Rectangle 25"/>
              <p:cNvSpPr>
                <a:spLocks noChangeArrowheads="1"/>
              </p:cNvSpPr>
              <p:nvPr/>
            </p:nvSpPr>
            <p:spPr bwMode="auto">
              <a:xfrm rot="-5400000">
                <a:off x="3196" y="2553"/>
                <a:ext cx="904" cy="3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2282" name="Group 26"/>
              <p:cNvGrpSpPr>
                <a:grpSpLocks/>
              </p:cNvGrpSpPr>
              <p:nvPr/>
            </p:nvGrpSpPr>
            <p:grpSpPr bwMode="auto">
              <a:xfrm rot="-5400000">
                <a:off x="3144" y="2476"/>
                <a:ext cx="1008" cy="96"/>
                <a:chOff x="3600" y="2880"/>
                <a:chExt cx="1008" cy="96"/>
              </a:xfrm>
            </p:grpSpPr>
            <p:grpSp>
              <p:nvGrpSpPr>
                <p:cNvPr id="352283" name="Group 27"/>
                <p:cNvGrpSpPr>
                  <a:grpSpLocks/>
                </p:cNvGrpSpPr>
                <p:nvPr/>
              </p:nvGrpSpPr>
              <p:grpSpPr bwMode="auto">
                <a:xfrm>
                  <a:off x="4507" y="2880"/>
                  <a:ext cx="101" cy="96"/>
                  <a:chOff x="3552" y="3216"/>
                  <a:chExt cx="240" cy="288"/>
                </a:xfrm>
              </p:grpSpPr>
              <p:sp>
                <p:nvSpPr>
                  <p:cNvPr id="352284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216"/>
                    <a:ext cx="192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52285" name="Arc 29"/>
                  <p:cNvSpPr>
                    <a:spLocks/>
                  </p:cNvSpPr>
                  <p:nvPr/>
                </p:nvSpPr>
                <p:spPr bwMode="auto">
                  <a:xfrm flipH="1">
                    <a:off x="3552" y="3216"/>
                    <a:ext cx="48" cy="2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0" y="-1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200"/>
                          <a:pt x="-1" y="43200"/>
                        </a:cubicBezTo>
                      </a:path>
                      <a:path w="21600" h="43200" stroke="0" extrusionOk="0">
                        <a:moveTo>
                          <a:pt x="0" y="-1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200"/>
                          <a:pt x="-1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2286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00" y="3360"/>
                    <a:ext cx="192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2287" name="Group 31"/>
                <p:cNvGrpSpPr>
                  <a:grpSpLocks/>
                </p:cNvGrpSpPr>
                <p:nvPr/>
              </p:nvGrpSpPr>
              <p:grpSpPr bwMode="auto">
                <a:xfrm>
                  <a:off x="3600" y="2912"/>
                  <a:ext cx="912" cy="32"/>
                  <a:chOff x="3744" y="2976"/>
                  <a:chExt cx="288" cy="48"/>
                </a:xfrm>
              </p:grpSpPr>
              <p:sp>
                <p:nvSpPr>
                  <p:cNvPr id="352288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2976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52289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3024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52290" name="Oval 34"/>
            <p:cNvSpPr>
              <a:spLocks noChangeAspect="1" noChangeArrowheads="1"/>
            </p:cNvSpPr>
            <p:nvPr/>
          </p:nvSpPr>
          <p:spPr bwMode="auto">
            <a:xfrm>
              <a:off x="2706" y="2223"/>
              <a:ext cx="35" cy="35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rgbClr val="783C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291" name="Text Box 35"/>
            <p:cNvSpPr txBox="1">
              <a:spLocks noChangeArrowheads="1"/>
            </p:cNvSpPr>
            <p:nvPr/>
          </p:nvSpPr>
          <p:spPr bwMode="auto">
            <a:xfrm>
              <a:off x="3559" y="2410"/>
              <a:ext cx="223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>
                  <a:solidFill>
                    <a:srgbClr val="00008C"/>
                  </a:solidFill>
                </a:rPr>
                <a:t>x</a:t>
              </a:r>
            </a:p>
          </p:txBody>
        </p:sp>
        <p:sp>
          <p:nvSpPr>
            <p:cNvPr id="352292" name="Text Box 36"/>
            <p:cNvSpPr txBox="1">
              <a:spLocks noChangeArrowheads="1"/>
            </p:cNvSpPr>
            <p:nvPr/>
          </p:nvSpPr>
          <p:spPr bwMode="auto">
            <a:xfrm>
              <a:off x="2742" y="1136"/>
              <a:ext cx="223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>
                  <a:solidFill>
                    <a:srgbClr val="00008C"/>
                  </a:solidFill>
                </a:rPr>
                <a:t>y</a:t>
              </a:r>
            </a:p>
          </p:txBody>
        </p:sp>
        <p:sp>
          <p:nvSpPr>
            <p:cNvPr id="352293" name="Text Box 37"/>
            <p:cNvSpPr txBox="1">
              <a:spLocks noChangeArrowheads="1"/>
            </p:cNvSpPr>
            <p:nvPr/>
          </p:nvSpPr>
          <p:spPr bwMode="auto">
            <a:xfrm>
              <a:off x="2304" y="2496"/>
              <a:ext cx="212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>
                  <a:solidFill>
                    <a:srgbClr val="00008C"/>
                  </a:solidFill>
                </a:rPr>
                <a:t>z</a:t>
              </a:r>
            </a:p>
          </p:txBody>
        </p:sp>
        <p:sp>
          <p:nvSpPr>
            <p:cNvPr id="352294" name="Line 38"/>
            <p:cNvSpPr>
              <a:spLocks noChangeShapeType="1"/>
            </p:cNvSpPr>
            <p:nvPr/>
          </p:nvSpPr>
          <p:spPr bwMode="auto">
            <a:xfrm rot="1205121" flipV="1">
              <a:off x="2239" y="1432"/>
              <a:ext cx="1056" cy="960"/>
            </a:xfrm>
            <a:prstGeom prst="line">
              <a:avLst/>
            </a:prstGeom>
            <a:noFill/>
            <a:ln w="19050">
              <a:solidFill>
                <a:srgbClr val="0000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2295" name="Arc 39"/>
            <p:cNvSpPr>
              <a:spLocks noChangeAspect="1"/>
            </p:cNvSpPr>
            <p:nvPr/>
          </p:nvSpPr>
          <p:spPr bwMode="auto">
            <a:xfrm rot="20352486" flipH="1">
              <a:off x="2934" y="1654"/>
              <a:ext cx="161" cy="28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7974 w 43200"/>
                <a:gd name="T1" fmla="*/ 38360 h 42232"/>
                <a:gd name="T2" fmla="*/ 27994 w 43200"/>
                <a:gd name="T3" fmla="*/ 42232 h 42232"/>
                <a:gd name="T4" fmla="*/ 21600 w 43200"/>
                <a:gd name="T5" fmla="*/ 21600 h 42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2232" fill="none" extrusionOk="0">
                  <a:moveTo>
                    <a:pt x="7974" y="38359"/>
                  </a:moveTo>
                  <a:cubicBezTo>
                    <a:pt x="2928" y="34258"/>
                    <a:pt x="0" y="281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31066"/>
                    <a:pt x="37036" y="39429"/>
                    <a:pt x="27993" y="42231"/>
                  </a:cubicBezTo>
                </a:path>
                <a:path w="43200" h="42232" stroke="0" extrusionOk="0">
                  <a:moveTo>
                    <a:pt x="7974" y="38359"/>
                  </a:moveTo>
                  <a:cubicBezTo>
                    <a:pt x="2928" y="34258"/>
                    <a:pt x="0" y="281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31066"/>
                    <a:pt x="37036" y="39429"/>
                    <a:pt x="27993" y="4223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783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296" name="Text Box 40"/>
            <p:cNvSpPr txBox="1">
              <a:spLocks noChangeArrowheads="1"/>
            </p:cNvSpPr>
            <p:nvPr/>
          </p:nvSpPr>
          <p:spPr bwMode="auto">
            <a:xfrm>
              <a:off x="3170" y="1393"/>
              <a:ext cx="18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i="1">
                  <a:solidFill>
                    <a:srgbClr val="00008C"/>
                  </a:solidFill>
                </a:rPr>
                <a:t>l</a:t>
              </a:r>
            </a:p>
          </p:txBody>
        </p:sp>
        <p:sp>
          <p:nvSpPr>
            <p:cNvPr id="352297" name="Freeform 41"/>
            <p:cNvSpPr>
              <a:spLocks/>
            </p:cNvSpPr>
            <p:nvPr/>
          </p:nvSpPr>
          <p:spPr bwMode="auto">
            <a:xfrm>
              <a:off x="2064" y="1392"/>
              <a:ext cx="485" cy="426"/>
            </a:xfrm>
            <a:custGeom>
              <a:avLst/>
              <a:gdLst>
                <a:gd name="T0" fmla="*/ 21 w 485"/>
                <a:gd name="T1" fmla="*/ 243 h 426"/>
                <a:gd name="T2" fmla="*/ 76 w 485"/>
                <a:gd name="T3" fmla="*/ 42 h 426"/>
                <a:gd name="T4" fmla="*/ 159 w 485"/>
                <a:gd name="T5" fmla="*/ 35 h 426"/>
                <a:gd name="T6" fmla="*/ 194 w 485"/>
                <a:gd name="T7" fmla="*/ 28 h 426"/>
                <a:gd name="T8" fmla="*/ 236 w 485"/>
                <a:gd name="T9" fmla="*/ 14 h 426"/>
                <a:gd name="T10" fmla="*/ 312 w 485"/>
                <a:gd name="T11" fmla="*/ 118 h 426"/>
                <a:gd name="T12" fmla="*/ 444 w 485"/>
                <a:gd name="T13" fmla="*/ 153 h 426"/>
                <a:gd name="T14" fmla="*/ 472 w 485"/>
                <a:gd name="T15" fmla="*/ 195 h 426"/>
                <a:gd name="T16" fmla="*/ 485 w 485"/>
                <a:gd name="T17" fmla="*/ 215 h 426"/>
                <a:gd name="T18" fmla="*/ 437 w 485"/>
                <a:gd name="T19" fmla="*/ 278 h 426"/>
                <a:gd name="T20" fmla="*/ 312 w 485"/>
                <a:gd name="T21" fmla="*/ 375 h 426"/>
                <a:gd name="T22" fmla="*/ 83 w 485"/>
                <a:gd name="T23" fmla="*/ 389 h 426"/>
                <a:gd name="T24" fmla="*/ 14 w 485"/>
                <a:gd name="T25" fmla="*/ 389 h 426"/>
                <a:gd name="T26" fmla="*/ 0 w 485"/>
                <a:gd name="T27" fmla="*/ 340 h 426"/>
                <a:gd name="T28" fmla="*/ 21 w 485"/>
                <a:gd name="T29" fmla="*/ 24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5" h="426">
                  <a:moveTo>
                    <a:pt x="21" y="243"/>
                  </a:moveTo>
                  <a:cubicBezTo>
                    <a:pt x="22" y="228"/>
                    <a:pt x="24" y="53"/>
                    <a:pt x="76" y="42"/>
                  </a:cubicBezTo>
                  <a:cubicBezTo>
                    <a:pt x="103" y="37"/>
                    <a:pt x="131" y="37"/>
                    <a:pt x="159" y="35"/>
                  </a:cubicBezTo>
                  <a:cubicBezTo>
                    <a:pt x="171" y="33"/>
                    <a:pt x="183" y="31"/>
                    <a:pt x="194" y="28"/>
                  </a:cubicBezTo>
                  <a:cubicBezTo>
                    <a:pt x="208" y="24"/>
                    <a:pt x="236" y="14"/>
                    <a:pt x="236" y="14"/>
                  </a:cubicBezTo>
                  <a:cubicBezTo>
                    <a:pt x="350" y="33"/>
                    <a:pt x="280" y="0"/>
                    <a:pt x="312" y="118"/>
                  </a:cubicBezTo>
                  <a:cubicBezTo>
                    <a:pt x="317" y="137"/>
                    <a:pt x="432" y="151"/>
                    <a:pt x="444" y="153"/>
                  </a:cubicBezTo>
                  <a:cubicBezTo>
                    <a:pt x="453" y="167"/>
                    <a:pt x="463" y="181"/>
                    <a:pt x="472" y="195"/>
                  </a:cubicBezTo>
                  <a:cubicBezTo>
                    <a:pt x="476" y="202"/>
                    <a:pt x="485" y="215"/>
                    <a:pt x="485" y="215"/>
                  </a:cubicBezTo>
                  <a:cubicBezTo>
                    <a:pt x="474" y="278"/>
                    <a:pt x="471" y="234"/>
                    <a:pt x="437" y="278"/>
                  </a:cubicBezTo>
                  <a:cubicBezTo>
                    <a:pt x="402" y="323"/>
                    <a:pt x="371" y="360"/>
                    <a:pt x="312" y="375"/>
                  </a:cubicBezTo>
                  <a:cubicBezTo>
                    <a:pt x="215" y="368"/>
                    <a:pt x="174" y="380"/>
                    <a:pt x="83" y="389"/>
                  </a:cubicBezTo>
                  <a:cubicBezTo>
                    <a:pt x="58" y="426"/>
                    <a:pt x="46" y="411"/>
                    <a:pt x="14" y="389"/>
                  </a:cubicBezTo>
                  <a:cubicBezTo>
                    <a:pt x="10" y="373"/>
                    <a:pt x="0" y="357"/>
                    <a:pt x="0" y="340"/>
                  </a:cubicBezTo>
                  <a:cubicBezTo>
                    <a:pt x="0" y="312"/>
                    <a:pt x="16" y="270"/>
                    <a:pt x="21" y="24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352299" name="Object 43"/>
          <p:cNvGraphicFramePr>
            <a:graphicFrameLocks noChangeAspect="1"/>
          </p:cNvGraphicFramePr>
          <p:nvPr/>
        </p:nvGraphicFramePr>
        <p:xfrm>
          <a:off x="1447800" y="5656263"/>
          <a:ext cx="57086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00" name="Equation" r:id="rId3" imgW="2781000" imgH="215640" progId="Equation.3">
                  <p:embed/>
                </p:oleObj>
              </mc:Choice>
              <mc:Fallback>
                <p:oleObj name="Equation" r:id="rId3" imgW="2781000" imgH="2156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656263"/>
                        <a:ext cx="570865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16227</TotalTime>
  <Words>980</Words>
  <Application>Microsoft Macintosh PowerPoint</Application>
  <PresentationFormat>On-screen Show (4:3)</PresentationFormat>
  <Paragraphs>301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Times New Roman</vt:lpstr>
      <vt:lpstr>Tahoma</vt:lpstr>
      <vt:lpstr>Wingdings</vt:lpstr>
      <vt:lpstr>Symbol</vt:lpstr>
      <vt:lpstr>Times</vt:lpstr>
      <vt:lpstr>Blueprint</vt:lpstr>
      <vt:lpstr>Microsoft Equation 3.0</vt:lpstr>
      <vt:lpstr>CS 655 – Advanced Computer Graphics </vt:lpstr>
      <vt:lpstr>Intent of the Course</vt:lpstr>
      <vt:lpstr>Assumptions</vt:lpstr>
      <vt:lpstr>Object Representations</vt:lpstr>
      <vt:lpstr>Object Representations</vt:lpstr>
      <vt:lpstr>Object Representations</vt:lpstr>
      <vt:lpstr>Geometric Transformations</vt:lpstr>
      <vt:lpstr>Geometric Transformations</vt:lpstr>
      <vt:lpstr>Rotation about Arbitrary Axis</vt:lpstr>
      <vt:lpstr>Rotation about Arbitrary Axis</vt:lpstr>
      <vt:lpstr>Viewing</vt:lpstr>
      <vt:lpstr>Viewing</vt:lpstr>
      <vt:lpstr>Parallel Projection</vt:lpstr>
      <vt:lpstr>Perspective Projection</vt:lpstr>
      <vt:lpstr>Lighting</vt:lpstr>
      <vt:lpstr>Illumination Model</vt:lpstr>
      <vt:lpstr>Shading</vt:lpstr>
      <vt:lpstr>Shading</vt:lpstr>
      <vt:lpstr>Shading</vt:lpstr>
      <vt:lpstr>Shading</vt:lpstr>
      <vt:lpstr>Linear Interpolation</vt:lpstr>
    </vt:vector>
  </TitlesOfParts>
  <Company>OSU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CS450/550 Introduction </dc:title>
  <dc:creator>CS</dc:creator>
  <cp:lastModifiedBy>Parris Egbert</cp:lastModifiedBy>
  <cp:revision>214</cp:revision>
  <dcterms:created xsi:type="dcterms:W3CDTF">2002-03-30T04:23:14Z</dcterms:created>
  <dcterms:modified xsi:type="dcterms:W3CDTF">2015-01-02T22:16:37Z</dcterms:modified>
</cp:coreProperties>
</file>