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64"/>
  </p:notesMasterIdLst>
  <p:handoutMasterIdLst>
    <p:handoutMasterId r:id="rId65"/>
  </p:handoutMasterIdLst>
  <p:sldIdLst>
    <p:sldId id="256" r:id="rId2"/>
    <p:sldId id="485" r:id="rId3"/>
    <p:sldId id="502" r:id="rId4"/>
    <p:sldId id="486" r:id="rId5"/>
    <p:sldId id="503" r:id="rId6"/>
    <p:sldId id="504" r:id="rId7"/>
    <p:sldId id="505" r:id="rId8"/>
    <p:sldId id="489" r:id="rId9"/>
    <p:sldId id="490" r:id="rId10"/>
    <p:sldId id="491" r:id="rId11"/>
    <p:sldId id="506" r:id="rId12"/>
    <p:sldId id="507" r:id="rId13"/>
    <p:sldId id="509" r:id="rId14"/>
    <p:sldId id="510" r:id="rId15"/>
    <p:sldId id="511" r:id="rId16"/>
    <p:sldId id="512" r:id="rId17"/>
    <p:sldId id="514" r:id="rId18"/>
    <p:sldId id="515" r:id="rId19"/>
    <p:sldId id="558" r:id="rId20"/>
    <p:sldId id="517" r:id="rId21"/>
    <p:sldId id="518" r:id="rId22"/>
    <p:sldId id="519" r:id="rId23"/>
    <p:sldId id="520" r:id="rId24"/>
    <p:sldId id="521" r:id="rId25"/>
    <p:sldId id="522" r:id="rId26"/>
    <p:sldId id="497" r:id="rId27"/>
    <p:sldId id="523" r:id="rId28"/>
    <p:sldId id="499" r:id="rId29"/>
    <p:sldId id="524" r:id="rId30"/>
    <p:sldId id="500" r:id="rId31"/>
    <p:sldId id="501" r:id="rId32"/>
    <p:sldId id="526" r:id="rId33"/>
    <p:sldId id="527" r:id="rId34"/>
    <p:sldId id="528" r:id="rId35"/>
    <p:sldId id="492" r:id="rId36"/>
    <p:sldId id="530" r:id="rId37"/>
    <p:sldId id="529" r:id="rId38"/>
    <p:sldId id="513" r:id="rId39"/>
    <p:sldId id="493" r:id="rId40"/>
    <p:sldId id="532" r:id="rId41"/>
    <p:sldId id="534" r:id="rId42"/>
    <p:sldId id="537" r:id="rId43"/>
    <p:sldId id="538" r:id="rId44"/>
    <p:sldId id="539" r:id="rId45"/>
    <p:sldId id="540" r:id="rId46"/>
    <p:sldId id="541" r:id="rId47"/>
    <p:sldId id="542" r:id="rId48"/>
    <p:sldId id="543" r:id="rId49"/>
    <p:sldId id="544" r:id="rId50"/>
    <p:sldId id="545" r:id="rId51"/>
    <p:sldId id="546" r:id="rId52"/>
    <p:sldId id="547" r:id="rId53"/>
    <p:sldId id="548" r:id="rId54"/>
    <p:sldId id="549" r:id="rId55"/>
    <p:sldId id="550" r:id="rId56"/>
    <p:sldId id="551" r:id="rId57"/>
    <p:sldId id="552" r:id="rId58"/>
    <p:sldId id="553" r:id="rId59"/>
    <p:sldId id="554" r:id="rId60"/>
    <p:sldId id="555" r:id="rId61"/>
    <p:sldId id="556" r:id="rId62"/>
    <p:sldId id="557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83C00"/>
    <a:srgbClr val="00008C"/>
    <a:srgbClr val="000000"/>
    <a:srgbClr val="00FF00"/>
    <a:srgbClr val="00FFFF"/>
    <a:srgbClr val="C80487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08" autoAdjust="0"/>
  </p:normalViewPr>
  <p:slideViewPr>
    <p:cSldViewPr snapToGrid="0">
      <p:cViewPr varScale="1">
        <p:scale>
          <a:sx n="104" d="100"/>
          <a:sy n="104" d="100"/>
        </p:scale>
        <p:origin x="-10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8.xml"/><Relationship Id="rId4" Type="http://schemas.openxmlformats.org/officeDocument/2006/relationships/slide" Target="slides/slide31.xml"/><Relationship Id="rId1" Type="http://schemas.openxmlformats.org/officeDocument/2006/relationships/slide" Target="slides/slide1.xml"/><Relationship Id="rId2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1.wmf"/><Relationship Id="rId3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1.wmf"/><Relationship Id="rId3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1.wmf"/><Relationship Id="rId3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1.wmf"/><Relationship Id="rId3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wmf"/><Relationship Id="rId3" Type="http://schemas.openxmlformats.org/officeDocument/2006/relationships/image" Target="../media/image2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wmf"/><Relationship Id="rId3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4" Type="http://schemas.openxmlformats.org/officeDocument/2006/relationships/image" Target="../media/image28.wmf"/><Relationship Id="rId5" Type="http://schemas.openxmlformats.org/officeDocument/2006/relationships/image" Target="../media/image29.wmf"/><Relationship Id="rId6" Type="http://schemas.openxmlformats.org/officeDocument/2006/relationships/image" Target="../media/image30.wmf"/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4" Type="http://schemas.openxmlformats.org/officeDocument/2006/relationships/image" Target="../media/image33.wmf"/><Relationship Id="rId1" Type="http://schemas.openxmlformats.org/officeDocument/2006/relationships/image" Target="../media/image26.wmf"/><Relationship Id="rId2" Type="http://schemas.openxmlformats.org/officeDocument/2006/relationships/image" Target="../media/image3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4" Type="http://schemas.openxmlformats.org/officeDocument/2006/relationships/image" Target="../media/image33.wmf"/><Relationship Id="rId5" Type="http://schemas.openxmlformats.org/officeDocument/2006/relationships/image" Target="../media/image34.wmf"/><Relationship Id="rId6" Type="http://schemas.openxmlformats.org/officeDocument/2006/relationships/image" Target="../media/image35.wmf"/><Relationship Id="rId7" Type="http://schemas.openxmlformats.org/officeDocument/2006/relationships/image" Target="../media/image36.wmf"/><Relationship Id="rId1" Type="http://schemas.openxmlformats.org/officeDocument/2006/relationships/image" Target="../media/image26.wmf"/><Relationship Id="rId2" Type="http://schemas.openxmlformats.org/officeDocument/2006/relationships/image" Target="../media/image3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Relationship Id="rId3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5" Type="http://schemas.openxmlformats.org/officeDocument/2006/relationships/image" Target="../media/image14.wmf"/><Relationship Id="rId6" Type="http://schemas.openxmlformats.org/officeDocument/2006/relationships/image" Target="../media/image15.wmf"/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49E40862-1475-4A4F-912A-6B7F5B59F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61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2BEC3B-2C9D-9648-A085-B277263C10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65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3556" name="Rectangle 4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557" name="Group 5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3558" name="Line 6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59" name="Line 7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0" name="Line 8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1" name="Line 9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2" name="Line 10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3" name="Line 11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4" name="Line 12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5" name="Line 13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6" name="Line 14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7" name="Line 15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8" name="Line 16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9" name="Line 17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0" name="Line 18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1" name="Line 19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2" name="Line 20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3" name="Line 21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Line 22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5" name="Line 23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6" name="Line 24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7" name="Line 25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8" name="Line 26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Line 27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0" name="Line 28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1" name="Line 29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2" name="Line 30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3" name="Line 31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4" name="Line 32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5" name="Line 33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6" name="Line 34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7" name="Line 35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8" name="Line 36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9" name="Line 37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0" name="Line 38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1" name="Line 39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2" name="Line 40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3" name="Line 41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4" name="Line 42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5" name="Line 43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6" name="Line 44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7" name="Line 45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8" name="Line 46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9" name="Line 47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0" name="Line 48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1" name="Line 49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2" name="Line 50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3" name="Line 51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4" name="Line 52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5" name="Line 53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6" name="Line 54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7" name="Line 55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8" name="Line 56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609" name="Line 57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610" name="Group 58"/>
          <p:cNvGrpSpPr>
            <a:grpSpLocks/>
          </p:cNvGrpSpPr>
          <p:nvPr/>
        </p:nvGrpSpPr>
        <p:grpSpPr bwMode="auto">
          <a:xfrm>
            <a:off x="4763" y="887413"/>
            <a:ext cx="6654800" cy="2851150"/>
            <a:chOff x="3" y="559"/>
            <a:chExt cx="4192" cy="1796"/>
          </a:xfrm>
        </p:grpSpPr>
        <p:sp>
          <p:nvSpPr>
            <p:cNvPr id="23611" name="Line 59"/>
            <p:cNvSpPr>
              <a:spLocks noChangeShapeType="1"/>
            </p:cNvSpPr>
            <p:nvPr/>
          </p:nvSpPr>
          <p:spPr bwMode="ltGray">
            <a:xfrm>
              <a:off x="506" y="559"/>
              <a:ext cx="0" cy="17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2" name="Line 60"/>
            <p:cNvSpPr>
              <a:spLocks noChangeShapeType="1"/>
            </p:cNvSpPr>
            <p:nvPr/>
          </p:nvSpPr>
          <p:spPr bwMode="ltGray">
            <a:xfrm flipH="1" flipV="1">
              <a:off x="3" y="1924"/>
              <a:ext cx="32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3" name="Line 61"/>
            <p:cNvSpPr>
              <a:spLocks noChangeShapeType="1"/>
            </p:cNvSpPr>
            <p:nvPr/>
          </p:nvSpPr>
          <p:spPr bwMode="ltGray">
            <a:xfrm flipH="1" flipV="1">
              <a:off x="384" y="938"/>
              <a:ext cx="38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4" name="Arc 62"/>
            <p:cNvSpPr>
              <a:spLocks/>
            </p:cNvSpPr>
            <p:nvPr/>
          </p:nvSpPr>
          <p:spPr bwMode="ltGray">
            <a:xfrm rot="16200000" flipH="1">
              <a:off x="426" y="860"/>
              <a:ext cx="156" cy="157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-1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-1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624" name="Group 72"/>
          <p:cNvGrpSpPr>
            <a:grpSpLocks/>
          </p:cNvGrpSpPr>
          <p:nvPr userDrawn="1"/>
        </p:nvGrpSpPr>
        <p:grpSpPr bwMode="auto">
          <a:xfrm>
            <a:off x="2349500" y="3098800"/>
            <a:ext cx="6045200" cy="2876550"/>
            <a:chOff x="1480" y="1952"/>
            <a:chExt cx="3808" cy="1812"/>
          </a:xfrm>
        </p:grpSpPr>
        <p:sp>
          <p:nvSpPr>
            <p:cNvPr id="23616" name="Line 64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7" name="Line 65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8" name="Arc 66"/>
            <p:cNvSpPr>
              <a:spLocks/>
            </p:cNvSpPr>
            <p:nvPr/>
          </p:nvSpPr>
          <p:spPr bwMode="ltGray">
            <a:xfrm rot="5400000">
              <a:off x="5097" y="3362"/>
              <a:ext cx="156" cy="157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-1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-1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7848600" cy="60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36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6600"/>
            <a:ext cx="6324600" cy="50006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3621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charset="0"/>
              </a:defRPr>
            </a:lvl1pPr>
          </a:lstStyle>
          <a:p>
            <a:endParaRPr lang="en-US"/>
          </a:p>
        </p:txBody>
      </p:sp>
      <p:sp>
        <p:nvSpPr>
          <p:cNvPr id="23622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charset="0"/>
              </a:defRPr>
            </a:lvl1pPr>
          </a:lstStyle>
          <a:p>
            <a:endParaRPr lang="en-US"/>
          </a:p>
        </p:txBody>
      </p:sp>
      <p:sp>
        <p:nvSpPr>
          <p:cNvPr id="236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charset="0"/>
              </a:defRPr>
            </a:lvl1pPr>
          </a:lstStyle>
          <a:p>
            <a:fld id="{60D37760-3365-F145-B59E-5E3FC9005F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2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28600"/>
            <a:ext cx="20955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341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3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6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818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114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3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3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79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199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717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6" name="Line 58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87" name="Group 59"/>
          <p:cNvGrpSpPr>
            <a:grpSpLocks/>
          </p:cNvGrpSpPr>
          <p:nvPr/>
        </p:nvGrpSpPr>
        <p:grpSpPr bwMode="auto">
          <a:xfrm>
            <a:off x="152400" y="762000"/>
            <a:ext cx="1784350" cy="2324100"/>
            <a:chOff x="96" y="916"/>
            <a:chExt cx="2208" cy="2876"/>
          </a:xfrm>
        </p:grpSpPr>
        <p:sp>
          <p:nvSpPr>
            <p:cNvPr id="22588" name="Line 60"/>
            <p:cNvSpPr>
              <a:spLocks noChangeShapeType="1"/>
            </p:cNvSpPr>
            <p:nvPr/>
          </p:nvSpPr>
          <p:spPr bwMode="ltGray">
            <a:xfrm flipH="1">
              <a:off x="96" y="1037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9" name="Line 61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0" name="Arc 62"/>
            <p:cNvSpPr>
              <a:spLocks/>
            </p:cNvSpPr>
            <p:nvPr/>
          </p:nvSpPr>
          <p:spPr bwMode="ltGray">
            <a:xfrm flipH="1">
              <a:off x="217" y="916"/>
              <a:ext cx="239" cy="239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-1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-1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5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8382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Times New Roman" charset="0"/>
          <a:ea typeface="ＭＳ Ｐゴシック" charset="0"/>
        </a:defRPr>
      </a:lvl9pPr>
    </p:titleStyle>
    <p:bodyStyle>
      <a:lvl1pPr marL="228600" indent="-228600" algn="l" rtl="0" fontAlgn="base">
        <a:spcBef>
          <a:spcPct val="50000"/>
        </a:spcBef>
        <a:spcAft>
          <a:spcPct val="0"/>
        </a:spcAft>
        <a:buClr>
          <a:srgbClr val="000000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571500" indent="-228600" algn="l" rtl="0" fontAlgn="base">
        <a:spcBef>
          <a:spcPct val="25000"/>
        </a:spcBef>
        <a:spcAft>
          <a:spcPct val="0"/>
        </a:spcAft>
        <a:buClr>
          <a:srgbClr val="00008C"/>
        </a:buClr>
        <a:buSzPct val="75000"/>
        <a:buFont typeface="Wingdings" charset="0"/>
        <a:buChar char="§"/>
        <a:defRPr sz="2400">
          <a:solidFill>
            <a:srgbClr val="00008C"/>
          </a:solidFill>
          <a:latin typeface="+mn-lt"/>
          <a:ea typeface="+mn-ea"/>
        </a:defRPr>
      </a:lvl2pPr>
      <a:lvl3pPr marL="914400" indent="-228600" algn="l" rtl="0" fontAlgn="base">
        <a:spcBef>
          <a:spcPct val="25000"/>
        </a:spcBef>
        <a:spcAft>
          <a:spcPct val="0"/>
        </a:spcAft>
        <a:buClr>
          <a:srgbClr val="783C00"/>
        </a:buClr>
        <a:buSzPct val="125000"/>
        <a:buFont typeface="Times New Roman" charset="0"/>
        <a:buChar char="-"/>
        <a:defRPr sz="2000">
          <a:solidFill>
            <a:srgbClr val="783C00"/>
          </a:solidFill>
          <a:latin typeface="+mn-lt"/>
          <a:ea typeface="+mn-ea"/>
        </a:defRPr>
      </a:lvl3pPr>
      <a:lvl4pPr marL="1257300" indent="-228600" algn="l" rtl="0" fontAlgn="base">
        <a:spcBef>
          <a:spcPct val="20000"/>
        </a:spcBef>
        <a:spcAft>
          <a:spcPct val="0"/>
        </a:spcAft>
        <a:buClr>
          <a:srgbClr val="783C00"/>
        </a:buClr>
        <a:buSzPct val="50000"/>
        <a:defRPr>
          <a:solidFill>
            <a:schemeClr val="tx1"/>
          </a:solidFill>
          <a:latin typeface="+mn-lt"/>
          <a:ea typeface="+mn-ea"/>
        </a:defRPr>
      </a:lvl4pPr>
      <a:lvl5pPr marL="1546225" indent="-174625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defRPr sz="2000">
          <a:solidFill>
            <a:schemeClr val="tx1"/>
          </a:solidFill>
          <a:latin typeface="+mn-lt"/>
          <a:ea typeface="+mn-ea"/>
        </a:defRPr>
      </a:lvl5pPr>
      <a:lvl6pPr marL="2003425" indent="-174625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defRPr sz="2000">
          <a:solidFill>
            <a:schemeClr val="tx1"/>
          </a:solidFill>
          <a:latin typeface="+mn-lt"/>
          <a:ea typeface="+mn-ea"/>
        </a:defRPr>
      </a:lvl6pPr>
      <a:lvl7pPr marL="2460625" indent="-174625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defRPr sz="2000">
          <a:solidFill>
            <a:schemeClr val="tx1"/>
          </a:solidFill>
          <a:latin typeface="+mn-lt"/>
          <a:ea typeface="+mn-ea"/>
        </a:defRPr>
      </a:lvl7pPr>
      <a:lvl8pPr marL="2917825" indent="-174625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defRPr sz="2000">
          <a:solidFill>
            <a:schemeClr val="tx1"/>
          </a:solidFill>
          <a:latin typeface="+mn-lt"/>
          <a:ea typeface="+mn-ea"/>
        </a:defRPr>
      </a:lvl8pPr>
      <a:lvl9pPr marL="3375025" indent="-174625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6.bin"/><Relationship Id="rId12" Type="http://schemas.openxmlformats.org/officeDocument/2006/relationships/image" Target="../media/image14.wmf"/><Relationship Id="rId13" Type="http://schemas.openxmlformats.org/officeDocument/2006/relationships/oleObject" Target="../embeddings/oleObject17.bin"/><Relationship Id="rId14" Type="http://schemas.openxmlformats.org/officeDocument/2006/relationships/image" Target="../media/image15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2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2.w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16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17.w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18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17.w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17.w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30.bin"/><Relationship Id="rId8" Type="http://schemas.openxmlformats.org/officeDocument/2006/relationships/image" Target="../media/image19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17.w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33.bin"/><Relationship Id="rId8" Type="http://schemas.openxmlformats.org/officeDocument/2006/relationships/image" Target="../media/image20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17.w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21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22.wmf"/><Relationship Id="rId5" Type="http://schemas.openxmlformats.org/officeDocument/2006/relationships/oleObject" Target="../embeddings/oleObject38.bin"/><Relationship Id="rId6" Type="http://schemas.openxmlformats.org/officeDocument/2006/relationships/image" Target="../media/image23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22.wmf"/><Relationship Id="rId5" Type="http://schemas.openxmlformats.org/officeDocument/2006/relationships/oleObject" Target="../embeddings/oleObject40.bin"/><Relationship Id="rId6" Type="http://schemas.openxmlformats.org/officeDocument/2006/relationships/image" Target="../media/image23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4" Type="http://schemas.openxmlformats.org/officeDocument/2006/relationships/image" Target="../media/image24.wmf"/><Relationship Id="rId5" Type="http://schemas.openxmlformats.org/officeDocument/2006/relationships/oleObject" Target="../embeddings/oleObject42.bin"/><Relationship Id="rId6" Type="http://schemas.openxmlformats.org/officeDocument/2006/relationships/image" Target="../media/image25.wmf"/><Relationship Id="rId7" Type="http://schemas.openxmlformats.org/officeDocument/2006/relationships/oleObject" Target="../embeddings/oleObject43.bin"/><Relationship Id="rId8" Type="http://schemas.openxmlformats.org/officeDocument/2006/relationships/image" Target="../media/image26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4" Type="http://schemas.openxmlformats.org/officeDocument/2006/relationships/image" Target="../media/image24.wmf"/><Relationship Id="rId5" Type="http://schemas.openxmlformats.org/officeDocument/2006/relationships/oleObject" Target="../embeddings/oleObject45.bin"/><Relationship Id="rId6" Type="http://schemas.openxmlformats.org/officeDocument/2006/relationships/image" Target="../media/image25.wmf"/><Relationship Id="rId7" Type="http://schemas.openxmlformats.org/officeDocument/2006/relationships/oleObject" Target="../embeddings/oleObject46.bin"/><Relationship Id="rId8" Type="http://schemas.openxmlformats.org/officeDocument/2006/relationships/image" Target="../media/image27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1.bin"/><Relationship Id="rId12" Type="http://schemas.openxmlformats.org/officeDocument/2006/relationships/image" Target="../media/image29.wmf"/><Relationship Id="rId13" Type="http://schemas.openxmlformats.org/officeDocument/2006/relationships/oleObject" Target="../embeddings/oleObject52.bin"/><Relationship Id="rId14" Type="http://schemas.openxmlformats.org/officeDocument/2006/relationships/image" Target="../media/image30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7.bin"/><Relationship Id="rId4" Type="http://schemas.openxmlformats.org/officeDocument/2006/relationships/image" Target="../media/image24.wmf"/><Relationship Id="rId5" Type="http://schemas.openxmlformats.org/officeDocument/2006/relationships/oleObject" Target="../embeddings/oleObject48.bin"/><Relationship Id="rId6" Type="http://schemas.openxmlformats.org/officeDocument/2006/relationships/image" Target="../media/image25.wmf"/><Relationship Id="rId7" Type="http://schemas.openxmlformats.org/officeDocument/2006/relationships/oleObject" Target="../embeddings/oleObject49.bin"/><Relationship Id="rId8" Type="http://schemas.openxmlformats.org/officeDocument/2006/relationships/image" Target="../media/image27.wmf"/><Relationship Id="rId9" Type="http://schemas.openxmlformats.org/officeDocument/2006/relationships/oleObject" Target="../embeddings/oleObject50.bin"/><Relationship Id="rId10" Type="http://schemas.openxmlformats.org/officeDocument/2006/relationships/image" Target="../media/image2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4" Type="http://schemas.openxmlformats.org/officeDocument/2006/relationships/image" Target="../media/image26.wmf"/><Relationship Id="rId5" Type="http://schemas.openxmlformats.org/officeDocument/2006/relationships/oleObject" Target="../embeddings/oleObject54.bin"/><Relationship Id="rId6" Type="http://schemas.openxmlformats.org/officeDocument/2006/relationships/image" Target="../media/image31.wmf"/><Relationship Id="rId7" Type="http://schemas.openxmlformats.org/officeDocument/2006/relationships/oleObject" Target="../embeddings/oleObject55.bin"/><Relationship Id="rId8" Type="http://schemas.openxmlformats.org/officeDocument/2006/relationships/image" Target="../media/image32.wmf"/><Relationship Id="rId9" Type="http://schemas.openxmlformats.org/officeDocument/2006/relationships/oleObject" Target="../embeddings/oleObject56.bin"/><Relationship Id="rId10" Type="http://schemas.openxmlformats.org/officeDocument/2006/relationships/image" Target="../media/image33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1.bin"/><Relationship Id="rId12" Type="http://schemas.openxmlformats.org/officeDocument/2006/relationships/image" Target="../media/image34.wmf"/><Relationship Id="rId13" Type="http://schemas.openxmlformats.org/officeDocument/2006/relationships/oleObject" Target="../embeddings/oleObject62.bin"/><Relationship Id="rId14" Type="http://schemas.openxmlformats.org/officeDocument/2006/relationships/image" Target="../media/image35.wmf"/><Relationship Id="rId15" Type="http://schemas.openxmlformats.org/officeDocument/2006/relationships/oleObject" Target="../embeddings/oleObject63.bin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7.bin"/><Relationship Id="rId4" Type="http://schemas.openxmlformats.org/officeDocument/2006/relationships/image" Target="../media/image26.wmf"/><Relationship Id="rId5" Type="http://schemas.openxmlformats.org/officeDocument/2006/relationships/oleObject" Target="../embeddings/oleObject58.bin"/><Relationship Id="rId6" Type="http://schemas.openxmlformats.org/officeDocument/2006/relationships/image" Target="../media/image31.wmf"/><Relationship Id="rId7" Type="http://schemas.openxmlformats.org/officeDocument/2006/relationships/oleObject" Target="../embeddings/oleObject59.bin"/><Relationship Id="rId8" Type="http://schemas.openxmlformats.org/officeDocument/2006/relationships/image" Target="../media/image32.wmf"/><Relationship Id="rId9" Type="http://schemas.openxmlformats.org/officeDocument/2006/relationships/oleObject" Target="../embeddings/oleObject60.bin"/><Relationship Id="rId10" Type="http://schemas.openxmlformats.org/officeDocument/2006/relationships/image" Target="../media/image33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4" Type="http://schemas.openxmlformats.org/officeDocument/2006/relationships/image" Target="../media/image37.wmf"/><Relationship Id="rId5" Type="http://schemas.openxmlformats.org/officeDocument/2006/relationships/oleObject" Target="../embeddings/oleObject65.bin"/><Relationship Id="rId6" Type="http://schemas.openxmlformats.org/officeDocument/2006/relationships/image" Target="../media/image38.wmf"/><Relationship Id="rId7" Type="http://schemas.openxmlformats.org/officeDocument/2006/relationships/oleObject" Target="../embeddings/oleObject66.bin"/><Relationship Id="rId8" Type="http://schemas.openxmlformats.org/officeDocument/2006/relationships/image" Target="../media/image39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3613" y="2295525"/>
            <a:ext cx="8180387" cy="609600"/>
          </a:xfrm>
        </p:spPr>
        <p:txBody>
          <a:bodyPr/>
          <a:lstStyle/>
          <a:p>
            <a:r>
              <a:rPr lang="en-US"/>
              <a:t>CS 655 – Advanced Computer Graphics</a:t>
            </a:r>
          </a:p>
        </p:txBody>
      </p:sp>
      <p:sp>
        <p:nvSpPr>
          <p:cNvPr id="2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6600"/>
            <a:ext cx="6324600" cy="457200"/>
          </a:xfrm>
        </p:spPr>
        <p:txBody>
          <a:bodyPr/>
          <a:lstStyle/>
          <a:p>
            <a:r>
              <a:rPr lang="en-US"/>
              <a:t>Ray-Object Intersections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tabLst>
                <a:tab pos="746125" algn="l"/>
                <a:tab pos="1371600" algn="l"/>
              </a:tabLst>
            </a:pPr>
            <a:r>
              <a:rPr lang="en-US"/>
              <a:t>	The normal </a:t>
            </a:r>
            <a:r>
              <a:rPr lang="en-US" b="1" i="1">
                <a:solidFill>
                  <a:srgbClr val="00008C"/>
                </a:solidFill>
              </a:rPr>
              <a:t>n</a:t>
            </a:r>
            <a:r>
              <a:rPr lang="en-US"/>
              <a:t> at an intersection point </a:t>
            </a:r>
            <a:r>
              <a:rPr lang="en-US" b="1" i="1">
                <a:solidFill>
                  <a:srgbClr val="00008C"/>
                </a:solidFill>
              </a:rPr>
              <a:t>p</a:t>
            </a:r>
            <a:r>
              <a:rPr lang="en-US"/>
              <a:t> on a sphere is:</a:t>
            </a:r>
            <a:endParaRPr lang="en-US" sz="2400">
              <a:solidFill>
                <a:srgbClr val="783C00"/>
              </a:solidFill>
            </a:endParaRP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Ray-Sphere Intersections: </a:t>
            </a:r>
            <a:r>
              <a:rPr lang="en-US" sz="3200">
                <a:solidFill>
                  <a:srgbClr val="00008C"/>
                </a:solidFill>
              </a:rPr>
              <a:t>Normal</a:t>
            </a:r>
          </a:p>
        </p:txBody>
      </p:sp>
      <p:graphicFrame>
        <p:nvGraphicFramePr>
          <p:cNvPr id="353284" name="Object 4"/>
          <p:cNvGraphicFramePr>
            <a:graphicFrameLocks noChangeAspect="1"/>
          </p:cNvGraphicFramePr>
          <p:nvPr/>
        </p:nvGraphicFramePr>
        <p:xfrm>
          <a:off x="1125538" y="1738313"/>
          <a:ext cx="667067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94" name="Equation" r:id="rId3" imgW="2209680" imgH="393480" progId="Equation.3">
                  <p:embed/>
                </p:oleObj>
              </mc:Choice>
              <mc:Fallback>
                <p:oleObj name="Equation" r:id="rId3" imgW="22096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1738313"/>
                        <a:ext cx="6670675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85" name="Oval 5"/>
          <p:cNvSpPr>
            <a:spLocks noChangeArrowheads="1"/>
          </p:cNvSpPr>
          <p:nvPr/>
        </p:nvSpPr>
        <p:spPr bwMode="auto">
          <a:xfrm>
            <a:off x="6223000" y="3921125"/>
            <a:ext cx="2438400" cy="2438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783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3286" name="Oval 6"/>
          <p:cNvSpPr>
            <a:spLocks noChangeArrowheads="1"/>
          </p:cNvSpPr>
          <p:nvPr/>
        </p:nvSpPr>
        <p:spPr bwMode="auto">
          <a:xfrm>
            <a:off x="7404100" y="5102225"/>
            <a:ext cx="76200" cy="76200"/>
          </a:xfrm>
          <a:prstGeom prst="ellipse">
            <a:avLst/>
          </a:prstGeom>
          <a:solidFill>
            <a:srgbClr val="783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287" name="Line 7"/>
          <p:cNvSpPr>
            <a:spLocks noChangeShapeType="1"/>
          </p:cNvSpPr>
          <p:nvPr/>
        </p:nvSpPr>
        <p:spPr bwMode="auto">
          <a:xfrm flipH="1" flipV="1">
            <a:off x="6756400" y="4149725"/>
            <a:ext cx="685800" cy="990600"/>
          </a:xfrm>
          <a:prstGeom prst="line">
            <a:avLst/>
          </a:prstGeom>
          <a:noFill/>
          <a:ln w="12700">
            <a:solidFill>
              <a:srgbClr val="783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3288" name="Line 8"/>
          <p:cNvSpPr>
            <a:spLocks noChangeShapeType="1"/>
          </p:cNvSpPr>
          <p:nvPr/>
        </p:nvSpPr>
        <p:spPr bwMode="auto">
          <a:xfrm flipH="1" flipV="1">
            <a:off x="6492875" y="3768725"/>
            <a:ext cx="263525" cy="381000"/>
          </a:xfrm>
          <a:prstGeom prst="line">
            <a:avLst/>
          </a:prstGeom>
          <a:noFill/>
          <a:ln w="19050">
            <a:solidFill>
              <a:srgbClr val="00008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auto">
          <a:xfrm>
            <a:off x="6488113" y="3494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rgbClr val="00008C"/>
                </a:solidFill>
              </a:rPr>
              <a:t>n</a:t>
            </a:r>
          </a:p>
        </p:txBody>
      </p:sp>
      <p:sp>
        <p:nvSpPr>
          <p:cNvPr id="353290" name="Oval 10"/>
          <p:cNvSpPr>
            <a:spLocks noChangeArrowheads="1"/>
          </p:cNvSpPr>
          <p:nvPr/>
        </p:nvSpPr>
        <p:spPr bwMode="auto">
          <a:xfrm>
            <a:off x="6713538" y="4103688"/>
            <a:ext cx="76200" cy="76200"/>
          </a:xfrm>
          <a:prstGeom prst="ellipse">
            <a:avLst/>
          </a:prstGeom>
          <a:solidFill>
            <a:srgbClr val="0000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291" name="Text Box 11"/>
          <p:cNvSpPr txBox="1">
            <a:spLocks noChangeArrowheads="1"/>
          </p:cNvSpPr>
          <p:nvPr/>
        </p:nvSpPr>
        <p:spPr bwMode="auto">
          <a:xfrm>
            <a:off x="6680200" y="37687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rgbClr val="00008C"/>
                </a:solidFill>
              </a:rPr>
              <a:t>p</a:t>
            </a:r>
          </a:p>
        </p:txBody>
      </p:sp>
      <p:sp>
        <p:nvSpPr>
          <p:cNvPr id="353292" name="Text Box 12"/>
          <p:cNvSpPr txBox="1">
            <a:spLocks noChangeArrowheads="1"/>
          </p:cNvSpPr>
          <p:nvPr/>
        </p:nvSpPr>
        <p:spPr bwMode="auto">
          <a:xfrm>
            <a:off x="7377113" y="4986338"/>
            <a:ext cx="28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rgbClr val="783C00"/>
                </a:solidFill>
              </a:rPr>
              <a:t>c</a:t>
            </a:r>
          </a:p>
        </p:txBody>
      </p:sp>
      <p:sp>
        <p:nvSpPr>
          <p:cNvPr id="353293" name="Text Box 13"/>
          <p:cNvSpPr txBox="1">
            <a:spLocks noChangeArrowheads="1"/>
          </p:cNvSpPr>
          <p:nvPr/>
        </p:nvSpPr>
        <p:spPr bwMode="auto">
          <a:xfrm>
            <a:off x="7016750" y="4325938"/>
            <a:ext cx="273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rgbClr val="783C00"/>
                </a:solidFill>
              </a:rPr>
              <a:t>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Ray-Sphere Intersections</a:t>
            </a:r>
          </a:p>
        </p:txBody>
      </p:sp>
      <p:sp>
        <p:nvSpPr>
          <p:cNvPr id="3696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Computation time:</a:t>
            </a:r>
          </a:p>
          <a:p>
            <a:pPr lvl="1"/>
            <a:r>
              <a:rPr lang="en-US"/>
              <a:t>17 adds/subtracts</a:t>
            </a:r>
          </a:p>
          <a:p>
            <a:pPr lvl="1"/>
            <a:r>
              <a:rPr lang="en-US"/>
              <a:t>17 multiplies</a:t>
            </a:r>
          </a:p>
          <a:p>
            <a:pPr lvl="1"/>
            <a:r>
              <a:rPr lang="en-US"/>
              <a:t>1 square root</a:t>
            </a:r>
          </a:p>
          <a:p>
            <a:r>
              <a:rPr lang="en-US"/>
              <a:t>for each ray/sphere test</a:t>
            </a:r>
          </a:p>
          <a:p>
            <a:r>
              <a:rPr lang="en-US"/>
              <a:t>Can we reduce the number of intersection calculations?</a:t>
            </a:r>
          </a:p>
          <a:p>
            <a:pPr lvl="1"/>
            <a:r>
              <a:rPr lang="en-US"/>
              <a:t>use a geometric approach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Ray-Sphere Intersections - Geometric</a:t>
            </a:r>
          </a:p>
        </p:txBody>
      </p:sp>
      <p:sp>
        <p:nvSpPr>
          <p:cNvPr id="370692" name="Oval 4"/>
          <p:cNvSpPr>
            <a:spLocks noChangeArrowheads="1"/>
          </p:cNvSpPr>
          <p:nvPr/>
        </p:nvSpPr>
        <p:spPr bwMode="auto">
          <a:xfrm>
            <a:off x="3406775" y="2300288"/>
            <a:ext cx="2438400" cy="2438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783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0693" name="Oval 5"/>
          <p:cNvSpPr>
            <a:spLocks noChangeArrowheads="1"/>
          </p:cNvSpPr>
          <p:nvPr/>
        </p:nvSpPr>
        <p:spPr bwMode="auto">
          <a:xfrm>
            <a:off x="4587875" y="3481388"/>
            <a:ext cx="76200" cy="76200"/>
          </a:xfrm>
          <a:prstGeom prst="ellipse">
            <a:avLst/>
          </a:prstGeom>
          <a:solidFill>
            <a:srgbClr val="783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698" name="Text Box 10"/>
          <p:cNvSpPr txBox="1">
            <a:spLocks noChangeArrowheads="1"/>
          </p:cNvSpPr>
          <p:nvPr/>
        </p:nvSpPr>
        <p:spPr bwMode="auto">
          <a:xfrm>
            <a:off x="4583113" y="28559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rgbClr val="00008C"/>
                </a:solidFill>
              </a:rPr>
              <a:t>d</a:t>
            </a:r>
          </a:p>
        </p:txBody>
      </p:sp>
      <p:sp>
        <p:nvSpPr>
          <p:cNvPr id="370699" name="Text Box 11"/>
          <p:cNvSpPr txBox="1">
            <a:spLocks noChangeArrowheads="1"/>
          </p:cNvSpPr>
          <p:nvPr/>
        </p:nvSpPr>
        <p:spPr bwMode="auto">
          <a:xfrm>
            <a:off x="4560888" y="33655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i="1">
                <a:solidFill>
                  <a:srgbClr val="783C00"/>
                </a:solidFill>
              </a:rPr>
              <a:t>S</a:t>
            </a:r>
            <a:r>
              <a:rPr lang="en-US" sz="1800" b="1" i="1" baseline="-25000">
                <a:solidFill>
                  <a:srgbClr val="783C00"/>
                </a:solidFill>
              </a:rPr>
              <a:t>c</a:t>
            </a:r>
          </a:p>
        </p:txBody>
      </p:sp>
      <p:sp>
        <p:nvSpPr>
          <p:cNvPr id="370702" name="Line 14"/>
          <p:cNvSpPr>
            <a:spLocks noChangeShapeType="1"/>
          </p:cNvSpPr>
          <p:nvPr/>
        </p:nvSpPr>
        <p:spPr bwMode="auto">
          <a:xfrm flipV="1">
            <a:off x="1049338" y="1808163"/>
            <a:ext cx="6784975" cy="1787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0703" name="Text Box 15"/>
          <p:cNvSpPr txBox="1">
            <a:spLocks noChangeArrowheads="1"/>
          </p:cNvSpPr>
          <p:nvPr>
            <p:ph type="body" idx="1"/>
          </p:nvPr>
        </p:nvSpPr>
        <p:spPr>
          <a:xfrm>
            <a:off x="869950" y="3833813"/>
            <a:ext cx="479425" cy="360362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i="1">
                <a:solidFill>
                  <a:srgbClr val="00008C"/>
                </a:solidFill>
              </a:rPr>
              <a:t>R</a:t>
            </a:r>
            <a:r>
              <a:rPr lang="en-US" sz="1800" b="1" i="1" baseline="-25000">
                <a:solidFill>
                  <a:srgbClr val="00008C"/>
                </a:solidFill>
              </a:rPr>
              <a:t>0</a:t>
            </a:r>
            <a:endParaRPr lang="en-US" sz="1800" b="1" i="1">
              <a:solidFill>
                <a:srgbClr val="00008C"/>
              </a:solidFill>
            </a:endParaRPr>
          </a:p>
        </p:txBody>
      </p:sp>
      <p:sp>
        <p:nvSpPr>
          <p:cNvPr id="370704" name="Line 16"/>
          <p:cNvSpPr>
            <a:spLocks noChangeShapeType="1"/>
          </p:cNvSpPr>
          <p:nvPr/>
        </p:nvSpPr>
        <p:spPr bwMode="auto">
          <a:xfrm flipV="1">
            <a:off x="1066800" y="3529013"/>
            <a:ext cx="3543300" cy="93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0705" name="Line 17"/>
          <p:cNvSpPr>
            <a:spLocks noChangeShapeType="1"/>
          </p:cNvSpPr>
          <p:nvPr/>
        </p:nvSpPr>
        <p:spPr bwMode="auto">
          <a:xfrm flipH="1" flipV="1">
            <a:off x="4413250" y="2708275"/>
            <a:ext cx="196850" cy="801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0701" name="Oval 13"/>
          <p:cNvSpPr>
            <a:spLocks noChangeArrowheads="1"/>
          </p:cNvSpPr>
          <p:nvPr/>
        </p:nvSpPr>
        <p:spPr bwMode="auto">
          <a:xfrm>
            <a:off x="973138" y="3532188"/>
            <a:ext cx="142875" cy="120650"/>
          </a:xfrm>
          <a:prstGeom prst="ellipse">
            <a:avLst/>
          </a:prstGeom>
          <a:solidFill>
            <a:srgbClr val="783C00"/>
          </a:solidFill>
          <a:ln w="12700">
            <a:solidFill>
              <a:srgbClr val="783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0708" name="Line 20"/>
          <p:cNvSpPr>
            <a:spLocks noChangeShapeType="1"/>
          </p:cNvSpPr>
          <p:nvPr/>
        </p:nvSpPr>
        <p:spPr bwMode="auto">
          <a:xfrm flipV="1">
            <a:off x="806450" y="1782763"/>
            <a:ext cx="3408363" cy="893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0709" name="Line 21"/>
          <p:cNvSpPr>
            <a:spLocks noChangeShapeType="1"/>
          </p:cNvSpPr>
          <p:nvPr/>
        </p:nvSpPr>
        <p:spPr bwMode="auto">
          <a:xfrm flipH="1" flipV="1">
            <a:off x="782638" y="2570163"/>
            <a:ext cx="260350" cy="1028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0710" name="Line 22"/>
          <p:cNvSpPr>
            <a:spLocks noChangeShapeType="1"/>
          </p:cNvSpPr>
          <p:nvPr/>
        </p:nvSpPr>
        <p:spPr bwMode="auto">
          <a:xfrm flipH="1" flipV="1">
            <a:off x="4062413" y="1289050"/>
            <a:ext cx="354012" cy="1392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0711" name="Line 23"/>
          <p:cNvSpPr>
            <a:spLocks noChangeShapeType="1"/>
          </p:cNvSpPr>
          <p:nvPr/>
        </p:nvSpPr>
        <p:spPr bwMode="auto">
          <a:xfrm flipH="1" flipV="1">
            <a:off x="3382963" y="2190750"/>
            <a:ext cx="188912" cy="715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0712" name="Line 24"/>
          <p:cNvSpPr>
            <a:spLocks noChangeShapeType="1"/>
          </p:cNvSpPr>
          <p:nvPr/>
        </p:nvSpPr>
        <p:spPr bwMode="auto">
          <a:xfrm flipV="1">
            <a:off x="3462338" y="2278063"/>
            <a:ext cx="862012" cy="239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0713" name="Text Box 25"/>
          <p:cNvSpPr txBox="1">
            <a:spLocks noChangeArrowheads="1"/>
          </p:cNvSpPr>
          <p:nvPr/>
        </p:nvSpPr>
        <p:spPr bwMode="auto">
          <a:xfrm>
            <a:off x="2062163" y="1825625"/>
            <a:ext cx="465137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546225" indent="-1746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034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4606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9178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3750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b="1" i="1">
                <a:solidFill>
                  <a:srgbClr val="00008C"/>
                </a:solidFill>
              </a:rPr>
              <a:t>t</a:t>
            </a:r>
            <a:r>
              <a:rPr lang="en-US" sz="1800" b="1" i="1" baseline="-25000">
                <a:solidFill>
                  <a:srgbClr val="00008C"/>
                </a:solidFill>
              </a:rPr>
              <a:t>ca</a:t>
            </a:r>
            <a:endParaRPr lang="en-US" sz="1800" b="1" i="1">
              <a:solidFill>
                <a:srgbClr val="00008C"/>
              </a:solidFill>
            </a:endParaRPr>
          </a:p>
        </p:txBody>
      </p:sp>
      <p:sp>
        <p:nvSpPr>
          <p:cNvPr id="370714" name="Text Box 26"/>
          <p:cNvSpPr txBox="1">
            <a:spLocks noChangeArrowheads="1"/>
          </p:cNvSpPr>
          <p:nvPr/>
        </p:nvSpPr>
        <p:spPr bwMode="auto">
          <a:xfrm>
            <a:off x="3649663" y="1997075"/>
            <a:ext cx="42386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546225" indent="-1746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034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4606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9178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3750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b="1" i="1">
                <a:solidFill>
                  <a:srgbClr val="00008C"/>
                </a:solidFill>
              </a:rPr>
              <a:t>t</a:t>
            </a:r>
            <a:r>
              <a:rPr lang="en-US" sz="1800" b="1" i="1" baseline="-25000">
                <a:solidFill>
                  <a:srgbClr val="00008C"/>
                </a:solidFill>
              </a:rPr>
              <a:t>hc</a:t>
            </a:r>
            <a:endParaRPr lang="en-US" sz="1800" b="1" i="1">
              <a:solidFill>
                <a:srgbClr val="00008C"/>
              </a:solidFill>
            </a:endParaRPr>
          </a:p>
        </p:txBody>
      </p:sp>
      <p:sp>
        <p:nvSpPr>
          <p:cNvPr id="370716" name="Text Box 28"/>
          <p:cNvSpPr txBox="1">
            <a:spLocks noChangeArrowheads="1"/>
          </p:cNvSpPr>
          <p:nvPr/>
        </p:nvSpPr>
        <p:spPr bwMode="auto">
          <a:xfrm>
            <a:off x="2438400" y="367188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rgbClr val="00008C"/>
                </a:solidFill>
              </a:rPr>
              <a:t>OC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Ray-Sphere Intersections - Geometric</a:t>
            </a:r>
          </a:p>
        </p:txBody>
      </p:sp>
      <p:sp>
        <p:nvSpPr>
          <p:cNvPr id="3727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4360863" cy="56388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sz="2400"/>
              <a:t>  Determine whether the ray</a:t>
            </a:r>
            <a:r>
              <a:rPr lang="ja-JP" altLang="en-US" sz="2400">
                <a:latin typeface="Arial"/>
              </a:rPr>
              <a:t>’</a:t>
            </a:r>
            <a:r>
              <a:rPr lang="en-US" sz="2400"/>
              <a:t>s origin is outside the sphere</a:t>
            </a:r>
          </a:p>
          <a:p>
            <a:pPr marL="800100" lvl="1" indent="-457200"/>
            <a:r>
              <a:rPr lang="en-US" sz="2000"/>
              <a:t>if R</a:t>
            </a:r>
            <a:r>
              <a:rPr lang="en-US" sz="2000" baseline="-25000"/>
              <a:t>0</a:t>
            </a:r>
            <a:r>
              <a:rPr lang="en-US" sz="2000"/>
              <a:t> - S</a:t>
            </a:r>
            <a:r>
              <a:rPr lang="en-US" sz="2000" baseline="-25000"/>
              <a:t>c</a:t>
            </a:r>
            <a:r>
              <a:rPr lang="en-US" sz="2000"/>
              <a:t> &lt; r, then the point is inside the sphere</a:t>
            </a:r>
          </a:p>
          <a:p>
            <a:pPr marL="800100" lvl="1" indent="-457200"/>
            <a:r>
              <a:rPr lang="en-US" sz="2000"/>
              <a:t>Call the vector between R</a:t>
            </a:r>
            <a:r>
              <a:rPr lang="en-US" sz="2000" baseline="-25000"/>
              <a:t>0</a:t>
            </a:r>
            <a:r>
              <a:rPr lang="en-US" sz="2000"/>
              <a:t> and S</a:t>
            </a:r>
            <a:r>
              <a:rPr lang="en-US" sz="2000" baseline="-25000"/>
              <a:t>c</a:t>
            </a:r>
            <a:r>
              <a:rPr lang="en-US" sz="2000"/>
              <a:t> OC</a:t>
            </a:r>
          </a:p>
          <a:p>
            <a:pPr marL="533400" indent="-533400">
              <a:buFontTx/>
              <a:buAutoNum type="arabicPeriod"/>
            </a:pPr>
            <a:r>
              <a:rPr lang="en-US" sz="2400"/>
              <a:t>Find the closest approach of the ray to the sphere</a:t>
            </a:r>
            <a:r>
              <a:rPr lang="ja-JP" altLang="en-US" sz="2400">
                <a:latin typeface="Arial"/>
              </a:rPr>
              <a:t>’</a:t>
            </a:r>
            <a:r>
              <a:rPr lang="en-US" sz="2400"/>
              <a:t>s center.</a:t>
            </a:r>
          </a:p>
          <a:p>
            <a:pPr marL="800100" lvl="1" indent="-457200"/>
            <a:r>
              <a:rPr lang="en-US" sz="2000"/>
              <a:t>let d = distance from S</a:t>
            </a:r>
            <a:r>
              <a:rPr lang="en-US" sz="2000" baseline="-25000"/>
              <a:t>c</a:t>
            </a:r>
            <a:r>
              <a:rPr lang="en-US" sz="2000"/>
              <a:t> to the ray</a:t>
            </a:r>
          </a:p>
          <a:p>
            <a:pPr marL="800100" lvl="1" indent="-457200"/>
            <a:r>
              <a:rPr lang="en-US" sz="2000"/>
              <a:t>let t</a:t>
            </a:r>
            <a:r>
              <a:rPr lang="en-US" sz="2000" baseline="-25000"/>
              <a:t>ca</a:t>
            </a:r>
            <a:r>
              <a:rPr lang="en-US" sz="2000"/>
              <a:t> = distance from R</a:t>
            </a:r>
            <a:r>
              <a:rPr lang="en-US" sz="2000" baseline="-25000"/>
              <a:t>0</a:t>
            </a:r>
            <a:r>
              <a:rPr lang="en-US" sz="2000"/>
              <a:t> to closest approach of ray to S</a:t>
            </a:r>
            <a:r>
              <a:rPr lang="en-US" sz="2000" baseline="-25000"/>
              <a:t>c</a:t>
            </a:r>
          </a:p>
          <a:p>
            <a:pPr marL="800100" lvl="1" indent="-457200"/>
            <a:r>
              <a:rPr lang="en-US" sz="2000"/>
              <a:t>t</a:t>
            </a:r>
            <a:r>
              <a:rPr lang="en-US" sz="2000" baseline="-25000"/>
              <a:t>ca</a:t>
            </a:r>
            <a:r>
              <a:rPr lang="en-US" sz="2000"/>
              <a:t> = R</a:t>
            </a:r>
            <a:r>
              <a:rPr lang="en-US" sz="2000" baseline="-25000"/>
              <a:t>d</a:t>
            </a:r>
            <a:r>
              <a:rPr lang="en-US" sz="2000"/>
              <a:t> </a:t>
            </a:r>
            <a:r>
              <a:rPr lang="en-US" sz="2000">
                <a:latin typeface="Symbol" charset="0"/>
              </a:rPr>
              <a:t>· </a:t>
            </a:r>
            <a:r>
              <a:rPr lang="en-US" sz="2000"/>
              <a:t>OC</a:t>
            </a:r>
          </a:p>
        </p:txBody>
      </p:sp>
      <p:sp>
        <p:nvSpPr>
          <p:cNvPr id="372740" name="Oval 4"/>
          <p:cNvSpPr>
            <a:spLocks noChangeArrowheads="1"/>
          </p:cNvSpPr>
          <p:nvPr/>
        </p:nvSpPr>
        <p:spPr bwMode="auto">
          <a:xfrm>
            <a:off x="6492875" y="1658938"/>
            <a:ext cx="1203325" cy="124142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783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2741" name="Oval 5"/>
          <p:cNvSpPr>
            <a:spLocks noChangeArrowheads="1"/>
          </p:cNvSpPr>
          <p:nvPr/>
        </p:nvSpPr>
        <p:spPr bwMode="auto">
          <a:xfrm>
            <a:off x="7075488" y="2260600"/>
            <a:ext cx="38100" cy="38100"/>
          </a:xfrm>
          <a:prstGeom prst="ellipse">
            <a:avLst/>
          </a:prstGeom>
          <a:solidFill>
            <a:srgbClr val="783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742" name="Text Box 6"/>
          <p:cNvSpPr txBox="1">
            <a:spLocks noChangeArrowheads="1"/>
          </p:cNvSpPr>
          <p:nvPr/>
        </p:nvSpPr>
        <p:spPr bwMode="auto">
          <a:xfrm>
            <a:off x="7023100" y="1879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rgbClr val="00008C"/>
                </a:solidFill>
              </a:rPr>
              <a:t>d</a:t>
            </a:r>
          </a:p>
        </p:txBody>
      </p:sp>
      <p:sp>
        <p:nvSpPr>
          <p:cNvPr id="372743" name="Text Box 7"/>
          <p:cNvSpPr txBox="1">
            <a:spLocks noChangeArrowheads="1"/>
          </p:cNvSpPr>
          <p:nvPr/>
        </p:nvSpPr>
        <p:spPr bwMode="auto">
          <a:xfrm>
            <a:off x="7062788" y="2201863"/>
            <a:ext cx="509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i="1">
                <a:solidFill>
                  <a:srgbClr val="783C00"/>
                </a:solidFill>
              </a:rPr>
              <a:t>S</a:t>
            </a:r>
            <a:r>
              <a:rPr lang="en-US" sz="1800" b="1" i="1" baseline="-25000">
                <a:solidFill>
                  <a:srgbClr val="783C00"/>
                </a:solidFill>
              </a:rPr>
              <a:t>c</a:t>
            </a:r>
          </a:p>
        </p:txBody>
      </p:sp>
      <p:sp>
        <p:nvSpPr>
          <p:cNvPr id="372744" name="Line 8"/>
          <p:cNvSpPr>
            <a:spLocks noChangeShapeType="1"/>
          </p:cNvSpPr>
          <p:nvPr/>
        </p:nvSpPr>
        <p:spPr bwMode="auto">
          <a:xfrm flipV="1">
            <a:off x="5330825" y="1408113"/>
            <a:ext cx="3346450" cy="911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2745" name="Text Box 9"/>
          <p:cNvSpPr txBox="1">
            <a:spLocks noChangeArrowheads="1"/>
          </p:cNvSpPr>
          <p:nvPr/>
        </p:nvSpPr>
        <p:spPr bwMode="auto">
          <a:xfrm>
            <a:off x="5241925" y="2439988"/>
            <a:ext cx="446088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546225" indent="-1746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034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4606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9178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3750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i="1">
                <a:solidFill>
                  <a:srgbClr val="00008C"/>
                </a:solidFill>
              </a:rPr>
              <a:t>R</a:t>
            </a:r>
            <a:r>
              <a:rPr lang="en-US" sz="1800" b="1" i="1" baseline="-25000">
                <a:solidFill>
                  <a:srgbClr val="00008C"/>
                </a:solidFill>
              </a:rPr>
              <a:t>0</a:t>
            </a:r>
            <a:endParaRPr lang="en-US" sz="1800" b="1" i="1">
              <a:solidFill>
                <a:srgbClr val="00008C"/>
              </a:solidFill>
            </a:endParaRPr>
          </a:p>
        </p:txBody>
      </p:sp>
      <p:sp>
        <p:nvSpPr>
          <p:cNvPr id="372746" name="Line 10"/>
          <p:cNvSpPr>
            <a:spLocks noChangeShapeType="1"/>
          </p:cNvSpPr>
          <p:nvPr/>
        </p:nvSpPr>
        <p:spPr bwMode="auto">
          <a:xfrm flipV="1">
            <a:off x="5338763" y="2284413"/>
            <a:ext cx="1747837" cy="4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2747" name="Line 11"/>
          <p:cNvSpPr>
            <a:spLocks noChangeShapeType="1"/>
          </p:cNvSpPr>
          <p:nvPr/>
        </p:nvSpPr>
        <p:spPr bwMode="auto">
          <a:xfrm flipH="1" flipV="1">
            <a:off x="6989763" y="1866900"/>
            <a:ext cx="96837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2748" name="Oval 12"/>
          <p:cNvSpPr>
            <a:spLocks noChangeArrowheads="1"/>
          </p:cNvSpPr>
          <p:nvPr/>
        </p:nvSpPr>
        <p:spPr bwMode="auto">
          <a:xfrm>
            <a:off x="5292725" y="2286000"/>
            <a:ext cx="71438" cy="61913"/>
          </a:xfrm>
          <a:prstGeom prst="ellipse">
            <a:avLst/>
          </a:prstGeom>
          <a:solidFill>
            <a:srgbClr val="783C00"/>
          </a:solidFill>
          <a:ln w="12700">
            <a:solidFill>
              <a:srgbClr val="783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2749" name="Line 13"/>
          <p:cNvSpPr>
            <a:spLocks noChangeShapeType="1"/>
          </p:cNvSpPr>
          <p:nvPr/>
        </p:nvSpPr>
        <p:spPr bwMode="auto">
          <a:xfrm flipV="1">
            <a:off x="5210175" y="1395413"/>
            <a:ext cx="1681163" cy="4556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2750" name="Line 14"/>
          <p:cNvSpPr>
            <a:spLocks noChangeShapeType="1"/>
          </p:cNvSpPr>
          <p:nvPr/>
        </p:nvSpPr>
        <p:spPr bwMode="auto">
          <a:xfrm flipH="1" flipV="1">
            <a:off x="5199063" y="1797050"/>
            <a:ext cx="128587" cy="523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2751" name="Line 15"/>
          <p:cNvSpPr>
            <a:spLocks noChangeShapeType="1"/>
          </p:cNvSpPr>
          <p:nvPr/>
        </p:nvSpPr>
        <p:spPr bwMode="auto">
          <a:xfrm flipH="1" flipV="1">
            <a:off x="6816725" y="1144588"/>
            <a:ext cx="128588" cy="523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2752" name="Line 16"/>
          <p:cNvSpPr>
            <a:spLocks noChangeShapeType="1"/>
          </p:cNvSpPr>
          <p:nvPr/>
        </p:nvSpPr>
        <p:spPr bwMode="auto">
          <a:xfrm flipH="1" flipV="1">
            <a:off x="6481763" y="1603375"/>
            <a:ext cx="93662" cy="365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2753" name="Line 17"/>
          <p:cNvSpPr>
            <a:spLocks noChangeShapeType="1"/>
          </p:cNvSpPr>
          <p:nvPr/>
        </p:nvSpPr>
        <p:spPr bwMode="auto">
          <a:xfrm flipV="1">
            <a:off x="6521450" y="1647825"/>
            <a:ext cx="423863" cy="1222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2754" name="Text Box 18"/>
          <p:cNvSpPr txBox="1">
            <a:spLocks noChangeArrowheads="1"/>
          </p:cNvSpPr>
          <p:nvPr/>
        </p:nvSpPr>
        <p:spPr bwMode="auto">
          <a:xfrm>
            <a:off x="6508750" y="1379538"/>
            <a:ext cx="539750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546225" indent="-1746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034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4606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9178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3750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b="1" i="1">
                <a:solidFill>
                  <a:srgbClr val="00008C"/>
                </a:solidFill>
              </a:rPr>
              <a:t>t</a:t>
            </a:r>
            <a:r>
              <a:rPr lang="en-US" sz="1800" b="1" i="1" baseline="-25000">
                <a:solidFill>
                  <a:srgbClr val="00008C"/>
                </a:solidFill>
              </a:rPr>
              <a:t>hc</a:t>
            </a:r>
            <a:endParaRPr lang="en-US" sz="1800" b="1" i="1">
              <a:solidFill>
                <a:srgbClr val="00008C"/>
              </a:solidFill>
            </a:endParaRPr>
          </a:p>
        </p:txBody>
      </p:sp>
      <p:sp>
        <p:nvSpPr>
          <p:cNvPr id="372755" name="Text Box 19"/>
          <p:cNvSpPr txBox="1">
            <a:spLocks noChangeArrowheads="1"/>
          </p:cNvSpPr>
          <p:nvPr/>
        </p:nvSpPr>
        <p:spPr bwMode="auto">
          <a:xfrm>
            <a:off x="5730875" y="1257300"/>
            <a:ext cx="4333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546225" indent="-1746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034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4606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9178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3750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b="1" i="1">
                <a:solidFill>
                  <a:srgbClr val="00008C"/>
                </a:solidFill>
              </a:rPr>
              <a:t>t</a:t>
            </a:r>
            <a:r>
              <a:rPr lang="en-US" sz="1800" b="1" i="1" baseline="-25000">
                <a:solidFill>
                  <a:srgbClr val="00008C"/>
                </a:solidFill>
              </a:rPr>
              <a:t>ca</a:t>
            </a:r>
            <a:endParaRPr lang="en-US" sz="1800" b="1" i="1">
              <a:solidFill>
                <a:srgbClr val="00008C"/>
              </a:solidFill>
            </a:endParaRPr>
          </a:p>
        </p:txBody>
      </p:sp>
      <p:sp>
        <p:nvSpPr>
          <p:cNvPr id="372756" name="Text Box 20"/>
          <p:cNvSpPr txBox="1">
            <a:spLocks noChangeArrowheads="1"/>
          </p:cNvSpPr>
          <p:nvPr/>
        </p:nvSpPr>
        <p:spPr bwMode="auto">
          <a:xfrm>
            <a:off x="6011863" y="233362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rgbClr val="00008C"/>
                </a:solidFill>
              </a:rPr>
              <a:t>OC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Ray-Sphere Intersections - Geometric</a:t>
            </a:r>
          </a:p>
        </p:txBody>
      </p:sp>
      <p:sp>
        <p:nvSpPr>
          <p:cNvPr id="3737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4360863" cy="5638800"/>
          </a:xfrm>
        </p:spPr>
        <p:txBody>
          <a:bodyPr/>
          <a:lstStyle/>
          <a:p>
            <a:pPr marL="533400" indent="-533400">
              <a:buFontTx/>
              <a:buAutoNum type="arabicPeriod" startAt="3"/>
            </a:pPr>
            <a:r>
              <a:rPr lang="en-US"/>
              <a:t>If t</a:t>
            </a:r>
            <a:r>
              <a:rPr lang="en-US" baseline="-25000"/>
              <a:t>ca</a:t>
            </a:r>
            <a:r>
              <a:rPr lang="en-US"/>
              <a:t> &lt; 0 and R</a:t>
            </a:r>
            <a:r>
              <a:rPr lang="en-US" baseline="-25000"/>
              <a:t>0</a:t>
            </a:r>
            <a:r>
              <a:rPr lang="en-US"/>
              <a:t> lies outside the sphere, the ray does not intersect the sphere</a:t>
            </a:r>
          </a:p>
          <a:p>
            <a:pPr marL="533400" indent="-533400">
              <a:buFontTx/>
              <a:buAutoNum type="arabicPeriod" startAt="3"/>
            </a:pPr>
            <a:r>
              <a:rPr lang="en-US"/>
              <a:t>Otherwise, compute t</a:t>
            </a:r>
            <a:r>
              <a:rPr lang="en-US" baseline="-25000"/>
              <a:t>hc</a:t>
            </a:r>
            <a:r>
              <a:rPr lang="en-US"/>
              <a:t>, the distance from the closest approach to the sphere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surface</a:t>
            </a:r>
          </a:p>
          <a:p>
            <a:pPr marL="800100" lvl="1" indent="-457200"/>
            <a:r>
              <a:rPr lang="en-US"/>
              <a:t>t</a:t>
            </a:r>
            <a:r>
              <a:rPr lang="en-US" baseline="-25000"/>
              <a:t>hc</a:t>
            </a:r>
            <a:r>
              <a:rPr lang="en-US" baseline="30000"/>
              <a:t>2</a:t>
            </a:r>
            <a:r>
              <a:rPr lang="en-US"/>
              <a:t> = r</a:t>
            </a:r>
            <a:r>
              <a:rPr lang="en-US" baseline="30000"/>
              <a:t>2</a:t>
            </a:r>
            <a:r>
              <a:rPr lang="en-US"/>
              <a:t> - d</a:t>
            </a:r>
            <a:r>
              <a:rPr lang="en-US" baseline="30000"/>
              <a:t>2</a:t>
            </a:r>
          </a:p>
          <a:p>
            <a:pPr marL="800100" lvl="1" indent="-457200"/>
            <a:r>
              <a:rPr lang="en-US"/>
              <a:t>d</a:t>
            </a:r>
            <a:r>
              <a:rPr lang="en-US" baseline="30000"/>
              <a:t>2</a:t>
            </a:r>
            <a:r>
              <a:rPr lang="en-US"/>
              <a:t> = |OC|</a:t>
            </a:r>
            <a:r>
              <a:rPr lang="en-US" baseline="30000"/>
              <a:t>2</a:t>
            </a:r>
            <a:r>
              <a:rPr lang="en-US"/>
              <a:t> - t</a:t>
            </a:r>
            <a:r>
              <a:rPr lang="en-US" baseline="-25000"/>
              <a:t>ca</a:t>
            </a:r>
            <a:r>
              <a:rPr lang="en-US" baseline="30000"/>
              <a:t>2</a:t>
            </a:r>
            <a:r>
              <a:rPr lang="en-US"/>
              <a:t>,  so</a:t>
            </a:r>
            <a:endParaRPr lang="en-US" baseline="30000"/>
          </a:p>
          <a:p>
            <a:pPr marL="800100" lvl="1" indent="-457200"/>
            <a:r>
              <a:rPr lang="en-US"/>
              <a:t>t</a:t>
            </a:r>
            <a:r>
              <a:rPr lang="en-US" baseline="-25000"/>
              <a:t>hc</a:t>
            </a:r>
            <a:r>
              <a:rPr lang="en-US" baseline="30000"/>
              <a:t>2</a:t>
            </a:r>
            <a:r>
              <a:rPr lang="en-US"/>
              <a:t> = r</a:t>
            </a:r>
            <a:r>
              <a:rPr lang="en-US" baseline="30000"/>
              <a:t>2</a:t>
            </a:r>
            <a:r>
              <a:rPr lang="en-US"/>
              <a:t> - |OC|</a:t>
            </a:r>
            <a:r>
              <a:rPr lang="en-US" baseline="30000"/>
              <a:t>2</a:t>
            </a:r>
            <a:r>
              <a:rPr lang="en-US"/>
              <a:t> + t</a:t>
            </a:r>
            <a:r>
              <a:rPr lang="en-US" baseline="-25000"/>
              <a:t>ca</a:t>
            </a:r>
            <a:r>
              <a:rPr lang="en-US" baseline="30000"/>
              <a:t>2</a:t>
            </a:r>
          </a:p>
        </p:txBody>
      </p:sp>
      <p:sp>
        <p:nvSpPr>
          <p:cNvPr id="373764" name="Oval 4"/>
          <p:cNvSpPr>
            <a:spLocks noChangeArrowheads="1"/>
          </p:cNvSpPr>
          <p:nvPr/>
        </p:nvSpPr>
        <p:spPr bwMode="auto">
          <a:xfrm>
            <a:off x="6492875" y="1658938"/>
            <a:ext cx="1203325" cy="124142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783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3765" name="Oval 5"/>
          <p:cNvSpPr>
            <a:spLocks noChangeArrowheads="1"/>
          </p:cNvSpPr>
          <p:nvPr/>
        </p:nvSpPr>
        <p:spPr bwMode="auto">
          <a:xfrm>
            <a:off x="7075488" y="2260600"/>
            <a:ext cx="38100" cy="38100"/>
          </a:xfrm>
          <a:prstGeom prst="ellipse">
            <a:avLst/>
          </a:prstGeom>
          <a:solidFill>
            <a:srgbClr val="783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3766" name="Text Box 6"/>
          <p:cNvSpPr txBox="1">
            <a:spLocks noChangeArrowheads="1"/>
          </p:cNvSpPr>
          <p:nvPr/>
        </p:nvSpPr>
        <p:spPr bwMode="auto">
          <a:xfrm>
            <a:off x="7023100" y="1879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rgbClr val="00008C"/>
                </a:solidFill>
              </a:rPr>
              <a:t>d</a:t>
            </a:r>
          </a:p>
        </p:txBody>
      </p:sp>
      <p:sp>
        <p:nvSpPr>
          <p:cNvPr id="373767" name="Text Box 7"/>
          <p:cNvSpPr txBox="1">
            <a:spLocks noChangeArrowheads="1"/>
          </p:cNvSpPr>
          <p:nvPr/>
        </p:nvSpPr>
        <p:spPr bwMode="auto">
          <a:xfrm>
            <a:off x="7062788" y="2201863"/>
            <a:ext cx="509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i="1">
                <a:solidFill>
                  <a:srgbClr val="783C00"/>
                </a:solidFill>
              </a:rPr>
              <a:t>S</a:t>
            </a:r>
            <a:r>
              <a:rPr lang="en-US" sz="1800" b="1" i="1" baseline="-25000">
                <a:solidFill>
                  <a:srgbClr val="783C00"/>
                </a:solidFill>
              </a:rPr>
              <a:t>c</a:t>
            </a:r>
          </a:p>
        </p:txBody>
      </p:sp>
      <p:sp>
        <p:nvSpPr>
          <p:cNvPr id="373768" name="Line 8"/>
          <p:cNvSpPr>
            <a:spLocks noChangeShapeType="1"/>
          </p:cNvSpPr>
          <p:nvPr/>
        </p:nvSpPr>
        <p:spPr bwMode="auto">
          <a:xfrm flipV="1">
            <a:off x="5330825" y="1408113"/>
            <a:ext cx="3346450" cy="911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3769" name="Text Box 9"/>
          <p:cNvSpPr txBox="1">
            <a:spLocks noChangeArrowheads="1"/>
          </p:cNvSpPr>
          <p:nvPr/>
        </p:nvSpPr>
        <p:spPr bwMode="auto">
          <a:xfrm>
            <a:off x="5241925" y="2439988"/>
            <a:ext cx="466725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546225" indent="-1746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034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4606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9178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3750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i="1">
                <a:solidFill>
                  <a:srgbClr val="00008C"/>
                </a:solidFill>
              </a:rPr>
              <a:t>R</a:t>
            </a:r>
            <a:r>
              <a:rPr lang="en-US" sz="1800" b="1" i="1" baseline="-25000">
                <a:solidFill>
                  <a:srgbClr val="00008C"/>
                </a:solidFill>
              </a:rPr>
              <a:t>0</a:t>
            </a:r>
            <a:endParaRPr lang="en-US" sz="1800" b="1" i="1">
              <a:solidFill>
                <a:srgbClr val="00008C"/>
              </a:solidFill>
            </a:endParaRPr>
          </a:p>
        </p:txBody>
      </p:sp>
      <p:sp>
        <p:nvSpPr>
          <p:cNvPr id="373770" name="Line 10"/>
          <p:cNvSpPr>
            <a:spLocks noChangeShapeType="1"/>
          </p:cNvSpPr>
          <p:nvPr/>
        </p:nvSpPr>
        <p:spPr bwMode="auto">
          <a:xfrm flipV="1">
            <a:off x="5338763" y="2284413"/>
            <a:ext cx="1747837" cy="4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3771" name="Line 11"/>
          <p:cNvSpPr>
            <a:spLocks noChangeShapeType="1"/>
          </p:cNvSpPr>
          <p:nvPr/>
        </p:nvSpPr>
        <p:spPr bwMode="auto">
          <a:xfrm flipH="1" flipV="1">
            <a:off x="6989763" y="1866900"/>
            <a:ext cx="96837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3772" name="Oval 12"/>
          <p:cNvSpPr>
            <a:spLocks noChangeArrowheads="1"/>
          </p:cNvSpPr>
          <p:nvPr/>
        </p:nvSpPr>
        <p:spPr bwMode="auto">
          <a:xfrm>
            <a:off x="5292725" y="2286000"/>
            <a:ext cx="71438" cy="61913"/>
          </a:xfrm>
          <a:prstGeom prst="ellipse">
            <a:avLst/>
          </a:prstGeom>
          <a:solidFill>
            <a:srgbClr val="783C00"/>
          </a:solidFill>
          <a:ln w="12700">
            <a:solidFill>
              <a:srgbClr val="783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3773" name="Line 13"/>
          <p:cNvSpPr>
            <a:spLocks noChangeShapeType="1"/>
          </p:cNvSpPr>
          <p:nvPr/>
        </p:nvSpPr>
        <p:spPr bwMode="auto">
          <a:xfrm flipV="1">
            <a:off x="5210175" y="1395413"/>
            <a:ext cx="1681163" cy="4556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3774" name="Line 14"/>
          <p:cNvSpPr>
            <a:spLocks noChangeShapeType="1"/>
          </p:cNvSpPr>
          <p:nvPr/>
        </p:nvSpPr>
        <p:spPr bwMode="auto">
          <a:xfrm flipH="1" flipV="1">
            <a:off x="5199063" y="1797050"/>
            <a:ext cx="128587" cy="523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3775" name="Line 15"/>
          <p:cNvSpPr>
            <a:spLocks noChangeShapeType="1"/>
          </p:cNvSpPr>
          <p:nvPr/>
        </p:nvSpPr>
        <p:spPr bwMode="auto">
          <a:xfrm flipH="1" flipV="1">
            <a:off x="6816725" y="1144588"/>
            <a:ext cx="128588" cy="523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3776" name="Line 16"/>
          <p:cNvSpPr>
            <a:spLocks noChangeShapeType="1"/>
          </p:cNvSpPr>
          <p:nvPr/>
        </p:nvSpPr>
        <p:spPr bwMode="auto">
          <a:xfrm flipH="1" flipV="1">
            <a:off x="6481763" y="1603375"/>
            <a:ext cx="93662" cy="365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3777" name="Line 17"/>
          <p:cNvSpPr>
            <a:spLocks noChangeShapeType="1"/>
          </p:cNvSpPr>
          <p:nvPr/>
        </p:nvSpPr>
        <p:spPr bwMode="auto">
          <a:xfrm flipV="1">
            <a:off x="6521450" y="1647825"/>
            <a:ext cx="423863" cy="1222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3778" name="Text Box 18"/>
          <p:cNvSpPr txBox="1">
            <a:spLocks noChangeArrowheads="1"/>
          </p:cNvSpPr>
          <p:nvPr/>
        </p:nvSpPr>
        <p:spPr bwMode="auto">
          <a:xfrm>
            <a:off x="6508750" y="1379538"/>
            <a:ext cx="539750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546225" indent="-1746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034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4606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9178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3750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b="1" i="1">
                <a:solidFill>
                  <a:srgbClr val="00008C"/>
                </a:solidFill>
              </a:rPr>
              <a:t>t</a:t>
            </a:r>
            <a:r>
              <a:rPr lang="en-US" sz="1800" b="1" i="1" baseline="-25000">
                <a:solidFill>
                  <a:srgbClr val="00008C"/>
                </a:solidFill>
              </a:rPr>
              <a:t>hc</a:t>
            </a:r>
            <a:endParaRPr lang="en-US" sz="1800" b="1" i="1">
              <a:solidFill>
                <a:srgbClr val="00008C"/>
              </a:solidFill>
            </a:endParaRPr>
          </a:p>
        </p:txBody>
      </p:sp>
      <p:sp>
        <p:nvSpPr>
          <p:cNvPr id="373779" name="Text Box 19"/>
          <p:cNvSpPr txBox="1">
            <a:spLocks noChangeArrowheads="1"/>
          </p:cNvSpPr>
          <p:nvPr/>
        </p:nvSpPr>
        <p:spPr bwMode="auto">
          <a:xfrm>
            <a:off x="5730875" y="1257300"/>
            <a:ext cx="4333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546225" indent="-1746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034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4606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9178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3750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b="1" i="1">
                <a:solidFill>
                  <a:srgbClr val="00008C"/>
                </a:solidFill>
              </a:rPr>
              <a:t>t</a:t>
            </a:r>
            <a:r>
              <a:rPr lang="en-US" sz="1800" b="1" i="1" baseline="-25000">
                <a:solidFill>
                  <a:srgbClr val="00008C"/>
                </a:solidFill>
              </a:rPr>
              <a:t>ca</a:t>
            </a:r>
            <a:endParaRPr lang="en-US" sz="1800" b="1" i="1">
              <a:solidFill>
                <a:srgbClr val="00008C"/>
              </a:solidFill>
            </a:endParaRPr>
          </a:p>
        </p:txBody>
      </p:sp>
      <p:sp>
        <p:nvSpPr>
          <p:cNvPr id="373780" name="Text Box 20"/>
          <p:cNvSpPr txBox="1">
            <a:spLocks noChangeArrowheads="1"/>
          </p:cNvSpPr>
          <p:nvPr/>
        </p:nvSpPr>
        <p:spPr bwMode="auto">
          <a:xfrm>
            <a:off x="6011863" y="233362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rgbClr val="00008C"/>
                </a:solidFill>
              </a:rPr>
              <a:t>OC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Ray-Sphere Intersections - Geometric</a:t>
            </a:r>
          </a:p>
        </p:txBody>
      </p:sp>
      <p:sp>
        <p:nvSpPr>
          <p:cNvPr id="3747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4360863" cy="5638800"/>
          </a:xfrm>
        </p:spPr>
        <p:txBody>
          <a:bodyPr/>
          <a:lstStyle/>
          <a:p>
            <a:pPr marL="533400" indent="-533400">
              <a:buFontTx/>
              <a:buAutoNum type="arabicPeriod" startAt="5"/>
            </a:pPr>
            <a:r>
              <a:rPr lang="en-US"/>
              <a:t>If t</a:t>
            </a:r>
            <a:r>
              <a:rPr lang="en-US" baseline="-25000"/>
              <a:t>hc</a:t>
            </a:r>
            <a:r>
              <a:rPr lang="en-US" baseline="30000"/>
              <a:t>2</a:t>
            </a:r>
            <a:r>
              <a:rPr lang="en-US"/>
              <a:t> &lt; 0 the ray does not intersect the sphere</a:t>
            </a:r>
          </a:p>
          <a:p>
            <a:pPr marL="533400" indent="-533400">
              <a:buFontTx/>
              <a:buAutoNum type="arabicPeriod" startAt="5"/>
            </a:pPr>
            <a:r>
              <a:rPr lang="en-US"/>
              <a:t>Otherwise, calculate the intersection distance</a:t>
            </a:r>
          </a:p>
          <a:p>
            <a:pPr marL="800100" lvl="1" indent="-457200"/>
            <a:r>
              <a:rPr lang="en-US"/>
              <a:t>If R</a:t>
            </a:r>
            <a:r>
              <a:rPr lang="en-US" baseline="-25000"/>
              <a:t>0</a:t>
            </a:r>
            <a:r>
              <a:rPr lang="en-US"/>
              <a:t> is outside the sphere:</a:t>
            </a:r>
          </a:p>
          <a:p>
            <a:pPr marL="800100" lvl="1" indent="-457200">
              <a:buFont typeface="Wingdings" charset="0"/>
              <a:buNone/>
            </a:pPr>
            <a:r>
              <a:rPr lang="en-US"/>
              <a:t>	t = t</a:t>
            </a:r>
            <a:r>
              <a:rPr lang="en-US" baseline="-25000"/>
              <a:t>ca</a:t>
            </a:r>
            <a:r>
              <a:rPr lang="en-US"/>
              <a:t> - t</a:t>
            </a:r>
            <a:r>
              <a:rPr lang="en-US" baseline="-25000"/>
              <a:t>hc</a:t>
            </a:r>
            <a:r>
              <a:rPr lang="en-US"/>
              <a:t> </a:t>
            </a:r>
          </a:p>
          <a:p>
            <a:pPr marL="800100" lvl="1" indent="-457200">
              <a:buFont typeface="Wingdings" charset="0"/>
              <a:buNone/>
            </a:pPr>
            <a:endParaRPr lang="en-US"/>
          </a:p>
          <a:p>
            <a:pPr marL="800100" lvl="1" indent="-457200"/>
            <a:r>
              <a:rPr lang="en-US"/>
              <a:t>If R</a:t>
            </a:r>
            <a:r>
              <a:rPr lang="en-US" baseline="-25000"/>
              <a:t>0</a:t>
            </a:r>
            <a:r>
              <a:rPr lang="en-US"/>
              <a:t> is inside the sphere:</a:t>
            </a:r>
            <a:endParaRPr lang="en-US" baseline="30000"/>
          </a:p>
          <a:p>
            <a:pPr marL="800100" lvl="1" indent="-457200">
              <a:buFont typeface="Wingdings" charset="0"/>
              <a:buNone/>
            </a:pPr>
            <a:r>
              <a:rPr lang="en-US"/>
              <a:t>	t = t</a:t>
            </a:r>
            <a:r>
              <a:rPr lang="en-US" baseline="-25000"/>
              <a:t>ca</a:t>
            </a:r>
            <a:r>
              <a:rPr lang="en-US"/>
              <a:t> + t</a:t>
            </a:r>
            <a:r>
              <a:rPr lang="en-US" baseline="-25000"/>
              <a:t>hc</a:t>
            </a:r>
          </a:p>
        </p:txBody>
      </p:sp>
      <p:sp>
        <p:nvSpPr>
          <p:cNvPr id="374788" name="Oval 4"/>
          <p:cNvSpPr>
            <a:spLocks noChangeArrowheads="1"/>
          </p:cNvSpPr>
          <p:nvPr/>
        </p:nvSpPr>
        <p:spPr bwMode="auto">
          <a:xfrm>
            <a:off x="6492875" y="1658938"/>
            <a:ext cx="1203325" cy="124142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783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4789" name="Oval 5"/>
          <p:cNvSpPr>
            <a:spLocks noChangeArrowheads="1"/>
          </p:cNvSpPr>
          <p:nvPr/>
        </p:nvSpPr>
        <p:spPr bwMode="auto">
          <a:xfrm>
            <a:off x="7075488" y="2260600"/>
            <a:ext cx="38100" cy="38100"/>
          </a:xfrm>
          <a:prstGeom prst="ellipse">
            <a:avLst/>
          </a:prstGeom>
          <a:solidFill>
            <a:srgbClr val="783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790" name="Text Box 6"/>
          <p:cNvSpPr txBox="1">
            <a:spLocks noChangeArrowheads="1"/>
          </p:cNvSpPr>
          <p:nvPr/>
        </p:nvSpPr>
        <p:spPr bwMode="auto">
          <a:xfrm>
            <a:off x="7023100" y="1879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rgbClr val="00008C"/>
                </a:solidFill>
              </a:rPr>
              <a:t>d</a:t>
            </a:r>
          </a:p>
        </p:txBody>
      </p:sp>
      <p:sp>
        <p:nvSpPr>
          <p:cNvPr id="374791" name="Text Box 7"/>
          <p:cNvSpPr txBox="1">
            <a:spLocks noChangeArrowheads="1"/>
          </p:cNvSpPr>
          <p:nvPr/>
        </p:nvSpPr>
        <p:spPr bwMode="auto">
          <a:xfrm>
            <a:off x="7062788" y="2201863"/>
            <a:ext cx="509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i="1">
                <a:solidFill>
                  <a:srgbClr val="783C00"/>
                </a:solidFill>
              </a:rPr>
              <a:t>S</a:t>
            </a:r>
            <a:r>
              <a:rPr lang="en-US" sz="1800" b="1" i="1" baseline="-25000">
                <a:solidFill>
                  <a:srgbClr val="783C00"/>
                </a:solidFill>
              </a:rPr>
              <a:t>c</a:t>
            </a:r>
          </a:p>
        </p:txBody>
      </p:sp>
      <p:sp>
        <p:nvSpPr>
          <p:cNvPr id="374792" name="Line 8"/>
          <p:cNvSpPr>
            <a:spLocks noChangeShapeType="1"/>
          </p:cNvSpPr>
          <p:nvPr/>
        </p:nvSpPr>
        <p:spPr bwMode="auto">
          <a:xfrm flipV="1">
            <a:off x="5330825" y="1408113"/>
            <a:ext cx="3346450" cy="911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4794" name="Line 10"/>
          <p:cNvSpPr>
            <a:spLocks noChangeShapeType="1"/>
          </p:cNvSpPr>
          <p:nvPr/>
        </p:nvSpPr>
        <p:spPr bwMode="auto">
          <a:xfrm flipV="1">
            <a:off x="5338763" y="2284413"/>
            <a:ext cx="1747837" cy="4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4795" name="Line 11"/>
          <p:cNvSpPr>
            <a:spLocks noChangeShapeType="1"/>
          </p:cNvSpPr>
          <p:nvPr/>
        </p:nvSpPr>
        <p:spPr bwMode="auto">
          <a:xfrm flipH="1" flipV="1">
            <a:off x="6989763" y="1866900"/>
            <a:ext cx="96837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4796" name="Oval 12"/>
          <p:cNvSpPr>
            <a:spLocks noChangeArrowheads="1"/>
          </p:cNvSpPr>
          <p:nvPr/>
        </p:nvSpPr>
        <p:spPr bwMode="auto">
          <a:xfrm>
            <a:off x="5292725" y="2286000"/>
            <a:ext cx="71438" cy="61913"/>
          </a:xfrm>
          <a:prstGeom prst="ellipse">
            <a:avLst/>
          </a:prstGeom>
          <a:solidFill>
            <a:srgbClr val="783C00"/>
          </a:solidFill>
          <a:ln w="12700">
            <a:solidFill>
              <a:srgbClr val="783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4797" name="Line 13"/>
          <p:cNvSpPr>
            <a:spLocks noChangeShapeType="1"/>
          </p:cNvSpPr>
          <p:nvPr/>
        </p:nvSpPr>
        <p:spPr bwMode="auto">
          <a:xfrm flipV="1">
            <a:off x="5210175" y="1395413"/>
            <a:ext cx="1681163" cy="4556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4798" name="Line 14"/>
          <p:cNvSpPr>
            <a:spLocks noChangeShapeType="1"/>
          </p:cNvSpPr>
          <p:nvPr/>
        </p:nvSpPr>
        <p:spPr bwMode="auto">
          <a:xfrm flipH="1" flipV="1">
            <a:off x="5199063" y="1797050"/>
            <a:ext cx="128587" cy="523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4799" name="Line 15"/>
          <p:cNvSpPr>
            <a:spLocks noChangeShapeType="1"/>
          </p:cNvSpPr>
          <p:nvPr/>
        </p:nvSpPr>
        <p:spPr bwMode="auto">
          <a:xfrm flipH="1" flipV="1">
            <a:off x="6816725" y="1144588"/>
            <a:ext cx="128588" cy="523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4800" name="Line 16"/>
          <p:cNvSpPr>
            <a:spLocks noChangeShapeType="1"/>
          </p:cNvSpPr>
          <p:nvPr/>
        </p:nvSpPr>
        <p:spPr bwMode="auto">
          <a:xfrm flipH="1" flipV="1">
            <a:off x="6481763" y="1603375"/>
            <a:ext cx="93662" cy="365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4801" name="Line 17"/>
          <p:cNvSpPr>
            <a:spLocks noChangeShapeType="1"/>
          </p:cNvSpPr>
          <p:nvPr/>
        </p:nvSpPr>
        <p:spPr bwMode="auto">
          <a:xfrm flipV="1">
            <a:off x="6521450" y="1647825"/>
            <a:ext cx="423863" cy="1222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4802" name="Text Box 18"/>
          <p:cNvSpPr txBox="1">
            <a:spLocks noChangeArrowheads="1"/>
          </p:cNvSpPr>
          <p:nvPr/>
        </p:nvSpPr>
        <p:spPr bwMode="auto">
          <a:xfrm>
            <a:off x="6508750" y="1379538"/>
            <a:ext cx="539750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546225" indent="-1746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034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4606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9178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3750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b="1" i="1">
                <a:solidFill>
                  <a:srgbClr val="00008C"/>
                </a:solidFill>
              </a:rPr>
              <a:t>t</a:t>
            </a:r>
            <a:r>
              <a:rPr lang="en-US" sz="1800" b="1" i="1" baseline="-25000">
                <a:solidFill>
                  <a:srgbClr val="00008C"/>
                </a:solidFill>
              </a:rPr>
              <a:t>hc</a:t>
            </a:r>
            <a:endParaRPr lang="en-US" sz="1800" b="1" i="1">
              <a:solidFill>
                <a:srgbClr val="00008C"/>
              </a:solidFill>
            </a:endParaRPr>
          </a:p>
        </p:txBody>
      </p:sp>
      <p:sp>
        <p:nvSpPr>
          <p:cNvPr id="374803" name="Text Box 19"/>
          <p:cNvSpPr txBox="1">
            <a:spLocks noChangeArrowheads="1"/>
          </p:cNvSpPr>
          <p:nvPr/>
        </p:nvSpPr>
        <p:spPr bwMode="auto">
          <a:xfrm>
            <a:off x="5730875" y="1257300"/>
            <a:ext cx="4333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546225" indent="-1746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034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4606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9178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3750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b="1" i="1">
                <a:solidFill>
                  <a:srgbClr val="00008C"/>
                </a:solidFill>
              </a:rPr>
              <a:t>t</a:t>
            </a:r>
            <a:r>
              <a:rPr lang="en-US" sz="1800" b="1" i="1" baseline="-25000">
                <a:solidFill>
                  <a:srgbClr val="00008C"/>
                </a:solidFill>
              </a:rPr>
              <a:t>ca</a:t>
            </a:r>
            <a:endParaRPr lang="en-US" sz="1800" b="1" i="1">
              <a:solidFill>
                <a:srgbClr val="00008C"/>
              </a:solidFill>
            </a:endParaRPr>
          </a:p>
        </p:txBody>
      </p:sp>
      <p:sp>
        <p:nvSpPr>
          <p:cNvPr id="374804" name="Text Box 20"/>
          <p:cNvSpPr txBox="1">
            <a:spLocks noChangeArrowheads="1"/>
          </p:cNvSpPr>
          <p:nvPr/>
        </p:nvSpPr>
        <p:spPr bwMode="auto">
          <a:xfrm>
            <a:off x="6011863" y="233362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rgbClr val="00008C"/>
                </a:solidFill>
              </a:rPr>
              <a:t>OC</a:t>
            </a:r>
          </a:p>
        </p:txBody>
      </p:sp>
      <p:sp>
        <p:nvSpPr>
          <p:cNvPr id="374805" name="Text Box 21"/>
          <p:cNvSpPr txBox="1">
            <a:spLocks noChangeArrowheads="1"/>
          </p:cNvSpPr>
          <p:nvPr/>
        </p:nvSpPr>
        <p:spPr bwMode="auto">
          <a:xfrm>
            <a:off x="5241925" y="2439988"/>
            <a:ext cx="466725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546225" indent="-1746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034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4606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9178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3750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i="1">
                <a:solidFill>
                  <a:srgbClr val="00008C"/>
                </a:solidFill>
              </a:rPr>
              <a:t>R</a:t>
            </a:r>
            <a:r>
              <a:rPr lang="en-US" sz="1800" b="1" i="1" baseline="-25000">
                <a:solidFill>
                  <a:srgbClr val="00008C"/>
                </a:solidFill>
              </a:rPr>
              <a:t>0</a:t>
            </a:r>
            <a:endParaRPr lang="en-US" sz="1800" b="1" i="1">
              <a:solidFill>
                <a:srgbClr val="00008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Ray-Sphere Intersections - Geometric</a:t>
            </a:r>
          </a:p>
        </p:txBody>
      </p:sp>
      <p:sp>
        <p:nvSpPr>
          <p:cNvPr id="3758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4360863" cy="56388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 startAt="7"/>
            </a:pPr>
            <a:r>
              <a:rPr lang="en-US" sz="2400"/>
              <a:t>Calculate the intersection point:</a:t>
            </a:r>
          </a:p>
          <a:p>
            <a:pPr marL="800100" lvl="1" indent="-457200">
              <a:lnSpc>
                <a:spcPct val="90000"/>
              </a:lnSpc>
              <a:buFontTx/>
              <a:buNone/>
            </a:pPr>
            <a:r>
              <a:rPr lang="en-US" sz="2000"/>
              <a:t>(x</a:t>
            </a:r>
            <a:r>
              <a:rPr lang="en-US" sz="2000" baseline="-25000"/>
              <a:t>i</a:t>
            </a:r>
            <a:r>
              <a:rPr lang="en-US" sz="2000"/>
              <a:t>, y</a:t>
            </a:r>
            <a:r>
              <a:rPr lang="en-US" sz="2000" baseline="-25000"/>
              <a:t>i</a:t>
            </a:r>
            <a:r>
              <a:rPr lang="en-US" sz="2000"/>
              <a:t>, z</a:t>
            </a:r>
            <a:r>
              <a:rPr lang="en-US" sz="2000" baseline="-25000"/>
              <a:t>i</a:t>
            </a:r>
            <a:r>
              <a:rPr lang="en-US" sz="2000"/>
              <a:t>) = </a:t>
            </a:r>
          </a:p>
          <a:p>
            <a:pPr marL="800100" lvl="1" indent="-457200">
              <a:lnSpc>
                <a:spcPct val="90000"/>
              </a:lnSpc>
              <a:buFontTx/>
              <a:buNone/>
            </a:pPr>
            <a:r>
              <a:rPr lang="en-US" sz="2000"/>
              <a:t>		(x</a:t>
            </a:r>
            <a:r>
              <a:rPr lang="en-US" sz="2000" baseline="-25000"/>
              <a:t>o</a:t>
            </a:r>
            <a:r>
              <a:rPr lang="en-US" sz="2000"/>
              <a:t> + x</a:t>
            </a:r>
            <a:r>
              <a:rPr lang="en-US" sz="2000" baseline="-25000"/>
              <a:t>d</a:t>
            </a:r>
            <a:r>
              <a:rPr lang="en-US" sz="2000"/>
              <a:t>t, y</a:t>
            </a:r>
            <a:r>
              <a:rPr lang="en-US" sz="2000" baseline="-25000"/>
              <a:t>o</a:t>
            </a:r>
            <a:r>
              <a:rPr lang="en-US" sz="2000"/>
              <a:t> + y</a:t>
            </a:r>
            <a:r>
              <a:rPr lang="en-US" sz="2000" baseline="-25000"/>
              <a:t>d</a:t>
            </a:r>
            <a:r>
              <a:rPr lang="en-US" sz="2000"/>
              <a:t>t, z</a:t>
            </a:r>
            <a:r>
              <a:rPr lang="en-US" sz="2000" baseline="-25000"/>
              <a:t>o</a:t>
            </a:r>
            <a:r>
              <a:rPr lang="en-US" sz="2000"/>
              <a:t> + z</a:t>
            </a:r>
            <a:r>
              <a:rPr lang="en-US" sz="2000" baseline="-25000"/>
              <a:t>d</a:t>
            </a:r>
            <a:r>
              <a:rPr lang="en-US" sz="2000"/>
              <a:t>t) </a:t>
            </a:r>
          </a:p>
          <a:p>
            <a:pPr marL="533400" indent="-533400">
              <a:lnSpc>
                <a:spcPct val="90000"/>
              </a:lnSpc>
              <a:buFontTx/>
              <a:buAutoNum type="arabicPeriod" startAt="7"/>
            </a:pPr>
            <a:r>
              <a:rPr lang="en-US" sz="2400"/>
              <a:t>Calculate the normal at the intersection point:</a:t>
            </a:r>
          </a:p>
          <a:p>
            <a:pPr marL="533400" indent="-533400">
              <a:lnSpc>
                <a:spcPct val="90000"/>
              </a:lnSpc>
              <a:buFontTx/>
              <a:buAutoNum type="arabicPeriod" startAt="7"/>
            </a:pPr>
            <a:endParaRPr lang="en-US" sz="2400"/>
          </a:p>
          <a:p>
            <a:pPr marL="533400" indent="-533400">
              <a:lnSpc>
                <a:spcPct val="90000"/>
              </a:lnSpc>
              <a:buFontTx/>
              <a:buAutoNum type="arabicPeriod" startAt="7"/>
            </a:pPr>
            <a:endParaRPr lang="en-US" sz="2400"/>
          </a:p>
          <a:p>
            <a:pPr marL="533400" indent="-533400">
              <a:lnSpc>
                <a:spcPct val="90000"/>
              </a:lnSpc>
            </a:pPr>
            <a:r>
              <a:rPr lang="en-US" sz="2400"/>
              <a:t>This reduces the computation (worst case) by 4 multiplies and 1 add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/>
              <a:t>Even fewer computations if the ray misses the sphere</a:t>
            </a:r>
          </a:p>
          <a:p>
            <a:pPr marL="800100" lvl="1" indent="-457200">
              <a:lnSpc>
                <a:spcPct val="90000"/>
              </a:lnSpc>
            </a:pPr>
            <a:endParaRPr lang="en-US" sz="2000" baseline="-25000"/>
          </a:p>
        </p:txBody>
      </p:sp>
      <p:sp>
        <p:nvSpPr>
          <p:cNvPr id="375812" name="Oval 4"/>
          <p:cNvSpPr>
            <a:spLocks noChangeArrowheads="1"/>
          </p:cNvSpPr>
          <p:nvPr/>
        </p:nvSpPr>
        <p:spPr bwMode="auto">
          <a:xfrm>
            <a:off x="6492875" y="1658938"/>
            <a:ext cx="1203325" cy="124142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783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5813" name="Oval 5"/>
          <p:cNvSpPr>
            <a:spLocks noChangeArrowheads="1"/>
          </p:cNvSpPr>
          <p:nvPr/>
        </p:nvSpPr>
        <p:spPr bwMode="auto">
          <a:xfrm>
            <a:off x="7075488" y="2260600"/>
            <a:ext cx="38100" cy="38100"/>
          </a:xfrm>
          <a:prstGeom prst="ellipse">
            <a:avLst/>
          </a:prstGeom>
          <a:solidFill>
            <a:srgbClr val="783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7023100" y="1879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rgbClr val="00008C"/>
                </a:solidFill>
              </a:rPr>
              <a:t>d</a:t>
            </a:r>
          </a:p>
        </p:txBody>
      </p:sp>
      <p:sp>
        <p:nvSpPr>
          <p:cNvPr id="375815" name="Text Box 7"/>
          <p:cNvSpPr txBox="1">
            <a:spLocks noChangeArrowheads="1"/>
          </p:cNvSpPr>
          <p:nvPr/>
        </p:nvSpPr>
        <p:spPr bwMode="auto">
          <a:xfrm>
            <a:off x="7062788" y="2201863"/>
            <a:ext cx="509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i="1">
                <a:solidFill>
                  <a:srgbClr val="783C00"/>
                </a:solidFill>
              </a:rPr>
              <a:t>S</a:t>
            </a:r>
            <a:r>
              <a:rPr lang="en-US" sz="1800" b="1" i="1" baseline="-25000">
                <a:solidFill>
                  <a:srgbClr val="783C00"/>
                </a:solidFill>
              </a:rPr>
              <a:t>c</a:t>
            </a:r>
          </a:p>
        </p:txBody>
      </p:sp>
      <p:sp>
        <p:nvSpPr>
          <p:cNvPr id="375816" name="Line 8"/>
          <p:cNvSpPr>
            <a:spLocks noChangeShapeType="1"/>
          </p:cNvSpPr>
          <p:nvPr/>
        </p:nvSpPr>
        <p:spPr bwMode="auto">
          <a:xfrm flipV="1">
            <a:off x="5330825" y="1408113"/>
            <a:ext cx="3346450" cy="911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18" name="Line 10"/>
          <p:cNvSpPr>
            <a:spLocks noChangeShapeType="1"/>
          </p:cNvSpPr>
          <p:nvPr/>
        </p:nvSpPr>
        <p:spPr bwMode="auto">
          <a:xfrm flipV="1">
            <a:off x="5338763" y="2284413"/>
            <a:ext cx="1747837" cy="4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19" name="Line 11"/>
          <p:cNvSpPr>
            <a:spLocks noChangeShapeType="1"/>
          </p:cNvSpPr>
          <p:nvPr/>
        </p:nvSpPr>
        <p:spPr bwMode="auto">
          <a:xfrm flipH="1" flipV="1">
            <a:off x="6989763" y="1866900"/>
            <a:ext cx="96837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20" name="Oval 12"/>
          <p:cNvSpPr>
            <a:spLocks noChangeArrowheads="1"/>
          </p:cNvSpPr>
          <p:nvPr/>
        </p:nvSpPr>
        <p:spPr bwMode="auto">
          <a:xfrm>
            <a:off x="5292725" y="2286000"/>
            <a:ext cx="71438" cy="61913"/>
          </a:xfrm>
          <a:prstGeom prst="ellipse">
            <a:avLst/>
          </a:prstGeom>
          <a:solidFill>
            <a:srgbClr val="783C00"/>
          </a:solidFill>
          <a:ln w="12700">
            <a:solidFill>
              <a:srgbClr val="783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5821" name="Line 13"/>
          <p:cNvSpPr>
            <a:spLocks noChangeShapeType="1"/>
          </p:cNvSpPr>
          <p:nvPr/>
        </p:nvSpPr>
        <p:spPr bwMode="auto">
          <a:xfrm flipV="1">
            <a:off x="5210175" y="1395413"/>
            <a:ext cx="1681163" cy="4556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22" name="Line 14"/>
          <p:cNvSpPr>
            <a:spLocks noChangeShapeType="1"/>
          </p:cNvSpPr>
          <p:nvPr/>
        </p:nvSpPr>
        <p:spPr bwMode="auto">
          <a:xfrm flipH="1" flipV="1">
            <a:off x="5199063" y="1797050"/>
            <a:ext cx="128587" cy="523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23" name="Line 15"/>
          <p:cNvSpPr>
            <a:spLocks noChangeShapeType="1"/>
          </p:cNvSpPr>
          <p:nvPr/>
        </p:nvSpPr>
        <p:spPr bwMode="auto">
          <a:xfrm flipH="1" flipV="1">
            <a:off x="6816725" y="1144588"/>
            <a:ext cx="128588" cy="523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24" name="Line 16"/>
          <p:cNvSpPr>
            <a:spLocks noChangeShapeType="1"/>
          </p:cNvSpPr>
          <p:nvPr/>
        </p:nvSpPr>
        <p:spPr bwMode="auto">
          <a:xfrm flipH="1" flipV="1">
            <a:off x="6481763" y="1603375"/>
            <a:ext cx="93662" cy="365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25" name="Line 17"/>
          <p:cNvSpPr>
            <a:spLocks noChangeShapeType="1"/>
          </p:cNvSpPr>
          <p:nvPr/>
        </p:nvSpPr>
        <p:spPr bwMode="auto">
          <a:xfrm flipV="1">
            <a:off x="6521450" y="1647825"/>
            <a:ext cx="423863" cy="1222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26" name="Text Box 18"/>
          <p:cNvSpPr txBox="1">
            <a:spLocks noChangeArrowheads="1"/>
          </p:cNvSpPr>
          <p:nvPr/>
        </p:nvSpPr>
        <p:spPr bwMode="auto">
          <a:xfrm>
            <a:off x="6508750" y="1379538"/>
            <a:ext cx="539750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546225" indent="-1746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034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4606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9178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3750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b="1" i="1">
                <a:solidFill>
                  <a:srgbClr val="00008C"/>
                </a:solidFill>
              </a:rPr>
              <a:t>t</a:t>
            </a:r>
            <a:r>
              <a:rPr lang="en-US" sz="1800" b="1" i="1" baseline="-25000">
                <a:solidFill>
                  <a:srgbClr val="00008C"/>
                </a:solidFill>
              </a:rPr>
              <a:t>hc</a:t>
            </a:r>
            <a:endParaRPr lang="en-US" sz="1800" b="1" i="1">
              <a:solidFill>
                <a:srgbClr val="00008C"/>
              </a:solidFill>
            </a:endParaRPr>
          </a:p>
        </p:txBody>
      </p:sp>
      <p:sp>
        <p:nvSpPr>
          <p:cNvPr id="375827" name="Text Box 19"/>
          <p:cNvSpPr txBox="1">
            <a:spLocks noChangeArrowheads="1"/>
          </p:cNvSpPr>
          <p:nvPr/>
        </p:nvSpPr>
        <p:spPr bwMode="auto">
          <a:xfrm>
            <a:off x="5730875" y="1257300"/>
            <a:ext cx="4333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546225" indent="-1746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034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4606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9178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3750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b="1" i="1">
                <a:solidFill>
                  <a:srgbClr val="00008C"/>
                </a:solidFill>
              </a:rPr>
              <a:t>t</a:t>
            </a:r>
            <a:r>
              <a:rPr lang="en-US" sz="1800" b="1" i="1" baseline="-25000">
                <a:solidFill>
                  <a:srgbClr val="00008C"/>
                </a:solidFill>
              </a:rPr>
              <a:t>ca</a:t>
            </a:r>
            <a:endParaRPr lang="en-US" sz="1800" b="1" i="1">
              <a:solidFill>
                <a:srgbClr val="00008C"/>
              </a:solidFill>
            </a:endParaRPr>
          </a:p>
        </p:txBody>
      </p:sp>
      <p:sp>
        <p:nvSpPr>
          <p:cNvPr id="375828" name="Text Box 20"/>
          <p:cNvSpPr txBox="1">
            <a:spLocks noChangeArrowheads="1"/>
          </p:cNvSpPr>
          <p:nvPr/>
        </p:nvSpPr>
        <p:spPr bwMode="auto">
          <a:xfrm>
            <a:off x="6011863" y="233362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rgbClr val="00008C"/>
                </a:solidFill>
              </a:rPr>
              <a:t>OC</a:t>
            </a:r>
          </a:p>
        </p:txBody>
      </p:sp>
      <p:graphicFrame>
        <p:nvGraphicFramePr>
          <p:cNvPr id="375829" name="Object 21"/>
          <p:cNvGraphicFramePr>
            <a:graphicFrameLocks noChangeAspect="1"/>
          </p:cNvGraphicFramePr>
          <p:nvPr/>
        </p:nvGraphicFramePr>
        <p:xfrm>
          <a:off x="1014413" y="3443288"/>
          <a:ext cx="34544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31" name="Equation" r:id="rId3" imgW="1739880" imgH="393480" progId="Equation.3">
                  <p:embed/>
                </p:oleObj>
              </mc:Choice>
              <mc:Fallback>
                <p:oleObj name="Equation" r:id="rId3" imgW="173988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3443288"/>
                        <a:ext cx="34544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30" name="Text Box 22"/>
          <p:cNvSpPr txBox="1">
            <a:spLocks noChangeArrowheads="1"/>
          </p:cNvSpPr>
          <p:nvPr/>
        </p:nvSpPr>
        <p:spPr bwMode="auto">
          <a:xfrm>
            <a:off x="5241925" y="2439988"/>
            <a:ext cx="466725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571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546225" indent="-1746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034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4606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9178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375025" indent="-1746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i="1">
                <a:solidFill>
                  <a:srgbClr val="00008C"/>
                </a:solidFill>
              </a:rPr>
              <a:t>R</a:t>
            </a:r>
            <a:r>
              <a:rPr lang="en-US" sz="1800" b="1" i="1" baseline="-25000">
                <a:solidFill>
                  <a:srgbClr val="00008C"/>
                </a:solidFill>
              </a:rPr>
              <a:t>0</a:t>
            </a:r>
            <a:endParaRPr lang="en-US" sz="1800" b="1" i="1">
              <a:solidFill>
                <a:srgbClr val="00008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778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 the intersection point of the ray</a:t>
            </a:r>
          </a:p>
          <a:p>
            <a:endParaRPr lang="en-US"/>
          </a:p>
          <a:p>
            <a:r>
              <a:rPr lang="en-US"/>
              <a:t>and the sphere</a:t>
            </a:r>
          </a:p>
        </p:txBody>
      </p:sp>
      <p:graphicFrame>
        <p:nvGraphicFramePr>
          <p:cNvPr id="377860" name="Object 4"/>
          <p:cNvGraphicFramePr>
            <a:graphicFrameLocks noChangeAspect="1"/>
          </p:cNvGraphicFramePr>
          <p:nvPr/>
        </p:nvGraphicFramePr>
        <p:xfrm>
          <a:off x="2076450" y="1735138"/>
          <a:ext cx="37703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62" name="Equation" r:id="rId3" imgW="1600200" imgH="190440" progId="Equation.3">
                  <p:embed/>
                </p:oleObj>
              </mc:Choice>
              <mc:Fallback>
                <p:oleObj name="Equation" r:id="rId3" imgW="16002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1735138"/>
                        <a:ext cx="377031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1" name="Object 5"/>
          <p:cNvGraphicFramePr>
            <a:graphicFrameLocks noChangeAspect="1"/>
          </p:cNvGraphicFramePr>
          <p:nvPr/>
        </p:nvGraphicFramePr>
        <p:xfrm>
          <a:off x="2825750" y="2792413"/>
          <a:ext cx="26336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63" name="Equation" r:id="rId5" imgW="1117440" imgH="190440" progId="Equation.3">
                  <p:embed/>
                </p:oleObj>
              </mc:Choice>
              <mc:Fallback>
                <p:oleObj name="Equation" r:id="rId5" imgW="1117440" imgH="190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2792413"/>
                        <a:ext cx="26336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378884" name="Object 4"/>
          <p:cNvGraphicFramePr>
            <a:graphicFrameLocks noChangeAspect="1"/>
          </p:cNvGraphicFramePr>
          <p:nvPr/>
        </p:nvGraphicFramePr>
        <p:xfrm>
          <a:off x="995363" y="1139825"/>
          <a:ext cx="377031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6" name="Equation" r:id="rId3" imgW="1600200" imgH="190440" progId="Equation.3">
                  <p:embed/>
                </p:oleObj>
              </mc:Choice>
              <mc:Fallback>
                <p:oleObj name="Equation" r:id="rId3" imgW="16002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1139825"/>
                        <a:ext cx="377031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5" name="Object 5"/>
          <p:cNvGraphicFramePr>
            <a:graphicFrameLocks noChangeAspect="1"/>
          </p:cNvGraphicFramePr>
          <p:nvPr/>
        </p:nvGraphicFramePr>
        <p:xfrm>
          <a:off x="981075" y="1531938"/>
          <a:ext cx="26336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7" name="Equation" r:id="rId5" imgW="1117440" imgH="190440" progId="Equation.3">
                  <p:embed/>
                </p:oleObj>
              </mc:Choice>
              <mc:Fallback>
                <p:oleObj name="Equation" r:id="rId5" imgW="1117440" imgH="190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1531938"/>
                        <a:ext cx="26336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8" name="Text Box 8"/>
          <p:cNvSpPr txBox="1">
            <a:spLocks noChangeArrowheads="1"/>
          </p:cNvSpPr>
          <p:nvPr/>
        </p:nvSpPr>
        <p:spPr bwMode="auto">
          <a:xfrm>
            <a:off x="476250" y="2133600"/>
            <a:ext cx="2652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First: Normalize ray</a:t>
            </a:r>
          </a:p>
        </p:txBody>
      </p:sp>
      <p:graphicFrame>
        <p:nvGraphicFramePr>
          <p:cNvPr id="378889" name="Object 9"/>
          <p:cNvGraphicFramePr>
            <a:graphicFrameLocks noChangeAspect="1"/>
          </p:cNvGraphicFramePr>
          <p:nvPr/>
        </p:nvGraphicFramePr>
        <p:xfrm>
          <a:off x="1384300" y="2514600"/>
          <a:ext cx="3052763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8" name="Equation" r:id="rId7" imgW="1295280" imgH="419040" progId="Equation.3">
                  <p:embed/>
                </p:oleObj>
              </mc:Choice>
              <mc:Fallback>
                <p:oleObj name="Equation" r:id="rId7" imgW="129528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2514600"/>
                        <a:ext cx="3052763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0" name="Text Box 10"/>
          <p:cNvSpPr txBox="1">
            <a:spLocks noChangeArrowheads="1"/>
          </p:cNvSpPr>
          <p:nvPr/>
        </p:nvSpPr>
        <p:spPr bwMode="auto">
          <a:xfrm>
            <a:off x="523875" y="3333750"/>
            <a:ext cx="210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1. Compute OC</a:t>
            </a:r>
          </a:p>
        </p:txBody>
      </p:sp>
      <p:graphicFrame>
        <p:nvGraphicFramePr>
          <p:cNvPr id="378891" name="Object 11"/>
          <p:cNvGraphicFramePr>
            <a:graphicFrameLocks noChangeAspect="1"/>
          </p:cNvGraphicFramePr>
          <p:nvPr/>
        </p:nvGraphicFramePr>
        <p:xfrm>
          <a:off x="1044575" y="3994150"/>
          <a:ext cx="39512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9" name="Equation" r:id="rId9" imgW="1676160" imgH="190440" progId="Equation.3">
                  <p:embed/>
                </p:oleObj>
              </mc:Choice>
              <mc:Fallback>
                <p:oleObj name="Equation" r:id="rId9" imgW="1676160" imgH="1904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3994150"/>
                        <a:ext cx="395128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2" name="Text Box 12"/>
          <p:cNvSpPr txBox="1">
            <a:spLocks noChangeArrowheads="1"/>
          </p:cNvSpPr>
          <p:nvPr/>
        </p:nvSpPr>
        <p:spPr bwMode="auto">
          <a:xfrm>
            <a:off x="811213" y="5164138"/>
            <a:ext cx="4983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Since          &gt; r, R</a:t>
            </a:r>
            <a:r>
              <a:rPr lang="en-US" baseline="-25000"/>
              <a:t>o</a:t>
            </a:r>
            <a:r>
              <a:rPr lang="en-US"/>
              <a:t> is outside the sphere</a:t>
            </a:r>
          </a:p>
        </p:txBody>
      </p:sp>
      <p:graphicFrame>
        <p:nvGraphicFramePr>
          <p:cNvPr id="378893" name="Object 13"/>
          <p:cNvGraphicFramePr>
            <a:graphicFrameLocks noChangeAspect="1"/>
          </p:cNvGraphicFramePr>
          <p:nvPr/>
        </p:nvGraphicFramePr>
        <p:xfrm>
          <a:off x="881063" y="4419600"/>
          <a:ext cx="41910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0" name="Equation" r:id="rId11" imgW="1777680" imgH="266400" progId="Equation.3">
                  <p:embed/>
                </p:oleObj>
              </mc:Choice>
              <mc:Fallback>
                <p:oleObj name="Equation" r:id="rId11" imgW="1777680" imgH="266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4419600"/>
                        <a:ext cx="41910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94" name="Object 14"/>
          <p:cNvGraphicFramePr>
            <a:graphicFrameLocks noChangeAspect="1"/>
          </p:cNvGraphicFramePr>
          <p:nvPr/>
        </p:nvGraphicFramePr>
        <p:xfrm>
          <a:off x="1706563" y="5154613"/>
          <a:ext cx="6286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1" name="Equation" r:id="rId13" imgW="266400" imgH="215640" progId="Equation.3">
                  <p:embed/>
                </p:oleObj>
              </mc:Choice>
              <mc:Fallback>
                <p:oleObj name="Equation" r:id="rId13" imgW="266400" imgH="215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5154613"/>
                        <a:ext cx="62865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5" name="Text Box 15"/>
          <p:cNvSpPr txBox="1">
            <a:spLocks noChangeArrowheads="1"/>
          </p:cNvSpPr>
          <p:nvPr/>
        </p:nvSpPr>
        <p:spPr bwMode="auto">
          <a:xfrm>
            <a:off x="5689600" y="741363"/>
            <a:ext cx="2936875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1028700" indent="-630238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600200" indent="-457200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2171700" indent="-457200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743200" indent="-457200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572000" indent="-457200" fontAlgn="base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C80487"/>
                </a:solidFill>
              </a:rPr>
              <a:t>1. Check ray origin inside/outside sphere</a:t>
            </a:r>
          </a:p>
          <a:p>
            <a:r>
              <a:rPr lang="en-US" sz="1600">
                <a:solidFill>
                  <a:srgbClr val="C80487"/>
                </a:solidFill>
              </a:rPr>
              <a:t>		Compute OC</a:t>
            </a:r>
          </a:p>
          <a:p>
            <a:r>
              <a:rPr lang="en-US" sz="1600">
                <a:solidFill>
                  <a:srgbClr val="C80487"/>
                </a:solidFill>
              </a:rPr>
              <a:t>2. Find closest approach to sphere</a:t>
            </a:r>
            <a:r>
              <a:rPr lang="ja-JP" altLang="en-US" sz="1600">
                <a:solidFill>
                  <a:srgbClr val="C80487"/>
                </a:solidFill>
                <a:latin typeface="Arial"/>
              </a:rPr>
              <a:t>’</a:t>
            </a:r>
            <a:r>
              <a:rPr lang="en-US" sz="1600">
                <a:solidFill>
                  <a:srgbClr val="C80487"/>
                </a:solidFill>
              </a:rPr>
              <a:t>s center.</a:t>
            </a:r>
          </a:p>
          <a:p>
            <a:r>
              <a:rPr lang="en-US" sz="1600">
                <a:solidFill>
                  <a:srgbClr val="C80487"/>
                </a:solidFill>
              </a:rPr>
              <a:t>3. Check for non intersection</a:t>
            </a:r>
          </a:p>
          <a:p>
            <a:r>
              <a:rPr lang="en-US" sz="1600">
                <a:solidFill>
                  <a:srgbClr val="C80487"/>
                </a:solidFill>
              </a:rPr>
              <a:t>4. Compute t</a:t>
            </a:r>
            <a:r>
              <a:rPr lang="en-US" sz="1600" baseline="-25000">
                <a:solidFill>
                  <a:srgbClr val="C80487"/>
                </a:solidFill>
              </a:rPr>
              <a:t>hc</a:t>
            </a:r>
          </a:p>
          <a:p>
            <a:r>
              <a:rPr lang="en-US" sz="1600">
                <a:solidFill>
                  <a:srgbClr val="C80487"/>
                </a:solidFill>
              </a:rPr>
              <a:t>5. Check t</a:t>
            </a:r>
            <a:r>
              <a:rPr lang="en-US" sz="1600" baseline="-25000">
                <a:solidFill>
                  <a:srgbClr val="C80487"/>
                </a:solidFill>
              </a:rPr>
              <a:t>hc</a:t>
            </a:r>
            <a:r>
              <a:rPr lang="en-US" sz="1600" baseline="30000">
                <a:solidFill>
                  <a:srgbClr val="C80487"/>
                </a:solidFill>
              </a:rPr>
              <a:t>2</a:t>
            </a:r>
            <a:r>
              <a:rPr lang="en-US" sz="1600">
                <a:solidFill>
                  <a:srgbClr val="C80487"/>
                </a:solidFill>
              </a:rPr>
              <a:t> &lt; 0 </a:t>
            </a:r>
          </a:p>
          <a:p>
            <a:r>
              <a:rPr lang="en-US" sz="1600">
                <a:solidFill>
                  <a:srgbClr val="C80487"/>
                </a:solidFill>
              </a:rPr>
              <a:t>6. Calculate the intersection</a:t>
            </a:r>
          </a:p>
          <a:p>
            <a:r>
              <a:rPr lang="en-US" sz="1600">
                <a:solidFill>
                  <a:srgbClr val="C80487"/>
                </a:solidFill>
              </a:rPr>
              <a:t>    distance</a:t>
            </a:r>
          </a:p>
          <a:p>
            <a:r>
              <a:rPr lang="en-US" sz="1600">
                <a:solidFill>
                  <a:srgbClr val="C80487"/>
                </a:solidFill>
              </a:rPr>
              <a:t>7. Calculate intersection point</a:t>
            </a:r>
          </a:p>
          <a:p>
            <a:r>
              <a:rPr lang="en-US" sz="1600">
                <a:solidFill>
                  <a:srgbClr val="C80487"/>
                </a:solidFill>
              </a:rPr>
              <a:t>8. Calculate normal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422915" name="Object 3"/>
          <p:cNvGraphicFramePr>
            <a:graphicFrameLocks noChangeAspect="1"/>
          </p:cNvGraphicFramePr>
          <p:nvPr/>
        </p:nvGraphicFramePr>
        <p:xfrm>
          <a:off x="1035050" y="987425"/>
          <a:ext cx="37703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22" name="Equation" r:id="rId3" imgW="1600200" imgH="190440" progId="Equation.3">
                  <p:embed/>
                </p:oleObj>
              </mc:Choice>
              <mc:Fallback>
                <p:oleObj name="Equation" r:id="rId3" imgW="1600200" imgH="190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987425"/>
                        <a:ext cx="377031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16" name="Object 4"/>
          <p:cNvGraphicFramePr>
            <a:graphicFrameLocks noChangeAspect="1"/>
          </p:cNvGraphicFramePr>
          <p:nvPr/>
        </p:nvGraphicFramePr>
        <p:xfrm>
          <a:off x="1020763" y="1471613"/>
          <a:ext cx="26336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23" name="Equation" r:id="rId5" imgW="1117440" imgH="190440" progId="Equation.3">
                  <p:embed/>
                </p:oleObj>
              </mc:Choice>
              <mc:Fallback>
                <p:oleObj name="Equation" r:id="rId5" imgW="111744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1471613"/>
                        <a:ext cx="263366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7" name="Text Box 5"/>
          <p:cNvSpPr txBox="1">
            <a:spLocks noChangeArrowheads="1"/>
          </p:cNvSpPr>
          <p:nvPr/>
        </p:nvSpPr>
        <p:spPr bwMode="auto">
          <a:xfrm>
            <a:off x="522288" y="2554288"/>
            <a:ext cx="49117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3460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3460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3460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3460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3460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3460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3460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3460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3460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2. Find the closest approach of the ray </a:t>
            </a:r>
          </a:p>
          <a:p>
            <a:r>
              <a:rPr lang="en-US"/>
              <a:t>	to the sphere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center.</a:t>
            </a:r>
          </a:p>
        </p:txBody>
      </p:sp>
      <p:graphicFrame>
        <p:nvGraphicFramePr>
          <p:cNvPr id="422918" name="Object 6"/>
          <p:cNvGraphicFramePr>
            <a:graphicFrameLocks noChangeAspect="1"/>
          </p:cNvGraphicFramePr>
          <p:nvPr/>
        </p:nvGraphicFramePr>
        <p:xfrm>
          <a:off x="1139825" y="4618038"/>
          <a:ext cx="6345238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24" name="Equation" r:id="rId7" imgW="2692080" imgH="419040" progId="Equation.3">
                  <p:embed/>
                </p:oleObj>
              </mc:Choice>
              <mc:Fallback>
                <p:oleObj name="Equation" r:id="rId7" imgW="269208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4618038"/>
                        <a:ext cx="6345238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21" name="Text Box 9"/>
          <p:cNvSpPr txBox="1">
            <a:spLocks noChangeArrowheads="1"/>
          </p:cNvSpPr>
          <p:nvPr/>
        </p:nvSpPr>
        <p:spPr bwMode="auto">
          <a:xfrm>
            <a:off x="5689600" y="741363"/>
            <a:ext cx="2936875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1028700" indent="-630238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600200" indent="-457200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2171700" indent="-457200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743200" indent="-457200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572000" indent="-457200" fontAlgn="base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C80487"/>
                </a:solidFill>
              </a:rPr>
              <a:t>1. Check ray origin inside/outside sphere</a:t>
            </a:r>
          </a:p>
          <a:p>
            <a:r>
              <a:rPr lang="en-US" sz="1600">
                <a:solidFill>
                  <a:srgbClr val="C80487"/>
                </a:solidFill>
              </a:rPr>
              <a:t>		Compute OC</a:t>
            </a:r>
          </a:p>
          <a:p>
            <a:r>
              <a:rPr lang="en-US" sz="1600">
                <a:solidFill>
                  <a:srgbClr val="C80487"/>
                </a:solidFill>
              </a:rPr>
              <a:t>2. Find closest approach to sphere</a:t>
            </a:r>
            <a:r>
              <a:rPr lang="ja-JP" altLang="en-US" sz="1600">
                <a:solidFill>
                  <a:srgbClr val="C80487"/>
                </a:solidFill>
                <a:latin typeface="Arial"/>
              </a:rPr>
              <a:t>’</a:t>
            </a:r>
            <a:r>
              <a:rPr lang="en-US" sz="1600">
                <a:solidFill>
                  <a:srgbClr val="C80487"/>
                </a:solidFill>
              </a:rPr>
              <a:t>s center.</a:t>
            </a:r>
          </a:p>
          <a:p>
            <a:r>
              <a:rPr lang="en-US" sz="1600">
                <a:solidFill>
                  <a:srgbClr val="C80487"/>
                </a:solidFill>
              </a:rPr>
              <a:t>3. Check for non intersection</a:t>
            </a:r>
          </a:p>
          <a:p>
            <a:r>
              <a:rPr lang="en-US" sz="1600">
                <a:solidFill>
                  <a:srgbClr val="C80487"/>
                </a:solidFill>
              </a:rPr>
              <a:t>4. Compute t</a:t>
            </a:r>
            <a:r>
              <a:rPr lang="en-US" sz="1600" baseline="-25000">
                <a:solidFill>
                  <a:srgbClr val="C80487"/>
                </a:solidFill>
              </a:rPr>
              <a:t>hc</a:t>
            </a:r>
          </a:p>
          <a:p>
            <a:r>
              <a:rPr lang="en-US" sz="1600">
                <a:solidFill>
                  <a:srgbClr val="C80487"/>
                </a:solidFill>
              </a:rPr>
              <a:t>5. Check t</a:t>
            </a:r>
            <a:r>
              <a:rPr lang="en-US" sz="1600" baseline="-25000">
                <a:solidFill>
                  <a:srgbClr val="C80487"/>
                </a:solidFill>
              </a:rPr>
              <a:t>hc</a:t>
            </a:r>
            <a:r>
              <a:rPr lang="en-US" sz="1600" baseline="30000">
                <a:solidFill>
                  <a:srgbClr val="C80487"/>
                </a:solidFill>
              </a:rPr>
              <a:t>2</a:t>
            </a:r>
            <a:r>
              <a:rPr lang="en-US" sz="1600">
                <a:solidFill>
                  <a:srgbClr val="C80487"/>
                </a:solidFill>
              </a:rPr>
              <a:t> &lt; 0 </a:t>
            </a:r>
          </a:p>
          <a:p>
            <a:r>
              <a:rPr lang="en-US" sz="1600">
                <a:solidFill>
                  <a:srgbClr val="C80487"/>
                </a:solidFill>
              </a:rPr>
              <a:t>6. Calculate the intersection</a:t>
            </a:r>
          </a:p>
          <a:p>
            <a:r>
              <a:rPr lang="en-US" sz="1600">
                <a:solidFill>
                  <a:srgbClr val="C80487"/>
                </a:solidFill>
              </a:rPr>
              <a:t>    distance</a:t>
            </a:r>
          </a:p>
          <a:p>
            <a:r>
              <a:rPr lang="en-US" sz="1600">
                <a:solidFill>
                  <a:srgbClr val="C80487"/>
                </a:solidFill>
              </a:rPr>
              <a:t>7. Calculate intersection point</a:t>
            </a:r>
          </a:p>
          <a:p>
            <a:r>
              <a:rPr lang="en-US" sz="1600">
                <a:solidFill>
                  <a:srgbClr val="C80487"/>
                </a:solidFill>
              </a:rPr>
              <a:t>8. Calculate normal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638800"/>
          </a:xfrm>
        </p:spPr>
        <p:txBody>
          <a:bodyPr/>
          <a:lstStyle/>
          <a:p>
            <a:pPr>
              <a:tabLst>
                <a:tab pos="746125" algn="l"/>
              </a:tabLst>
            </a:pPr>
            <a:r>
              <a:rPr lang="en-US"/>
              <a:t>Many objects can be represented as implicit surfaces:</a:t>
            </a:r>
          </a:p>
          <a:p>
            <a:pPr lvl="1">
              <a:spcBef>
                <a:spcPct val="50000"/>
              </a:spcBef>
              <a:tabLst>
                <a:tab pos="746125" algn="l"/>
              </a:tabLst>
            </a:pPr>
            <a:r>
              <a:rPr lang="en-US"/>
              <a:t>Sphere </a:t>
            </a:r>
            <a:r>
              <a:rPr lang="en-US" sz="2000"/>
              <a:t>(with center at </a:t>
            </a:r>
            <a:r>
              <a:rPr lang="en-US" sz="2000" b="1" i="1">
                <a:solidFill>
                  <a:srgbClr val="783C00"/>
                </a:solidFill>
              </a:rPr>
              <a:t>c</a:t>
            </a:r>
            <a:r>
              <a:rPr lang="en-US" sz="2000"/>
              <a:t> and radius </a:t>
            </a:r>
            <a:r>
              <a:rPr lang="en-US" sz="2000" i="1">
                <a:solidFill>
                  <a:srgbClr val="783C00"/>
                </a:solidFill>
              </a:rPr>
              <a:t>R</a:t>
            </a:r>
            <a:r>
              <a:rPr lang="en-US" sz="2000"/>
              <a:t>)</a:t>
            </a:r>
            <a:r>
              <a:rPr lang="en-US"/>
              <a:t>: </a:t>
            </a:r>
            <a:r>
              <a:rPr lang="en-US" i="1">
                <a:solidFill>
                  <a:srgbClr val="783C00"/>
                </a:solidFill>
              </a:rPr>
              <a:t>f</a:t>
            </a:r>
            <a:r>
              <a:rPr lang="en-US" i="1" baseline="-25000">
                <a:solidFill>
                  <a:srgbClr val="783C00"/>
                </a:solidFill>
              </a:rPr>
              <a:t>sphere</a:t>
            </a:r>
            <a:r>
              <a:rPr lang="en-US">
                <a:solidFill>
                  <a:srgbClr val="783C00"/>
                </a:solidFill>
              </a:rPr>
              <a:t>(</a:t>
            </a:r>
            <a:r>
              <a:rPr lang="en-US" b="1" i="1">
                <a:solidFill>
                  <a:srgbClr val="783C00"/>
                </a:solidFill>
              </a:rPr>
              <a:t>p</a:t>
            </a:r>
            <a:r>
              <a:rPr lang="en-US">
                <a:solidFill>
                  <a:srgbClr val="783C00"/>
                </a:solidFill>
              </a:rPr>
              <a:t>) = ||</a:t>
            </a:r>
            <a:r>
              <a:rPr lang="en-US" b="1" i="1">
                <a:solidFill>
                  <a:srgbClr val="783C00"/>
                </a:solidFill>
              </a:rPr>
              <a:t>p</a:t>
            </a:r>
            <a:r>
              <a:rPr lang="en-US">
                <a:solidFill>
                  <a:srgbClr val="783C00"/>
                </a:solidFill>
              </a:rPr>
              <a:t> – </a:t>
            </a:r>
            <a:r>
              <a:rPr lang="en-US" b="1" i="1">
                <a:solidFill>
                  <a:srgbClr val="783C00"/>
                </a:solidFill>
              </a:rPr>
              <a:t>c</a:t>
            </a:r>
            <a:r>
              <a:rPr lang="en-US">
                <a:solidFill>
                  <a:srgbClr val="783C00"/>
                </a:solidFill>
              </a:rPr>
              <a:t>||</a:t>
            </a:r>
            <a:r>
              <a:rPr lang="en-US" baseline="30000">
                <a:solidFill>
                  <a:srgbClr val="783C00"/>
                </a:solidFill>
              </a:rPr>
              <a:t>2</a:t>
            </a:r>
            <a:r>
              <a:rPr lang="en-US">
                <a:solidFill>
                  <a:srgbClr val="783C00"/>
                </a:solidFill>
              </a:rPr>
              <a:t> - </a:t>
            </a:r>
            <a:r>
              <a:rPr lang="en-US" i="1">
                <a:solidFill>
                  <a:srgbClr val="783C00"/>
                </a:solidFill>
              </a:rPr>
              <a:t>R</a:t>
            </a:r>
            <a:r>
              <a:rPr lang="en-US" baseline="30000">
                <a:solidFill>
                  <a:srgbClr val="783C00"/>
                </a:solidFill>
              </a:rPr>
              <a:t>2</a:t>
            </a:r>
            <a:r>
              <a:rPr lang="en-US">
                <a:solidFill>
                  <a:srgbClr val="783C00"/>
                </a:solidFill>
              </a:rPr>
              <a:t> = 0</a:t>
            </a:r>
          </a:p>
          <a:p>
            <a:pPr lvl="1">
              <a:spcBef>
                <a:spcPct val="50000"/>
              </a:spcBef>
              <a:tabLst>
                <a:tab pos="746125" algn="l"/>
              </a:tabLst>
            </a:pPr>
            <a:r>
              <a:rPr lang="en-US"/>
              <a:t>Plane </a:t>
            </a:r>
            <a:r>
              <a:rPr lang="en-US" sz="2000"/>
              <a:t>(with normal </a:t>
            </a:r>
            <a:r>
              <a:rPr lang="en-US" sz="2000" b="1" i="1">
                <a:solidFill>
                  <a:srgbClr val="783C00"/>
                </a:solidFill>
              </a:rPr>
              <a:t>n</a:t>
            </a:r>
            <a:r>
              <a:rPr lang="en-US" sz="2000"/>
              <a:t> and distance to origin </a:t>
            </a:r>
            <a:r>
              <a:rPr lang="en-US" sz="2000" i="1">
                <a:solidFill>
                  <a:srgbClr val="783C00"/>
                </a:solidFill>
              </a:rPr>
              <a:t>d</a:t>
            </a:r>
            <a:r>
              <a:rPr lang="en-US" sz="2000"/>
              <a:t>)</a:t>
            </a:r>
            <a:r>
              <a:rPr lang="en-US"/>
              <a:t>: </a:t>
            </a:r>
            <a:r>
              <a:rPr lang="en-US" i="1">
                <a:solidFill>
                  <a:srgbClr val="783C00"/>
                </a:solidFill>
              </a:rPr>
              <a:t>f</a:t>
            </a:r>
            <a:r>
              <a:rPr lang="en-US" i="1" baseline="-25000">
                <a:solidFill>
                  <a:srgbClr val="783C00"/>
                </a:solidFill>
              </a:rPr>
              <a:t>plane</a:t>
            </a:r>
            <a:r>
              <a:rPr lang="en-US">
                <a:solidFill>
                  <a:srgbClr val="783C00"/>
                </a:solidFill>
              </a:rPr>
              <a:t>(</a:t>
            </a:r>
            <a:r>
              <a:rPr lang="en-US" b="1" i="1">
                <a:solidFill>
                  <a:srgbClr val="783C00"/>
                </a:solidFill>
              </a:rPr>
              <a:t>p</a:t>
            </a:r>
            <a:r>
              <a:rPr lang="en-US">
                <a:solidFill>
                  <a:srgbClr val="783C00"/>
                </a:solidFill>
              </a:rPr>
              <a:t>) = </a:t>
            </a:r>
            <a:r>
              <a:rPr lang="en-US" b="1" i="1">
                <a:solidFill>
                  <a:srgbClr val="783C00"/>
                </a:solidFill>
              </a:rPr>
              <a:t>p</a:t>
            </a:r>
            <a:r>
              <a:rPr lang="en-US" b="1" i="1" baseline="-25000">
                <a:solidFill>
                  <a:srgbClr val="783C00"/>
                </a:solidFill>
              </a:rPr>
              <a:t> </a:t>
            </a:r>
            <a:r>
              <a:rPr lang="en-US" b="1" i="1">
                <a:solidFill>
                  <a:srgbClr val="783C00"/>
                </a:solidFill>
                <a:cs typeface="Times New Roman" charset="0"/>
              </a:rPr>
              <a:t>·</a:t>
            </a:r>
            <a:r>
              <a:rPr lang="en-US" baseline="-25000">
                <a:solidFill>
                  <a:srgbClr val="783C00"/>
                </a:solidFill>
              </a:rPr>
              <a:t> </a:t>
            </a:r>
            <a:r>
              <a:rPr lang="en-US" b="1" i="1">
                <a:solidFill>
                  <a:srgbClr val="783C00"/>
                </a:solidFill>
              </a:rPr>
              <a:t>n</a:t>
            </a:r>
            <a:r>
              <a:rPr lang="en-US">
                <a:solidFill>
                  <a:srgbClr val="783C00"/>
                </a:solidFill>
              </a:rPr>
              <a:t> + </a:t>
            </a:r>
            <a:r>
              <a:rPr lang="en-US" i="1">
                <a:solidFill>
                  <a:srgbClr val="783C00"/>
                </a:solidFill>
              </a:rPr>
              <a:t>D</a:t>
            </a:r>
            <a:r>
              <a:rPr lang="en-US">
                <a:solidFill>
                  <a:srgbClr val="783C00"/>
                </a:solidFill>
              </a:rPr>
              <a:t> = 0</a:t>
            </a:r>
          </a:p>
          <a:p>
            <a:pPr>
              <a:tabLst>
                <a:tab pos="746125" algn="l"/>
              </a:tabLst>
            </a:pPr>
            <a:r>
              <a:rPr lang="en-US"/>
              <a:t>To determine where a ray intersects an object:</a:t>
            </a:r>
          </a:p>
          <a:p>
            <a:pPr lvl="1">
              <a:tabLst>
                <a:tab pos="746125" algn="l"/>
              </a:tabLst>
            </a:pPr>
            <a:r>
              <a:rPr lang="en-US"/>
              <a:t>Need to find the intersection point </a:t>
            </a:r>
            <a:r>
              <a:rPr lang="en-US" b="1" i="1">
                <a:solidFill>
                  <a:srgbClr val="783C00"/>
                </a:solidFill>
              </a:rPr>
              <a:t>p</a:t>
            </a:r>
            <a:r>
              <a:rPr lang="en-US"/>
              <a:t> of the ray and the object</a:t>
            </a:r>
          </a:p>
          <a:p>
            <a:pPr lvl="1">
              <a:tabLst>
                <a:tab pos="746125" algn="l"/>
              </a:tabLst>
            </a:pPr>
            <a:r>
              <a:rPr lang="en-US"/>
              <a:t>The ray is represented explicitly in parametric form:</a:t>
            </a:r>
          </a:p>
          <a:p>
            <a:pPr lvl="1">
              <a:buFont typeface="Wingdings" charset="0"/>
              <a:buNone/>
              <a:tabLst>
                <a:tab pos="746125" algn="l"/>
              </a:tabLst>
            </a:pPr>
            <a:r>
              <a:rPr lang="en-US"/>
              <a:t>			</a:t>
            </a:r>
            <a:r>
              <a:rPr lang="en-US" b="1" i="1">
                <a:solidFill>
                  <a:srgbClr val="783C00"/>
                </a:solidFill>
              </a:rPr>
              <a:t>R</a:t>
            </a:r>
            <a:r>
              <a:rPr lang="en-US">
                <a:solidFill>
                  <a:srgbClr val="783C00"/>
                </a:solidFill>
              </a:rPr>
              <a:t>(</a:t>
            </a:r>
            <a:r>
              <a:rPr lang="en-US" i="1">
                <a:solidFill>
                  <a:srgbClr val="783C00"/>
                </a:solidFill>
              </a:rPr>
              <a:t>t</a:t>
            </a:r>
            <a:r>
              <a:rPr lang="en-US">
                <a:solidFill>
                  <a:srgbClr val="783C00"/>
                </a:solidFill>
              </a:rPr>
              <a:t>) = </a:t>
            </a:r>
            <a:r>
              <a:rPr lang="en-US" b="1" i="1">
                <a:solidFill>
                  <a:srgbClr val="783C00"/>
                </a:solidFill>
              </a:rPr>
              <a:t>R</a:t>
            </a:r>
            <a:r>
              <a:rPr lang="en-US" i="1" baseline="-25000">
                <a:solidFill>
                  <a:srgbClr val="783C00"/>
                </a:solidFill>
              </a:rPr>
              <a:t>o</a:t>
            </a:r>
            <a:r>
              <a:rPr lang="en-US">
                <a:solidFill>
                  <a:srgbClr val="783C00"/>
                </a:solidFill>
              </a:rPr>
              <a:t> + </a:t>
            </a:r>
            <a:r>
              <a:rPr lang="en-US" b="1" i="1">
                <a:solidFill>
                  <a:srgbClr val="783C00"/>
                </a:solidFill>
              </a:rPr>
              <a:t>R</a:t>
            </a:r>
            <a:r>
              <a:rPr lang="en-US" i="1" baseline="-25000">
                <a:solidFill>
                  <a:srgbClr val="783C00"/>
                </a:solidFill>
              </a:rPr>
              <a:t>d</a:t>
            </a:r>
            <a:r>
              <a:rPr lang="en-US" i="1">
                <a:solidFill>
                  <a:srgbClr val="783C00"/>
                </a:solidFill>
              </a:rPr>
              <a:t>t</a:t>
            </a:r>
          </a:p>
          <a:p>
            <a:pPr lvl="1">
              <a:tabLst>
                <a:tab pos="746125" algn="l"/>
              </a:tabLst>
            </a:pPr>
            <a:r>
              <a:rPr lang="en-US"/>
              <a:t>Plug the ray equation into the surface equation and solve for </a:t>
            </a:r>
            <a:r>
              <a:rPr lang="en-US" i="1">
                <a:solidFill>
                  <a:srgbClr val="783C00"/>
                </a:solidFill>
              </a:rPr>
              <a:t>t</a:t>
            </a:r>
            <a:r>
              <a:rPr lang="en-US"/>
              <a:t>:</a:t>
            </a:r>
          </a:p>
          <a:p>
            <a:pPr lvl="1">
              <a:buFont typeface="Wingdings" charset="0"/>
              <a:buNone/>
              <a:tabLst>
                <a:tab pos="746125" algn="l"/>
              </a:tabLst>
            </a:pPr>
            <a:r>
              <a:rPr lang="en-US"/>
              <a:t>			</a:t>
            </a:r>
            <a:r>
              <a:rPr lang="en-US" i="1">
                <a:solidFill>
                  <a:srgbClr val="783C00"/>
                </a:solidFill>
              </a:rPr>
              <a:t>f</a:t>
            </a:r>
            <a:r>
              <a:rPr lang="en-US">
                <a:solidFill>
                  <a:srgbClr val="783C00"/>
                </a:solidFill>
              </a:rPr>
              <a:t>(</a:t>
            </a:r>
            <a:r>
              <a:rPr lang="en-US" b="1" i="1">
                <a:solidFill>
                  <a:srgbClr val="783C00"/>
                </a:solidFill>
              </a:rPr>
              <a:t>R</a:t>
            </a:r>
            <a:r>
              <a:rPr lang="en-US">
                <a:solidFill>
                  <a:srgbClr val="783C00"/>
                </a:solidFill>
              </a:rPr>
              <a:t>(</a:t>
            </a:r>
            <a:r>
              <a:rPr lang="en-US" i="1">
                <a:solidFill>
                  <a:srgbClr val="783C00"/>
                </a:solidFill>
              </a:rPr>
              <a:t>t</a:t>
            </a:r>
            <a:r>
              <a:rPr lang="en-US">
                <a:solidFill>
                  <a:srgbClr val="783C00"/>
                </a:solidFill>
              </a:rPr>
              <a:t>)) = 0</a:t>
            </a:r>
          </a:p>
          <a:p>
            <a:pPr lvl="1">
              <a:tabLst>
                <a:tab pos="746125" algn="l"/>
              </a:tabLst>
            </a:pPr>
            <a:r>
              <a:rPr lang="en-US"/>
              <a:t>Substitute </a:t>
            </a:r>
            <a:r>
              <a:rPr lang="en-US" i="1">
                <a:solidFill>
                  <a:srgbClr val="783C00"/>
                </a:solidFill>
              </a:rPr>
              <a:t>t</a:t>
            </a:r>
            <a:r>
              <a:rPr lang="en-US"/>
              <a:t> back into ray equation to find intersection point </a:t>
            </a:r>
            <a:r>
              <a:rPr lang="en-US" b="1" i="1">
                <a:solidFill>
                  <a:srgbClr val="783C00"/>
                </a:solidFill>
              </a:rPr>
              <a:t>p</a:t>
            </a:r>
            <a:r>
              <a:rPr lang="en-US"/>
              <a:t>:</a:t>
            </a:r>
          </a:p>
          <a:p>
            <a:pPr lvl="1">
              <a:buFont typeface="Wingdings" charset="0"/>
              <a:buNone/>
              <a:tabLst>
                <a:tab pos="746125" algn="l"/>
              </a:tabLst>
            </a:pPr>
            <a:r>
              <a:rPr lang="en-US"/>
              <a:t>			</a:t>
            </a:r>
            <a:r>
              <a:rPr lang="en-US" b="1" i="1">
                <a:solidFill>
                  <a:srgbClr val="783C00"/>
                </a:solidFill>
              </a:rPr>
              <a:t>p</a:t>
            </a:r>
            <a:r>
              <a:rPr lang="en-US"/>
              <a:t> </a:t>
            </a:r>
            <a:r>
              <a:rPr lang="en-US">
                <a:solidFill>
                  <a:srgbClr val="783C00"/>
                </a:solidFill>
              </a:rPr>
              <a:t>=</a:t>
            </a:r>
            <a:r>
              <a:rPr lang="en-US"/>
              <a:t> </a:t>
            </a:r>
            <a:r>
              <a:rPr lang="en-US" b="1" i="1">
                <a:solidFill>
                  <a:srgbClr val="783C00"/>
                </a:solidFill>
              </a:rPr>
              <a:t>R</a:t>
            </a:r>
            <a:r>
              <a:rPr lang="en-US">
                <a:solidFill>
                  <a:srgbClr val="783C00"/>
                </a:solidFill>
              </a:rPr>
              <a:t>(</a:t>
            </a:r>
            <a:r>
              <a:rPr lang="en-US" i="1">
                <a:solidFill>
                  <a:srgbClr val="783C00"/>
                </a:solidFill>
              </a:rPr>
              <a:t>t</a:t>
            </a:r>
            <a:r>
              <a:rPr lang="en-US">
                <a:solidFill>
                  <a:srgbClr val="783C00"/>
                </a:solidFill>
              </a:rPr>
              <a:t>) = </a:t>
            </a:r>
            <a:r>
              <a:rPr lang="en-US" b="1" i="1">
                <a:solidFill>
                  <a:srgbClr val="783C00"/>
                </a:solidFill>
              </a:rPr>
              <a:t>R</a:t>
            </a:r>
            <a:r>
              <a:rPr lang="en-US" i="1" baseline="-25000">
                <a:solidFill>
                  <a:srgbClr val="783C00"/>
                </a:solidFill>
              </a:rPr>
              <a:t>o</a:t>
            </a:r>
            <a:r>
              <a:rPr lang="en-US">
                <a:solidFill>
                  <a:srgbClr val="783C00"/>
                </a:solidFill>
              </a:rPr>
              <a:t> + </a:t>
            </a:r>
            <a:r>
              <a:rPr lang="en-US" b="1" i="1">
                <a:solidFill>
                  <a:srgbClr val="783C00"/>
                </a:solidFill>
              </a:rPr>
              <a:t>R</a:t>
            </a:r>
            <a:r>
              <a:rPr lang="en-US" i="1" baseline="-25000">
                <a:solidFill>
                  <a:srgbClr val="783C00"/>
                </a:solidFill>
              </a:rPr>
              <a:t>d</a:t>
            </a:r>
            <a:r>
              <a:rPr lang="en-US" i="1">
                <a:solidFill>
                  <a:srgbClr val="783C00"/>
                </a:solidFill>
              </a:rPr>
              <a:t>t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Ray-Object Intersections</a:t>
            </a:r>
            <a:endParaRPr lang="en-US" sz="2400">
              <a:solidFill>
                <a:srgbClr val="00008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380931" name="Object 3"/>
          <p:cNvGraphicFramePr>
            <a:graphicFrameLocks noChangeAspect="1"/>
          </p:cNvGraphicFramePr>
          <p:nvPr/>
        </p:nvGraphicFramePr>
        <p:xfrm>
          <a:off x="1035050" y="987425"/>
          <a:ext cx="37703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38" name="Equation" r:id="rId3" imgW="1600200" imgH="190440" progId="Equation.3">
                  <p:embed/>
                </p:oleObj>
              </mc:Choice>
              <mc:Fallback>
                <p:oleObj name="Equation" r:id="rId3" imgW="1600200" imgH="190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987425"/>
                        <a:ext cx="377031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2" name="Object 4"/>
          <p:cNvGraphicFramePr>
            <a:graphicFrameLocks noChangeAspect="1"/>
          </p:cNvGraphicFramePr>
          <p:nvPr/>
        </p:nvGraphicFramePr>
        <p:xfrm>
          <a:off x="1030288" y="1541463"/>
          <a:ext cx="26336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39" name="Equation" r:id="rId5" imgW="1117440" imgH="190440" progId="Equation.3">
                  <p:embed/>
                </p:oleObj>
              </mc:Choice>
              <mc:Fallback>
                <p:oleObj name="Equation" r:id="rId5" imgW="111744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1541463"/>
                        <a:ext cx="263366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674688" y="2665413"/>
            <a:ext cx="53324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84163" indent="-2841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3. If t</a:t>
            </a:r>
            <a:r>
              <a:rPr lang="en-US" baseline="-25000"/>
              <a:t>ca</a:t>
            </a:r>
            <a:r>
              <a:rPr lang="en-US"/>
              <a:t> &lt; 0 and R</a:t>
            </a:r>
            <a:r>
              <a:rPr lang="en-US" baseline="-25000"/>
              <a:t>0</a:t>
            </a:r>
            <a:r>
              <a:rPr lang="en-US"/>
              <a:t> lies outside the sphere, </a:t>
            </a:r>
          </a:p>
          <a:p>
            <a:r>
              <a:rPr lang="en-US"/>
              <a:t>	the ray does not intersect the sphere</a:t>
            </a:r>
          </a:p>
        </p:txBody>
      </p:sp>
      <p:sp>
        <p:nvSpPr>
          <p:cNvPr id="380935" name="Text Box 7"/>
          <p:cNvSpPr txBox="1">
            <a:spLocks noChangeArrowheads="1"/>
          </p:cNvSpPr>
          <p:nvPr/>
        </p:nvSpPr>
        <p:spPr bwMode="auto">
          <a:xfrm>
            <a:off x="1403350" y="4006850"/>
            <a:ext cx="32385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84163" indent="-2841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C80487"/>
                </a:solidFill>
              </a:rPr>
              <a:t>R</a:t>
            </a:r>
            <a:r>
              <a:rPr lang="en-US" sz="2000" baseline="-25000">
                <a:solidFill>
                  <a:srgbClr val="C80487"/>
                </a:solidFill>
              </a:rPr>
              <a:t>0</a:t>
            </a:r>
            <a:r>
              <a:rPr lang="en-US" sz="2000">
                <a:solidFill>
                  <a:srgbClr val="C80487"/>
                </a:solidFill>
              </a:rPr>
              <a:t> does lie outside the sphere,</a:t>
            </a:r>
          </a:p>
          <a:p>
            <a:r>
              <a:rPr lang="en-US" sz="2000">
                <a:solidFill>
                  <a:srgbClr val="C80487"/>
                </a:solidFill>
              </a:rPr>
              <a:t> </a:t>
            </a:r>
          </a:p>
          <a:p>
            <a:r>
              <a:rPr lang="en-US" sz="2000">
                <a:solidFill>
                  <a:srgbClr val="C80487"/>
                </a:solidFill>
              </a:rPr>
              <a:t>	but t</a:t>
            </a:r>
            <a:r>
              <a:rPr lang="en-US" sz="2000" baseline="-25000">
                <a:solidFill>
                  <a:srgbClr val="C80487"/>
                </a:solidFill>
              </a:rPr>
              <a:t>ca</a:t>
            </a:r>
            <a:r>
              <a:rPr lang="en-US" sz="2000">
                <a:solidFill>
                  <a:srgbClr val="C80487"/>
                </a:solidFill>
              </a:rPr>
              <a:t> &gt; 0, so continue</a:t>
            </a:r>
          </a:p>
        </p:txBody>
      </p:sp>
      <p:sp>
        <p:nvSpPr>
          <p:cNvPr id="380937" name="Text Box 9"/>
          <p:cNvSpPr txBox="1">
            <a:spLocks noChangeArrowheads="1"/>
          </p:cNvSpPr>
          <p:nvPr/>
        </p:nvSpPr>
        <p:spPr bwMode="auto">
          <a:xfrm>
            <a:off x="5902325" y="741363"/>
            <a:ext cx="2936875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1028700" indent="-630238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600200" indent="-457200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2171700" indent="-457200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743200" indent="-457200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572000" indent="-457200" fontAlgn="base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C80487"/>
                </a:solidFill>
              </a:rPr>
              <a:t>1. Check ray origin inside/outside sphere</a:t>
            </a:r>
          </a:p>
          <a:p>
            <a:r>
              <a:rPr lang="en-US" sz="1600">
                <a:solidFill>
                  <a:srgbClr val="C80487"/>
                </a:solidFill>
              </a:rPr>
              <a:t>		Compute OC</a:t>
            </a:r>
          </a:p>
          <a:p>
            <a:r>
              <a:rPr lang="en-US" sz="1600">
                <a:solidFill>
                  <a:srgbClr val="C80487"/>
                </a:solidFill>
              </a:rPr>
              <a:t>2. Find closest approach to sphere</a:t>
            </a:r>
            <a:r>
              <a:rPr lang="ja-JP" altLang="en-US" sz="1600">
                <a:solidFill>
                  <a:srgbClr val="C80487"/>
                </a:solidFill>
                <a:latin typeface="Arial"/>
              </a:rPr>
              <a:t>’</a:t>
            </a:r>
            <a:r>
              <a:rPr lang="en-US" sz="1600">
                <a:solidFill>
                  <a:srgbClr val="C80487"/>
                </a:solidFill>
              </a:rPr>
              <a:t>s center.</a:t>
            </a:r>
          </a:p>
          <a:p>
            <a:r>
              <a:rPr lang="en-US" sz="1600">
                <a:solidFill>
                  <a:srgbClr val="C80487"/>
                </a:solidFill>
              </a:rPr>
              <a:t>3. Check for non intersection</a:t>
            </a:r>
          </a:p>
          <a:p>
            <a:r>
              <a:rPr lang="en-US" sz="1600">
                <a:solidFill>
                  <a:srgbClr val="C80487"/>
                </a:solidFill>
              </a:rPr>
              <a:t>4. Compute t</a:t>
            </a:r>
            <a:r>
              <a:rPr lang="en-US" sz="1600" baseline="-25000">
                <a:solidFill>
                  <a:srgbClr val="C80487"/>
                </a:solidFill>
              </a:rPr>
              <a:t>hc</a:t>
            </a:r>
          </a:p>
          <a:p>
            <a:r>
              <a:rPr lang="en-US" sz="1600">
                <a:solidFill>
                  <a:srgbClr val="C80487"/>
                </a:solidFill>
              </a:rPr>
              <a:t>5. Check t</a:t>
            </a:r>
            <a:r>
              <a:rPr lang="en-US" sz="1600" baseline="-25000">
                <a:solidFill>
                  <a:srgbClr val="C80487"/>
                </a:solidFill>
              </a:rPr>
              <a:t>hc</a:t>
            </a:r>
            <a:r>
              <a:rPr lang="en-US" sz="1600" baseline="30000">
                <a:solidFill>
                  <a:srgbClr val="C80487"/>
                </a:solidFill>
              </a:rPr>
              <a:t>2</a:t>
            </a:r>
            <a:r>
              <a:rPr lang="en-US" sz="1600">
                <a:solidFill>
                  <a:srgbClr val="C80487"/>
                </a:solidFill>
              </a:rPr>
              <a:t> &lt; 0 </a:t>
            </a:r>
          </a:p>
          <a:p>
            <a:r>
              <a:rPr lang="en-US" sz="1600">
                <a:solidFill>
                  <a:srgbClr val="C80487"/>
                </a:solidFill>
              </a:rPr>
              <a:t>6. Calculate the intersection</a:t>
            </a:r>
          </a:p>
          <a:p>
            <a:r>
              <a:rPr lang="en-US" sz="1600">
                <a:solidFill>
                  <a:srgbClr val="C80487"/>
                </a:solidFill>
              </a:rPr>
              <a:t>    distance</a:t>
            </a:r>
          </a:p>
          <a:p>
            <a:r>
              <a:rPr lang="en-US" sz="1600">
                <a:solidFill>
                  <a:srgbClr val="C80487"/>
                </a:solidFill>
              </a:rPr>
              <a:t>7. Calculate intersection point</a:t>
            </a:r>
          </a:p>
          <a:p>
            <a:r>
              <a:rPr lang="en-US" sz="1600">
                <a:solidFill>
                  <a:srgbClr val="C80487"/>
                </a:solidFill>
              </a:rPr>
              <a:t>8. Calculate normal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381955" name="Object 3"/>
          <p:cNvGraphicFramePr>
            <a:graphicFrameLocks noChangeAspect="1"/>
          </p:cNvGraphicFramePr>
          <p:nvPr/>
        </p:nvGraphicFramePr>
        <p:xfrm>
          <a:off x="1035050" y="987425"/>
          <a:ext cx="37703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62" name="Equation" r:id="rId3" imgW="1600200" imgH="190440" progId="Equation.3">
                  <p:embed/>
                </p:oleObj>
              </mc:Choice>
              <mc:Fallback>
                <p:oleObj name="Equation" r:id="rId3" imgW="1600200" imgH="190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987425"/>
                        <a:ext cx="377031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56" name="Object 4"/>
          <p:cNvGraphicFramePr>
            <a:graphicFrameLocks noChangeAspect="1"/>
          </p:cNvGraphicFramePr>
          <p:nvPr/>
        </p:nvGraphicFramePr>
        <p:xfrm>
          <a:off x="1000125" y="1492250"/>
          <a:ext cx="26336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63" name="Equation" r:id="rId5" imgW="1117440" imgH="190440" progId="Equation.3">
                  <p:embed/>
                </p:oleObj>
              </mc:Choice>
              <mc:Fallback>
                <p:oleObj name="Equation" r:id="rId5" imgW="111744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492250"/>
                        <a:ext cx="263366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663575" y="2339975"/>
            <a:ext cx="50244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4163" indent="-2841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4. </a:t>
            </a:r>
            <a:r>
              <a:rPr lang="en-US" sz="2800"/>
              <a:t>Compute t</a:t>
            </a:r>
            <a:r>
              <a:rPr lang="en-US" sz="2800" baseline="-25000"/>
              <a:t>hc</a:t>
            </a:r>
            <a:r>
              <a:rPr lang="en-US" sz="2800"/>
              <a:t>, the distance from </a:t>
            </a:r>
          </a:p>
          <a:p>
            <a:r>
              <a:rPr lang="en-US" sz="2800"/>
              <a:t>   the closest approach to the </a:t>
            </a:r>
          </a:p>
          <a:p>
            <a:r>
              <a:rPr lang="en-US" sz="2800"/>
              <a:t>   sphere</a:t>
            </a:r>
            <a:r>
              <a:rPr lang="ja-JP" altLang="en-US" sz="2800">
                <a:latin typeface="Arial"/>
              </a:rPr>
              <a:t>’</a:t>
            </a:r>
            <a:r>
              <a:rPr lang="en-US" sz="2800"/>
              <a:t>s surface</a:t>
            </a:r>
            <a:endParaRPr lang="en-US" baseline="30000">
              <a:solidFill>
                <a:srgbClr val="00008C"/>
              </a:solidFill>
            </a:endParaRPr>
          </a:p>
        </p:txBody>
      </p:sp>
      <p:graphicFrame>
        <p:nvGraphicFramePr>
          <p:cNvPr id="381959" name="Object 7"/>
          <p:cNvGraphicFramePr>
            <a:graphicFrameLocks noChangeAspect="1"/>
          </p:cNvGraphicFramePr>
          <p:nvPr/>
        </p:nvGraphicFramePr>
        <p:xfrm>
          <a:off x="1336675" y="4251325"/>
          <a:ext cx="3052763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64" name="Equation" r:id="rId7" imgW="1295280" imgH="660240" progId="Equation.3">
                  <p:embed/>
                </p:oleObj>
              </mc:Choice>
              <mc:Fallback>
                <p:oleObj name="Equation" r:id="rId7" imgW="1295280" imgH="660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4251325"/>
                        <a:ext cx="3052763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1" name="Text Box 9"/>
          <p:cNvSpPr txBox="1">
            <a:spLocks noChangeArrowheads="1"/>
          </p:cNvSpPr>
          <p:nvPr/>
        </p:nvSpPr>
        <p:spPr bwMode="auto">
          <a:xfrm>
            <a:off x="5689600" y="741363"/>
            <a:ext cx="2936875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1028700" indent="-630238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600200" indent="-457200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2171700" indent="-457200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743200" indent="-457200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572000" indent="-457200" fontAlgn="base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C80487"/>
                </a:solidFill>
              </a:rPr>
              <a:t>1. Check ray origin inside/outside sphere</a:t>
            </a:r>
          </a:p>
          <a:p>
            <a:r>
              <a:rPr lang="en-US" sz="1600">
                <a:solidFill>
                  <a:srgbClr val="C80487"/>
                </a:solidFill>
              </a:rPr>
              <a:t>		Compute OC</a:t>
            </a:r>
          </a:p>
          <a:p>
            <a:r>
              <a:rPr lang="en-US" sz="1600">
                <a:solidFill>
                  <a:srgbClr val="C80487"/>
                </a:solidFill>
              </a:rPr>
              <a:t>2. Find closest approach to sphere</a:t>
            </a:r>
            <a:r>
              <a:rPr lang="ja-JP" altLang="en-US" sz="1600">
                <a:solidFill>
                  <a:srgbClr val="C80487"/>
                </a:solidFill>
                <a:latin typeface="Arial"/>
              </a:rPr>
              <a:t>’</a:t>
            </a:r>
            <a:r>
              <a:rPr lang="en-US" sz="1600">
                <a:solidFill>
                  <a:srgbClr val="C80487"/>
                </a:solidFill>
              </a:rPr>
              <a:t>s center.</a:t>
            </a:r>
          </a:p>
          <a:p>
            <a:r>
              <a:rPr lang="en-US" sz="1600">
                <a:solidFill>
                  <a:srgbClr val="C80487"/>
                </a:solidFill>
              </a:rPr>
              <a:t>3. Check for non intersection</a:t>
            </a:r>
          </a:p>
          <a:p>
            <a:r>
              <a:rPr lang="en-US" sz="1600">
                <a:solidFill>
                  <a:srgbClr val="C80487"/>
                </a:solidFill>
              </a:rPr>
              <a:t>4. Compute t</a:t>
            </a:r>
            <a:r>
              <a:rPr lang="en-US" sz="1600" baseline="-25000">
                <a:solidFill>
                  <a:srgbClr val="C80487"/>
                </a:solidFill>
              </a:rPr>
              <a:t>hc</a:t>
            </a:r>
          </a:p>
          <a:p>
            <a:r>
              <a:rPr lang="en-US" sz="1600">
                <a:solidFill>
                  <a:srgbClr val="C80487"/>
                </a:solidFill>
              </a:rPr>
              <a:t>5. Check t</a:t>
            </a:r>
            <a:r>
              <a:rPr lang="en-US" sz="1600" baseline="-25000">
                <a:solidFill>
                  <a:srgbClr val="C80487"/>
                </a:solidFill>
              </a:rPr>
              <a:t>hc</a:t>
            </a:r>
            <a:r>
              <a:rPr lang="en-US" sz="1600" baseline="30000">
                <a:solidFill>
                  <a:srgbClr val="C80487"/>
                </a:solidFill>
              </a:rPr>
              <a:t>2</a:t>
            </a:r>
            <a:r>
              <a:rPr lang="en-US" sz="1600">
                <a:solidFill>
                  <a:srgbClr val="C80487"/>
                </a:solidFill>
              </a:rPr>
              <a:t> &lt; 0 </a:t>
            </a:r>
          </a:p>
          <a:p>
            <a:r>
              <a:rPr lang="en-US" sz="1600">
                <a:solidFill>
                  <a:srgbClr val="C80487"/>
                </a:solidFill>
              </a:rPr>
              <a:t>6. Calculate the intersection</a:t>
            </a:r>
          </a:p>
          <a:p>
            <a:r>
              <a:rPr lang="en-US" sz="1600">
                <a:solidFill>
                  <a:srgbClr val="C80487"/>
                </a:solidFill>
              </a:rPr>
              <a:t>    distance</a:t>
            </a:r>
          </a:p>
          <a:p>
            <a:r>
              <a:rPr lang="en-US" sz="1600">
                <a:solidFill>
                  <a:srgbClr val="C80487"/>
                </a:solidFill>
              </a:rPr>
              <a:t>7. Calculate intersection point</a:t>
            </a:r>
          </a:p>
          <a:p>
            <a:r>
              <a:rPr lang="en-US" sz="1600">
                <a:solidFill>
                  <a:srgbClr val="C80487"/>
                </a:solidFill>
              </a:rPr>
              <a:t>8. Calculate normal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382979" name="Object 3"/>
          <p:cNvGraphicFramePr>
            <a:graphicFrameLocks noChangeAspect="1"/>
          </p:cNvGraphicFramePr>
          <p:nvPr/>
        </p:nvGraphicFramePr>
        <p:xfrm>
          <a:off x="1035050" y="987425"/>
          <a:ext cx="37703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86" name="Equation" r:id="rId3" imgW="1600200" imgH="190440" progId="Equation.3">
                  <p:embed/>
                </p:oleObj>
              </mc:Choice>
              <mc:Fallback>
                <p:oleObj name="Equation" r:id="rId3" imgW="1600200" imgH="190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987425"/>
                        <a:ext cx="377031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80" name="Object 4"/>
          <p:cNvGraphicFramePr>
            <a:graphicFrameLocks noChangeAspect="1"/>
          </p:cNvGraphicFramePr>
          <p:nvPr/>
        </p:nvGraphicFramePr>
        <p:xfrm>
          <a:off x="1011238" y="1511300"/>
          <a:ext cx="263366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87" name="Equation" r:id="rId5" imgW="1117440" imgH="190440" progId="Equation.3">
                  <p:embed/>
                </p:oleObj>
              </mc:Choice>
              <mc:Fallback>
                <p:oleObj name="Equation" r:id="rId5" imgW="111744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1511300"/>
                        <a:ext cx="263366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81" name="Text Box 5"/>
          <p:cNvSpPr txBox="1">
            <a:spLocks noChangeArrowheads="1"/>
          </p:cNvSpPr>
          <p:nvPr/>
        </p:nvSpPr>
        <p:spPr bwMode="auto">
          <a:xfrm>
            <a:off x="815975" y="2492375"/>
            <a:ext cx="3925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4163" indent="-2841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5. </a:t>
            </a:r>
            <a:r>
              <a:rPr lang="en-US" sz="2800"/>
              <a:t>See if t</a:t>
            </a:r>
            <a:r>
              <a:rPr lang="en-US" sz="2800" baseline="-25000"/>
              <a:t>hc</a:t>
            </a:r>
            <a:r>
              <a:rPr lang="en-US" sz="2800" baseline="30000"/>
              <a:t>2</a:t>
            </a:r>
            <a:r>
              <a:rPr lang="en-US" sz="2800"/>
              <a:t> &lt; 0</a:t>
            </a:r>
            <a:endParaRPr lang="en-US" baseline="30000">
              <a:solidFill>
                <a:srgbClr val="00008C"/>
              </a:solidFill>
            </a:endParaRPr>
          </a:p>
        </p:txBody>
      </p:sp>
      <p:sp>
        <p:nvSpPr>
          <p:cNvPr id="382982" name="Text Box 6"/>
          <p:cNvSpPr txBox="1">
            <a:spLocks noChangeArrowheads="1"/>
          </p:cNvSpPr>
          <p:nvPr/>
        </p:nvSpPr>
        <p:spPr bwMode="auto">
          <a:xfrm>
            <a:off x="1041400" y="4251325"/>
            <a:ext cx="3986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84163" indent="-2841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C80487"/>
                </a:solidFill>
              </a:rPr>
              <a:t>t</a:t>
            </a:r>
            <a:r>
              <a:rPr lang="en-US" sz="2000" baseline="-25000">
                <a:solidFill>
                  <a:srgbClr val="C80487"/>
                </a:solidFill>
              </a:rPr>
              <a:t>hc</a:t>
            </a:r>
            <a:r>
              <a:rPr lang="en-US" sz="2000" baseline="30000">
                <a:solidFill>
                  <a:srgbClr val="C80487"/>
                </a:solidFill>
              </a:rPr>
              <a:t>2</a:t>
            </a:r>
            <a:r>
              <a:rPr lang="en-US" sz="2000">
                <a:solidFill>
                  <a:srgbClr val="C80487"/>
                </a:solidFill>
              </a:rPr>
              <a:t> &gt; 0, so the ray must hit the sphere</a:t>
            </a:r>
          </a:p>
        </p:txBody>
      </p:sp>
      <p:sp>
        <p:nvSpPr>
          <p:cNvPr id="382985" name="Text Box 9"/>
          <p:cNvSpPr txBox="1">
            <a:spLocks noChangeArrowheads="1"/>
          </p:cNvSpPr>
          <p:nvPr/>
        </p:nvSpPr>
        <p:spPr bwMode="auto">
          <a:xfrm>
            <a:off x="5689600" y="741363"/>
            <a:ext cx="2936875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1028700" indent="-630238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600200" indent="-457200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2171700" indent="-457200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743200" indent="-457200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572000" indent="-457200" fontAlgn="base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C80487"/>
                </a:solidFill>
              </a:rPr>
              <a:t>1. Check ray origin inside/outside sphere</a:t>
            </a:r>
          </a:p>
          <a:p>
            <a:r>
              <a:rPr lang="en-US" sz="1600">
                <a:solidFill>
                  <a:srgbClr val="C80487"/>
                </a:solidFill>
              </a:rPr>
              <a:t>		Compute OC</a:t>
            </a:r>
          </a:p>
          <a:p>
            <a:r>
              <a:rPr lang="en-US" sz="1600">
                <a:solidFill>
                  <a:srgbClr val="C80487"/>
                </a:solidFill>
              </a:rPr>
              <a:t>2. Find closest approach to sphere</a:t>
            </a:r>
            <a:r>
              <a:rPr lang="ja-JP" altLang="en-US" sz="1600">
                <a:solidFill>
                  <a:srgbClr val="C80487"/>
                </a:solidFill>
                <a:latin typeface="Arial"/>
              </a:rPr>
              <a:t>’</a:t>
            </a:r>
            <a:r>
              <a:rPr lang="en-US" sz="1600">
                <a:solidFill>
                  <a:srgbClr val="C80487"/>
                </a:solidFill>
              </a:rPr>
              <a:t>s center.</a:t>
            </a:r>
          </a:p>
          <a:p>
            <a:r>
              <a:rPr lang="en-US" sz="1600">
                <a:solidFill>
                  <a:srgbClr val="C80487"/>
                </a:solidFill>
              </a:rPr>
              <a:t>3. Check for non intersection</a:t>
            </a:r>
          </a:p>
          <a:p>
            <a:r>
              <a:rPr lang="en-US" sz="1600">
                <a:solidFill>
                  <a:srgbClr val="C80487"/>
                </a:solidFill>
              </a:rPr>
              <a:t>4. Compute t</a:t>
            </a:r>
            <a:r>
              <a:rPr lang="en-US" sz="1600" baseline="-25000">
                <a:solidFill>
                  <a:srgbClr val="C80487"/>
                </a:solidFill>
              </a:rPr>
              <a:t>hc</a:t>
            </a:r>
          </a:p>
          <a:p>
            <a:r>
              <a:rPr lang="en-US" sz="1600">
                <a:solidFill>
                  <a:srgbClr val="C80487"/>
                </a:solidFill>
              </a:rPr>
              <a:t>5. Check t</a:t>
            </a:r>
            <a:r>
              <a:rPr lang="en-US" sz="1600" baseline="-25000">
                <a:solidFill>
                  <a:srgbClr val="C80487"/>
                </a:solidFill>
              </a:rPr>
              <a:t>hc</a:t>
            </a:r>
            <a:r>
              <a:rPr lang="en-US" sz="1600" baseline="30000">
                <a:solidFill>
                  <a:srgbClr val="C80487"/>
                </a:solidFill>
              </a:rPr>
              <a:t>2</a:t>
            </a:r>
            <a:r>
              <a:rPr lang="en-US" sz="1600">
                <a:solidFill>
                  <a:srgbClr val="C80487"/>
                </a:solidFill>
              </a:rPr>
              <a:t> &lt; 0 </a:t>
            </a:r>
          </a:p>
          <a:p>
            <a:r>
              <a:rPr lang="en-US" sz="1600">
                <a:solidFill>
                  <a:srgbClr val="C80487"/>
                </a:solidFill>
              </a:rPr>
              <a:t>6. Calculate the intersection</a:t>
            </a:r>
          </a:p>
          <a:p>
            <a:r>
              <a:rPr lang="en-US" sz="1600">
                <a:solidFill>
                  <a:srgbClr val="C80487"/>
                </a:solidFill>
              </a:rPr>
              <a:t>    distance</a:t>
            </a:r>
          </a:p>
          <a:p>
            <a:r>
              <a:rPr lang="en-US" sz="1600">
                <a:solidFill>
                  <a:srgbClr val="C80487"/>
                </a:solidFill>
              </a:rPr>
              <a:t>7. Calculate intersection point</a:t>
            </a:r>
          </a:p>
          <a:p>
            <a:r>
              <a:rPr lang="en-US" sz="1600">
                <a:solidFill>
                  <a:srgbClr val="C80487"/>
                </a:solidFill>
              </a:rPr>
              <a:t>8. Calculate normal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384003" name="Object 3"/>
          <p:cNvGraphicFramePr>
            <a:graphicFrameLocks noChangeAspect="1"/>
          </p:cNvGraphicFramePr>
          <p:nvPr/>
        </p:nvGraphicFramePr>
        <p:xfrm>
          <a:off x="1035050" y="987425"/>
          <a:ext cx="37703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10" name="Equation" r:id="rId3" imgW="1600200" imgH="190440" progId="Equation.3">
                  <p:embed/>
                </p:oleObj>
              </mc:Choice>
              <mc:Fallback>
                <p:oleObj name="Equation" r:id="rId3" imgW="1600200" imgH="190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987425"/>
                        <a:ext cx="377031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4" name="Object 4"/>
          <p:cNvGraphicFramePr>
            <a:graphicFrameLocks noChangeAspect="1"/>
          </p:cNvGraphicFramePr>
          <p:nvPr/>
        </p:nvGraphicFramePr>
        <p:xfrm>
          <a:off x="1001713" y="1501775"/>
          <a:ext cx="263366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11" name="Equation" r:id="rId5" imgW="1117440" imgH="190440" progId="Equation.3">
                  <p:embed/>
                </p:oleObj>
              </mc:Choice>
              <mc:Fallback>
                <p:oleObj name="Equation" r:id="rId5" imgW="111744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1501775"/>
                        <a:ext cx="263366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05" name="Text Box 5"/>
          <p:cNvSpPr txBox="1">
            <a:spLocks noChangeArrowheads="1"/>
          </p:cNvSpPr>
          <p:nvPr/>
        </p:nvSpPr>
        <p:spPr bwMode="auto">
          <a:xfrm>
            <a:off x="458788" y="2166938"/>
            <a:ext cx="5521325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4163" indent="-2841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6. </a:t>
            </a:r>
            <a:r>
              <a:rPr lang="en-US" sz="2800"/>
              <a:t>Calculate the intersection distance</a:t>
            </a:r>
          </a:p>
          <a:p>
            <a:pPr lvl="1">
              <a:spcBef>
                <a:spcPct val="25000"/>
              </a:spcBef>
              <a:buClr>
                <a:srgbClr val="00008C"/>
              </a:buClr>
              <a:buSzPct val="75000"/>
              <a:buFont typeface="Wingdings" charset="0"/>
              <a:buChar char="§"/>
            </a:pPr>
            <a:r>
              <a:rPr lang="en-US">
                <a:solidFill>
                  <a:srgbClr val="00008C"/>
                </a:solidFill>
              </a:rPr>
              <a:t>Since R</a:t>
            </a:r>
            <a:r>
              <a:rPr lang="en-US" baseline="-25000">
                <a:solidFill>
                  <a:srgbClr val="00008C"/>
                </a:solidFill>
              </a:rPr>
              <a:t>0</a:t>
            </a:r>
            <a:r>
              <a:rPr lang="en-US">
                <a:solidFill>
                  <a:srgbClr val="00008C"/>
                </a:solidFill>
              </a:rPr>
              <a:t> is outside the sphere:</a:t>
            </a:r>
          </a:p>
        </p:txBody>
      </p:sp>
      <p:sp>
        <p:nvSpPr>
          <p:cNvPr id="384006" name="Text Box 6"/>
          <p:cNvSpPr txBox="1">
            <a:spLocks noChangeArrowheads="1"/>
          </p:cNvSpPr>
          <p:nvPr/>
        </p:nvSpPr>
        <p:spPr bwMode="auto">
          <a:xfrm>
            <a:off x="909638" y="4759325"/>
            <a:ext cx="450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84163" indent="-2841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C80487"/>
                </a:solidFill>
              </a:rPr>
              <a:t>so the ray intersects the sphere at t = 3.744</a:t>
            </a:r>
          </a:p>
        </p:txBody>
      </p:sp>
      <p:graphicFrame>
        <p:nvGraphicFramePr>
          <p:cNvPr id="384007" name="Object 7"/>
          <p:cNvGraphicFramePr>
            <a:graphicFrameLocks noChangeAspect="1"/>
          </p:cNvGraphicFramePr>
          <p:nvPr/>
        </p:nvGraphicFramePr>
        <p:xfrm>
          <a:off x="865188" y="3740150"/>
          <a:ext cx="46085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12" name="Equation" r:id="rId7" imgW="1955520" imgH="228600" progId="Equation.3">
                  <p:embed/>
                </p:oleObj>
              </mc:Choice>
              <mc:Fallback>
                <p:oleObj name="Equation" r:id="rId7" imgW="195552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3740150"/>
                        <a:ext cx="46085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09" name="Text Box 9"/>
          <p:cNvSpPr txBox="1">
            <a:spLocks noChangeArrowheads="1"/>
          </p:cNvSpPr>
          <p:nvPr/>
        </p:nvSpPr>
        <p:spPr bwMode="auto">
          <a:xfrm>
            <a:off x="5872163" y="711200"/>
            <a:ext cx="2936875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1028700" indent="-630238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600200" indent="-457200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2171700" indent="-457200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743200" indent="-457200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572000" indent="-457200" fontAlgn="base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C80487"/>
                </a:solidFill>
              </a:rPr>
              <a:t>1. Check ray origin inside/outside sphere</a:t>
            </a:r>
          </a:p>
          <a:p>
            <a:r>
              <a:rPr lang="en-US" sz="1600">
                <a:solidFill>
                  <a:srgbClr val="C80487"/>
                </a:solidFill>
              </a:rPr>
              <a:t>		Compute OC</a:t>
            </a:r>
          </a:p>
          <a:p>
            <a:r>
              <a:rPr lang="en-US" sz="1600">
                <a:solidFill>
                  <a:srgbClr val="C80487"/>
                </a:solidFill>
              </a:rPr>
              <a:t>2. Find closest approach to sphere</a:t>
            </a:r>
            <a:r>
              <a:rPr lang="ja-JP" altLang="en-US" sz="1600">
                <a:solidFill>
                  <a:srgbClr val="C80487"/>
                </a:solidFill>
                <a:latin typeface="Arial"/>
              </a:rPr>
              <a:t>’</a:t>
            </a:r>
            <a:r>
              <a:rPr lang="en-US" sz="1600">
                <a:solidFill>
                  <a:srgbClr val="C80487"/>
                </a:solidFill>
              </a:rPr>
              <a:t>s center.</a:t>
            </a:r>
          </a:p>
          <a:p>
            <a:r>
              <a:rPr lang="en-US" sz="1600">
                <a:solidFill>
                  <a:srgbClr val="C80487"/>
                </a:solidFill>
              </a:rPr>
              <a:t>3. Check for non intersection</a:t>
            </a:r>
          </a:p>
          <a:p>
            <a:r>
              <a:rPr lang="en-US" sz="1600">
                <a:solidFill>
                  <a:srgbClr val="C80487"/>
                </a:solidFill>
              </a:rPr>
              <a:t>4. Compute t</a:t>
            </a:r>
            <a:r>
              <a:rPr lang="en-US" sz="1600" baseline="-25000">
                <a:solidFill>
                  <a:srgbClr val="C80487"/>
                </a:solidFill>
              </a:rPr>
              <a:t>hc</a:t>
            </a:r>
          </a:p>
          <a:p>
            <a:r>
              <a:rPr lang="en-US" sz="1600">
                <a:solidFill>
                  <a:srgbClr val="C80487"/>
                </a:solidFill>
              </a:rPr>
              <a:t>5. Check t</a:t>
            </a:r>
            <a:r>
              <a:rPr lang="en-US" sz="1600" baseline="-25000">
                <a:solidFill>
                  <a:srgbClr val="C80487"/>
                </a:solidFill>
              </a:rPr>
              <a:t>hc</a:t>
            </a:r>
            <a:r>
              <a:rPr lang="en-US" sz="1600" baseline="30000">
                <a:solidFill>
                  <a:srgbClr val="C80487"/>
                </a:solidFill>
              </a:rPr>
              <a:t>2</a:t>
            </a:r>
            <a:r>
              <a:rPr lang="en-US" sz="1600">
                <a:solidFill>
                  <a:srgbClr val="C80487"/>
                </a:solidFill>
              </a:rPr>
              <a:t> &lt; 0 </a:t>
            </a:r>
          </a:p>
          <a:p>
            <a:r>
              <a:rPr lang="en-US" sz="1600">
                <a:solidFill>
                  <a:srgbClr val="C80487"/>
                </a:solidFill>
              </a:rPr>
              <a:t>6. Calculate the intersection</a:t>
            </a:r>
          </a:p>
          <a:p>
            <a:r>
              <a:rPr lang="en-US" sz="1600">
                <a:solidFill>
                  <a:srgbClr val="C80487"/>
                </a:solidFill>
              </a:rPr>
              <a:t>    distance</a:t>
            </a:r>
          </a:p>
          <a:p>
            <a:r>
              <a:rPr lang="en-US" sz="1600">
                <a:solidFill>
                  <a:srgbClr val="C80487"/>
                </a:solidFill>
              </a:rPr>
              <a:t>7. Calculate intersection point</a:t>
            </a:r>
          </a:p>
          <a:p>
            <a:r>
              <a:rPr lang="en-US" sz="1600">
                <a:solidFill>
                  <a:srgbClr val="C80487"/>
                </a:solidFill>
              </a:rPr>
              <a:t>8. Calculate normal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385027" name="Object 3"/>
          <p:cNvGraphicFramePr>
            <a:graphicFrameLocks noChangeAspect="1"/>
          </p:cNvGraphicFramePr>
          <p:nvPr/>
        </p:nvGraphicFramePr>
        <p:xfrm>
          <a:off x="1035050" y="987425"/>
          <a:ext cx="37703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34" name="Equation" r:id="rId3" imgW="1600200" imgH="190440" progId="Equation.3">
                  <p:embed/>
                </p:oleObj>
              </mc:Choice>
              <mc:Fallback>
                <p:oleObj name="Equation" r:id="rId3" imgW="1600200" imgH="190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987425"/>
                        <a:ext cx="377031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28" name="Object 4"/>
          <p:cNvGraphicFramePr>
            <a:graphicFrameLocks noChangeAspect="1"/>
          </p:cNvGraphicFramePr>
          <p:nvPr/>
        </p:nvGraphicFramePr>
        <p:xfrm>
          <a:off x="1011238" y="1533525"/>
          <a:ext cx="263366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35" name="Equation" r:id="rId5" imgW="1117440" imgH="190440" progId="Equation.3">
                  <p:embed/>
                </p:oleObj>
              </mc:Choice>
              <mc:Fallback>
                <p:oleObj name="Equation" r:id="rId5" imgW="111744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1533525"/>
                        <a:ext cx="263366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29" name="Text Box 5"/>
          <p:cNvSpPr txBox="1">
            <a:spLocks noChangeArrowheads="1"/>
          </p:cNvSpPr>
          <p:nvPr/>
        </p:nvSpPr>
        <p:spPr bwMode="auto">
          <a:xfrm>
            <a:off x="387350" y="2838450"/>
            <a:ext cx="5197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4163" indent="-2841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7. </a:t>
            </a:r>
            <a:r>
              <a:rPr lang="en-US" sz="2800"/>
              <a:t>Calculate the intersection point</a:t>
            </a:r>
            <a:endParaRPr lang="en-US">
              <a:solidFill>
                <a:srgbClr val="00008C"/>
              </a:solidFill>
            </a:endParaRPr>
          </a:p>
        </p:txBody>
      </p:sp>
      <p:graphicFrame>
        <p:nvGraphicFramePr>
          <p:cNvPr id="385031" name="Object 7"/>
          <p:cNvGraphicFramePr>
            <a:graphicFrameLocks noChangeAspect="1"/>
          </p:cNvGraphicFramePr>
          <p:nvPr/>
        </p:nvGraphicFramePr>
        <p:xfrm>
          <a:off x="561975" y="4170363"/>
          <a:ext cx="7885113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36" name="Equation" r:id="rId7" imgW="3530520" imgH="787320" progId="Equation.3">
                  <p:embed/>
                </p:oleObj>
              </mc:Choice>
              <mc:Fallback>
                <p:oleObj name="Equation" r:id="rId7" imgW="3530520" imgH="7873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4170363"/>
                        <a:ext cx="7885113" cy="158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33" name="Text Box 9"/>
          <p:cNvSpPr txBox="1">
            <a:spLocks noChangeArrowheads="1"/>
          </p:cNvSpPr>
          <p:nvPr/>
        </p:nvSpPr>
        <p:spPr bwMode="auto">
          <a:xfrm>
            <a:off x="5689600" y="741363"/>
            <a:ext cx="2936875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1028700" indent="-630238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600200" indent="-457200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2171700" indent="-457200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743200" indent="-457200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572000" indent="-457200" fontAlgn="base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C80487"/>
                </a:solidFill>
              </a:rPr>
              <a:t>1. Check ray origin inside/outside sphere</a:t>
            </a:r>
          </a:p>
          <a:p>
            <a:r>
              <a:rPr lang="en-US" sz="1600">
                <a:solidFill>
                  <a:srgbClr val="C80487"/>
                </a:solidFill>
              </a:rPr>
              <a:t>		Compute OC</a:t>
            </a:r>
          </a:p>
          <a:p>
            <a:r>
              <a:rPr lang="en-US" sz="1600">
                <a:solidFill>
                  <a:srgbClr val="C80487"/>
                </a:solidFill>
              </a:rPr>
              <a:t>2. Find closest approach to sphere</a:t>
            </a:r>
            <a:r>
              <a:rPr lang="ja-JP" altLang="en-US" sz="1600">
                <a:solidFill>
                  <a:srgbClr val="C80487"/>
                </a:solidFill>
                <a:latin typeface="Arial"/>
              </a:rPr>
              <a:t>’</a:t>
            </a:r>
            <a:r>
              <a:rPr lang="en-US" sz="1600">
                <a:solidFill>
                  <a:srgbClr val="C80487"/>
                </a:solidFill>
              </a:rPr>
              <a:t>s center.</a:t>
            </a:r>
          </a:p>
          <a:p>
            <a:r>
              <a:rPr lang="en-US" sz="1600">
                <a:solidFill>
                  <a:srgbClr val="C80487"/>
                </a:solidFill>
              </a:rPr>
              <a:t>3. Check for non intersection</a:t>
            </a:r>
          </a:p>
          <a:p>
            <a:r>
              <a:rPr lang="en-US" sz="1600">
                <a:solidFill>
                  <a:srgbClr val="C80487"/>
                </a:solidFill>
              </a:rPr>
              <a:t>4. Compute t</a:t>
            </a:r>
            <a:r>
              <a:rPr lang="en-US" sz="1600" baseline="-25000">
                <a:solidFill>
                  <a:srgbClr val="C80487"/>
                </a:solidFill>
              </a:rPr>
              <a:t>hc</a:t>
            </a:r>
          </a:p>
          <a:p>
            <a:r>
              <a:rPr lang="en-US" sz="1600">
                <a:solidFill>
                  <a:srgbClr val="C80487"/>
                </a:solidFill>
              </a:rPr>
              <a:t>5. Check t</a:t>
            </a:r>
            <a:r>
              <a:rPr lang="en-US" sz="1600" baseline="-25000">
                <a:solidFill>
                  <a:srgbClr val="C80487"/>
                </a:solidFill>
              </a:rPr>
              <a:t>hc</a:t>
            </a:r>
            <a:r>
              <a:rPr lang="en-US" sz="1600" baseline="30000">
                <a:solidFill>
                  <a:srgbClr val="C80487"/>
                </a:solidFill>
              </a:rPr>
              <a:t>2</a:t>
            </a:r>
            <a:r>
              <a:rPr lang="en-US" sz="1600">
                <a:solidFill>
                  <a:srgbClr val="C80487"/>
                </a:solidFill>
              </a:rPr>
              <a:t> &lt; 0 </a:t>
            </a:r>
          </a:p>
          <a:p>
            <a:r>
              <a:rPr lang="en-US" sz="1600">
                <a:solidFill>
                  <a:srgbClr val="C80487"/>
                </a:solidFill>
              </a:rPr>
              <a:t>6. Calculate the intersection</a:t>
            </a:r>
          </a:p>
          <a:p>
            <a:r>
              <a:rPr lang="en-US" sz="1600">
                <a:solidFill>
                  <a:srgbClr val="C80487"/>
                </a:solidFill>
              </a:rPr>
              <a:t>    distance</a:t>
            </a:r>
          </a:p>
          <a:p>
            <a:r>
              <a:rPr lang="en-US" sz="1600">
                <a:solidFill>
                  <a:srgbClr val="C80487"/>
                </a:solidFill>
              </a:rPr>
              <a:t>7. Calculate intersection point</a:t>
            </a:r>
          </a:p>
          <a:p>
            <a:r>
              <a:rPr lang="en-US" sz="1600">
                <a:solidFill>
                  <a:srgbClr val="C80487"/>
                </a:solidFill>
              </a:rPr>
              <a:t>8. Calculate normal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386051" name="Object 3"/>
          <p:cNvGraphicFramePr>
            <a:graphicFrameLocks noChangeAspect="1"/>
          </p:cNvGraphicFramePr>
          <p:nvPr/>
        </p:nvGraphicFramePr>
        <p:xfrm>
          <a:off x="1035050" y="987425"/>
          <a:ext cx="37703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58" name="Equation" r:id="rId3" imgW="1600200" imgH="190440" progId="Equation.3">
                  <p:embed/>
                </p:oleObj>
              </mc:Choice>
              <mc:Fallback>
                <p:oleObj name="Equation" r:id="rId3" imgW="1600200" imgH="190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987425"/>
                        <a:ext cx="377031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2" name="Object 4"/>
          <p:cNvGraphicFramePr>
            <a:graphicFrameLocks noChangeAspect="1"/>
          </p:cNvGraphicFramePr>
          <p:nvPr/>
        </p:nvGraphicFramePr>
        <p:xfrm>
          <a:off x="1011238" y="1450975"/>
          <a:ext cx="263366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59" name="Equation" r:id="rId5" imgW="1117440" imgH="190440" progId="Equation.3">
                  <p:embed/>
                </p:oleObj>
              </mc:Choice>
              <mc:Fallback>
                <p:oleObj name="Equation" r:id="rId5" imgW="111744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1450975"/>
                        <a:ext cx="263366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53" name="Text Box 5"/>
          <p:cNvSpPr txBox="1">
            <a:spLocks noChangeArrowheads="1"/>
          </p:cNvSpPr>
          <p:nvPr/>
        </p:nvSpPr>
        <p:spPr bwMode="auto">
          <a:xfrm>
            <a:off x="530225" y="2187575"/>
            <a:ext cx="6842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4163" indent="-2841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8. </a:t>
            </a:r>
            <a:r>
              <a:rPr lang="en-US" sz="2800"/>
              <a:t>Calculate the normal at the </a:t>
            </a:r>
          </a:p>
          <a:p>
            <a:r>
              <a:rPr lang="en-US" sz="2800"/>
              <a:t>	intersection point</a:t>
            </a:r>
            <a:endParaRPr lang="en-US">
              <a:solidFill>
                <a:srgbClr val="00008C"/>
              </a:solidFill>
            </a:endParaRPr>
          </a:p>
        </p:txBody>
      </p:sp>
      <p:sp>
        <p:nvSpPr>
          <p:cNvPr id="386054" name="Text Box 6"/>
          <p:cNvSpPr txBox="1">
            <a:spLocks noChangeArrowheads="1"/>
          </p:cNvSpPr>
          <p:nvPr/>
        </p:nvSpPr>
        <p:spPr bwMode="auto">
          <a:xfrm>
            <a:off x="2608263" y="5624513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84163" indent="-28416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C80487"/>
                </a:solidFill>
              </a:rPr>
              <a:t>Done!</a:t>
            </a:r>
          </a:p>
        </p:txBody>
      </p:sp>
      <p:graphicFrame>
        <p:nvGraphicFramePr>
          <p:cNvPr id="386055" name="Object 7"/>
          <p:cNvGraphicFramePr>
            <a:graphicFrameLocks noChangeAspect="1"/>
          </p:cNvGraphicFramePr>
          <p:nvPr/>
        </p:nvGraphicFramePr>
        <p:xfrm>
          <a:off x="800100" y="3392488"/>
          <a:ext cx="4567238" cy="191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60" name="Equation" r:id="rId7" imgW="2044440" imgH="952200" progId="Equation.3">
                  <p:embed/>
                </p:oleObj>
              </mc:Choice>
              <mc:Fallback>
                <p:oleObj name="Equation" r:id="rId7" imgW="2044440" imgH="952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3392488"/>
                        <a:ext cx="4567238" cy="191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57" name="Text Box 9"/>
          <p:cNvSpPr txBox="1">
            <a:spLocks noChangeArrowheads="1"/>
          </p:cNvSpPr>
          <p:nvPr/>
        </p:nvSpPr>
        <p:spPr bwMode="auto">
          <a:xfrm>
            <a:off x="5689600" y="741363"/>
            <a:ext cx="2936875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1028700" indent="-630238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600200" indent="-457200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2171700" indent="-457200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743200" indent="-457200"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572000" indent="-457200" fontAlgn="base">
              <a:spcBef>
                <a:spcPct val="0"/>
              </a:spcBef>
              <a:spcAft>
                <a:spcPct val="0"/>
              </a:spcAft>
              <a:tabLst>
                <a:tab pos="233363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rgbClr val="C80487"/>
                </a:solidFill>
              </a:rPr>
              <a:t>1. Check ray origin inside/outside sphere</a:t>
            </a:r>
          </a:p>
          <a:p>
            <a:r>
              <a:rPr lang="en-US" sz="1600">
                <a:solidFill>
                  <a:srgbClr val="C80487"/>
                </a:solidFill>
              </a:rPr>
              <a:t>		Compute OC</a:t>
            </a:r>
          </a:p>
          <a:p>
            <a:r>
              <a:rPr lang="en-US" sz="1600">
                <a:solidFill>
                  <a:srgbClr val="C80487"/>
                </a:solidFill>
              </a:rPr>
              <a:t>2. Find closest approach to sphere</a:t>
            </a:r>
            <a:r>
              <a:rPr lang="ja-JP" altLang="en-US" sz="1600">
                <a:solidFill>
                  <a:srgbClr val="C80487"/>
                </a:solidFill>
                <a:latin typeface="Arial"/>
              </a:rPr>
              <a:t>’</a:t>
            </a:r>
            <a:r>
              <a:rPr lang="en-US" sz="1600">
                <a:solidFill>
                  <a:srgbClr val="C80487"/>
                </a:solidFill>
              </a:rPr>
              <a:t>s center.</a:t>
            </a:r>
          </a:p>
          <a:p>
            <a:r>
              <a:rPr lang="en-US" sz="1600">
                <a:solidFill>
                  <a:srgbClr val="C80487"/>
                </a:solidFill>
              </a:rPr>
              <a:t>3. Check for non intersection</a:t>
            </a:r>
          </a:p>
          <a:p>
            <a:r>
              <a:rPr lang="en-US" sz="1600">
                <a:solidFill>
                  <a:srgbClr val="C80487"/>
                </a:solidFill>
              </a:rPr>
              <a:t>4. Compute t</a:t>
            </a:r>
            <a:r>
              <a:rPr lang="en-US" sz="1600" baseline="-25000">
                <a:solidFill>
                  <a:srgbClr val="C80487"/>
                </a:solidFill>
              </a:rPr>
              <a:t>hc</a:t>
            </a:r>
          </a:p>
          <a:p>
            <a:r>
              <a:rPr lang="en-US" sz="1600">
                <a:solidFill>
                  <a:srgbClr val="C80487"/>
                </a:solidFill>
              </a:rPr>
              <a:t>5. Check t</a:t>
            </a:r>
            <a:r>
              <a:rPr lang="en-US" sz="1600" baseline="-25000">
                <a:solidFill>
                  <a:srgbClr val="C80487"/>
                </a:solidFill>
              </a:rPr>
              <a:t>hc</a:t>
            </a:r>
            <a:r>
              <a:rPr lang="en-US" sz="1600" baseline="30000">
                <a:solidFill>
                  <a:srgbClr val="C80487"/>
                </a:solidFill>
              </a:rPr>
              <a:t>2</a:t>
            </a:r>
            <a:r>
              <a:rPr lang="en-US" sz="1600">
                <a:solidFill>
                  <a:srgbClr val="C80487"/>
                </a:solidFill>
              </a:rPr>
              <a:t> &lt; 0 </a:t>
            </a:r>
          </a:p>
          <a:p>
            <a:r>
              <a:rPr lang="en-US" sz="1600">
                <a:solidFill>
                  <a:srgbClr val="C80487"/>
                </a:solidFill>
              </a:rPr>
              <a:t>6. Calculate the intersection</a:t>
            </a:r>
          </a:p>
          <a:p>
            <a:r>
              <a:rPr lang="en-US" sz="1600">
                <a:solidFill>
                  <a:srgbClr val="C80487"/>
                </a:solidFill>
              </a:rPr>
              <a:t>    distance</a:t>
            </a:r>
          </a:p>
          <a:p>
            <a:r>
              <a:rPr lang="en-US" sz="1600">
                <a:solidFill>
                  <a:srgbClr val="C80487"/>
                </a:solidFill>
              </a:rPr>
              <a:t>7. Calculate intersection point</a:t>
            </a:r>
          </a:p>
          <a:p>
            <a:r>
              <a:rPr lang="en-US" sz="1600">
                <a:solidFill>
                  <a:srgbClr val="C80487"/>
                </a:solidFill>
              </a:rPr>
              <a:t>8. Calculate normal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Reflection Ray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960438"/>
          </a:xfrm>
          <a:noFill/>
          <a:ln/>
        </p:spPr>
        <p:txBody>
          <a:bodyPr/>
          <a:lstStyle/>
          <a:p>
            <a:r>
              <a:rPr lang="en-US"/>
              <a:t>Angle of incidence = angle of reflection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359453" name="Text Box 29"/>
          <p:cNvSpPr txBox="1">
            <a:spLocks noChangeArrowheads="1"/>
          </p:cNvSpPr>
          <p:nvPr/>
        </p:nvSpPr>
        <p:spPr bwMode="auto">
          <a:xfrm>
            <a:off x="2444750" y="4767263"/>
            <a:ext cx="468471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rgbClr val="00008C"/>
                </a:solidFill>
              </a:rPr>
              <a:t>I</a:t>
            </a:r>
            <a:r>
              <a:rPr lang="en-US" sz="2000">
                <a:solidFill>
                  <a:srgbClr val="00008C"/>
                </a:solidFill>
              </a:rPr>
              <a:t> = incoming ray</a:t>
            </a:r>
          </a:p>
          <a:p>
            <a:r>
              <a:rPr lang="en-US" sz="2000" b="1" i="1">
                <a:solidFill>
                  <a:srgbClr val="00008C"/>
                </a:solidFill>
              </a:rPr>
              <a:t>N</a:t>
            </a:r>
            <a:r>
              <a:rPr lang="en-US" sz="2000" b="1">
                <a:solidFill>
                  <a:srgbClr val="00008C"/>
                </a:solidFill>
              </a:rPr>
              <a:t> </a:t>
            </a:r>
            <a:r>
              <a:rPr lang="en-US" sz="2000">
                <a:solidFill>
                  <a:srgbClr val="00008C"/>
                </a:solidFill>
              </a:rPr>
              <a:t>= Surface normal</a:t>
            </a:r>
          </a:p>
          <a:p>
            <a:r>
              <a:rPr lang="en-US" sz="2000" b="1" i="1">
                <a:solidFill>
                  <a:srgbClr val="00008C"/>
                </a:solidFill>
              </a:rPr>
              <a:t>R</a:t>
            </a:r>
            <a:r>
              <a:rPr lang="en-US" sz="2000" b="1">
                <a:solidFill>
                  <a:srgbClr val="00008C"/>
                </a:solidFill>
              </a:rPr>
              <a:t> </a:t>
            </a:r>
            <a:r>
              <a:rPr lang="en-US" sz="2000">
                <a:solidFill>
                  <a:srgbClr val="00008C"/>
                </a:solidFill>
              </a:rPr>
              <a:t>= Reflected ray</a:t>
            </a:r>
          </a:p>
          <a:p>
            <a:r>
              <a:rPr lang="en-US" sz="2000">
                <a:solidFill>
                  <a:srgbClr val="00008C"/>
                </a:solidFill>
              </a:rPr>
              <a:t>(generally want to keep I and N normalized)</a:t>
            </a:r>
            <a:endParaRPr lang="en-US" sz="2000" i="1">
              <a:solidFill>
                <a:srgbClr val="00008C"/>
              </a:solidFill>
            </a:endParaRPr>
          </a:p>
        </p:txBody>
      </p:sp>
      <p:grpSp>
        <p:nvGrpSpPr>
          <p:cNvPr id="359460" name="Group 36"/>
          <p:cNvGrpSpPr>
            <a:grpSpLocks/>
          </p:cNvGrpSpPr>
          <p:nvPr/>
        </p:nvGrpSpPr>
        <p:grpSpPr bwMode="auto">
          <a:xfrm>
            <a:off x="2735263" y="1762125"/>
            <a:ext cx="3689350" cy="2590800"/>
            <a:chOff x="2064" y="1296"/>
            <a:chExt cx="2324" cy="1632"/>
          </a:xfrm>
        </p:grpSpPr>
        <p:sp>
          <p:nvSpPr>
            <p:cNvPr id="359428" name="Line 4"/>
            <p:cNvSpPr>
              <a:spLocks noChangeShapeType="1"/>
            </p:cNvSpPr>
            <p:nvPr/>
          </p:nvSpPr>
          <p:spPr bwMode="auto">
            <a:xfrm>
              <a:off x="2208" y="1728"/>
              <a:ext cx="1056" cy="912"/>
            </a:xfrm>
            <a:prstGeom prst="line">
              <a:avLst/>
            </a:prstGeom>
            <a:noFill/>
            <a:ln w="12700">
              <a:solidFill>
                <a:srgbClr val="783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29" name="Line 5"/>
            <p:cNvSpPr>
              <a:spLocks noChangeShapeType="1"/>
            </p:cNvSpPr>
            <p:nvPr/>
          </p:nvSpPr>
          <p:spPr bwMode="auto">
            <a:xfrm flipV="1">
              <a:off x="3264" y="1728"/>
              <a:ext cx="960" cy="912"/>
            </a:xfrm>
            <a:prstGeom prst="line">
              <a:avLst/>
            </a:prstGeom>
            <a:noFill/>
            <a:ln w="12700">
              <a:solidFill>
                <a:srgbClr val="783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30" name="Line 6"/>
            <p:cNvSpPr>
              <a:spLocks noChangeShapeType="1"/>
            </p:cNvSpPr>
            <p:nvPr/>
          </p:nvSpPr>
          <p:spPr bwMode="auto">
            <a:xfrm flipV="1">
              <a:off x="3264" y="1440"/>
              <a:ext cx="0" cy="1200"/>
            </a:xfrm>
            <a:prstGeom prst="line">
              <a:avLst/>
            </a:prstGeom>
            <a:noFill/>
            <a:ln w="12700">
              <a:solidFill>
                <a:srgbClr val="783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31" name="Text Box 7"/>
            <p:cNvSpPr txBox="1">
              <a:spLocks noChangeArrowheads="1"/>
            </p:cNvSpPr>
            <p:nvPr/>
          </p:nvSpPr>
          <p:spPr bwMode="auto">
            <a:xfrm>
              <a:off x="3264" y="1296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i="1">
                  <a:solidFill>
                    <a:srgbClr val="00008C"/>
                  </a:solidFill>
                </a:rPr>
                <a:t>N</a:t>
              </a:r>
            </a:p>
          </p:txBody>
        </p:sp>
        <p:sp>
          <p:nvSpPr>
            <p:cNvPr id="359432" name="Text Box 8"/>
            <p:cNvSpPr txBox="1">
              <a:spLocks noChangeArrowheads="1"/>
            </p:cNvSpPr>
            <p:nvPr/>
          </p:nvSpPr>
          <p:spPr bwMode="auto">
            <a:xfrm>
              <a:off x="2064" y="1584"/>
              <a:ext cx="1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783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i="1">
                  <a:solidFill>
                    <a:srgbClr val="00008C"/>
                  </a:solidFill>
                </a:rPr>
                <a:t>I</a:t>
              </a:r>
            </a:p>
          </p:txBody>
        </p:sp>
        <p:sp>
          <p:nvSpPr>
            <p:cNvPr id="359433" name="Text Box 9"/>
            <p:cNvSpPr txBox="1">
              <a:spLocks noChangeArrowheads="1"/>
            </p:cNvSpPr>
            <p:nvPr/>
          </p:nvSpPr>
          <p:spPr bwMode="auto">
            <a:xfrm>
              <a:off x="4176" y="1536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i="1">
                  <a:solidFill>
                    <a:srgbClr val="00008C"/>
                  </a:solidFill>
                </a:rPr>
                <a:t>R</a:t>
              </a:r>
            </a:p>
          </p:txBody>
        </p:sp>
        <p:grpSp>
          <p:nvGrpSpPr>
            <p:cNvPr id="359434" name="Group 10"/>
            <p:cNvGrpSpPr>
              <a:grpSpLocks/>
            </p:cNvGrpSpPr>
            <p:nvPr/>
          </p:nvGrpSpPr>
          <p:grpSpPr bwMode="auto">
            <a:xfrm>
              <a:off x="2160" y="2640"/>
              <a:ext cx="2208" cy="288"/>
              <a:chOff x="1488" y="3696"/>
              <a:chExt cx="2208" cy="288"/>
            </a:xfrm>
          </p:grpSpPr>
          <p:sp>
            <p:nvSpPr>
              <p:cNvPr id="359435" name="Line 11"/>
              <p:cNvSpPr>
                <a:spLocks noChangeShapeType="1"/>
              </p:cNvSpPr>
              <p:nvPr/>
            </p:nvSpPr>
            <p:spPr bwMode="auto">
              <a:xfrm>
                <a:off x="1488" y="3696"/>
                <a:ext cx="2208" cy="0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36" name="Line 12"/>
              <p:cNvSpPr>
                <a:spLocks noChangeShapeType="1"/>
              </p:cNvSpPr>
              <p:nvPr/>
            </p:nvSpPr>
            <p:spPr bwMode="auto">
              <a:xfrm flipH="1">
                <a:off x="1632" y="3696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37" name="Line 13"/>
              <p:cNvSpPr>
                <a:spLocks noChangeShapeType="1"/>
              </p:cNvSpPr>
              <p:nvPr/>
            </p:nvSpPr>
            <p:spPr bwMode="auto">
              <a:xfrm flipH="1">
                <a:off x="1776" y="3696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38" name="Line 14"/>
              <p:cNvSpPr>
                <a:spLocks noChangeShapeType="1"/>
              </p:cNvSpPr>
              <p:nvPr/>
            </p:nvSpPr>
            <p:spPr bwMode="auto">
              <a:xfrm flipH="1">
                <a:off x="1920" y="3696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39" name="Line 15"/>
              <p:cNvSpPr>
                <a:spLocks noChangeShapeType="1"/>
              </p:cNvSpPr>
              <p:nvPr/>
            </p:nvSpPr>
            <p:spPr bwMode="auto">
              <a:xfrm flipH="1">
                <a:off x="2064" y="3696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40" name="Line 16"/>
              <p:cNvSpPr>
                <a:spLocks noChangeShapeType="1"/>
              </p:cNvSpPr>
              <p:nvPr/>
            </p:nvSpPr>
            <p:spPr bwMode="auto">
              <a:xfrm flipH="1">
                <a:off x="2208" y="3696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41" name="Line 17"/>
              <p:cNvSpPr>
                <a:spLocks noChangeShapeType="1"/>
              </p:cNvSpPr>
              <p:nvPr/>
            </p:nvSpPr>
            <p:spPr bwMode="auto">
              <a:xfrm flipH="1">
                <a:off x="2352" y="3696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42" name="Line 18"/>
              <p:cNvSpPr>
                <a:spLocks noChangeShapeType="1"/>
              </p:cNvSpPr>
              <p:nvPr/>
            </p:nvSpPr>
            <p:spPr bwMode="auto">
              <a:xfrm flipH="1">
                <a:off x="2496" y="3696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43" name="Line 19"/>
              <p:cNvSpPr>
                <a:spLocks noChangeShapeType="1"/>
              </p:cNvSpPr>
              <p:nvPr/>
            </p:nvSpPr>
            <p:spPr bwMode="auto">
              <a:xfrm flipH="1">
                <a:off x="2640" y="3696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44" name="Line 20"/>
              <p:cNvSpPr>
                <a:spLocks noChangeShapeType="1"/>
              </p:cNvSpPr>
              <p:nvPr/>
            </p:nvSpPr>
            <p:spPr bwMode="auto">
              <a:xfrm flipH="1">
                <a:off x="2784" y="3696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45" name="Line 21"/>
              <p:cNvSpPr>
                <a:spLocks noChangeShapeType="1"/>
              </p:cNvSpPr>
              <p:nvPr/>
            </p:nvSpPr>
            <p:spPr bwMode="auto">
              <a:xfrm flipH="1">
                <a:off x="2928" y="3696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46" name="Line 22"/>
              <p:cNvSpPr>
                <a:spLocks noChangeShapeType="1"/>
              </p:cNvSpPr>
              <p:nvPr/>
            </p:nvSpPr>
            <p:spPr bwMode="auto">
              <a:xfrm flipH="1">
                <a:off x="3072" y="3696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47" name="Line 23"/>
              <p:cNvSpPr>
                <a:spLocks noChangeShapeType="1"/>
              </p:cNvSpPr>
              <p:nvPr/>
            </p:nvSpPr>
            <p:spPr bwMode="auto">
              <a:xfrm flipH="1">
                <a:off x="3216" y="3696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48" name="Line 24"/>
              <p:cNvSpPr>
                <a:spLocks noChangeShapeType="1"/>
              </p:cNvSpPr>
              <p:nvPr/>
            </p:nvSpPr>
            <p:spPr bwMode="auto">
              <a:xfrm flipH="1">
                <a:off x="3360" y="3696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49" name="Line 25"/>
              <p:cNvSpPr>
                <a:spLocks noChangeShapeType="1"/>
              </p:cNvSpPr>
              <p:nvPr/>
            </p:nvSpPr>
            <p:spPr bwMode="auto">
              <a:xfrm flipH="1">
                <a:off x="1488" y="3696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50" name="Line 26"/>
              <p:cNvSpPr>
                <a:spLocks noChangeShapeType="1"/>
              </p:cNvSpPr>
              <p:nvPr/>
            </p:nvSpPr>
            <p:spPr bwMode="auto">
              <a:xfrm flipH="1">
                <a:off x="3504" y="3696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51" name="Line 27"/>
              <p:cNvSpPr>
                <a:spLocks noChangeShapeType="1"/>
              </p:cNvSpPr>
              <p:nvPr/>
            </p:nvSpPr>
            <p:spPr bwMode="auto">
              <a:xfrm flipH="1">
                <a:off x="3653" y="3920"/>
                <a:ext cx="43" cy="64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52" name="Line 28"/>
              <p:cNvSpPr>
                <a:spLocks noChangeShapeType="1"/>
              </p:cNvSpPr>
              <p:nvPr/>
            </p:nvSpPr>
            <p:spPr bwMode="auto">
              <a:xfrm flipH="1">
                <a:off x="1488" y="3696"/>
                <a:ext cx="41" cy="62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359454" name="Object 30"/>
            <p:cNvGraphicFramePr>
              <a:graphicFrameLocks noChangeAspect="1"/>
            </p:cNvGraphicFramePr>
            <p:nvPr/>
          </p:nvGraphicFramePr>
          <p:xfrm>
            <a:off x="3019" y="2146"/>
            <a:ext cx="18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461" name="Equation" r:id="rId3" imgW="164880" imgH="190440" progId="Equation.3">
                    <p:embed/>
                  </p:oleObj>
                </mc:Choice>
                <mc:Fallback>
                  <p:oleObj name="Equation" r:id="rId3" imgW="164880" imgH="19044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9" y="2146"/>
                          <a:ext cx="182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8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456" name="Object 32"/>
            <p:cNvGraphicFramePr>
              <a:graphicFrameLocks noChangeAspect="1"/>
            </p:cNvGraphicFramePr>
            <p:nvPr/>
          </p:nvGraphicFramePr>
          <p:xfrm>
            <a:off x="3324" y="2149"/>
            <a:ext cx="19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462" name="Equation" r:id="rId5" imgW="177480" imgH="190440" progId="Equation.3">
                    <p:embed/>
                  </p:oleObj>
                </mc:Choice>
                <mc:Fallback>
                  <p:oleObj name="Equation" r:id="rId5" imgW="177480" imgH="19044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4" y="2149"/>
                          <a:ext cx="196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8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458" name="Freeform 34"/>
            <p:cNvSpPr>
              <a:spLocks/>
            </p:cNvSpPr>
            <p:nvPr/>
          </p:nvSpPr>
          <p:spPr bwMode="auto">
            <a:xfrm>
              <a:off x="3072" y="2399"/>
              <a:ext cx="192" cy="72"/>
            </a:xfrm>
            <a:custGeom>
              <a:avLst/>
              <a:gdLst>
                <a:gd name="T0" fmla="*/ 0 w 192"/>
                <a:gd name="T1" fmla="*/ 72 h 72"/>
                <a:gd name="T2" fmla="*/ 43 w 192"/>
                <a:gd name="T3" fmla="*/ 10 h 72"/>
                <a:gd name="T4" fmla="*/ 130 w 192"/>
                <a:gd name="T5" fmla="*/ 10 h 72"/>
                <a:gd name="T6" fmla="*/ 192 w 192"/>
                <a:gd name="T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72">
                  <a:moveTo>
                    <a:pt x="0" y="72"/>
                  </a:moveTo>
                  <a:cubicBezTo>
                    <a:pt x="7" y="62"/>
                    <a:pt x="21" y="20"/>
                    <a:pt x="43" y="10"/>
                  </a:cubicBezTo>
                  <a:cubicBezTo>
                    <a:pt x="65" y="0"/>
                    <a:pt x="105" y="2"/>
                    <a:pt x="130" y="10"/>
                  </a:cubicBezTo>
                  <a:cubicBezTo>
                    <a:pt x="155" y="18"/>
                    <a:pt x="182" y="52"/>
                    <a:pt x="192" y="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459" name="Freeform 35"/>
            <p:cNvSpPr>
              <a:spLocks/>
            </p:cNvSpPr>
            <p:nvPr/>
          </p:nvSpPr>
          <p:spPr bwMode="auto">
            <a:xfrm>
              <a:off x="3267" y="2408"/>
              <a:ext cx="192" cy="72"/>
            </a:xfrm>
            <a:custGeom>
              <a:avLst/>
              <a:gdLst>
                <a:gd name="T0" fmla="*/ 0 w 192"/>
                <a:gd name="T1" fmla="*/ 72 h 72"/>
                <a:gd name="T2" fmla="*/ 43 w 192"/>
                <a:gd name="T3" fmla="*/ 10 h 72"/>
                <a:gd name="T4" fmla="*/ 130 w 192"/>
                <a:gd name="T5" fmla="*/ 10 h 72"/>
                <a:gd name="T6" fmla="*/ 192 w 192"/>
                <a:gd name="T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72">
                  <a:moveTo>
                    <a:pt x="0" y="72"/>
                  </a:moveTo>
                  <a:cubicBezTo>
                    <a:pt x="7" y="62"/>
                    <a:pt x="21" y="20"/>
                    <a:pt x="43" y="10"/>
                  </a:cubicBezTo>
                  <a:cubicBezTo>
                    <a:pt x="65" y="0"/>
                    <a:pt x="105" y="2"/>
                    <a:pt x="130" y="10"/>
                  </a:cubicBezTo>
                  <a:cubicBezTo>
                    <a:pt x="155" y="18"/>
                    <a:pt x="182" y="52"/>
                    <a:pt x="192" y="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Reflection Ray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960438"/>
          </a:xfrm>
          <a:noFill/>
          <a:ln/>
        </p:spPr>
        <p:txBody>
          <a:bodyPr/>
          <a:lstStyle/>
          <a:p>
            <a:r>
              <a:rPr lang="en-US"/>
              <a:t>Knowing I and N, how do we compute R?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387076" name="Text Box 4"/>
          <p:cNvSpPr txBox="1">
            <a:spLocks noChangeArrowheads="1"/>
          </p:cNvSpPr>
          <p:nvPr/>
        </p:nvSpPr>
        <p:spPr bwMode="auto">
          <a:xfrm>
            <a:off x="557213" y="1731963"/>
            <a:ext cx="5338762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569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569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569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569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569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569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569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569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569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008C"/>
                </a:solidFill>
              </a:rPr>
              <a:t>1.	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q</a:t>
            </a:r>
            <a:r>
              <a:rPr lang="en-US" sz="2000" baseline="-25000">
                <a:solidFill>
                  <a:srgbClr val="00008C"/>
                </a:solidFill>
              </a:rPr>
              <a:t>I</a:t>
            </a:r>
            <a:r>
              <a:rPr lang="en-US" sz="2000">
                <a:solidFill>
                  <a:srgbClr val="00008C"/>
                </a:solidFill>
              </a:rPr>
              <a:t> = 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q</a:t>
            </a:r>
            <a:r>
              <a:rPr lang="en-US" sz="2000" baseline="-25000">
                <a:solidFill>
                  <a:srgbClr val="00008C"/>
                </a:solidFill>
              </a:rPr>
              <a:t> R</a:t>
            </a:r>
            <a:endParaRPr lang="en-US" sz="2000">
              <a:solidFill>
                <a:srgbClr val="00008C"/>
              </a:solidFill>
            </a:endParaRPr>
          </a:p>
          <a:p>
            <a:r>
              <a:rPr lang="en-US" sz="2000">
                <a:solidFill>
                  <a:srgbClr val="00008C"/>
                </a:solidFill>
              </a:rPr>
              <a:t>2.	I, N, and R are coplanar</a:t>
            </a:r>
          </a:p>
          <a:p>
            <a:r>
              <a:rPr lang="en-US" sz="2000">
                <a:solidFill>
                  <a:srgbClr val="00008C"/>
                </a:solidFill>
              </a:rPr>
              <a:t>3.	R = 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a</a:t>
            </a:r>
            <a:r>
              <a:rPr lang="en-US" sz="2000">
                <a:solidFill>
                  <a:srgbClr val="00008C"/>
                </a:solidFill>
              </a:rPr>
              <a:t>I + 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b</a:t>
            </a:r>
            <a:r>
              <a:rPr lang="en-US" sz="2000">
                <a:solidFill>
                  <a:srgbClr val="00008C"/>
                </a:solidFill>
              </a:rPr>
              <a:t>N</a:t>
            </a:r>
          </a:p>
          <a:p>
            <a:r>
              <a:rPr lang="en-US" sz="2000">
                <a:solidFill>
                  <a:srgbClr val="00008C"/>
                </a:solidFill>
              </a:rPr>
              <a:t>4.	-I ● N = cos(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q</a:t>
            </a:r>
            <a:r>
              <a:rPr lang="en-US" sz="2000" baseline="-25000">
                <a:solidFill>
                  <a:srgbClr val="00008C"/>
                </a:solidFill>
              </a:rPr>
              <a:t>I</a:t>
            </a:r>
            <a:r>
              <a:rPr lang="en-US" sz="2000">
                <a:solidFill>
                  <a:srgbClr val="00008C"/>
                </a:solidFill>
              </a:rPr>
              <a:t>) </a:t>
            </a:r>
          </a:p>
          <a:p>
            <a:r>
              <a:rPr lang="en-US" sz="2000">
                <a:solidFill>
                  <a:srgbClr val="00008C"/>
                </a:solidFill>
              </a:rPr>
              <a:t>5.	N ● R = cos(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q</a:t>
            </a:r>
            <a:r>
              <a:rPr lang="en-US" sz="2000" baseline="-25000">
                <a:solidFill>
                  <a:srgbClr val="00008C"/>
                </a:solidFill>
              </a:rPr>
              <a:t> R</a:t>
            </a:r>
            <a:r>
              <a:rPr lang="en-US" sz="2000">
                <a:solidFill>
                  <a:srgbClr val="00008C"/>
                </a:solidFill>
              </a:rPr>
              <a:t>)</a:t>
            </a:r>
          </a:p>
          <a:p>
            <a:r>
              <a:rPr lang="en-US" sz="2000">
                <a:solidFill>
                  <a:srgbClr val="00008C"/>
                </a:solidFill>
              </a:rPr>
              <a:t>6.	Using 1, 4, and 5, we get:</a:t>
            </a:r>
          </a:p>
          <a:p>
            <a:r>
              <a:rPr lang="en-US" sz="2000">
                <a:solidFill>
                  <a:srgbClr val="00008C"/>
                </a:solidFill>
              </a:rPr>
              <a:t>7.	-I ● N = N ● R, so</a:t>
            </a:r>
          </a:p>
          <a:p>
            <a:r>
              <a:rPr lang="en-US" sz="2000">
                <a:solidFill>
                  <a:srgbClr val="00008C"/>
                </a:solidFill>
              </a:rPr>
              <a:t>8.	-I ● N = N ● (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a</a:t>
            </a:r>
            <a:r>
              <a:rPr lang="en-US" sz="2000">
                <a:solidFill>
                  <a:srgbClr val="00008C"/>
                </a:solidFill>
              </a:rPr>
              <a:t>I + 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b</a:t>
            </a:r>
            <a:r>
              <a:rPr lang="en-US" sz="2000">
                <a:solidFill>
                  <a:srgbClr val="00008C"/>
                </a:solidFill>
              </a:rPr>
              <a:t>N)</a:t>
            </a:r>
          </a:p>
          <a:p>
            <a:r>
              <a:rPr lang="en-US" sz="2000">
                <a:solidFill>
                  <a:srgbClr val="00008C"/>
                </a:solidFill>
              </a:rPr>
              <a:t>9.	-I ● N = (N ● 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a</a:t>
            </a:r>
            <a:r>
              <a:rPr lang="en-US" sz="2000">
                <a:solidFill>
                  <a:srgbClr val="00008C"/>
                </a:solidFill>
              </a:rPr>
              <a:t>I) + (N ● 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b</a:t>
            </a:r>
            <a:r>
              <a:rPr lang="en-US" sz="2000">
                <a:solidFill>
                  <a:srgbClr val="00008C"/>
                </a:solidFill>
              </a:rPr>
              <a:t>N)</a:t>
            </a:r>
          </a:p>
          <a:p>
            <a:r>
              <a:rPr lang="en-US" sz="2000">
                <a:solidFill>
                  <a:srgbClr val="00008C"/>
                </a:solidFill>
              </a:rPr>
              <a:t>10.	-I ● N = 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a</a:t>
            </a:r>
            <a:r>
              <a:rPr lang="en-US" sz="2000">
                <a:solidFill>
                  <a:srgbClr val="00008C"/>
                </a:solidFill>
              </a:rPr>
              <a:t>(N ● I) + 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b</a:t>
            </a:r>
            <a:r>
              <a:rPr lang="en-US" sz="2000">
                <a:solidFill>
                  <a:srgbClr val="00008C"/>
                </a:solidFill>
              </a:rPr>
              <a:t> (N ● N)</a:t>
            </a:r>
          </a:p>
          <a:p>
            <a:r>
              <a:rPr lang="en-US" sz="2000">
                <a:solidFill>
                  <a:srgbClr val="00008C"/>
                </a:solidFill>
              </a:rPr>
              <a:t>11.	 -I ● N = 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a</a:t>
            </a:r>
            <a:r>
              <a:rPr lang="en-US" sz="2000">
                <a:solidFill>
                  <a:srgbClr val="00008C"/>
                </a:solidFill>
              </a:rPr>
              <a:t>(N ● I) + 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b, </a:t>
            </a:r>
            <a:r>
              <a:rPr lang="en-US" sz="2000">
                <a:solidFill>
                  <a:srgbClr val="00008C"/>
                </a:solidFill>
              </a:rPr>
              <a:t>since N is normalized</a:t>
            </a:r>
          </a:p>
          <a:p>
            <a:r>
              <a:rPr lang="en-US" sz="2000">
                <a:solidFill>
                  <a:srgbClr val="00008C"/>
                </a:solidFill>
              </a:rPr>
              <a:t>12.	Without loss of generality, let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 a</a:t>
            </a:r>
            <a:r>
              <a:rPr lang="en-US" sz="2000">
                <a:solidFill>
                  <a:srgbClr val="00008C"/>
                </a:solidFill>
              </a:rPr>
              <a:t> = 1, then</a:t>
            </a:r>
          </a:p>
          <a:p>
            <a:r>
              <a:rPr lang="en-US" sz="2000">
                <a:solidFill>
                  <a:srgbClr val="00008C"/>
                </a:solidFill>
              </a:rPr>
              <a:t>13.	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b</a:t>
            </a:r>
            <a:r>
              <a:rPr lang="en-US" sz="2000">
                <a:solidFill>
                  <a:srgbClr val="00008C"/>
                </a:solidFill>
              </a:rPr>
              <a:t> = -2 (N ● I), so</a:t>
            </a:r>
          </a:p>
          <a:p>
            <a:r>
              <a:rPr lang="en-US" sz="2000">
                <a:solidFill>
                  <a:srgbClr val="00008C"/>
                </a:solidFill>
              </a:rPr>
              <a:t>14.	R = I - 2(N ● I)N</a:t>
            </a:r>
          </a:p>
        </p:txBody>
      </p:sp>
      <p:grpSp>
        <p:nvGrpSpPr>
          <p:cNvPr id="387077" name="Group 5"/>
          <p:cNvGrpSpPr>
            <a:grpSpLocks/>
          </p:cNvGrpSpPr>
          <p:nvPr/>
        </p:nvGrpSpPr>
        <p:grpSpPr bwMode="auto">
          <a:xfrm>
            <a:off x="6253163" y="1497013"/>
            <a:ext cx="2332037" cy="1763712"/>
            <a:chOff x="2052" y="1296"/>
            <a:chExt cx="2481" cy="1632"/>
          </a:xfrm>
        </p:grpSpPr>
        <p:sp>
          <p:nvSpPr>
            <p:cNvPr id="387078" name="Line 6"/>
            <p:cNvSpPr>
              <a:spLocks noChangeShapeType="1"/>
            </p:cNvSpPr>
            <p:nvPr/>
          </p:nvSpPr>
          <p:spPr bwMode="auto">
            <a:xfrm>
              <a:off x="2208" y="1728"/>
              <a:ext cx="1056" cy="912"/>
            </a:xfrm>
            <a:prstGeom prst="line">
              <a:avLst/>
            </a:prstGeom>
            <a:noFill/>
            <a:ln w="12700">
              <a:solidFill>
                <a:srgbClr val="783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7079" name="Line 7"/>
            <p:cNvSpPr>
              <a:spLocks noChangeShapeType="1"/>
            </p:cNvSpPr>
            <p:nvPr/>
          </p:nvSpPr>
          <p:spPr bwMode="auto">
            <a:xfrm flipV="1">
              <a:off x="3264" y="1728"/>
              <a:ext cx="960" cy="912"/>
            </a:xfrm>
            <a:prstGeom prst="line">
              <a:avLst/>
            </a:prstGeom>
            <a:noFill/>
            <a:ln w="12700">
              <a:solidFill>
                <a:srgbClr val="783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7080" name="Line 8"/>
            <p:cNvSpPr>
              <a:spLocks noChangeShapeType="1"/>
            </p:cNvSpPr>
            <p:nvPr/>
          </p:nvSpPr>
          <p:spPr bwMode="auto">
            <a:xfrm flipV="1">
              <a:off x="3264" y="1440"/>
              <a:ext cx="0" cy="1200"/>
            </a:xfrm>
            <a:prstGeom prst="line">
              <a:avLst/>
            </a:prstGeom>
            <a:noFill/>
            <a:ln w="12700">
              <a:solidFill>
                <a:srgbClr val="783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7081" name="Text Box 9"/>
            <p:cNvSpPr txBox="1">
              <a:spLocks noChangeArrowheads="1"/>
            </p:cNvSpPr>
            <p:nvPr/>
          </p:nvSpPr>
          <p:spPr bwMode="auto">
            <a:xfrm>
              <a:off x="3265" y="1296"/>
              <a:ext cx="371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i="1">
                  <a:solidFill>
                    <a:srgbClr val="00008C"/>
                  </a:solidFill>
                </a:rPr>
                <a:t>N</a:t>
              </a:r>
            </a:p>
          </p:txBody>
        </p:sp>
        <p:sp>
          <p:nvSpPr>
            <p:cNvPr id="387082" name="Text Box 10"/>
            <p:cNvSpPr txBox="1">
              <a:spLocks noChangeArrowheads="1"/>
            </p:cNvSpPr>
            <p:nvPr/>
          </p:nvSpPr>
          <p:spPr bwMode="auto">
            <a:xfrm>
              <a:off x="2052" y="1584"/>
              <a:ext cx="291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783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i="1">
                  <a:solidFill>
                    <a:srgbClr val="00008C"/>
                  </a:solidFill>
                </a:rPr>
                <a:t>I</a:t>
              </a:r>
            </a:p>
          </p:txBody>
        </p:sp>
        <p:sp>
          <p:nvSpPr>
            <p:cNvPr id="387083" name="Text Box 11"/>
            <p:cNvSpPr txBox="1">
              <a:spLocks noChangeArrowheads="1"/>
            </p:cNvSpPr>
            <p:nvPr/>
          </p:nvSpPr>
          <p:spPr bwMode="auto">
            <a:xfrm>
              <a:off x="4175" y="1535"/>
              <a:ext cx="358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i="1">
                  <a:solidFill>
                    <a:srgbClr val="00008C"/>
                  </a:solidFill>
                </a:rPr>
                <a:t>R</a:t>
              </a:r>
            </a:p>
          </p:txBody>
        </p:sp>
        <p:grpSp>
          <p:nvGrpSpPr>
            <p:cNvPr id="387084" name="Group 12"/>
            <p:cNvGrpSpPr>
              <a:grpSpLocks/>
            </p:cNvGrpSpPr>
            <p:nvPr/>
          </p:nvGrpSpPr>
          <p:grpSpPr bwMode="auto">
            <a:xfrm>
              <a:off x="2160" y="2640"/>
              <a:ext cx="2208" cy="288"/>
              <a:chOff x="1488" y="3696"/>
              <a:chExt cx="2208" cy="288"/>
            </a:xfrm>
          </p:grpSpPr>
          <p:sp>
            <p:nvSpPr>
              <p:cNvPr id="387085" name="Line 13"/>
              <p:cNvSpPr>
                <a:spLocks noChangeShapeType="1"/>
              </p:cNvSpPr>
              <p:nvPr/>
            </p:nvSpPr>
            <p:spPr bwMode="auto">
              <a:xfrm>
                <a:off x="1488" y="3696"/>
                <a:ext cx="2208" cy="0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086" name="Line 14"/>
              <p:cNvSpPr>
                <a:spLocks noChangeShapeType="1"/>
              </p:cNvSpPr>
              <p:nvPr/>
            </p:nvSpPr>
            <p:spPr bwMode="auto">
              <a:xfrm flipH="1">
                <a:off x="1632" y="3696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087" name="Line 15"/>
              <p:cNvSpPr>
                <a:spLocks noChangeShapeType="1"/>
              </p:cNvSpPr>
              <p:nvPr/>
            </p:nvSpPr>
            <p:spPr bwMode="auto">
              <a:xfrm flipH="1">
                <a:off x="1776" y="3696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088" name="Line 16"/>
              <p:cNvSpPr>
                <a:spLocks noChangeShapeType="1"/>
              </p:cNvSpPr>
              <p:nvPr/>
            </p:nvSpPr>
            <p:spPr bwMode="auto">
              <a:xfrm flipH="1">
                <a:off x="1920" y="3696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089" name="Line 17"/>
              <p:cNvSpPr>
                <a:spLocks noChangeShapeType="1"/>
              </p:cNvSpPr>
              <p:nvPr/>
            </p:nvSpPr>
            <p:spPr bwMode="auto">
              <a:xfrm flipH="1">
                <a:off x="2064" y="3696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090" name="Line 18"/>
              <p:cNvSpPr>
                <a:spLocks noChangeShapeType="1"/>
              </p:cNvSpPr>
              <p:nvPr/>
            </p:nvSpPr>
            <p:spPr bwMode="auto">
              <a:xfrm flipH="1">
                <a:off x="2208" y="3696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091" name="Line 19"/>
              <p:cNvSpPr>
                <a:spLocks noChangeShapeType="1"/>
              </p:cNvSpPr>
              <p:nvPr/>
            </p:nvSpPr>
            <p:spPr bwMode="auto">
              <a:xfrm flipH="1">
                <a:off x="2352" y="3696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092" name="Line 20"/>
              <p:cNvSpPr>
                <a:spLocks noChangeShapeType="1"/>
              </p:cNvSpPr>
              <p:nvPr/>
            </p:nvSpPr>
            <p:spPr bwMode="auto">
              <a:xfrm flipH="1">
                <a:off x="2496" y="3696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093" name="Line 21"/>
              <p:cNvSpPr>
                <a:spLocks noChangeShapeType="1"/>
              </p:cNvSpPr>
              <p:nvPr/>
            </p:nvSpPr>
            <p:spPr bwMode="auto">
              <a:xfrm flipH="1">
                <a:off x="2640" y="3696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094" name="Line 22"/>
              <p:cNvSpPr>
                <a:spLocks noChangeShapeType="1"/>
              </p:cNvSpPr>
              <p:nvPr/>
            </p:nvSpPr>
            <p:spPr bwMode="auto">
              <a:xfrm flipH="1">
                <a:off x="2784" y="3696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095" name="Line 23"/>
              <p:cNvSpPr>
                <a:spLocks noChangeShapeType="1"/>
              </p:cNvSpPr>
              <p:nvPr/>
            </p:nvSpPr>
            <p:spPr bwMode="auto">
              <a:xfrm flipH="1">
                <a:off x="2928" y="3696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096" name="Line 24"/>
              <p:cNvSpPr>
                <a:spLocks noChangeShapeType="1"/>
              </p:cNvSpPr>
              <p:nvPr/>
            </p:nvSpPr>
            <p:spPr bwMode="auto">
              <a:xfrm flipH="1">
                <a:off x="3072" y="3696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097" name="Line 25"/>
              <p:cNvSpPr>
                <a:spLocks noChangeShapeType="1"/>
              </p:cNvSpPr>
              <p:nvPr/>
            </p:nvSpPr>
            <p:spPr bwMode="auto">
              <a:xfrm flipH="1">
                <a:off x="3216" y="3696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098" name="Line 26"/>
              <p:cNvSpPr>
                <a:spLocks noChangeShapeType="1"/>
              </p:cNvSpPr>
              <p:nvPr/>
            </p:nvSpPr>
            <p:spPr bwMode="auto">
              <a:xfrm flipH="1">
                <a:off x="3360" y="3696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099" name="Line 27"/>
              <p:cNvSpPr>
                <a:spLocks noChangeShapeType="1"/>
              </p:cNvSpPr>
              <p:nvPr/>
            </p:nvSpPr>
            <p:spPr bwMode="auto">
              <a:xfrm flipH="1">
                <a:off x="1488" y="3696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100" name="Line 28"/>
              <p:cNvSpPr>
                <a:spLocks noChangeShapeType="1"/>
              </p:cNvSpPr>
              <p:nvPr/>
            </p:nvSpPr>
            <p:spPr bwMode="auto">
              <a:xfrm flipH="1">
                <a:off x="3504" y="3696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101" name="Line 29"/>
              <p:cNvSpPr>
                <a:spLocks noChangeShapeType="1"/>
              </p:cNvSpPr>
              <p:nvPr/>
            </p:nvSpPr>
            <p:spPr bwMode="auto">
              <a:xfrm flipH="1">
                <a:off x="3653" y="3920"/>
                <a:ext cx="43" cy="64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102" name="Line 30"/>
              <p:cNvSpPr>
                <a:spLocks noChangeShapeType="1"/>
              </p:cNvSpPr>
              <p:nvPr/>
            </p:nvSpPr>
            <p:spPr bwMode="auto">
              <a:xfrm flipH="1">
                <a:off x="1488" y="3696"/>
                <a:ext cx="41" cy="62"/>
              </a:xfrm>
              <a:prstGeom prst="line">
                <a:avLst/>
              </a:prstGeom>
              <a:noFill/>
              <a:ln w="12700">
                <a:solidFill>
                  <a:srgbClr val="0000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387103" name="Object 31"/>
            <p:cNvGraphicFramePr>
              <a:graphicFrameLocks noChangeAspect="1"/>
            </p:cNvGraphicFramePr>
            <p:nvPr/>
          </p:nvGraphicFramePr>
          <p:xfrm>
            <a:off x="3019" y="2146"/>
            <a:ext cx="18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107" name="Equation" r:id="rId3" imgW="164880" imgH="190440" progId="Equation.3">
                    <p:embed/>
                  </p:oleObj>
                </mc:Choice>
                <mc:Fallback>
                  <p:oleObj name="Equation" r:id="rId3" imgW="164880" imgH="19044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9" y="2146"/>
                          <a:ext cx="182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8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7104" name="Object 32"/>
            <p:cNvGraphicFramePr>
              <a:graphicFrameLocks noChangeAspect="1"/>
            </p:cNvGraphicFramePr>
            <p:nvPr/>
          </p:nvGraphicFramePr>
          <p:xfrm>
            <a:off x="3324" y="2149"/>
            <a:ext cx="19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108" name="Equation" r:id="rId5" imgW="177480" imgH="190440" progId="Equation.3">
                    <p:embed/>
                  </p:oleObj>
                </mc:Choice>
                <mc:Fallback>
                  <p:oleObj name="Equation" r:id="rId5" imgW="177480" imgH="19044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4" y="2149"/>
                          <a:ext cx="196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8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7105" name="Freeform 33"/>
            <p:cNvSpPr>
              <a:spLocks/>
            </p:cNvSpPr>
            <p:nvPr/>
          </p:nvSpPr>
          <p:spPr bwMode="auto">
            <a:xfrm>
              <a:off x="3072" y="2399"/>
              <a:ext cx="192" cy="72"/>
            </a:xfrm>
            <a:custGeom>
              <a:avLst/>
              <a:gdLst>
                <a:gd name="T0" fmla="*/ 0 w 192"/>
                <a:gd name="T1" fmla="*/ 72 h 72"/>
                <a:gd name="T2" fmla="*/ 43 w 192"/>
                <a:gd name="T3" fmla="*/ 10 h 72"/>
                <a:gd name="T4" fmla="*/ 130 w 192"/>
                <a:gd name="T5" fmla="*/ 10 h 72"/>
                <a:gd name="T6" fmla="*/ 192 w 192"/>
                <a:gd name="T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72">
                  <a:moveTo>
                    <a:pt x="0" y="72"/>
                  </a:moveTo>
                  <a:cubicBezTo>
                    <a:pt x="7" y="62"/>
                    <a:pt x="21" y="20"/>
                    <a:pt x="43" y="10"/>
                  </a:cubicBezTo>
                  <a:cubicBezTo>
                    <a:pt x="65" y="0"/>
                    <a:pt x="105" y="2"/>
                    <a:pt x="130" y="10"/>
                  </a:cubicBezTo>
                  <a:cubicBezTo>
                    <a:pt x="155" y="18"/>
                    <a:pt x="182" y="52"/>
                    <a:pt x="192" y="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7106" name="Freeform 34"/>
            <p:cNvSpPr>
              <a:spLocks/>
            </p:cNvSpPr>
            <p:nvPr/>
          </p:nvSpPr>
          <p:spPr bwMode="auto">
            <a:xfrm>
              <a:off x="3267" y="2408"/>
              <a:ext cx="192" cy="72"/>
            </a:xfrm>
            <a:custGeom>
              <a:avLst/>
              <a:gdLst>
                <a:gd name="T0" fmla="*/ 0 w 192"/>
                <a:gd name="T1" fmla="*/ 72 h 72"/>
                <a:gd name="T2" fmla="*/ 43 w 192"/>
                <a:gd name="T3" fmla="*/ 10 h 72"/>
                <a:gd name="T4" fmla="*/ 130 w 192"/>
                <a:gd name="T5" fmla="*/ 10 h 72"/>
                <a:gd name="T6" fmla="*/ 192 w 192"/>
                <a:gd name="T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72">
                  <a:moveTo>
                    <a:pt x="0" y="72"/>
                  </a:moveTo>
                  <a:cubicBezTo>
                    <a:pt x="7" y="62"/>
                    <a:pt x="21" y="20"/>
                    <a:pt x="43" y="10"/>
                  </a:cubicBezTo>
                  <a:cubicBezTo>
                    <a:pt x="65" y="0"/>
                    <a:pt x="105" y="2"/>
                    <a:pt x="130" y="10"/>
                  </a:cubicBezTo>
                  <a:cubicBezTo>
                    <a:pt x="155" y="18"/>
                    <a:pt x="182" y="52"/>
                    <a:pt x="192" y="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6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Refraction (transparency)</a:t>
            </a:r>
          </a:p>
        </p:txBody>
      </p:sp>
      <p:sp>
        <p:nvSpPr>
          <p:cNvPr id="3614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an object is transparent, it transmits light</a:t>
            </a:r>
          </a:p>
          <a:p>
            <a:r>
              <a:rPr lang="en-US"/>
              <a:t>Light travels through different materials at different speeds.</a:t>
            </a:r>
          </a:p>
          <a:p>
            <a:r>
              <a:rPr lang="en-US"/>
              <a:t>Thus, we get light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bending.</a:t>
            </a:r>
          </a:p>
          <a:p>
            <a:r>
              <a:rPr lang="en-US"/>
              <a:t>E.g., pole in water:</a:t>
            </a:r>
          </a:p>
        </p:txBody>
      </p:sp>
      <p:sp>
        <p:nvSpPr>
          <p:cNvPr id="361491" name="Line 19"/>
          <p:cNvSpPr>
            <a:spLocks noChangeShapeType="1"/>
          </p:cNvSpPr>
          <p:nvPr/>
        </p:nvSpPr>
        <p:spPr bwMode="auto">
          <a:xfrm>
            <a:off x="5732463" y="3554413"/>
            <a:ext cx="0" cy="2466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1492" name="Line 20"/>
          <p:cNvSpPr>
            <a:spLocks noChangeShapeType="1"/>
          </p:cNvSpPr>
          <p:nvPr/>
        </p:nvSpPr>
        <p:spPr bwMode="auto">
          <a:xfrm>
            <a:off x="7497763" y="3554413"/>
            <a:ext cx="0" cy="2466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1493" name="Line 21"/>
          <p:cNvSpPr>
            <a:spLocks noChangeShapeType="1"/>
          </p:cNvSpPr>
          <p:nvPr/>
        </p:nvSpPr>
        <p:spPr bwMode="auto">
          <a:xfrm>
            <a:off x="5737225" y="6021388"/>
            <a:ext cx="1760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1495" name="Freeform 23"/>
          <p:cNvSpPr>
            <a:spLocks/>
          </p:cNvSpPr>
          <p:nvPr/>
        </p:nvSpPr>
        <p:spPr bwMode="auto">
          <a:xfrm>
            <a:off x="5732463" y="4681538"/>
            <a:ext cx="1773237" cy="1335087"/>
          </a:xfrm>
          <a:custGeom>
            <a:avLst/>
            <a:gdLst>
              <a:gd name="T0" fmla="*/ 6 w 1117"/>
              <a:gd name="T1" fmla="*/ 73 h 841"/>
              <a:gd name="T2" fmla="*/ 0 w 1117"/>
              <a:gd name="T3" fmla="*/ 841 h 841"/>
              <a:gd name="T4" fmla="*/ 1108 w 1117"/>
              <a:gd name="T5" fmla="*/ 841 h 841"/>
              <a:gd name="T6" fmla="*/ 1115 w 1117"/>
              <a:gd name="T7" fmla="*/ 98 h 841"/>
              <a:gd name="T8" fmla="*/ 1047 w 1117"/>
              <a:gd name="T9" fmla="*/ 61 h 841"/>
              <a:gd name="T10" fmla="*/ 861 w 1117"/>
              <a:gd name="T11" fmla="*/ 12 h 841"/>
              <a:gd name="T12" fmla="*/ 786 w 1117"/>
              <a:gd name="T13" fmla="*/ 111 h 841"/>
              <a:gd name="T14" fmla="*/ 663 w 1117"/>
              <a:gd name="T15" fmla="*/ 92 h 841"/>
              <a:gd name="T16" fmla="*/ 625 w 1117"/>
              <a:gd name="T17" fmla="*/ 80 h 841"/>
              <a:gd name="T18" fmla="*/ 539 w 1117"/>
              <a:gd name="T19" fmla="*/ 49 h 841"/>
              <a:gd name="T20" fmla="*/ 520 w 1117"/>
              <a:gd name="T21" fmla="*/ 36 h 841"/>
              <a:gd name="T22" fmla="*/ 489 w 1117"/>
              <a:gd name="T23" fmla="*/ 80 h 841"/>
              <a:gd name="T24" fmla="*/ 446 w 1117"/>
              <a:gd name="T25" fmla="*/ 92 h 841"/>
              <a:gd name="T26" fmla="*/ 390 w 1117"/>
              <a:gd name="T27" fmla="*/ 80 h 841"/>
              <a:gd name="T28" fmla="*/ 316 w 1117"/>
              <a:gd name="T29" fmla="*/ 30 h 841"/>
              <a:gd name="T30" fmla="*/ 223 w 1117"/>
              <a:gd name="T31" fmla="*/ 73 h 841"/>
              <a:gd name="T32" fmla="*/ 130 w 1117"/>
              <a:gd name="T33" fmla="*/ 55 h 841"/>
              <a:gd name="T34" fmla="*/ 87 w 1117"/>
              <a:gd name="T35" fmla="*/ 36 h 841"/>
              <a:gd name="T36" fmla="*/ 25 w 1117"/>
              <a:gd name="T37" fmla="*/ 67 h 841"/>
              <a:gd name="T38" fmla="*/ 6 w 1117"/>
              <a:gd name="T39" fmla="*/ 73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17" h="841">
                <a:moveTo>
                  <a:pt x="6" y="73"/>
                </a:moveTo>
                <a:lnTo>
                  <a:pt x="0" y="841"/>
                </a:lnTo>
                <a:lnTo>
                  <a:pt x="1108" y="841"/>
                </a:lnTo>
                <a:cubicBezTo>
                  <a:pt x="1110" y="593"/>
                  <a:pt x="1117" y="346"/>
                  <a:pt x="1115" y="98"/>
                </a:cubicBezTo>
                <a:cubicBezTo>
                  <a:pt x="1115" y="79"/>
                  <a:pt x="1053" y="64"/>
                  <a:pt x="1047" y="61"/>
                </a:cubicBezTo>
                <a:cubicBezTo>
                  <a:pt x="989" y="33"/>
                  <a:pt x="922" y="32"/>
                  <a:pt x="861" y="12"/>
                </a:cubicBezTo>
                <a:cubicBezTo>
                  <a:pt x="836" y="46"/>
                  <a:pt x="829" y="95"/>
                  <a:pt x="786" y="111"/>
                </a:cubicBezTo>
                <a:cubicBezTo>
                  <a:pt x="685" y="103"/>
                  <a:pt x="728" y="113"/>
                  <a:pt x="663" y="92"/>
                </a:cubicBezTo>
                <a:cubicBezTo>
                  <a:pt x="650" y="88"/>
                  <a:pt x="625" y="80"/>
                  <a:pt x="625" y="80"/>
                </a:cubicBezTo>
                <a:cubicBezTo>
                  <a:pt x="604" y="57"/>
                  <a:pt x="568" y="59"/>
                  <a:pt x="539" y="49"/>
                </a:cubicBezTo>
                <a:cubicBezTo>
                  <a:pt x="533" y="45"/>
                  <a:pt x="528" y="37"/>
                  <a:pt x="520" y="36"/>
                </a:cubicBezTo>
                <a:cubicBezTo>
                  <a:pt x="490" y="30"/>
                  <a:pt x="501" y="68"/>
                  <a:pt x="489" y="80"/>
                </a:cubicBezTo>
                <a:cubicBezTo>
                  <a:pt x="479" y="91"/>
                  <a:pt x="460" y="89"/>
                  <a:pt x="446" y="92"/>
                </a:cubicBezTo>
                <a:cubicBezTo>
                  <a:pt x="427" y="88"/>
                  <a:pt x="408" y="86"/>
                  <a:pt x="390" y="80"/>
                </a:cubicBezTo>
                <a:cubicBezTo>
                  <a:pt x="362" y="71"/>
                  <a:pt x="346" y="40"/>
                  <a:pt x="316" y="30"/>
                </a:cubicBezTo>
                <a:cubicBezTo>
                  <a:pt x="283" y="0"/>
                  <a:pt x="252" y="54"/>
                  <a:pt x="223" y="73"/>
                </a:cubicBezTo>
                <a:cubicBezTo>
                  <a:pt x="192" y="67"/>
                  <a:pt x="160" y="65"/>
                  <a:pt x="130" y="55"/>
                </a:cubicBezTo>
                <a:cubicBezTo>
                  <a:pt x="113" y="37"/>
                  <a:pt x="112" y="28"/>
                  <a:pt x="87" y="36"/>
                </a:cubicBezTo>
                <a:cubicBezTo>
                  <a:pt x="66" y="57"/>
                  <a:pt x="55" y="61"/>
                  <a:pt x="25" y="67"/>
                </a:cubicBezTo>
                <a:cubicBezTo>
                  <a:pt x="10" y="82"/>
                  <a:pt x="16" y="85"/>
                  <a:pt x="6" y="73"/>
                </a:cubicBez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61498" name="Group 26"/>
          <p:cNvGrpSpPr>
            <a:grpSpLocks/>
          </p:cNvGrpSpPr>
          <p:nvPr/>
        </p:nvGrpSpPr>
        <p:grpSpPr bwMode="auto">
          <a:xfrm>
            <a:off x="6269038" y="3971925"/>
            <a:ext cx="404812" cy="1779588"/>
            <a:chOff x="3647" y="2477"/>
            <a:chExt cx="255" cy="1121"/>
          </a:xfrm>
        </p:grpSpPr>
        <p:sp>
          <p:nvSpPr>
            <p:cNvPr id="361496" name="AutoShape 24"/>
            <p:cNvSpPr>
              <a:spLocks noChangeArrowheads="1"/>
            </p:cNvSpPr>
            <p:nvPr/>
          </p:nvSpPr>
          <p:spPr bwMode="auto">
            <a:xfrm rot="-1992588">
              <a:off x="3647" y="2477"/>
              <a:ext cx="155" cy="552"/>
            </a:xfrm>
            <a:prstGeom prst="parallelogram">
              <a:avLst>
                <a:gd name="adj" fmla="val 43870"/>
              </a:avLst>
            </a:prstGeom>
            <a:solidFill>
              <a:schemeClr val="accent1"/>
            </a:solidFill>
            <a:ln w="9525">
              <a:solidFill>
                <a:srgbClr val="2004C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497" name="Freeform 25"/>
            <p:cNvSpPr>
              <a:spLocks/>
            </p:cNvSpPr>
            <p:nvPr/>
          </p:nvSpPr>
          <p:spPr bwMode="auto">
            <a:xfrm>
              <a:off x="3803" y="2973"/>
              <a:ext cx="99" cy="625"/>
            </a:xfrm>
            <a:custGeom>
              <a:avLst/>
              <a:gdLst>
                <a:gd name="T0" fmla="*/ 0 w 105"/>
                <a:gd name="T1" fmla="*/ 56 h 625"/>
                <a:gd name="T2" fmla="*/ 18 w 105"/>
                <a:gd name="T3" fmla="*/ 625 h 625"/>
                <a:gd name="T4" fmla="*/ 105 w 105"/>
                <a:gd name="T5" fmla="*/ 613 h 625"/>
                <a:gd name="T6" fmla="*/ 93 w 105"/>
                <a:gd name="T7" fmla="*/ 0 h 625"/>
                <a:gd name="T8" fmla="*/ 0 w 105"/>
                <a:gd name="T9" fmla="*/ 5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625">
                  <a:moveTo>
                    <a:pt x="0" y="56"/>
                  </a:moveTo>
                  <a:lnTo>
                    <a:pt x="18" y="625"/>
                  </a:lnTo>
                  <a:lnTo>
                    <a:pt x="105" y="613"/>
                  </a:lnTo>
                  <a:lnTo>
                    <a:pt x="93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2004C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Refraction (transparency)</a:t>
            </a:r>
          </a:p>
        </p:txBody>
      </p:sp>
      <p:sp>
        <p:nvSpPr>
          <p:cNvPr id="388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manner in which light travels through a material is accounted for by the object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index of refraction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</a:t>
            </a:r>
          </a:p>
          <a:p>
            <a:pPr lvl="1"/>
            <a:r>
              <a:rPr lang="en-US"/>
              <a:t>the ratio of the speed of light through the material to the speed of light in a vacuum</a:t>
            </a:r>
          </a:p>
          <a:p>
            <a:r>
              <a:rPr lang="en-US"/>
              <a:t>Light bend computed by Snell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law:</a:t>
            </a:r>
          </a:p>
          <a:p>
            <a:pPr lvl="1" algn="just">
              <a:spcBef>
                <a:spcPct val="100000"/>
              </a:spcBef>
              <a:buFont typeface="Wingdings" charset="0"/>
              <a:buNone/>
            </a:pPr>
            <a:endParaRPr lang="en-US"/>
          </a:p>
        </p:txBody>
      </p:sp>
      <p:graphicFrame>
        <p:nvGraphicFramePr>
          <p:cNvPr id="388112" name="Object 16"/>
          <p:cNvGraphicFramePr>
            <a:graphicFrameLocks noChangeAspect="1"/>
          </p:cNvGraphicFramePr>
          <p:nvPr/>
        </p:nvGraphicFramePr>
        <p:xfrm>
          <a:off x="6621463" y="2701925"/>
          <a:ext cx="13239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19" name="Equation" r:id="rId3" imgW="596880" imgH="380880" progId="Equation.3">
                  <p:embed/>
                </p:oleObj>
              </mc:Choice>
              <mc:Fallback>
                <p:oleObj name="Equation" r:id="rId3" imgW="596880" imgH="380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463" y="2701925"/>
                        <a:ext cx="132397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0" name="Line 4"/>
          <p:cNvSpPr>
            <a:spLocks noChangeShapeType="1"/>
          </p:cNvSpPr>
          <p:nvPr/>
        </p:nvSpPr>
        <p:spPr bwMode="auto">
          <a:xfrm>
            <a:off x="1989138" y="4802188"/>
            <a:ext cx="5181600" cy="0"/>
          </a:xfrm>
          <a:prstGeom prst="line">
            <a:avLst/>
          </a:prstGeom>
          <a:noFill/>
          <a:ln w="12700">
            <a:solidFill>
              <a:srgbClr val="78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01" name="Line 5"/>
          <p:cNvSpPr>
            <a:spLocks noChangeShapeType="1"/>
          </p:cNvSpPr>
          <p:nvPr/>
        </p:nvSpPr>
        <p:spPr bwMode="auto">
          <a:xfrm>
            <a:off x="1989138" y="5564188"/>
            <a:ext cx="5181600" cy="0"/>
          </a:xfrm>
          <a:prstGeom prst="line">
            <a:avLst/>
          </a:prstGeom>
          <a:noFill/>
          <a:ln w="12700">
            <a:solidFill>
              <a:srgbClr val="78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02" name="Text Box 6"/>
          <p:cNvSpPr txBox="1">
            <a:spLocks noChangeArrowheads="1"/>
          </p:cNvSpPr>
          <p:nvPr/>
        </p:nvSpPr>
        <p:spPr bwMode="auto">
          <a:xfrm>
            <a:off x="1973263" y="5068888"/>
            <a:ext cx="1130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783C00"/>
                </a:solidFill>
              </a:rPr>
              <a:t>Medium 2</a:t>
            </a:r>
          </a:p>
        </p:txBody>
      </p:sp>
      <p:sp>
        <p:nvSpPr>
          <p:cNvPr id="388103" name="Line 7"/>
          <p:cNvSpPr>
            <a:spLocks noChangeShapeType="1"/>
          </p:cNvSpPr>
          <p:nvPr/>
        </p:nvSpPr>
        <p:spPr bwMode="auto">
          <a:xfrm flipV="1">
            <a:off x="4351338" y="4040188"/>
            <a:ext cx="0" cy="762000"/>
          </a:xfrm>
          <a:prstGeom prst="line">
            <a:avLst/>
          </a:prstGeom>
          <a:noFill/>
          <a:ln w="12700">
            <a:solidFill>
              <a:srgbClr val="78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04" name="Text Box 8"/>
          <p:cNvSpPr txBox="1">
            <a:spLocks noChangeArrowheads="1"/>
          </p:cNvSpPr>
          <p:nvPr/>
        </p:nvSpPr>
        <p:spPr bwMode="auto">
          <a:xfrm>
            <a:off x="4411663" y="39258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rgbClr val="783C00"/>
                </a:solidFill>
              </a:rPr>
              <a:t>n</a:t>
            </a:r>
          </a:p>
        </p:txBody>
      </p:sp>
      <p:sp>
        <p:nvSpPr>
          <p:cNvPr id="388105" name="Line 9"/>
          <p:cNvSpPr>
            <a:spLocks noChangeShapeType="1"/>
          </p:cNvSpPr>
          <p:nvPr/>
        </p:nvSpPr>
        <p:spPr bwMode="auto">
          <a:xfrm>
            <a:off x="3132138" y="4040188"/>
            <a:ext cx="1219200" cy="762000"/>
          </a:xfrm>
          <a:prstGeom prst="line">
            <a:avLst/>
          </a:prstGeom>
          <a:noFill/>
          <a:ln w="12700">
            <a:solidFill>
              <a:srgbClr val="78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06" name="Text Box 10"/>
          <p:cNvSpPr txBox="1">
            <a:spLocks noChangeArrowheads="1"/>
          </p:cNvSpPr>
          <p:nvPr/>
        </p:nvSpPr>
        <p:spPr bwMode="auto">
          <a:xfrm>
            <a:off x="2827338" y="3887788"/>
            <a:ext cx="273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rgbClr val="783C00"/>
                </a:solidFill>
              </a:rPr>
              <a:t>I</a:t>
            </a:r>
            <a:endParaRPr lang="en-US" sz="1800" i="1" baseline="-25000">
              <a:solidFill>
                <a:srgbClr val="783C00"/>
              </a:solidFill>
            </a:endParaRPr>
          </a:p>
        </p:txBody>
      </p:sp>
      <p:sp>
        <p:nvSpPr>
          <p:cNvPr id="388107" name="Line 11"/>
          <p:cNvSpPr>
            <a:spLocks noChangeShapeType="1"/>
          </p:cNvSpPr>
          <p:nvPr/>
        </p:nvSpPr>
        <p:spPr bwMode="auto">
          <a:xfrm>
            <a:off x="4351338" y="4802188"/>
            <a:ext cx="304800" cy="762000"/>
          </a:xfrm>
          <a:prstGeom prst="line">
            <a:avLst/>
          </a:prstGeom>
          <a:noFill/>
          <a:ln w="12700">
            <a:solidFill>
              <a:srgbClr val="78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08" name="Line 12"/>
          <p:cNvSpPr>
            <a:spLocks noChangeShapeType="1"/>
          </p:cNvSpPr>
          <p:nvPr/>
        </p:nvSpPr>
        <p:spPr bwMode="auto">
          <a:xfrm>
            <a:off x="4656138" y="5564188"/>
            <a:ext cx="1600200" cy="990600"/>
          </a:xfrm>
          <a:prstGeom prst="line">
            <a:avLst/>
          </a:prstGeom>
          <a:noFill/>
          <a:ln w="12700">
            <a:solidFill>
              <a:srgbClr val="78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109" name="Line 13"/>
          <p:cNvSpPr>
            <a:spLocks noChangeShapeType="1"/>
          </p:cNvSpPr>
          <p:nvPr/>
        </p:nvSpPr>
        <p:spPr bwMode="auto">
          <a:xfrm>
            <a:off x="4351338" y="4802188"/>
            <a:ext cx="0" cy="762000"/>
          </a:xfrm>
          <a:prstGeom prst="line">
            <a:avLst/>
          </a:prstGeom>
          <a:noFill/>
          <a:ln w="9525">
            <a:solidFill>
              <a:srgbClr val="00008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88110" name="Object 14"/>
          <p:cNvGraphicFramePr>
            <a:graphicFrameLocks noChangeAspect="1"/>
          </p:cNvGraphicFramePr>
          <p:nvPr/>
        </p:nvGraphicFramePr>
        <p:xfrm>
          <a:off x="4035425" y="4257675"/>
          <a:ext cx="2889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20" name="Equation" r:id="rId5" imgW="164880" imgH="241200" progId="Equation.3">
                  <p:embed/>
                </p:oleObj>
              </mc:Choice>
              <mc:Fallback>
                <p:oleObj name="Equation" r:id="rId5" imgW="164880" imgH="241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5" y="4257675"/>
                        <a:ext cx="2889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11" name="Object 15"/>
          <p:cNvGraphicFramePr>
            <a:graphicFrameLocks noChangeAspect="1"/>
          </p:cNvGraphicFramePr>
          <p:nvPr/>
        </p:nvGraphicFramePr>
        <p:xfrm>
          <a:off x="4335463" y="5110163"/>
          <a:ext cx="2222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21" name="Equation" r:id="rId7" imgW="126720" imgH="203040" progId="Equation.3">
                  <p:embed/>
                </p:oleObj>
              </mc:Choice>
              <mc:Fallback>
                <p:oleObj name="Equation" r:id="rId7" imgW="126720" imgH="203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3" y="5110163"/>
                        <a:ext cx="2222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14" name="Text Box 18"/>
          <p:cNvSpPr txBox="1">
            <a:spLocks noChangeArrowheads="1"/>
          </p:cNvSpPr>
          <p:nvPr/>
        </p:nvSpPr>
        <p:spPr bwMode="auto">
          <a:xfrm>
            <a:off x="1985963" y="4287838"/>
            <a:ext cx="1130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783C00"/>
                </a:solidFill>
              </a:rPr>
              <a:t>Medium 1</a:t>
            </a:r>
          </a:p>
        </p:txBody>
      </p:sp>
      <p:sp>
        <p:nvSpPr>
          <p:cNvPr id="388118" name="Text Box 22"/>
          <p:cNvSpPr txBox="1">
            <a:spLocks noChangeArrowheads="1"/>
          </p:cNvSpPr>
          <p:nvPr/>
        </p:nvSpPr>
        <p:spPr bwMode="auto">
          <a:xfrm>
            <a:off x="4557713" y="4926013"/>
            <a:ext cx="461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i="1">
                <a:solidFill>
                  <a:srgbClr val="783C00"/>
                </a:solidFill>
              </a:rPr>
              <a:t>T</a:t>
            </a:r>
            <a:endParaRPr lang="en-US" sz="1800" i="1" baseline="-25000">
              <a:solidFill>
                <a:srgbClr val="783C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ray can be represented explicitly </a:t>
            </a:r>
            <a:r>
              <a:rPr lang="en-US" sz="2400">
                <a:solidFill>
                  <a:srgbClr val="00008C"/>
                </a:solidFill>
              </a:rPr>
              <a:t>(in parametric form)</a:t>
            </a:r>
            <a:r>
              <a:rPr lang="en-US"/>
              <a:t> as an origin </a:t>
            </a:r>
            <a:r>
              <a:rPr lang="en-US" sz="2400">
                <a:solidFill>
                  <a:srgbClr val="00008C"/>
                </a:solidFill>
              </a:rPr>
              <a:t>(point)</a:t>
            </a:r>
            <a:r>
              <a:rPr lang="en-US"/>
              <a:t> and a direction </a:t>
            </a:r>
            <a:r>
              <a:rPr lang="en-US" sz="2400">
                <a:solidFill>
                  <a:srgbClr val="00008C"/>
                </a:solidFill>
              </a:rPr>
              <a:t>(vector)</a:t>
            </a:r>
            <a:r>
              <a:rPr lang="en-US"/>
              <a:t>:</a:t>
            </a:r>
          </a:p>
          <a:p>
            <a:pPr lvl="1">
              <a:spcBef>
                <a:spcPct val="125000"/>
              </a:spcBef>
            </a:pPr>
            <a:r>
              <a:rPr lang="en-US"/>
              <a:t>Origin: </a:t>
            </a:r>
          </a:p>
          <a:p>
            <a:pPr lvl="1">
              <a:spcBef>
                <a:spcPct val="250000"/>
              </a:spcBef>
            </a:pPr>
            <a:r>
              <a:rPr lang="en-US"/>
              <a:t>Direction:</a:t>
            </a:r>
          </a:p>
          <a:p>
            <a:pPr>
              <a:spcBef>
                <a:spcPct val="150000"/>
              </a:spcBef>
            </a:pPr>
            <a:r>
              <a:rPr lang="en-US"/>
              <a:t>The ray consists of all points:</a:t>
            </a:r>
          </a:p>
          <a:p>
            <a:pPr lvl="1">
              <a:buFont typeface="Wingdings" charset="0"/>
              <a:buNone/>
            </a:pPr>
            <a:r>
              <a:rPr lang="en-US" b="1" i="1"/>
              <a:t>	R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) = </a:t>
            </a:r>
            <a:r>
              <a:rPr lang="en-US" b="1" i="1"/>
              <a:t>R</a:t>
            </a:r>
            <a:r>
              <a:rPr lang="en-US" i="1" baseline="-25000"/>
              <a:t>o</a:t>
            </a:r>
            <a:r>
              <a:rPr lang="en-US"/>
              <a:t> + </a:t>
            </a:r>
            <a:r>
              <a:rPr lang="en-US" b="1" i="1"/>
              <a:t>R</a:t>
            </a:r>
            <a:r>
              <a:rPr lang="en-US" i="1" baseline="-25000"/>
              <a:t>d</a:t>
            </a:r>
            <a:r>
              <a:rPr lang="en-US" i="1"/>
              <a:t>t</a:t>
            </a:r>
          </a:p>
        </p:txBody>
      </p:sp>
      <p:sp>
        <p:nvSpPr>
          <p:cNvPr id="364547" name="Line 3"/>
          <p:cNvSpPr>
            <a:spLocks noChangeShapeType="1"/>
          </p:cNvSpPr>
          <p:nvPr/>
        </p:nvSpPr>
        <p:spPr bwMode="auto">
          <a:xfrm flipV="1">
            <a:off x="4838700" y="3162300"/>
            <a:ext cx="3657600" cy="2743200"/>
          </a:xfrm>
          <a:prstGeom prst="line">
            <a:avLst/>
          </a:prstGeom>
          <a:noFill/>
          <a:ln w="12700">
            <a:solidFill>
              <a:srgbClr val="783C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45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Recall: Ray Representation</a:t>
            </a:r>
            <a:endParaRPr lang="en-US" sz="2800">
              <a:solidFill>
                <a:srgbClr val="00008C"/>
              </a:solidFill>
            </a:endParaRPr>
          </a:p>
        </p:txBody>
      </p:sp>
      <p:graphicFrame>
        <p:nvGraphicFramePr>
          <p:cNvPr id="364549" name="Object 5"/>
          <p:cNvGraphicFramePr>
            <a:graphicFrameLocks noChangeAspect="1"/>
          </p:cNvGraphicFramePr>
          <p:nvPr/>
        </p:nvGraphicFramePr>
        <p:xfrm>
          <a:off x="2433638" y="1901825"/>
          <a:ext cx="99695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62" name="Equation" r:id="rId3" imgW="571320" imgH="596880" progId="Equation.3">
                  <p:embed/>
                </p:oleObj>
              </mc:Choice>
              <mc:Fallback>
                <p:oleObj name="Equation" r:id="rId3" imgW="571320" imgH="596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1901825"/>
                        <a:ext cx="996950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0" name="Object 6"/>
          <p:cNvGraphicFramePr>
            <a:graphicFrameLocks noChangeAspect="1"/>
          </p:cNvGraphicFramePr>
          <p:nvPr/>
        </p:nvGraphicFramePr>
        <p:xfrm>
          <a:off x="2439988" y="3165475"/>
          <a:ext cx="1050925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63" name="Equation" r:id="rId5" imgW="596880" imgH="596880" progId="Equation.3">
                  <p:embed/>
                </p:oleObj>
              </mc:Choice>
              <mc:Fallback>
                <p:oleObj name="Equation" r:id="rId5" imgW="596880" imgH="596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3165475"/>
                        <a:ext cx="1050925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51" name="Text Box 7"/>
          <p:cNvSpPr txBox="1">
            <a:spLocks noChangeArrowheads="1"/>
          </p:cNvSpPr>
          <p:nvPr/>
        </p:nvSpPr>
        <p:spPr bwMode="auto">
          <a:xfrm>
            <a:off x="5715000" y="5105400"/>
            <a:ext cx="1074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8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rgbClr val="00008C"/>
                </a:solidFill>
              </a:rPr>
              <a:t>R</a:t>
            </a:r>
            <a:r>
              <a:rPr lang="en-US" sz="1800" i="1" baseline="-25000">
                <a:solidFill>
                  <a:srgbClr val="00008C"/>
                </a:solidFill>
              </a:rPr>
              <a:t>o</a:t>
            </a:r>
            <a:r>
              <a:rPr lang="en-US" sz="1800">
                <a:solidFill>
                  <a:srgbClr val="00008C"/>
                </a:solidFill>
              </a:rPr>
              <a:t> = </a:t>
            </a:r>
            <a:r>
              <a:rPr lang="en-US" sz="1800" b="1" i="1">
                <a:solidFill>
                  <a:srgbClr val="00008C"/>
                </a:solidFill>
              </a:rPr>
              <a:t>R</a:t>
            </a:r>
            <a:r>
              <a:rPr lang="en-US" sz="1800">
                <a:solidFill>
                  <a:srgbClr val="00008C"/>
                </a:solidFill>
              </a:rPr>
              <a:t>(0)</a:t>
            </a:r>
          </a:p>
        </p:txBody>
      </p:sp>
      <p:sp>
        <p:nvSpPr>
          <p:cNvPr id="364552" name="Text Box 8"/>
          <p:cNvSpPr txBox="1">
            <a:spLocks noChangeArrowheads="1"/>
          </p:cNvSpPr>
          <p:nvPr/>
        </p:nvSpPr>
        <p:spPr bwMode="auto">
          <a:xfrm>
            <a:off x="4829175" y="5783263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8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rgbClr val="00008C"/>
                </a:solidFill>
              </a:rPr>
              <a:t>R</a:t>
            </a:r>
            <a:r>
              <a:rPr lang="en-US" sz="1800">
                <a:solidFill>
                  <a:srgbClr val="00008C"/>
                </a:solidFill>
              </a:rPr>
              <a:t>(–1)</a:t>
            </a:r>
          </a:p>
        </p:txBody>
      </p:sp>
      <p:sp>
        <p:nvSpPr>
          <p:cNvPr id="364553" name="Oval 9"/>
          <p:cNvSpPr>
            <a:spLocks noChangeArrowheads="1"/>
          </p:cNvSpPr>
          <p:nvPr/>
        </p:nvSpPr>
        <p:spPr bwMode="auto">
          <a:xfrm>
            <a:off x="5715000" y="5181600"/>
            <a:ext cx="76200" cy="76200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0000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54" name="Oval 10"/>
          <p:cNvSpPr>
            <a:spLocks noChangeArrowheads="1"/>
          </p:cNvSpPr>
          <p:nvPr/>
        </p:nvSpPr>
        <p:spPr bwMode="auto">
          <a:xfrm>
            <a:off x="6629400" y="4495800"/>
            <a:ext cx="76200" cy="762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55" name="Oval 11"/>
          <p:cNvSpPr>
            <a:spLocks noChangeArrowheads="1"/>
          </p:cNvSpPr>
          <p:nvPr/>
        </p:nvSpPr>
        <p:spPr bwMode="auto">
          <a:xfrm>
            <a:off x="7543800" y="3810000"/>
            <a:ext cx="76200" cy="762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56" name="Oval 12"/>
          <p:cNvSpPr>
            <a:spLocks noChangeArrowheads="1"/>
          </p:cNvSpPr>
          <p:nvPr/>
        </p:nvSpPr>
        <p:spPr bwMode="auto">
          <a:xfrm>
            <a:off x="4800600" y="5867400"/>
            <a:ext cx="76200" cy="762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57" name="Oval 13"/>
          <p:cNvSpPr>
            <a:spLocks noChangeArrowheads="1"/>
          </p:cNvSpPr>
          <p:nvPr/>
        </p:nvSpPr>
        <p:spPr bwMode="auto">
          <a:xfrm>
            <a:off x="8458200" y="3124200"/>
            <a:ext cx="76200" cy="762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58" name="Text Box 14"/>
          <p:cNvSpPr txBox="1">
            <a:spLocks noChangeArrowheads="1"/>
          </p:cNvSpPr>
          <p:nvPr/>
        </p:nvSpPr>
        <p:spPr bwMode="auto">
          <a:xfrm>
            <a:off x="6665913" y="4367213"/>
            <a:ext cx="1546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8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rgbClr val="00008C"/>
                </a:solidFill>
              </a:rPr>
              <a:t>R</a:t>
            </a:r>
            <a:r>
              <a:rPr lang="en-US" sz="1800" i="1" baseline="-25000">
                <a:solidFill>
                  <a:srgbClr val="00008C"/>
                </a:solidFill>
              </a:rPr>
              <a:t>o</a:t>
            </a:r>
            <a:r>
              <a:rPr lang="en-US" sz="1800">
                <a:solidFill>
                  <a:srgbClr val="00008C"/>
                </a:solidFill>
              </a:rPr>
              <a:t> + </a:t>
            </a:r>
            <a:r>
              <a:rPr lang="en-US" sz="1800" b="1" i="1">
                <a:solidFill>
                  <a:srgbClr val="00008C"/>
                </a:solidFill>
              </a:rPr>
              <a:t>R</a:t>
            </a:r>
            <a:r>
              <a:rPr lang="en-US" sz="1800" i="1" baseline="-25000">
                <a:solidFill>
                  <a:srgbClr val="00008C"/>
                </a:solidFill>
              </a:rPr>
              <a:t>d</a:t>
            </a:r>
            <a:r>
              <a:rPr lang="en-US" sz="1800" i="1">
                <a:solidFill>
                  <a:srgbClr val="00008C"/>
                </a:solidFill>
              </a:rPr>
              <a:t> </a:t>
            </a:r>
            <a:r>
              <a:rPr lang="en-US" sz="1800">
                <a:solidFill>
                  <a:srgbClr val="00008C"/>
                </a:solidFill>
              </a:rPr>
              <a:t>= </a:t>
            </a:r>
            <a:r>
              <a:rPr lang="en-US" sz="1800" b="1" i="1">
                <a:solidFill>
                  <a:srgbClr val="00008C"/>
                </a:solidFill>
              </a:rPr>
              <a:t>R</a:t>
            </a:r>
            <a:r>
              <a:rPr lang="en-US" sz="1800">
                <a:solidFill>
                  <a:srgbClr val="00008C"/>
                </a:solidFill>
              </a:rPr>
              <a:t>(1)</a:t>
            </a:r>
          </a:p>
        </p:txBody>
      </p:sp>
      <p:sp>
        <p:nvSpPr>
          <p:cNvPr id="364559" name="Text Box 15"/>
          <p:cNvSpPr txBox="1">
            <a:spLocks noChangeArrowheads="1"/>
          </p:cNvSpPr>
          <p:nvPr/>
        </p:nvSpPr>
        <p:spPr bwMode="auto">
          <a:xfrm>
            <a:off x="7580313" y="3725863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8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rgbClr val="00008C"/>
                </a:solidFill>
              </a:rPr>
              <a:t>R</a:t>
            </a:r>
            <a:r>
              <a:rPr lang="en-US" sz="1800">
                <a:solidFill>
                  <a:srgbClr val="00008C"/>
                </a:solidFill>
              </a:rPr>
              <a:t>(2)</a:t>
            </a:r>
          </a:p>
        </p:txBody>
      </p:sp>
      <p:sp>
        <p:nvSpPr>
          <p:cNvPr id="364560" name="Text Box 16"/>
          <p:cNvSpPr txBox="1">
            <a:spLocks noChangeArrowheads="1"/>
          </p:cNvSpPr>
          <p:nvPr/>
        </p:nvSpPr>
        <p:spPr bwMode="auto">
          <a:xfrm>
            <a:off x="8077200" y="27432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8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rgbClr val="00008C"/>
                </a:solidFill>
              </a:rPr>
              <a:t>R</a:t>
            </a:r>
            <a:r>
              <a:rPr lang="en-US" sz="1800">
                <a:solidFill>
                  <a:srgbClr val="00008C"/>
                </a:solidFill>
              </a:rPr>
              <a:t>(3)</a:t>
            </a:r>
          </a:p>
        </p:txBody>
      </p:sp>
      <p:sp>
        <p:nvSpPr>
          <p:cNvPr id="364561" name="Line 17"/>
          <p:cNvSpPr>
            <a:spLocks noChangeShapeType="1"/>
          </p:cNvSpPr>
          <p:nvPr/>
        </p:nvSpPr>
        <p:spPr bwMode="auto">
          <a:xfrm flipV="1">
            <a:off x="5753100" y="4533900"/>
            <a:ext cx="914400" cy="685800"/>
          </a:xfrm>
          <a:prstGeom prst="line">
            <a:avLst/>
          </a:prstGeom>
          <a:noFill/>
          <a:ln w="19050">
            <a:solidFill>
              <a:srgbClr val="78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Refraction Indices</a:t>
            </a:r>
          </a:p>
        </p:txBody>
      </p:sp>
      <p:sp>
        <p:nvSpPr>
          <p:cNvPr id="362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	Index of refraction for various materials:</a:t>
            </a:r>
          </a:p>
          <a:p>
            <a:pPr>
              <a:buFontTx/>
              <a:buNone/>
            </a:pPr>
            <a:r>
              <a:rPr lang="en-US" sz="2400">
                <a:solidFill>
                  <a:srgbClr val="00008C"/>
                </a:solidFill>
              </a:rPr>
              <a:t>		Material		Index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sz="2400">
                <a:solidFill>
                  <a:srgbClr val="00008C"/>
                </a:solidFill>
              </a:rPr>
              <a:t>		Vacuum		1.0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sz="2400">
                <a:solidFill>
                  <a:srgbClr val="00008C"/>
                </a:solidFill>
              </a:rPr>
              <a:t>		Air			1.0003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sz="2400">
                <a:solidFill>
                  <a:srgbClr val="00008C"/>
                </a:solidFill>
              </a:rPr>
              <a:t>		Water			1.33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sz="2400">
                <a:solidFill>
                  <a:srgbClr val="00008C"/>
                </a:solidFill>
              </a:rPr>
              <a:t>		Alcohol		1.36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sz="2400">
                <a:solidFill>
                  <a:srgbClr val="00008C"/>
                </a:solidFill>
              </a:rPr>
              <a:t>		Fused quartz		1.46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sz="2400">
                <a:solidFill>
                  <a:srgbClr val="00008C"/>
                </a:solidFill>
              </a:rPr>
              <a:t>		Crown glass		1.52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sz="2400">
                <a:solidFill>
                  <a:srgbClr val="00008C"/>
                </a:solidFill>
              </a:rPr>
              <a:t>		Flint glass		1.65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sz="2400">
                <a:solidFill>
                  <a:srgbClr val="00008C"/>
                </a:solidFill>
              </a:rPr>
              <a:t>		Sapphire		1.77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sz="2400">
                <a:solidFill>
                  <a:srgbClr val="00008C"/>
                </a:solidFill>
              </a:rPr>
              <a:t>		Heavy flint glass	1.89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sz="2400">
                <a:solidFill>
                  <a:srgbClr val="00008C"/>
                </a:solidFill>
              </a:rPr>
              <a:t>		Diamond		2.42</a:t>
            </a:r>
          </a:p>
        </p:txBody>
      </p:sp>
      <p:sp>
        <p:nvSpPr>
          <p:cNvPr id="362500" name="Line 4"/>
          <p:cNvSpPr>
            <a:spLocks noChangeShapeType="1"/>
          </p:cNvSpPr>
          <p:nvPr/>
        </p:nvSpPr>
        <p:spPr bwMode="auto">
          <a:xfrm>
            <a:off x="1219200" y="2005013"/>
            <a:ext cx="4495800" cy="0"/>
          </a:xfrm>
          <a:prstGeom prst="line">
            <a:avLst/>
          </a:prstGeom>
          <a:noFill/>
          <a:ln w="28575">
            <a:solidFill>
              <a:srgbClr val="00008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53" name="Rectangle 33"/>
          <p:cNvSpPr>
            <a:spLocks noChangeArrowheads="1"/>
          </p:cNvSpPr>
          <p:nvPr/>
        </p:nvSpPr>
        <p:spPr bwMode="auto">
          <a:xfrm>
            <a:off x="6369050" y="3028950"/>
            <a:ext cx="2373313" cy="739775"/>
          </a:xfrm>
          <a:prstGeom prst="rect">
            <a:avLst/>
          </a:prstGeom>
          <a:solidFill>
            <a:srgbClr val="FFCDEE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52" name="Rectangle 32"/>
          <p:cNvSpPr>
            <a:spLocks noChangeArrowheads="1"/>
          </p:cNvSpPr>
          <p:nvPr/>
        </p:nvSpPr>
        <p:spPr bwMode="auto">
          <a:xfrm>
            <a:off x="6369050" y="3787775"/>
            <a:ext cx="2365375" cy="1039813"/>
          </a:xfrm>
          <a:prstGeom prst="rect">
            <a:avLst/>
          </a:prstGeom>
          <a:solidFill>
            <a:schemeClr val="folHlink">
              <a:alpha val="5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51" name="Rectangle 31"/>
          <p:cNvSpPr>
            <a:spLocks noChangeArrowheads="1"/>
          </p:cNvSpPr>
          <p:nvPr/>
        </p:nvSpPr>
        <p:spPr bwMode="auto">
          <a:xfrm>
            <a:off x="6369050" y="1989138"/>
            <a:ext cx="2365375" cy="1039812"/>
          </a:xfrm>
          <a:prstGeom prst="rect">
            <a:avLst/>
          </a:prstGeom>
          <a:solidFill>
            <a:schemeClr val="folHlink">
              <a:alpha val="5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Refraction</a:t>
            </a:r>
          </a:p>
        </p:txBody>
      </p:sp>
      <p:sp>
        <p:nvSpPr>
          <p:cNvPr id="3635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/>
              <a:t>How do we compute T?</a:t>
            </a:r>
          </a:p>
        </p:txBody>
      </p:sp>
      <p:sp>
        <p:nvSpPr>
          <p:cNvPr id="363533" name="Text Box 13"/>
          <p:cNvSpPr txBox="1">
            <a:spLocks noChangeArrowheads="1"/>
          </p:cNvSpPr>
          <p:nvPr/>
        </p:nvSpPr>
        <p:spPr bwMode="auto">
          <a:xfrm>
            <a:off x="381000" y="1811338"/>
            <a:ext cx="59944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569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569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569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569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569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569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569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569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569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008C"/>
                </a:solidFill>
              </a:rPr>
              <a:t>1.	Let n</a:t>
            </a:r>
            <a:r>
              <a:rPr lang="en-US" sz="2000" baseline="-25000">
                <a:solidFill>
                  <a:srgbClr val="00008C"/>
                </a:solidFill>
              </a:rPr>
              <a:t>IT</a:t>
            </a:r>
            <a:r>
              <a:rPr lang="en-US" sz="2000">
                <a:solidFill>
                  <a:srgbClr val="00008C"/>
                </a:solidFill>
              </a:rPr>
              <a:t> = n</a:t>
            </a:r>
            <a:r>
              <a:rPr lang="en-US" sz="2000" baseline="-25000">
                <a:solidFill>
                  <a:srgbClr val="00008C"/>
                </a:solidFill>
              </a:rPr>
              <a:t>1</a:t>
            </a:r>
            <a:r>
              <a:rPr lang="en-US" sz="2000">
                <a:solidFill>
                  <a:srgbClr val="00008C"/>
                </a:solidFill>
              </a:rPr>
              <a:t>/n</a:t>
            </a:r>
            <a:r>
              <a:rPr lang="en-US" sz="2000" baseline="-25000">
                <a:solidFill>
                  <a:srgbClr val="00008C"/>
                </a:solidFill>
              </a:rPr>
              <a:t>2</a:t>
            </a:r>
            <a:r>
              <a:rPr lang="en-US" sz="2000">
                <a:solidFill>
                  <a:srgbClr val="00008C"/>
                </a:solidFill>
              </a:rPr>
              <a:t> = sin(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f</a:t>
            </a:r>
            <a:r>
              <a:rPr lang="en-US" sz="2000">
                <a:solidFill>
                  <a:srgbClr val="00008C"/>
                </a:solidFill>
              </a:rPr>
              <a:t>)/sin(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q</a:t>
            </a:r>
            <a:r>
              <a:rPr lang="en-US" sz="2000">
                <a:solidFill>
                  <a:srgbClr val="00008C"/>
                </a:solidFill>
              </a:rPr>
              <a:t>)</a:t>
            </a:r>
          </a:p>
          <a:p>
            <a:r>
              <a:rPr lang="en-US" sz="2000">
                <a:solidFill>
                  <a:srgbClr val="00008C"/>
                </a:solidFill>
              </a:rPr>
              <a:t>2.	then n</a:t>
            </a:r>
            <a:r>
              <a:rPr lang="en-US" sz="2000" baseline="-25000">
                <a:solidFill>
                  <a:srgbClr val="00008C"/>
                </a:solidFill>
              </a:rPr>
              <a:t>IT</a:t>
            </a:r>
            <a:r>
              <a:rPr lang="en-US" sz="2000" baseline="30000">
                <a:solidFill>
                  <a:srgbClr val="00008C"/>
                </a:solidFill>
              </a:rPr>
              <a:t>2</a:t>
            </a:r>
            <a:r>
              <a:rPr lang="en-US" sz="2000">
                <a:solidFill>
                  <a:srgbClr val="00008C"/>
                </a:solidFill>
              </a:rPr>
              <a:t> = sin</a:t>
            </a:r>
            <a:r>
              <a:rPr lang="en-US" sz="2000" baseline="30000">
                <a:solidFill>
                  <a:srgbClr val="00008C"/>
                </a:solidFill>
              </a:rPr>
              <a:t>2</a:t>
            </a:r>
            <a:r>
              <a:rPr lang="en-US" sz="2000">
                <a:solidFill>
                  <a:srgbClr val="00008C"/>
                </a:solidFill>
              </a:rPr>
              <a:t>(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f</a:t>
            </a:r>
            <a:r>
              <a:rPr lang="en-US" sz="2000">
                <a:solidFill>
                  <a:srgbClr val="00008C"/>
                </a:solidFill>
              </a:rPr>
              <a:t>)/sin</a:t>
            </a:r>
            <a:r>
              <a:rPr lang="en-US" sz="2000" baseline="30000">
                <a:solidFill>
                  <a:srgbClr val="00008C"/>
                </a:solidFill>
              </a:rPr>
              <a:t>2</a:t>
            </a:r>
            <a:r>
              <a:rPr lang="en-US" sz="2000">
                <a:solidFill>
                  <a:srgbClr val="00008C"/>
                </a:solidFill>
              </a:rPr>
              <a:t>(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q</a:t>
            </a:r>
            <a:r>
              <a:rPr lang="en-US" sz="2000">
                <a:solidFill>
                  <a:srgbClr val="00008C"/>
                </a:solidFill>
              </a:rPr>
              <a:t>)</a:t>
            </a:r>
          </a:p>
          <a:p>
            <a:r>
              <a:rPr lang="en-US" sz="2000">
                <a:solidFill>
                  <a:srgbClr val="00008C"/>
                </a:solidFill>
              </a:rPr>
              <a:t>3.	 sin</a:t>
            </a:r>
            <a:r>
              <a:rPr lang="en-US" sz="2000" baseline="30000">
                <a:solidFill>
                  <a:srgbClr val="00008C"/>
                </a:solidFill>
              </a:rPr>
              <a:t>2</a:t>
            </a:r>
            <a:r>
              <a:rPr lang="en-US" sz="2000">
                <a:solidFill>
                  <a:srgbClr val="00008C"/>
                </a:solidFill>
              </a:rPr>
              <a:t>(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q</a:t>
            </a:r>
            <a:r>
              <a:rPr lang="en-US" sz="2000">
                <a:solidFill>
                  <a:srgbClr val="00008C"/>
                </a:solidFill>
              </a:rPr>
              <a:t>)</a:t>
            </a:r>
            <a:r>
              <a:rPr lang="en-US" sz="2000" baseline="30000">
                <a:solidFill>
                  <a:srgbClr val="00008C"/>
                </a:solidFill>
              </a:rPr>
              <a:t> </a:t>
            </a:r>
            <a:r>
              <a:rPr lang="en-US" sz="2000">
                <a:solidFill>
                  <a:srgbClr val="00008C"/>
                </a:solidFill>
              </a:rPr>
              <a:t>n</a:t>
            </a:r>
            <a:r>
              <a:rPr lang="en-US" sz="2000" baseline="-25000">
                <a:solidFill>
                  <a:srgbClr val="00008C"/>
                </a:solidFill>
              </a:rPr>
              <a:t>IT</a:t>
            </a:r>
            <a:r>
              <a:rPr lang="en-US" sz="2000" baseline="30000">
                <a:solidFill>
                  <a:srgbClr val="00008C"/>
                </a:solidFill>
              </a:rPr>
              <a:t>2</a:t>
            </a:r>
            <a:r>
              <a:rPr lang="en-US" sz="2000">
                <a:solidFill>
                  <a:srgbClr val="00008C"/>
                </a:solidFill>
              </a:rPr>
              <a:t> = sin</a:t>
            </a:r>
            <a:r>
              <a:rPr lang="en-US" sz="2000" baseline="30000">
                <a:solidFill>
                  <a:srgbClr val="00008C"/>
                </a:solidFill>
              </a:rPr>
              <a:t>2</a:t>
            </a:r>
            <a:r>
              <a:rPr lang="en-US" sz="2000">
                <a:solidFill>
                  <a:srgbClr val="00008C"/>
                </a:solidFill>
              </a:rPr>
              <a:t>(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f</a:t>
            </a:r>
            <a:r>
              <a:rPr lang="en-US" sz="2000">
                <a:solidFill>
                  <a:srgbClr val="00008C"/>
                </a:solidFill>
              </a:rPr>
              <a:t>) </a:t>
            </a:r>
          </a:p>
          <a:p>
            <a:r>
              <a:rPr lang="en-US" sz="2000">
                <a:solidFill>
                  <a:srgbClr val="00008C"/>
                </a:solidFill>
              </a:rPr>
              <a:t>4.	since sin</a:t>
            </a:r>
            <a:r>
              <a:rPr lang="en-US" sz="2000" baseline="30000">
                <a:solidFill>
                  <a:srgbClr val="00008C"/>
                </a:solidFill>
              </a:rPr>
              <a:t>2</a:t>
            </a:r>
            <a:r>
              <a:rPr lang="en-US" sz="2000">
                <a:solidFill>
                  <a:srgbClr val="00008C"/>
                </a:solidFill>
              </a:rPr>
              <a:t>(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q</a:t>
            </a:r>
            <a:r>
              <a:rPr lang="en-US" sz="2000">
                <a:solidFill>
                  <a:srgbClr val="00008C"/>
                </a:solidFill>
              </a:rPr>
              <a:t>)</a:t>
            </a:r>
            <a:r>
              <a:rPr lang="en-US" sz="2000" baseline="30000">
                <a:solidFill>
                  <a:srgbClr val="00008C"/>
                </a:solidFill>
              </a:rPr>
              <a:t> + </a:t>
            </a:r>
            <a:r>
              <a:rPr lang="en-US" sz="2000">
                <a:solidFill>
                  <a:srgbClr val="00008C"/>
                </a:solidFill>
              </a:rPr>
              <a:t>cos</a:t>
            </a:r>
            <a:r>
              <a:rPr lang="en-US" sz="2000" baseline="30000">
                <a:solidFill>
                  <a:srgbClr val="00008C"/>
                </a:solidFill>
              </a:rPr>
              <a:t>2</a:t>
            </a:r>
            <a:r>
              <a:rPr lang="en-US" sz="2000">
                <a:solidFill>
                  <a:srgbClr val="00008C"/>
                </a:solidFill>
              </a:rPr>
              <a:t>(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q</a:t>
            </a:r>
            <a:r>
              <a:rPr lang="en-US" sz="2000">
                <a:solidFill>
                  <a:srgbClr val="00008C"/>
                </a:solidFill>
              </a:rPr>
              <a:t>) = 1, we get</a:t>
            </a:r>
          </a:p>
          <a:p>
            <a:r>
              <a:rPr lang="en-US" sz="2000">
                <a:solidFill>
                  <a:srgbClr val="00008C"/>
                </a:solidFill>
              </a:rPr>
              <a:t>5.	(1 - cos</a:t>
            </a:r>
            <a:r>
              <a:rPr lang="en-US" sz="2000" baseline="30000">
                <a:solidFill>
                  <a:srgbClr val="00008C"/>
                </a:solidFill>
              </a:rPr>
              <a:t>2</a:t>
            </a:r>
            <a:r>
              <a:rPr lang="en-US" sz="2000">
                <a:solidFill>
                  <a:srgbClr val="00008C"/>
                </a:solidFill>
              </a:rPr>
              <a:t>(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q</a:t>
            </a:r>
            <a:r>
              <a:rPr lang="en-US" sz="2000">
                <a:solidFill>
                  <a:srgbClr val="00008C"/>
                </a:solidFill>
              </a:rPr>
              <a:t>))</a:t>
            </a:r>
            <a:r>
              <a:rPr lang="en-US" sz="2000" baseline="30000">
                <a:solidFill>
                  <a:srgbClr val="00008C"/>
                </a:solidFill>
              </a:rPr>
              <a:t> </a:t>
            </a:r>
            <a:r>
              <a:rPr lang="en-US" sz="2000">
                <a:solidFill>
                  <a:srgbClr val="00008C"/>
                </a:solidFill>
              </a:rPr>
              <a:t>n</a:t>
            </a:r>
            <a:r>
              <a:rPr lang="en-US" sz="2000" baseline="-25000">
                <a:solidFill>
                  <a:srgbClr val="00008C"/>
                </a:solidFill>
              </a:rPr>
              <a:t>IT</a:t>
            </a:r>
            <a:r>
              <a:rPr lang="en-US" sz="2000" baseline="30000">
                <a:solidFill>
                  <a:srgbClr val="00008C"/>
                </a:solidFill>
              </a:rPr>
              <a:t>2</a:t>
            </a:r>
            <a:r>
              <a:rPr lang="en-US" sz="2000">
                <a:solidFill>
                  <a:srgbClr val="00008C"/>
                </a:solidFill>
              </a:rPr>
              <a:t> = 1 - cos</a:t>
            </a:r>
            <a:r>
              <a:rPr lang="en-US" sz="2000" baseline="30000">
                <a:solidFill>
                  <a:srgbClr val="00008C"/>
                </a:solidFill>
              </a:rPr>
              <a:t>2</a:t>
            </a:r>
            <a:r>
              <a:rPr lang="en-US" sz="2000">
                <a:solidFill>
                  <a:srgbClr val="00008C"/>
                </a:solidFill>
              </a:rPr>
              <a:t>(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f</a:t>
            </a:r>
            <a:r>
              <a:rPr lang="en-US" sz="2000">
                <a:solidFill>
                  <a:srgbClr val="00008C"/>
                </a:solidFill>
              </a:rPr>
              <a:t>), so </a:t>
            </a:r>
          </a:p>
          <a:p>
            <a:r>
              <a:rPr lang="en-US" sz="2000">
                <a:solidFill>
                  <a:srgbClr val="00008C"/>
                </a:solidFill>
              </a:rPr>
              <a:t>6.	(1 - cos</a:t>
            </a:r>
            <a:r>
              <a:rPr lang="en-US" sz="2000" baseline="30000">
                <a:solidFill>
                  <a:srgbClr val="00008C"/>
                </a:solidFill>
              </a:rPr>
              <a:t>2</a:t>
            </a:r>
            <a:r>
              <a:rPr lang="en-US" sz="2000">
                <a:solidFill>
                  <a:srgbClr val="00008C"/>
                </a:solidFill>
              </a:rPr>
              <a:t>(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q</a:t>
            </a:r>
            <a:r>
              <a:rPr lang="en-US" sz="2000">
                <a:solidFill>
                  <a:srgbClr val="00008C"/>
                </a:solidFill>
              </a:rPr>
              <a:t>))</a:t>
            </a:r>
            <a:r>
              <a:rPr lang="en-US" sz="2000" baseline="30000">
                <a:solidFill>
                  <a:srgbClr val="00008C"/>
                </a:solidFill>
              </a:rPr>
              <a:t> </a:t>
            </a:r>
            <a:r>
              <a:rPr lang="en-US" sz="2000">
                <a:solidFill>
                  <a:srgbClr val="00008C"/>
                </a:solidFill>
              </a:rPr>
              <a:t>n</a:t>
            </a:r>
            <a:r>
              <a:rPr lang="en-US" sz="2000" baseline="-25000">
                <a:solidFill>
                  <a:srgbClr val="00008C"/>
                </a:solidFill>
              </a:rPr>
              <a:t>IT</a:t>
            </a:r>
            <a:r>
              <a:rPr lang="en-US" sz="2000" baseline="30000">
                <a:solidFill>
                  <a:srgbClr val="00008C"/>
                </a:solidFill>
              </a:rPr>
              <a:t>2</a:t>
            </a:r>
            <a:r>
              <a:rPr lang="en-US" sz="2000">
                <a:solidFill>
                  <a:srgbClr val="00008C"/>
                </a:solidFill>
              </a:rPr>
              <a:t> - 1 =  - cos</a:t>
            </a:r>
            <a:r>
              <a:rPr lang="en-US" sz="2000" baseline="30000">
                <a:solidFill>
                  <a:srgbClr val="00008C"/>
                </a:solidFill>
              </a:rPr>
              <a:t>2</a:t>
            </a:r>
            <a:r>
              <a:rPr lang="en-US" sz="2000">
                <a:solidFill>
                  <a:srgbClr val="00008C"/>
                </a:solidFill>
              </a:rPr>
              <a:t>(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f</a:t>
            </a:r>
            <a:r>
              <a:rPr lang="en-US" sz="2000">
                <a:solidFill>
                  <a:srgbClr val="00008C"/>
                </a:solidFill>
              </a:rPr>
              <a:t>)</a:t>
            </a:r>
          </a:p>
          <a:p>
            <a:r>
              <a:rPr lang="en-US" sz="2000">
                <a:solidFill>
                  <a:srgbClr val="00008C"/>
                </a:solidFill>
              </a:rPr>
              <a:t>7.	(1 - cos</a:t>
            </a:r>
            <a:r>
              <a:rPr lang="en-US" sz="2000" baseline="30000">
                <a:solidFill>
                  <a:srgbClr val="00008C"/>
                </a:solidFill>
              </a:rPr>
              <a:t>2</a:t>
            </a:r>
            <a:r>
              <a:rPr lang="en-US" sz="2000">
                <a:solidFill>
                  <a:srgbClr val="00008C"/>
                </a:solidFill>
              </a:rPr>
              <a:t>(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q</a:t>
            </a:r>
            <a:r>
              <a:rPr lang="en-US" sz="2000">
                <a:solidFill>
                  <a:srgbClr val="00008C"/>
                </a:solidFill>
              </a:rPr>
              <a:t>))</a:t>
            </a:r>
            <a:r>
              <a:rPr lang="en-US" sz="2000" baseline="30000">
                <a:solidFill>
                  <a:srgbClr val="00008C"/>
                </a:solidFill>
              </a:rPr>
              <a:t> </a:t>
            </a:r>
            <a:r>
              <a:rPr lang="en-US" sz="2000">
                <a:solidFill>
                  <a:srgbClr val="00008C"/>
                </a:solidFill>
              </a:rPr>
              <a:t>n</a:t>
            </a:r>
            <a:r>
              <a:rPr lang="en-US" sz="2000" baseline="-25000">
                <a:solidFill>
                  <a:srgbClr val="00008C"/>
                </a:solidFill>
              </a:rPr>
              <a:t>IT</a:t>
            </a:r>
            <a:r>
              <a:rPr lang="en-US" sz="2000" baseline="30000">
                <a:solidFill>
                  <a:srgbClr val="00008C"/>
                </a:solidFill>
              </a:rPr>
              <a:t>2</a:t>
            </a:r>
            <a:r>
              <a:rPr lang="en-US" sz="2000">
                <a:solidFill>
                  <a:srgbClr val="00008C"/>
                </a:solidFill>
              </a:rPr>
              <a:t> - 1 =  - (-N ● T)</a:t>
            </a:r>
            <a:r>
              <a:rPr lang="en-US" sz="2000" baseline="30000">
                <a:solidFill>
                  <a:srgbClr val="00008C"/>
                </a:solidFill>
              </a:rPr>
              <a:t>2</a:t>
            </a:r>
            <a:endParaRPr lang="en-US" sz="2000">
              <a:solidFill>
                <a:srgbClr val="00008C"/>
              </a:solidFill>
            </a:endParaRPr>
          </a:p>
          <a:p>
            <a:r>
              <a:rPr lang="en-US" sz="2000">
                <a:solidFill>
                  <a:srgbClr val="00008C"/>
                </a:solidFill>
              </a:rPr>
              <a:t>8.	(1 - cos</a:t>
            </a:r>
            <a:r>
              <a:rPr lang="en-US" sz="2000" baseline="30000">
                <a:solidFill>
                  <a:srgbClr val="00008C"/>
                </a:solidFill>
              </a:rPr>
              <a:t>2</a:t>
            </a:r>
            <a:r>
              <a:rPr lang="en-US" sz="2000">
                <a:solidFill>
                  <a:srgbClr val="00008C"/>
                </a:solidFill>
              </a:rPr>
              <a:t>(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q</a:t>
            </a:r>
            <a:r>
              <a:rPr lang="en-US" sz="2000">
                <a:solidFill>
                  <a:srgbClr val="00008C"/>
                </a:solidFill>
              </a:rPr>
              <a:t>))</a:t>
            </a:r>
            <a:r>
              <a:rPr lang="en-US" sz="2000" baseline="30000">
                <a:solidFill>
                  <a:srgbClr val="00008C"/>
                </a:solidFill>
              </a:rPr>
              <a:t> </a:t>
            </a:r>
            <a:r>
              <a:rPr lang="en-US" sz="2000">
                <a:solidFill>
                  <a:srgbClr val="00008C"/>
                </a:solidFill>
              </a:rPr>
              <a:t>n</a:t>
            </a:r>
            <a:r>
              <a:rPr lang="en-US" sz="2000" baseline="-25000">
                <a:solidFill>
                  <a:srgbClr val="00008C"/>
                </a:solidFill>
              </a:rPr>
              <a:t>IT</a:t>
            </a:r>
            <a:r>
              <a:rPr lang="en-US" sz="2000" baseline="30000">
                <a:solidFill>
                  <a:srgbClr val="00008C"/>
                </a:solidFill>
              </a:rPr>
              <a:t>2</a:t>
            </a:r>
            <a:r>
              <a:rPr lang="en-US" sz="2000">
                <a:solidFill>
                  <a:srgbClr val="00008C"/>
                </a:solidFill>
              </a:rPr>
              <a:t> - 1 =  - (-N ● (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a</a:t>
            </a:r>
            <a:r>
              <a:rPr lang="en-US" sz="2000">
                <a:solidFill>
                  <a:srgbClr val="00008C"/>
                </a:solidFill>
              </a:rPr>
              <a:t>I + 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b</a:t>
            </a:r>
            <a:r>
              <a:rPr lang="en-US" sz="2000">
                <a:solidFill>
                  <a:srgbClr val="00008C"/>
                </a:solidFill>
              </a:rPr>
              <a:t>N))</a:t>
            </a:r>
            <a:r>
              <a:rPr lang="en-US" sz="2000" baseline="30000">
                <a:solidFill>
                  <a:srgbClr val="00008C"/>
                </a:solidFill>
              </a:rPr>
              <a:t>2</a:t>
            </a:r>
            <a:endParaRPr lang="en-US" sz="2000">
              <a:solidFill>
                <a:srgbClr val="00008C"/>
              </a:solidFill>
            </a:endParaRPr>
          </a:p>
          <a:p>
            <a:r>
              <a:rPr lang="en-US" sz="2000">
                <a:solidFill>
                  <a:srgbClr val="00008C"/>
                </a:solidFill>
              </a:rPr>
              <a:t>9.	(1 - cos</a:t>
            </a:r>
            <a:r>
              <a:rPr lang="en-US" sz="2000" baseline="30000">
                <a:solidFill>
                  <a:srgbClr val="00008C"/>
                </a:solidFill>
              </a:rPr>
              <a:t>2</a:t>
            </a:r>
            <a:r>
              <a:rPr lang="en-US" sz="2000">
                <a:solidFill>
                  <a:srgbClr val="00008C"/>
                </a:solidFill>
              </a:rPr>
              <a:t>(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q</a:t>
            </a:r>
            <a:r>
              <a:rPr lang="en-US" sz="2000">
                <a:solidFill>
                  <a:srgbClr val="00008C"/>
                </a:solidFill>
              </a:rPr>
              <a:t>))</a:t>
            </a:r>
            <a:r>
              <a:rPr lang="en-US" sz="2000" baseline="30000">
                <a:solidFill>
                  <a:srgbClr val="00008C"/>
                </a:solidFill>
              </a:rPr>
              <a:t> </a:t>
            </a:r>
            <a:r>
              <a:rPr lang="en-US" sz="2000">
                <a:solidFill>
                  <a:srgbClr val="00008C"/>
                </a:solidFill>
              </a:rPr>
              <a:t>n</a:t>
            </a:r>
            <a:r>
              <a:rPr lang="en-US" sz="2000" baseline="-25000">
                <a:solidFill>
                  <a:srgbClr val="00008C"/>
                </a:solidFill>
              </a:rPr>
              <a:t>IT</a:t>
            </a:r>
            <a:r>
              <a:rPr lang="en-US" sz="2000" baseline="30000">
                <a:solidFill>
                  <a:srgbClr val="00008C"/>
                </a:solidFill>
              </a:rPr>
              <a:t>2</a:t>
            </a:r>
            <a:r>
              <a:rPr lang="en-US" sz="2000">
                <a:solidFill>
                  <a:srgbClr val="00008C"/>
                </a:solidFill>
              </a:rPr>
              <a:t> - 1 =  - (-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a(</a:t>
            </a:r>
            <a:r>
              <a:rPr lang="en-US" sz="2000">
                <a:solidFill>
                  <a:srgbClr val="00008C"/>
                </a:solidFill>
              </a:rPr>
              <a:t>N ● I) + 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b(-</a:t>
            </a:r>
            <a:r>
              <a:rPr lang="en-US" sz="2000">
                <a:solidFill>
                  <a:srgbClr val="00008C"/>
                </a:solidFill>
              </a:rPr>
              <a:t>N ● N))</a:t>
            </a:r>
            <a:r>
              <a:rPr lang="en-US" sz="2000" baseline="30000">
                <a:solidFill>
                  <a:srgbClr val="00008C"/>
                </a:solidFill>
              </a:rPr>
              <a:t>2</a:t>
            </a:r>
            <a:endParaRPr lang="en-US" sz="2000">
              <a:solidFill>
                <a:srgbClr val="00008C"/>
              </a:solidFill>
            </a:endParaRPr>
          </a:p>
          <a:p>
            <a:r>
              <a:rPr lang="en-US" sz="2000">
                <a:solidFill>
                  <a:srgbClr val="00008C"/>
                </a:solidFill>
              </a:rPr>
              <a:t>10.	(1 - cos</a:t>
            </a:r>
            <a:r>
              <a:rPr lang="en-US" sz="2000" baseline="30000">
                <a:solidFill>
                  <a:srgbClr val="00008C"/>
                </a:solidFill>
              </a:rPr>
              <a:t>2</a:t>
            </a:r>
            <a:r>
              <a:rPr lang="en-US" sz="2000">
                <a:solidFill>
                  <a:srgbClr val="00008C"/>
                </a:solidFill>
              </a:rPr>
              <a:t>(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q</a:t>
            </a:r>
            <a:r>
              <a:rPr lang="en-US" sz="2000">
                <a:solidFill>
                  <a:srgbClr val="00008C"/>
                </a:solidFill>
              </a:rPr>
              <a:t>))</a:t>
            </a:r>
            <a:r>
              <a:rPr lang="en-US" sz="2000" baseline="30000">
                <a:solidFill>
                  <a:srgbClr val="00008C"/>
                </a:solidFill>
              </a:rPr>
              <a:t> </a:t>
            </a:r>
            <a:r>
              <a:rPr lang="en-US" sz="2000">
                <a:solidFill>
                  <a:srgbClr val="00008C"/>
                </a:solidFill>
              </a:rPr>
              <a:t>n</a:t>
            </a:r>
            <a:r>
              <a:rPr lang="en-US" sz="2000" baseline="-25000">
                <a:solidFill>
                  <a:srgbClr val="00008C"/>
                </a:solidFill>
              </a:rPr>
              <a:t>IT</a:t>
            </a:r>
            <a:r>
              <a:rPr lang="en-US" sz="2000" baseline="30000">
                <a:solidFill>
                  <a:srgbClr val="00008C"/>
                </a:solidFill>
              </a:rPr>
              <a:t>2</a:t>
            </a:r>
            <a:r>
              <a:rPr lang="en-US" sz="2000">
                <a:solidFill>
                  <a:srgbClr val="00008C"/>
                </a:solidFill>
              </a:rPr>
              <a:t> - 1 =  -(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a(</a:t>
            </a:r>
            <a:r>
              <a:rPr lang="en-US" sz="2000">
                <a:solidFill>
                  <a:srgbClr val="00008C"/>
                </a:solidFill>
              </a:rPr>
              <a:t>cos(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f</a:t>
            </a:r>
            <a:r>
              <a:rPr lang="en-US" sz="2000">
                <a:solidFill>
                  <a:srgbClr val="00008C"/>
                </a:solidFill>
              </a:rPr>
              <a:t>)) - 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b</a:t>
            </a:r>
            <a:r>
              <a:rPr lang="en-US" sz="2000">
                <a:solidFill>
                  <a:srgbClr val="00008C"/>
                </a:solidFill>
              </a:rPr>
              <a:t>)</a:t>
            </a:r>
            <a:r>
              <a:rPr lang="en-US" sz="2000" baseline="30000">
                <a:solidFill>
                  <a:srgbClr val="00008C"/>
                </a:solidFill>
              </a:rPr>
              <a:t>2</a:t>
            </a:r>
            <a:endParaRPr lang="en-US" sz="2000">
              <a:solidFill>
                <a:srgbClr val="00008C"/>
              </a:solidFill>
            </a:endParaRPr>
          </a:p>
          <a:p>
            <a:r>
              <a:rPr lang="en-US" sz="2000">
                <a:solidFill>
                  <a:srgbClr val="00008C"/>
                </a:solidFill>
              </a:rPr>
              <a:t>11.	We want T normalized, so T ● T = 1, so</a:t>
            </a:r>
          </a:p>
          <a:p>
            <a:r>
              <a:rPr lang="en-US" sz="2000">
                <a:solidFill>
                  <a:srgbClr val="00008C"/>
                </a:solidFill>
              </a:rPr>
              <a:t>12.	1 = (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a</a:t>
            </a:r>
            <a:r>
              <a:rPr lang="en-US" sz="2000">
                <a:solidFill>
                  <a:srgbClr val="00008C"/>
                </a:solidFill>
              </a:rPr>
              <a:t>I + 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b</a:t>
            </a:r>
            <a:r>
              <a:rPr lang="en-US" sz="2000">
                <a:solidFill>
                  <a:srgbClr val="00008C"/>
                </a:solidFill>
              </a:rPr>
              <a:t>N) ● (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a</a:t>
            </a:r>
            <a:r>
              <a:rPr lang="en-US" sz="2000">
                <a:solidFill>
                  <a:srgbClr val="00008C"/>
                </a:solidFill>
              </a:rPr>
              <a:t>I + 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b</a:t>
            </a:r>
            <a:r>
              <a:rPr lang="en-US" sz="2000">
                <a:solidFill>
                  <a:srgbClr val="00008C"/>
                </a:solidFill>
              </a:rPr>
              <a:t>N)</a:t>
            </a:r>
          </a:p>
          <a:p>
            <a:r>
              <a:rPr lang="en-US" sz="2000">
                <a:solidFill>
                  <a:srgbClr val="00008C"/>
                </a:solidFill>
              </a:rPr>
              <a:t>13.	1 = 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a</a:t>
            </a:r>
            <a:r>
              <a:rPr lang="en-US" sz="2000" baseline="30000">
                <a:solidFill>
                  <a:srgbClr val="00008C"/>
                </a:solidFill>
                <a:latin typeface="Symbol" charset="0"/>
              </a:rPr>
              <a:t>2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(I </a:t>
            </a:r>
            <a:r>
              <a:rPr lang="en-US" sz="2000">
                <a:solidFill>
                  <a:srgbClr val="00008C"/>
                </a:solidFill>
              </a:rPr>
              <a:t>●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 I)</a:t>
            </a:r>
            <a:r>
              <a:rPr lang="en-US" sz="2000">
                <a:solidFill>
                  <a:srgbClr val="00008C"/>
                </a:solidFill>
              </a:rPr>
              <a:t> + 2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ab(I </a:t>
            </a:r>
            <a:r>
              <a:rPr lang="en-US" sz="2000">
                <a:solidFill>
                  <a:srgbClr val="00008C"/>
                </a:solidFill>
              </a:rPr>
              <a:t>●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 </a:t>
            </a:r>
            <a:r>
              <a:rPr lang="en-US" sz="2000">
                <a:solidFill>
                  <a:srgbClr val="00008C"/>
                </a:solidFill>
              </a:rPr>
              <a:t>N) ● 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b</a:t>
            </a:r>
            <a:r>
              <a:rPr lang="en-US" sz="2000" baseline="30000">
                <a:solidFill>
                  <a:srgbClr val="00008C"/>
                </a:solidFill>
                <a:latin typeface="Symbol" charset="0"/>
              </a:rPr>
              <a:t>2</a:t>
            </a:r>
            <a:r>
              <a:rPr lang="en-US" sz="2000">
                <a:solidFill>
                  <a:srgbClr val="00008C"/>
                </a:solidFill>
              </a:rPr>
              <a:t>(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N </a:t>
            </a:r>
            <a:r>
              <a:rPr lang="en-US" sz="2000">
                <a:solidFill>
                  <a:srgbClr val="00008C"/>
                </a:solidFill>
              </a:rPr>
              <a:t>● N)</a:t>
            </a:r>
          </a:p>
          <a:p>
            <a:r>
              <a:rPr lang="en-US" sz="2000">
                <a:solidFill>
                  <a:srgbClr val="00008C"/>
                </a:solidFill>
              </a:rPr>
              <a:t>14.	1 = 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a</a:t>
            </a:r>
            <a:r>
              <a:rPr lang="en-US" sz="2000" baseline="30000">
                <a:solidFill>
                  <a:srgbClr val="00008C"/>
                </a:solidFill>
                <a:latin typeface="Symbol" charset="0"/>
              </a:rPr>
              <a:t>2</a:t>
            </a:r>
            <a:r>
              <a:rPr lang="en-US" sz="2000">
                <a:solidFill>
                  <a:srgbClr val="00008C"/>
                </a:solidFill>
              </a:rPr>
              <a:t> + 2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ab</a:t>
            </a:r>
            <a:r>
              <a:rPr lang="en-US" sz="2000">
                <a:solidFill>
                  <a:srgbClr val="00008C"/>
                </a:solidFill>
              </a:rPr>
              <a:t>cos(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q)</a:t>
            </a:r>
            <a:r>
              <a:rPr lang="en-US" sz="2000">
                <a:solidFill>
                  <a:srgbClr val="00008C"/>
                </a:solidFill>
              </a:rPr>
              <a:t> ● 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b</a:t>
            </a:r>
            <a:r>
              <a:rPr lang="en-US" sz="2000" baseline="30000">
                <a:solidFill>
                  <a:srgbClr val="00008C"/>
                </a:solidFill>
                <a:latin typeface="Symbol" charset="0"/>
              </a:rPr>
              <a:t>2</a:t>
            </a:r>
            <a:endParaRPr lang="en-US" sz="2000">
              <a:solidFill>
                <a:srgbClr val="00008C"/>
              </a:solidFill>
            </a:endParaRPr>
          </a:p>
        </p:txBody>
      </p:sp>
      <p:graphicFrame>
        <p:nvGraphicFramePr>
          <p:cNvPr id="363534" name="Object 14"/>
          <p:cNvGraphicFramePr>
            <a:graphicFrameLocks noChangeAspect="1"/>
          </p:cNvGraphicFramePr>
          <p:nvPr/>
        </p:nvGraphicFramePr>
        <p:xfrm>
          <a:off x="6375400" y="647700"/>
          <a:ext cx="13239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54" name="Equation" r:id="rId3" imgW="596880" imgH="380880" progId="Equation.3">
                  <p:embed/>
                </p:oleObj>
              </mc:Choice>
              <mc:Fallback>
                <p:oleObj name="Equation" r:id="rId3" imgW="596880" imgH="380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647700"/>
                        <a:ext cx="132397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36" name="Line 16"/>
          <p:cNvSpPr>
            <a:spLocks noChangeShapeType="1"/>
          </p:cNvSpPr>
          <p:nvPr/>
        </p:nvSpPr>
        <p:spPr bwMode="auto">
          <a:xfrm>
            <a:off x="6369050" y="3028950"/>
            <a:ext cx="2365375" cy="0"/>
          </a:xfrm>
          <a:prstGeom prst="line">
            <a:avLst/>
          </a:prstGeom>
          <a:noFill/>
          <a:ln w="38100">
            <a:solidFill>
              <a:srgbClr val="78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3537" name="Line 17"/>
          <p:cNvSpPr>
            <a:spLocks noChangeShapeType="1"/>
          </p:cNvSpPr>
          <p:nvPr/>
        </p:nvSpPr>
        <p:spPr bwMode="auto">
          <a:xfrm>
            <a:off x="6369050" y="3787775"/>
            <a:ext cx="2365375" cy="0"/>
          </a:xfrm>
          <a:prstGeom prst="line">
            <a:avLst/>
          </a:prstGeom>
          <a:noFill/>
          <a:ln w="38100">
            <a:solidFill>
              <a:srgbClr val="78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3538" name="Text Box 18"/>
          <p:cNvSpPr txBox="1">
            <a:spLocks noChangeArrowheads="1"/>
          </p:cNvSpPr>
          <p:nvPr/>
        </p:nvSpPr>
        <p:spPr bwMode="auto">
          <a:xfrm>
            <a:off x="7794625" y="3276600"/>
            <a:ext cx="815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783C00"/>
                </a:solidFill>
              </a:rPr>
              <a:t>Medium 2</a:t>
            </a:r>
          </a:p>
        </p:txBody>
      </p:sp>
      <p:sp>
        <p:nvSpPr>
          <p:cNvPr id="363539" name="Line 19"/>
          <p:cNvSpPr>
            <a:spLocks noChangeShapeType="1"/>
          </p:cNvSpPr>
          <p:nvPr/>
        </p:nvSpPr>
        <p:spPr bwMode="auto">
          <a:xfrm flipV="1">
            <a:off x="7259638" y="2270125"/>
            <a:ext cx="0" cy="758825"/>
          </a:xfrm>
          <a:prstGeom prst="line">
            <a:avLst/>
          </a:prstGeom>
          <a:noFill/>
          <a:ln w="12700">
            <a:solidFill>
              <a:srgbClr val="78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3540" name="Text Box 20"/>
          <p:cNvSpPr txBox="1">
            <a:spLocks noChangeArrowheads="1"/>
          </p:cNvSpPr>
          <p:nvPr/>
        </p:nvSpPr>
        <p:spPr bwMode="auto">
          <a:xfrm>
            <a:off x="7280275" y="21558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rgbClr val="783C00"/>
                </a:solidFill>
              </a:rPr>
              <a:t>n</a:t>
            </a:r>
          </a:p>
        </p:txBody>
      </p:sp>
      <p:sp>
        <p:nvSpPr>
          <p:cNvPr id="363541" name="Line 21"/>
          <p:cNvSpPr>
            <a:spLocks noChangeShapeType="1"/>
          </p:cNvSpPr>
          <p:nvPr/>
        </p:nvSpPr>
        <p:spPr bwMode="auto">
          <a:xfrm>
            <a:off x="6621463" y="2270125"/>
            <a:ext cx="638175" cy="758825"/>
          </a:xfrm>
          <a:prstGeom prst="line">
            <a:avLst/>
          </a:prstGeom>
          <a:noFill/>
          <a:ln w="12700">
            <a:solidFill>
              <a:srgbClr val="78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3542" name="Text Box 22"/>
          <p:cNvSpPr txBox="1">
            <a:spLocks noChangeArrowheads="1"/>
          </p:cNvSpPr>
          <p:nvPr/>
        </p:nvSpPr>
        <p:spPr bwMode="auto">
          <a:xfrm>
            <a:off x="6369050" y="1989138"/>
            <a:ext cx="273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rgbClr val="783C00"/>
                </a:solidFill>
              </a:rPr>
              <a:t>I</a:t>
            </a:r>
            <a:endParaRPr lang="en-US" sz="1800" i="1" baseline="-25000">
              <a:solidFill>
                <a:srgbClr val="783C00"/>
              </a:solidFill>
            </a:endParaRPr>
          </a:p>
        </p:txBody>
      </p:sp>
      <p:sp>
        <p:nvSpPr>
          <p:cNvPr id="363543" name="Line 23"/>
          <p:cNvSpPr>
            <a:spLocks noChangeShapeType="1"/>
          </p:cNvSpPr>
          <p:nvPr/>
        </p:nvSpPr>
        <p:spPr bwMode="auto">
          <a:xfrm>
            <a:off x="7259638" y="3059113"/>
            <a:ext cx="207962" cy="709612"/>
          </a:xfrm>
          <a:prstGeom prst="line">
            <a:avLst/>
          </a:prstGeom>
          <a:noFill/>
          <a:ln w="12700">
            <a:solidFill>
              <a:srgbClr val="78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3544" name="Line 24"/>
          <p:cNvSpPr>
            <a:spLocks noChangeShapeType="1"/>
          </p:cNvSpPr>
          <p:nvPr/>
        </p:nvSpPr>
        <p:spPr bwMode="auto">
          <a:xfrm>
            <a:off x="7458075" y="3787775"/>
            <a:ext cx="365125" cy="457200"/>
          </a:xfrm>
          <a:prstGeom prst="line">
            <a:avLst/>
          </a:prstGeom>
          <a:noFill/>
          <a:ln w="12700">
            <a:solidFill>
              <a:srgbClr val="78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3545" name="Line 25"/>
          <p:cNvSpPr>
            <a:spLocks noChangeShapeType="1"/>
          </p:cNvSpPr>
          <p:nvPr/>
        </p:nvSpPr>
        <p:spPr bwMode="auto">
          <a:xfrm>
            <a:off x="7259638" y="3028950"/>
            <a:ext cx="0" cy="758825"/>
          </a:xfrm>
          <a:prstGeom prst="line">
            <a:avLst/>
          </a:prstGeom>
          <a:noFill/>
          <a:ln w="9525">
            <a:solidFill>
              <a:srgbClr val="00008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63546" name="Object 26"/>
          <p:cNvGraphicFramePr>
            <a:graphicFrameLocks noChangeAspect="1"/>
          </p:cNvGraphicFramePr>
          <p:nvPr/>
        </p:nvGraphicFramePr>
        <p:xfrm>
          <a:off x="7073900" y="2554288"/>
          <a:ext cx="28575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55" name="Equation" r:id="rId5" imgW="164880" imgH="241200" progId="Equation.3">
                  <p:embed/>
                </p:oleObj>
              </mc:Choice>
              <mc:Fallback>
                <p:oleObj name="Equation" r:id="rId5" imgW="164880" imgH="241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2554288"/>
                        <a:ext cx="28575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47" name="Object 27"/>
          <p:cNvGraphicFramePr>
            <a:graphicFrameLocks noChangeAspect="1"/>
          </p:cNvGraphicFramePr>
          <p:nvPr/>
        </p:nvGraphicFramePr>
        <p:xfrm>
          <a:off x="7253288" y="3471863"/>
          <a:ext cx="207962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56" name="Equation" r:id="rId7" imgW="114120" imgH="177480" progId="Equation.3">
                  <p:embed/>
                </p:oleObj>
              </mc:Choice>
              <mc:Fallback>
                <p:oleObj name="Equation" r:id="rId7" imgW="114120" imgH="177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288" y="3471863"/>
                        <a:ext cx="207962" cy="22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48" name="Text Box 28"/>
          <p:cNvSpPr txBox="1">
            <a:spLocks noChangeArrowheads="1"/>
          </p:cNvSpPr>
          <p:nvPr/>
        </p:nvSpPr>
        <p:spPr bwMode="auto">
          <a:xfrm>
            <a:off x="7699375" y="2316163"/>
            <a:ext cx="8159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783C00"/>
                </a:solidFill>
              </a:rPr>
              <a:t>Medium 1</a:t>
            </a:r>
          </a:p>
        </p:txBody>
      </p:sp>
      <p:sp>
        <p:nvSpPr>
          <p:cNvPr id="363549" name="Text Box 29"/>
          <p:cNvSpPr txBox="1">
            <a:spLocks noChangeArrowheads="1"/>
          </p:cNvSpPr>
          <p:nvPr/>
        </p:nvSpPr>
        <p:spPr bwMode="auto">
          <a:xfrm>
            <a:off x="7458075" y="3184525"/>
            <a:ext cx="42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i="1">
                <a:solidFill>
                  <a:srgbClr val="783C00"/>
                </a:solidFill>
              </a:rPr>
              <a:t>T</a:t>
            </a:r>
            <a:endParaRPr lang="en-US" sz="1800" i="1" baseline="-25000">
              <a:solidFill>
                <a:srgbClr val="783C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3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ChangeArrowheads="1"/>
          </p:cNvSpPr>
          <p:nvPr/>
        </p:nvSpPr>
        <p:spPr bwMode="auto">
          <a:xfrm>
            <a:off x="6015038" y="3028950"/>
            <a:ext cx="2727325" cy="739775"/>
          </a:xfrm>
          <a:prstGeom prst="rect">
            <a:avLst/>
          </a:prstGeom>
          <a:solidFill>
            <a:srgbClr val="FFCDEE">
              <a:alpha val="50000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0147" name="Rectangle 3"/>
          <p:cNvSpPr>
            <a:spLocks noChangeArrowheads="1"/>
          </p:cNvSpPr>
          <p:nvPr/>
        </p:nvSpPr>
        <p:spPr bwMode="auto">
          <a:xfrm>
            <a:off x="6015038" y="3787775"/>
            <a:ext cx="2719387" cy="1039813"/>
          </a:xfrm>
          <a:prstGeom prst="rect">
            <a:avLst/>
          </a:prstGeom>
          <a:solidFill>
            <a:schemeClr val="folHlink">
              <a:alpha val="5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6015038" y="1989138"/>
            <a:ext cx="2719387" cy="1039812"/>
          </a:xfrm>
          <a:prstGeom prst="rect">
            <a:avLst/>
          </a:prstGeom>
          <a:solidFill>
            <a:schemeClr val="folHlink">
              <a:alpha val="5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01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Refraction</a:t>
            </a:r>
          </a:p>
        </p:txBody>
      </p:sp>
      <p:sp>
        <p:nvSpPr>
          <p:cNvPr id="390150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/>
              <a:t>How do we compute T?</a:t>
            </a:r>
          </a:p>
        </p:txBody>
      </p:sp>
      <p:sp>
        <p:nvSpPr>
          <p:cNvPr id="390151" name="Text Box 7"/>
          <p:cNvSpPr txBox="1">
            <a:spLocks noChangeArrowheads="1"/>
          </p:cNvSpPr>
          <p:nvPr/>
        </p:nvSpPr>
        <p:spPr bwMode="auto">
          <a:xfrm>
            <a:off x="374650" y="2190750"/>
            <a:ext cx="5994400" cy="343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569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569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569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569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569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569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569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569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5699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00008C"/>
                </a:solidFill>
              </a:rPr>
              <a:t>15.	Solve equations 10 and 14 simultaneously:</a:t>
            </a:r>
          </a:p>
          <a:p>
            <a:endParaRPr lang="en-US" sz="2000">
              <a:solidFill>
                <a:srgbClr val="00008C"/>
              </a:solidFill>
            </a:endParaRPr>
          </a:p>
          <a:p>
            <a:r>
              <a:rPr lang="en-US" sz="2000">
                <a:solidFill>
                  <a:srgbClr val="00008C"/>
                </a:solidFill>
              </a:rPr>
              <a:t>16.	(1 - cos</a:t>
            </a:r>
            <a:r>
              <a:rPr lang="en-US" sz="2000" baseline="30000">
                <a:solidFill>
                  <a:srgbClr val="00008C"/>
                </a:solidFill>
              </a:rPr>
              <a:t>2</a:t>
            </a:r>
            <a:r>
              <a:rPr lang="en-US" sz="2000">
                <a:solidFill>
                  <a:srgbClr val="00008C"/>
                </a:solidFill>
              </a:rPr>
              <a:t>(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q</a:t>
            </a:r>
            <a:r>
              <a:rPr lang="en-US" sz="2000">
                <a:solidFill>
                  <a:srgbClr val="00008C"/>
                </a:solidFill>
              </a:rPr>
              <a:t>))</a:t>
            </a:r>
            <a:r>
              <a:rPr lang="en-US" sz="2000" baseline="30000">
                <a:solidFill>
                  <a:srgbClr val="00008C"/>
                </a:solidFill>
              </a:rPr>
              <a:t> </a:t>
            </a:r>
            <a:r>
              <a:rPr lang="en-US" sz="2000">
                <a:solidFill>
                  <a:srgbClr val="00008C"/>
                </a:solidFill>
              </a:rPr>
              <a:t>n</a:t>
            </a:r>
            <a:r>
              <a:rPr lang="en-US" sz="2000" baseline="-25000">
                <a:solidFill>
                  <a:srgbClr val="00008C"/>
                </a:solidFill>
              </a:rPr>
              <a:t>IT</a:t>
            </a:r>
            <a:r>
              <a:rPr lang="en-US" sz="2000" baseline="30000">
                <a:solidFill>
                  <a:srgbClr val="00008C"/>
                </a:solidFill>
              </a:rPr>
              <a:t>2</a:t>
            </a:r>
            <a:r>
              <a:rPr lang="en-US" sz="2000">
                <a:solidFill>
                  <a:srgbClr val="00008C"/>
                </a:solidFill>
              </a:rPr>
              <a:t> - 1 =  -(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a(</a:t>
            </a:r>
            <a:r>
              <a:rPr lang="en-US" sz="2000">
                <a:solidFill>
                  <a:srgbClr val="00008C"/>
                </a:solidFill>
              </a:rPr>
              <a:t>cos(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f</a:t>
            </a:r>
            <a:r>
              <a:rPr lang="en-US" sz="2000">
                <a:solidFill>
                  <a:srgbClr val="00008C"/>
                </a:solidFill>
              </a:rPr>
              <a:t>)) - 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b</a:t>
            </a:r>
            <a:r>
              <a:rPr lang="en-US" sz="2000">
                <a:solidFill>
                  <a:srgbClr val="00008C"/>
                </a:solidFill>
              </a:rPr>
              <a:t>)</a:t>
            </a:r>
            <a:r>
              <a:rPr lang="en-US" sz="2000" baseline="30000">
                <a:solidFill>
                  <a:srgbClr val="00008C"/>
                </a:solidFill>
              </a:rPr>
              <a:t>2</a:t>
            </a:r>
            <a:endParaRPr lang="en-US" sz="2000">
              <a:solidFill>
                <a:srgbClr val="00008C"/>
              </a:solidFill>
            </a:endParaRPr>
          </a:p>
          <a:p>
            <a:r>
              <a:rPr lang="en-US" sz="2000">
                <a:solidFill>
                  <a:srgbClr val="00008C"/>
                </a:solidFill>
              </a:rPr>
              <a:t>				   1 = 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a</a:t>
            </a:r>
            <a:r>
              <a:rPr lang="en-US" sz="2000" baseline="30000">
                <a:solidFill>
                  <a:srgbClr val="00008C"/>
                </a:solidFill>
                <a:latin typeface="Symbol" charset="0"/>
              </a:rPr>
              <a:t>2</a:t>
            </a:r>
            <a:r>
              <a:rPr lang="en-US" sz="2000">
                <a:solidFill>
                  <a:srgbClr val="00008C"/>
                </a:solidFill>
              </a:rPr>
              <a:t> + 2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ab</a:t>
            </a:r>
            <a:r>
              <a:rPr lang="en-US" sz="2000">
                <a:solidFill>
                  <a:srgbClr val="00008C"/>
                </a:solidFill>
              </a:rPr>
              <a:t>cos(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q)</a:t>
            </a:r>
            <a:r>
              <a:rPr lang="en-US" sz="2000">
                <a:solidFill>
                  <a:srgbClr val="00008C"/>
                </a:solidFill>
              </a:rPr>
              <a:t> ● </a:t>
            </a:r>
            <a:r>
              <a:rPr lang="en-US" sz="2000">
                <a:solidFill>
                  <a:srgbClr val="00008C"/>
                </a:solidFill>
                <a:latin typeface="Symbol" charset="0"/>
              </a:rPr>
              <a:t>b</a:t>
            </a:r>
            <a:r>
              <a:rPr lang="en-US" sz="2000" baseline="30000">
                <a:solidFill>
                  <a:srgbClr val="00008C"/>
                </a:solidFill>
                <a:latin typeface="Symbol" charset="0"/>
              </a:rPr>
              <a:t>2</a:t>
            </a:r>
          </a:p>
          <a:p>
            <a:endParaRPr lang="en-US" sz="2000" baseline="30000">
              <a:solidFill>
                <a:srgbClr val="00008C"/>
              </a:solidFill>
              <a:latin typeface="Symbol" charset="0"/>
            </a:endParaRPr>
          </a:p>
          <a:p>
            <a:r>
              <a:rPr lang="en-US" sz="2000">
                <a:solidFill>
                  <a:srgbClr val="00008C"/>
                </a:solidFill>
                <a:latin typeface="Symbol" charset="0"/>
              </a:rPr>
              <a:t>17.	</a:t>
            </a:r>
            <a:r>
              <a:rPr lang="en-US" sz="2000">
                <a:solidFill>
                  <a:srgbClr val="00008C"/>
                </a:solidFill>
              </a:rPr>
              <a:t>After solving, we get:</a:t>
            </a:r>
          </a:p>
          <a:p>
            <a:endParaRPr lang="en-US" sz="2000">
              <a:solidFill>
                <a:srgbClr val="00008C"/>
              </a:solidFill>
            </a:endParaRPr>
          </a:p>
          <a:p>
            <a:r>
              <a:rPr lang="en-US" sz="2000">
                <a:solidFill>
                  <a:srgbClr val="00008C"/>
                </a:solidFill>
              </a:rPr>
              <a:t>		</a:t>
            </a:r>
            <a:endParaRPr lang="en-US" sz="2000" baseline="-25000">
              <a:solidFill>
                <a:srgbClr val="00008C"/>
              </a:solidFill>
            </a:endParaRPr>
          </a:p>
          <a:p>
            <a:endParaRPr lang="en-US" sz="2000" baseline="-25000">
              <a:solidFill>
                <a:srgbClr val="00008C"/>
              </a:solidFill>
            </a:endParaRPr>
          </a:p>
          <a:p>
            <a:endParaRPr lang="en-US" sz="2000" baseline="-25000">
              <a:solidFill>
                <a:srgbClr val="00008C"/>
              </a:solidFill>
            </a:endParaRPr>
          </a:p>
          <a:p>
            <a:endParaRPr lang="en-US" sz="2000">
              <a:solidFill>
                <a:srgbClr val="00008C"/>
              </a:solidFill>
            </a:endParaRPr>
          </a:p>
          <a:p>
            <a:r>
              <a:rPr lang="en-US" sz="2000">
                <a:solidFill>
                  <a:srgbClr val="00008C"/>
                </a:solidFill>
              </a:rPr>
              <a:t>18.	So,</a:t>
            </a:r>
          </a:p>
        </p:txBody>
      </p:sp>
      <p:graphicFrame>
        <p:nvGraphicFramePr>
          <p:cNvPr id="390152" name="Object 8"/>
          <p:cNvGraphicFramePr>
            <a:graphicFrameLocks noChangeAspect="1"/>
          </p:cNvGraphicFramePr>
          <p:nvPr/>
        </p:nvGraphicFramePr>
        <p:xfrm>
          <a:off x="6375400" y="647700"/>
          <a:ext cx="13239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70" name="Equation" r:id="rId3" imgW="596880" imgH="380880" progId="Equation.3">
                  <p:embed/>
                </p:oleObj>
              </mc:Choice>
              <mc:Fallback>
                <p:oleObj name="Equation" r:id="rId3" imgW="596880" imgH="380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647700"/>
                        <a:ext cx="132397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53" name="Line 9"/>
          <p:cNvSpPr>
            <a:spLocks noChangeShapeType="1"/>
          </p:cNvSpPr>
          <p:nvPr/>
        </p:nvSpPr>
        <p:spPr bwMode="auto">
          <a:xfrm>
            <a:off x="6022975" y="3028950"/>
            <a:ext cx="2711450" cy="0"/>
          </a:xfrm>
          <a:prstGeom prst="line">
            <a:avLst/>
          </a:prstGeom>
          <a:noFill/>
          <a:ln w="38100">
            <a:solidFill>
              <a:srgbClr val="78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54" name="Line 10"/>
          <p:cNvSpPr>
            <a:spLocks noChangeShapeType="1"/>
          </p:cNvSpPr>
          <p:nvPr/>
        </p:nvSpPr>
        <p:spPr bwMode="auto">
          <a:xfrm>
            <a:off x="6022975" y="3787775"/>
            <a:ext cx="2711450" cy="0"/>
          </a:xfrm>
          <a:prstGeom prst="line">
            <a:avLst/>
          </a:prstGeom>
          <a:noFill/>
          <a:ln w="38100">
            <a:solidFill>
              <a:srgbClr val="78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55" name="Text Box 11"/>
          <p:cNvSpPr txBox="1">
            <a:spLocks noChangeArrowheads="1"/>
          </p:cNvSpPr>
          <p:nvPr/>
        </p:nvSpPr>
        <p:spPr bwMode="auto">
          <a:xfrm>
            <a:off x="6015038" y="3368675"/>
            <a:ext cx="815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783C00"/>
                </a:solidFill>
              </a:rPr>
              <a:t>Medium 2</a:t>
            </a:r>
          </a:p>
        </p:txBody>
      </p:sp>
      <p:sp>
        <p:nvSpPr>
          <p:cNvPr id="390156" name="Line 12"/>
          <p:cNvSpPr>
            <a:spLocks noChangeShapeType="1"/>
          </p:cNvSpPr>
          <p:nvPr/>
        </p:nvSpPr>
        <p:spPr bwMode="auto">
          <a:xfrm flipV="1">
            <a:off x="7259638" y="2270125"/>
            <a:ext cx="0" cy="758825"/>
          </a:xfrm>
          <a:prstGeom prst="line">
            <a:avLst/>
          </a:prstGeom>
          <a:noFill/>
          <a:ln w="12700">
            <a:solidFill>
              <a:srgbClr val="78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57" name="Text Box 13"/>
          <p:cNvSpPr txBox="1">
            <a:spLocks noChangeArrowheads="1"/>
          </p:cNvSpPr>
          <p:nvPr/>
        </p:nvSpPr>
        <p:spPr bwMode="auto">
          <a:xfrm>
            <a:off x="7280275" y="21558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rgbClr val="783C00"/>
                </a:solidFill>
              </a:rPr>
              <a:t>n</a:t>
            </a:r>
          </a:p>
        </p:txBody>
      </p:sp>
      <p:sp>
        <p:nvSpPr>
          <p:cNvPr id="390158" name="Line 14"/>
          <p:cNvSpPr>
            <a:spLocks noChangeShapeType="1"/>
          </p:cNvSpPr>
          <p:nvPr/>
        </p:nvSpPr>
        <p:spPr bwMode="auto">
          <a:xfrm>
            <a:off x="6621463" y="2270125"/>
            <a:ext cx="638175" cy="758825"/>
          </a:xfrm>
          <a:prstGeom prst="line">
            <a:avLst/>
          </a:prstGeom>
          <a:noFill/>
          <a:ln w="12700">
            <a:solidFill>
              <a:srgbClr val="78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59" name="Text Box 15"/>
          <p:cNvSpPr txBox="1">
            <a:spLocks noChangeArrowheads="1"/>
          </p:cNvSpPr>
          <p:nvPr/>
        </p:nvSpPr>
        <p:spPr bwMode="auto">
          <a:xfrm>
            <a:off x="6369050" y="1989138"/>
            <a:ext cx="273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rgbClr val="783C00"/>
                </a:solidFill>
              </a:rPr>
              <a:t>I</a:t>
            </a:r>
            <a:endParaRPr lang="en-US" sz="1800" i="1" baseline="-25000">
              <a:solidFill>
                <a:srgbClr val="783C00"/>
              </a:solidFill>
            </a:endParaRPr>
          </a:p>
        </p:txBody>
      </p:sp>
      <p:sp>
        <p:nvSpPr>
          <p:cNvPr id="390160" name="Line 16"/>
          <p:cNvSpPr>
            <a:spLocks noChangeShapeType="1"/>
          </p:cNvSpPr>
          <p:nvPr/>
        </p:nvSpPr>
        <p:spPr bwMode="auto">
          <a:xfrm>
            <a:off x="7259638" y="3059113"/>
            <a:ext cx="207962" cy="709612"/>
          </a:xfrm>
          <a:prstGeom prst="line">
            <a:avLst/>
          </a:prstGeom>
          <a:noFill/>
          <a:ln w="12700">
            <a:solidFill>
              <a:srgbClr val="78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61" name="Line 17"/>
          <p:cNvSpPr>
            <a:spLocks noChangeShapeType="1"/>
          </p:cNvSpPr>
          <p:nvPr/>
        </p:nvSpPr>
        <p:spPr bwMode="auto">
          <a:xfrm>
            <a:off x="7458075" y="3787775"/>
            <a:ext cx="365125" cy="457200"/>
          </a:xfrm>
          <a:prstGeom prst="line">
            <a:avLst/>
          </a:prstGeom>
          <a:noFill/>
          <a:ln w="12700">
            <a:solidFill>
              <a:srgbClr val="78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62" name="Line 18"/>
          <p:cNvSpPr>
            <a:spLocks noChangeShapeType="1"/>
          </p:cNvSpPr>
          <p:nvPr/>
        </p:nvSpPr>
        <p:spPr bwMode="auto">
          <a:xfrm>
            <a:off x="7259638" y="3028950"/>
            <a:ext cx="0" cy="758825"/>
          </a:xfrm>
          <a:prstGeom prst="line">
            <a:avLst/>
          </a:prstGeom>
          <a:noFill/>
          <a:ln w="9525">
            <a:solidFill>
              <a:srgbClr val="00008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90163" name="Object 19"/>
          <p:cNvGraphicFramePr>
            <a:graphicFrameLocks noChangeAspect="1"/>
          </p:cNvGraphicFramePr>
          <p:nvPr/>
        </p:nvGraphicFramePr>
        <p:xfrm>
          <a:off x="7073900" y="2554288"/>
          <a:ext cx="28575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71" name="Equation" r:id="rId5" imgW="164880" imgH="241200" progId="Equation.3">
                  <p:embed/>
                </p:oleObj>
              </mc:Choice>
              <mc:Fallback>
                <p:oleObj name="Equation" r:id="rId5" imgW="164880" imgH="241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2554288"/>
                        <a:ext cx="28575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64" name="Object 20"/>
          <p:cNvGraphicFramePr>
            <a:graphicFrameLocks noChangeAspect="1"/>
          </p:cNvGraphicFramePr>
          <p:nvPr/>
        </p:nvGraphicFramePr>
        <p:xfrm>
          <a:off x="7253288" y="3471863"/>
          <a:ext cx="207962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72" name="Equation" r:id="rId7" imgW="114120" imgH="177480" progId="Equation.3">
                  <p:embed/>
                </p:oleObj>
              </mc:Choice>
              <mc:Fallback>
                <p:oleObj name="Equation" r:id="rId7" imgW="114120" imgH="177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288" y="3471863"/>
                        <a:ext cx="207962" cy="22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65" name="Text Box 21"/>
          <p:cNvSpPr txBox="1">
            <a:spLocks noChangeArrowheads="1"/>
          </p:cNvSpPr>
          <p:nvPr/>
        </p:nvSpPr>
        <p:spPr bwMode="auto">
          <a:xfrm>
            <a:off x="6021388" y="2590800"/>
            <a:ext cx="815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783C00"/>
                </a:solidFill>
              </a:rPr>
              <a:t>Medium 1</a:t>
            </a:r>
          </a:p>
        </p:txBody>
      </p:sp>
      <p:sp>
        <p:nvSpPr>
          <p:cNvPr id="390166" name="Text Box 22"/>
          <p:cNvSpPr txBox="1">
            <a:spLocks noChangeArrowheads="1"/>
          </p:cNvSpPr>
          <p:nvPr/>
        </p:nvSpPr>
        <p:spPr bwMode="auto">
          <a:xfrm>
            <a:off x="7458075" y="3184525"/>
            <a:ext cx="42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i="1">
                <a:solidFill>
                  <a:srgbClr val="783C00"/>
                </a:solidFill>
              </a:rPr>
              <a:t>T</a:t>
            </a:r>
            <a:endParaRPr lang="en-US" sz="1800" i="1" baseline="-25000">
              <a:solidFill>
                <a:srgbClr val="783C00"/>
              </a:solidFill>
            </a:endParaRPr>
          </a:p>
        </p:txBody>
      </p:sp>
      <p:graphicFrame>
        <p:nvGraphicFramePr>
          <p:cNvPr id="390167" name="Object 23"/>
          <p:cNvGraphicFramePr>
            <a:graphicFrameLocks noChangeAspect="1"/>
          </p:cNvGraphicFramePr>
          <p:nvPr/>
        </p:nvGraphicFramePr>
        <p:xfrm>
          <a:off x="1131888" y="4551363"/>
          <a:ext cx="447833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73" name="Equation" r:id="rId9" imgW="2361960" imgH="291960" progId="Equation.3">
                  <p:embed/>
                </p:oleObj>
              </mc:Choice>
              <mc:Fallback>
                <p:oleObj name="Equation" r:id="rId9" imgW="2361960" imgH="2919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4551363"/>
                        <a:ext cx="4478337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68" name="Object 24"/>
          <p:cNvGraphicFramePr>
            <a:graphicFrameLocks noChangeAspect="1"/>
          </p:cNvGraphicFramePr>
          <p:nvPr/>
        </p:nvGraphicFramePr>
        <p:xfrm>
          <a:off x="1420813" y="4244975"/>
          <a:ext cx="8175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74" name="Equation" r:id="rId11" imgW="431640" imgH="190440" progId="Equation.3">
                  <p:embed/>
                </p:oleObj>
              </mc:Choice>
              <mc:Fallback>
                <p:oleObj name="Equation" r:id="rId11" imgW="431640" imgH="1904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4244975"/>
                        <a:ext cx="8175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69" name="Object 25"/>
          <p:cNvGraphicFramePr>
            <a:graphicFrameLocks noChangeAspect="1"/>
          </p:cNvGraphicFramePr>
          <p:nvPr/>
        </p:nvGraphicFramePr>
        <p:xfrm>
          <a:off x="1060450" y="5610225"/>
          <a:ext cx="57038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75" name="Equation" r:id="rId13" imgW="3009600" imgH="380880" progId="Equation.3">
                  <p:embed/>
                </p:oleObj>
              </mc:Choice>
              <mc:Fallback>
                <p:oleObj name="Equation" r:id="rId13" imgW="3009600" imgH="3808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5610225"/>
                        <a:ext cx="570388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1" grpId="0" uiExpand="1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Refraction Example</a:t>
            </a:r>
          </a:p>
        </p:txBody>
      </p:sp>
      <p:sp>
        <p:nvSpPr>
          <p:cNvPr id="391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Compute T for:</a:t>
            </a:r>
          </a:p>
        </p:txBody>
      </p:sp>
      <p:sp>
        <p:nvSpPr>
          <p:cNvPr id="391172" name="Line 4"/>
          <p:cNvSpPr>
            <a:spLocks noChangeShapeType="1"/>
          </p:cNvSpPr>
          <p:nvPr/>
        </p:nvSpPr>
        <p:spPr bwMode="auto">
          <a:xfrm>
            <a:off x="2336800" y="3559175"/>
            <a:ext cx="5181600" cy="0"/>
          </a:xfrm>
          <a:prstGeom prst="line">
            <a:avLst/>
          </a:prstGeom>
          <a:noFill/>
          <a:ln w="12700">
            <a:solidFill>
              <a:srgbClr val="78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174" name="Text Box 6"/>
          <p:cNvSpPr txBox="1">
            <a:spLocks noChangeArrowheads="1"/>
          </p:cNvSpPr>
          <p:nvPr/>
        </p:nvSpPr>
        <p:spPr bwMode="auto">
          <a:xfrm>
            <a:off x="6257925" y="36830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783C00"/>
                </a:solidFill>
              </a:rPr>
              <a:t>Glass</a:t>
            </a:r>
          </a:p>
        </p:txBody>
      </p:sp>
      <p:sp>
        <p:nvSpPr>
          <p:cNvPr id="391175" name="Line 7"/>
          <p:cNvSpPr>
            <a:spLocks noChangeShapeType="1"/>
          </p:cNvSpPr>
          <p:nvPr/>
        </p:nvSpPr>
        <p:spPr bwMode="auto">
          <a:xfrm flipV="1">
            <a:off x="4699000" y="2171700"/>
            <a:ext cx="0" cy="1387475"/>
          </a:xfrm>
          <a:prstGeom prst="line">
            <a:avLst/>
          </a:prstGeom>
          <a:noFill/>
          <a:ln w="12700">
            <a:solidFill>
              <a:srgbClr val="78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177" name="Line 9"/>
          <p:cNvSpPr>
            <a:spLocks noChangeShapeType="1"/>
          </p:cNvSpPr>
          <p:nvPr/>
        </p:nvSpPr>
        <p:spPr bwMode="auto">
          <a:xfrm>
            <a:off x="2751138" y="2290763"/>
            <a:ext cx="1947862" cy="1268412"/>
          </a:xfrm>
          <a:prstGeom prst="line">
            <a:avLst/>
          </a:prstGeom>
          <a:noFill/>
          <a:ln w="12700">
            <a:solidFill>
              <a:srgbClr val="78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179" name="Line 11"/>
          <p:cNvSpPr>
            <a:spLocks noChangeShapeType="1"/>
          </p:cNvSpPr>
          <p:nvPr/>
        </p:nvSpPr>
        <p:spPr bwMode="auto">
          <a:xfrm>
            <a:off x="4699000" y="3559175"/>
            <a:ext cx="668338" cy="1598613"/>
          </a:xfrm>
          <a:prstGeom prst="line">
            <a:avLst/>
          </a:prstGeom>
          <a:noFill/>
          <a:ln w="12700">
            <a:solidFill>
              <a:srgbClr val="78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181" name="Line 13"/>
          <p:cNvSpPr>
            <a:spLocks noChangeShapeType="1"/>
          </p:cNvSpPr>
          <p:nvPr/>
        </p:nvSpPr>
        <p:spPr bwMode="auto">
          <a:xfrm>
            <a:off x="4699000" y="3559175"/>
            <a:ext cx="0" cy="1943100"/>
          </a:xfrm>
          <a:prstGeom prst="line">
            <a:avLst/>
          </a:prstGeom>
          <a:noFill/>
          <a:ln w="9525">
            <a:solidFill>
              <a:srgbClr val="00008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91183" name="Object 15"/>
          <p:cNvGraphicFramePr>
            <a:graphicFrameLocks noChangeAspect="1"/>
          </p:cNvGraphicFramePr>
          <p:nvPr/>
        </p:nvGraphicFramePr>
        <p:xfrm>
          <a:off x="4699000" y="4222750"/>
          <a:ext cx="2222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89" name="Equation" r:id="rId3" imgW="126720" imgH="203040" progId="Equation.3">
                  <p:embed/>
                </p:oleObj>
              </mc:Choice>
              <mc:Fallback>
                <p:oleObj name="Equation" r:id="rId3" imgW="126720" imgH="203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4222750"/>
                        <a:ext cx="2222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184" name="Text Box 16"/>
          <p:cNvSpPr txBox="1">
            <a:spLocks noChangeArrowheads="1"/>
          </p:cNvSpPr>
          <p:nvPr/>
        </p:nvSpPr>
        <p:spPr bwMode="auto">
          <a:xfrm>
            <a:off x="6049963" y="2797175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783C00"/>
                </a:solidFill>
              </a:rPr>
              <a:t>Water</a:t>
            </a:r>
          </a:p>
        </p:txBody>
      </p:sp>
      <p:sp>
        <p:nvSpPr>
          <p:cNvPr id="391185" name="Text Box 17"/>
          <p:cNvSpPr txBox="1">
            <a:spLocks noChangeArrowheads="1"/>
          </p:cNvSpPr>
          <p:nvPr/>
        </p:nvSpPr>
        <p:spPr bwMode="auto">
          <a:xfrm>
            <a:off x="4905375" y="3683000"/>
            <a:ext cx="461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i="1">
                <a:solidFill>
                  <a:srgbClr val="783C00"/>
                </a:solidFill>
              </a:rPr>
              <a:t>T</a:t>
            </a:r>
            <a:endParaRPr lang="en-US" sz="1800" i="1" baseline="-25000">
              <a:solidFill>
                <a:srgbClr val="783C00"/>
              </a:solidFill>
            </a:endParaRPr>
          </a:p>
        </p:txBody>
      </p:sp>
      <p:graphicFrame>
        <p:nvGraphicFramePr>
          <p:cNvPr id="391186" name="Object 18"/>
          <p:cNvGraphicFramePr>
            <a:graphicFrameLocks noChangeAspect="1"/>
          </p:cNvGraphicFramePr>
          <p:nvPr/>
        </p:nvGraphicFramePr>
        <p:xfrm>
          <a:off x="1295400" y="1858963"/>
          <a:ext cx="145573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90" name="Equation" r:id="rId5" imgW="977760" imgH="419040" progId="Equation.3">
                  <p:embed/>
                </p:oleObj>
              </mc:Choice>
              <mc:Fallback>
                <p:oleObj name="Equation" r:id="rId5" imgW="977760" imgH="419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58963"/>
                        <a:ext cx="1455738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87" name="Object 19"/>
          <p:cNvGraphicFramePr>
            <a:graphicFrameLocks noChangeAspect="1"/>
          </p:cNvGraphicFramePr>
          <p:nvPr/>
        </p:nvGraphicFramePr>
        <p:xfrm>
          <a:off x="4440238" y="1749425"/>
          <a:ext cx="925512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91" name="Equation" r:id="rId7" imgW="622080" imgH="190440" progId="Equation.3">
                  <p:embed/>
                </p:oleObj>
              </mc:Choice>
              <mc:Fallback>
                <p:oleObj name="Equation" r:id="rId7" imgW="622080" imgH="1904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1749425"/>
                        <a:ext cx="925512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88" name="Object 20"/>
          <p:cNvGraphicFramePr>
            <a:graphicFrameLocks noChangeAspect="1"/>
          </p:cNvGraphicFramePr>
          <p:nvPr/>
        </p:nvGraphicFramePr>
        <p:xfrm>
          <a:off x="4005263" y="2652713"/>
          <a:ext cx="5286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92" name="Equation" r:id="rId9" imgW="355320" imgH="342720" progId="Equation.3">
                  <p:embed/>
                </p:oleObj>
              </mc:Choice>
              <mc:Fallback>
                <p:oleObj name="Equation" r:id="rId9" imgW="355320" imgH="3427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263" y="2652713"/>
                        <a:ext cx="52863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Refraction Example</a:t>
            </a:r>
          </a:p>
        </p:txBody>
      </p:sp>
      <p:grpSp>
        <p:nvGrpSpPr>
          <p:cNvPr id="392208" name="Group 16"/>
          <p:cNvGrpSpPr>
            <a:grpSpLocks/>
          </p:cNvGrpSpPr>
          <p:nvPr/>
        </p:nvGrpSpPr>
        <p:grpSpPr bwMode="auto">
          <a:xfrm>
            <a:off x="5988050" y="1033463"/>
            <a:ext cx="2622550" cy="1809750"/>
            <a:chOff x="816" y="1102"/>
            <a:chExt cx="4247" cy="2364"/>
          </a:xfrm>
        </p:grpSpPr>
        <p:sp>
          <p:nvSpPr>
            <p:cNvPr id="392196" name="Line 4"/>
            <p:cNvSpPr>
              <a:spLocks noChangeShapeType="1"/>
            </p:cNvSpPr>
            <p:nvPr/>
          </p:nvSpPr>
          <p:spPr bwMode="auto">
            <a:xfrm>
              <a:off x="1472" y="2242"/>
              <a:ext cx="3264" cy="0"/>
            </a:xfrm>
            <a:prstGeom prst="line">
              <a:avLst/>
            </a:prstGeom>
            <a:noFill/>
            <a:ln w="12700">
              <a:solidFill>
                <a:srgbClr val="783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197" name="Text Box 5"/>
            <p:cNvSpPr txBox="1">
              <a:spLocks noChangeArrowheads="1"/>
            </p:cNvSpPr>
            <p:nvPr/>
          </p:nvSpPr>
          <p:spPr bwMode="auto">
            <a:xfrm>
              <a:off x="3942" y="2319"/>
              <a:ext cx="1121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83C00"/>
                  </a:solidFill>
                </a:rPr>
                <a:t>Glass</a:t>
              </a:r>
            </a:p>
          </p:txBody>
        </p:sp>
        <p:sp>
          <p:nvSpPr>
            <p:cNvPr id="392198" name="Line 6"/>
            <p:cNvSpPr>
              <a:spLocks noChangeShapeType="1"/>
            </p:cNvSpPr>
            <p:nvPr/>
          </p:nvSpPr>
          <p:spPr bwMode="auto">
            <a:xfrm flipV="1">
              <a:off x="2960" y="1368"/>
              <a:ext cx="0" cy="874"/>
            </a:xfrm>
            <a:prstGeom prst="line">
              <a:avLst/>
            </a:prstGeom>
            <a:noFill/>
            <a:ln w="12700">
              <a:solidFill>
                <a:srgbClr val="783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199" name="Line 7"/>
            <p:cNvSpPr>
              <a:spLocks noChangeShapeType="1"/>
            </p:cNvSpPr>
            <p:nvPr/>
          </p:nvSpPr>
          <p:spPr bwMode="auto">
            <a:xfrm>
              <a:off x="1733" y="1443"/>
              <a:ext cx="1227" cy="799"/>
            </a:xfrm>
            <a:prstGeom prst="line">
              <a:avLst/>
            </a:prstGeom>
            <a:noFill/>
            <a:ln w="12700">
              <a:solidFill>
                <a:srgbClr val="783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00" name="Line 8"/>
            <p:cNvSpPr>
              <a:spLocks noChangeShapeType="1"/>
            </p:cNvSpPr>
            <p:nvPr/>
          </p:nvSpPr>
          <p:spPr bwMode="auto">
            <a:xfrm>
              <a:off x="2960" y="2242"/>
              <a:ext cx="421" cy="1007"/>
            </a:xfrm>
            <a:prstGeom prst="line">
              <a:avLst/>
            </a:prstGeom>
            <a:noFill/>
            <a:ln w="12700">
              <a:solidFill>
                <a:srgbClr val="783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01" name="Line 9"/>
            <p:cNvSpPr>
              <a:spLocks noChangeShapeType="1"/>
            </p:cNvSpPr>
            <p:nvPr/>
          </p:nvSpPr>
          <p:spPr bwMode="auto">
            <a:xfrm>
              <a:off x="2960" y="2242"/>
              <a:ext cx="0" cy="1224"/>
            </a:xfrm>
            <a:prstGeom prst="line">
              <a:avLst/>
            </a:prstGeom>
            <a:noFill/>
            <a:ln w="9525">
              <a:solidFill>
                <a:srgbClr val="00008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92202" name="Object 10"/>
            <p:cNvGraphicFramePr>
              <a:graphicFrameLocks noChangeAspect="1"/>
            </p:cNvGraphicFramePr>
            <p:nvPr/>
          </p:nvGraphicFramePr>
          <p:xfrm>
            <a:off x="2960" y="2660"/>
            <a:ext cx="1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212" name="Equation" r:id="rId3" imgW="126720" imgH="203040" progId="Equation.3">
                    <p:embed/>
                  </p:oleObj>
                </mc:Choice>
                <mc:Fallback>
                  <p:oleObj name="Equation" r:id="rId3" imgW="126720" imgH="203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0" y="2660"/>
                          <a:ext cx="14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8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2203" name="Text Box 11"/>
            <p:cNvSpPr txBox="1">
              <a:spLocks noChangeArrowheads="1"/>
            </p:cNvSpPr>
            <p:nvPr/>
          </p:nvSpPr>
          <p:spPr bwMode="auto">
            <a:xfrm>
              <a:off x="3811" y="1761"/>
              <a:ext cx="1203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783C00"/>
                  </a:solidFill>
                </a:rPr>
                <a:t>Water</a:t>
              </a:r>
            </a:p>
          </p:txBody>
        </p:sp>
        <p:sp>
          <p:nvSpPr>
            <p:cNvPr id="392204" name="Text Box 12"/>
            <p:cNvSpPr txBox="1">
              <a:spLocks noChangeArrowheads="1"/>
            </p:cNvSpPr>
            <p:nvPr/>
          </p:nvSpPr>
          <p:spPr bwMode="auto">
            <a:xfrm>
              <a:off x="3086" y="2319"/>
              <a:ext cx="298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i="1">
                  <a:solidFill>
                    <a:srgbClr val="783C00"/>
                  </a:solidFill>
                </a:rPr>
                <a:t>T</a:t>
              </a:r>
              <a:endParaRPr lang="en-US" sz="1800" i="1" baseline="-25000">
                <a:solidFill>
                  <a:srgbClr val="783C00"/>
                </a:solidFill>
              </a:endParaRPr>
            </a:p>
          </p:txBody>
        </p:sp>
        <p:graphicFrame>
          <p:nvGraphicFramePr>
            <p:cNvPr id="392205" name="Object 13"/>
            <p:cNvGraphicFramePr>
              <a:graphicFrameLocks noChangeAspect="1"/>
            </p:cNvGraphicFramePr>
            <p:nvPr/>
          </p:nvGraphicFramePr>
          <p:xfrm>
            <a:off x="816" y="1171"/>
            <a:ext cx="917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213" name="Equation" r:id="rId5" imgW="977760" imgH="419040" progId="Equation.3">
                    <p:embed/>
                  </p:oleObj>
                </mc:Choice>
                <mc:Fallback>
                  <p:oleObj name="Equation" r:id="rId5" imgW="977760" imgH="4190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171"/>
                          <a:ext cx="917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8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2206" name="Object 14"/>
            <p:cNvGraphicFramePr>
              <a:graphicFrameLocks noChangeAspect="1"/>
            </p:cNvGraphicFramePr>
            <p:nvPr/>
          </p:nvGraphicFramePr>
          <p:xfrm>
            <a:off x="2797" y="1102"/>
            <a:ext cx="583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214" name="Equation" r:id="rId7" imgW="622080" imgH="190440" progId="Equation.3">
                    <p:embed/>
                  </p:oleObj>
                </mc:Choice>
                <mc:Fallback>
                  <p:oleObj name="Equation" r:id="rId7" imgW="622080" imgH="1904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7" y="1102"/>
                          <a:ext cx="583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8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2207" name="Object 15"/>
            <p:cNvGraphicFramePr>
              <a:graphicFrameLocks noChangeAspect="1"/>
            </p:cNvGraphicFramePr>
            <p:nvPr/>
          </p:nvGraphicFramePr>
          <p:xfrm>
            <a:off x="2523" y="1671"/>
            <a:ext cx="333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215" name="Equation" r:id="rId9" imgW="355320" imgH="342720" progId="Equation.3">
                    <p:embed/>
                  </p:oleObj>
                </mc:Choice>
                <mc:Fallback>
                  <p:oleObj name="Equation" r:id="rId9" imgW="355320" imgH="34272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3" y="1671"/>
                          <a:ext cx="333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8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2209" name="Object 17"/>
          <p:cNvGraphicFramePr>
            <a:graphicFrameLocks noChangeAspect="1"/>
          </p:cNvGraphicFramePr>
          <p:nvPr/>
        </p:nvGraphicFramePr>
        <p:xfrm>
          <a:off x="1190625" y="2676525"/>
          <a:ext cx="488632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16" name="Equation" r:id="rId11" imgW="2577960" imgH="368280" progId="Equation.3">
                  <p:embed/>
                </p:oleObj>
              </mc:Choice>
              <mc:Fallback>
                <p:oleObj name="Equation" r:id="rId11" imgW="2577960" imgH="368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2676525"/>
                        <a:ext cx="4886325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10" name="Object 18"/>
          <p:cNvGraphicFramePr>
            <a:graphicFrameLocks noChangeAspect="1"/>
          </p:cNvGraphicFramePr>
          <p:nvPr/>
        </p:nvGraphicFramePr>
        <p:xfrm>
          <a:off x="1143000" y="3802063"/>
          <a:ext cx="33909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17" name="Equation" r:id="rId13" imgW="1790640" imgH="406080" progId="Equation.3">
                  <p:embed/>
                </p:oleObj>
              </mc:Choice>
              <mc:Fallback>
                <p:oleObj name="Equation" r:id="rId13" imgW="1790640" imgH="4060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02063"/>
                        <a:ext cx="33909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11" name="Object 19"/>
          <p:cNvGraphicFramePr>
            <a:graphicFrameLocks noChangeAspect="1"/>
          </p:cNvGraphicFramePr>
          <p:nvPr/>
        </p:nvGraphicFramePr>
        <p:xfrm>
          <a:off x="1143000" y="4894263"/>
          <a:ext cx="74374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218" name="Equation" r:id="rId15" imgW="3924000" imgH="469800" progId="Equation.3">
                  <p:embed/>
                </p:oleObj>
              </mc:Choice>
              <mc:Fallback>
                <p:oleObj name="Equation" r:id="rId15" imgW="3924000" imgH="469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94263"/>
                        <a:ext cx="743743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7975" y="977900"/>
            <a:ext cx="5227638" cy="5638800"/>
          </a:xfrm>
        </p:spPr>
        <p:txBody>
          <a:bodyPr/>
          <a:lstStyle/>
          <a:p>
            <a:pPr>
              <a:tabLst>
                <a:tab pos="746125" algn="l"/>
              </a:tabLst>
            </a:pPr>
            <a:r>
              <a:rPr lang="en-US"/>
              <a:t>The intensity of what we see at at pixel will depend on whether or not a light actually hits the object</a:t>
            </a:r>
          </a:p>
          <a:p>
            <a:pPr lvl="1">
              <a:tabLst>
                <a:tab pos="746125" algn="l"/>
              </a:tabLst>
            </a:pPr>
            <a:r>
              <a:rPr lang="en-US"/>
              <a:t>The point of intersection between ray 1 and the object is in direct illumination</a:t>
            </a:r>
          </a:p>
          <a:p>
            <a:pPr lvl="1">
              <a:tabLst>
                <a:tab pos="746125" algn="l"/>
              </a:tabLst>
            </a:pPr>
            <a:r>
              <a:rPr lang="en-US"/>
              <a:t>The point of intersection between ray 2 and the object is blocked from the light source (in shadow)</a:t>
            </a:r>
          </a:p>
          <a:p>
            <a:pPr lvl="1">
              <a:tabLst>
                <a:tab pos="746125" algn="l"/>
              </a:tabLst>
            </a:pPr>
            <a:endParaRPr lang="en-US"/>
          </a:p>
          <a:p>
            <a:pPr>
              <a:tabLst>
                <a:tab pos="746125" algn="l"/>
              </a:tabLst>
            </a:pPr>
            <a:r>
              <a:rPr lang="en-US"/>
              <a:t>The final pixel intensity must be computed taking this into account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Shadows</a:t>
            </a:r>
            <a:endParaRPr lang="en-US" sz="2000">
              <a:solidFill>
                <a:srgbClr val="00008C"/>
              </a:solidFill>
            </a:endParaRPr>
          </a:p>
        </p:txBody>
      </p:sp>
      <p:grpSp>
        <p:nvGrpSpPr>
          <p:cNvPr id="354312" name="Group 8"/>
          <p:cNvGrpSpPr>
            <a:grpSpLocks/>
          </p:cNvGrpSpPr>
          <p:nvPr/>
        </p:nvGrpSpPr>
        <p:grpSpPr bwMode="auto">
          <a:xfrm rot="9498804">
            <a:off x="6083300" y="3925888"/>
            <a:ext cx="323850" cy="298450"/>
            <a:chOff x="4543" y="1341"/>
            <a:chExt cx="204" cy="188"/>
          </a:xfrm>
        </p:grpSpPr>
        <p:sp>
          <p:nvSpPr>
            <p:cNvPr id="354313" name="Freeform 9"/>
            <p:cNvSpPr>
              <a:spLocks noChangeAspect="1"/>
            </p:cNvSpPr>
            <p:nvPr/>
          </p:nvSpPr>
          <p:spPr bwMode="auto">
            <a:xfrm>
              <a:off x="4550" y="1377"/>
              <a:ext cx="29" cy="92"/>
            </a:xfrm>
            <a:custGeom>
              <a:avLst/>
              <a:gdLst>
                <a:gd name="T0" fmla="*/ 9 w 58"/>
                <a:gd name="T1" fmla="*/ 180 h 184"/>
                <a:gd name="T2" fmla="*/ 4 w 58"/>
                <a:gd name="T3" fmla="*/ 104 h 184"/>
                <a:gd name="T4" fmla="*/ 31 w 58"/>
                <a:gd name="T5" fmla="*/ 9 h 184"/>
                <a:gd name="T6" fmla="*/ 55 w 58"/>
                <a:gd name="T7" fmla="*/ 48 h 184"/>
                <a:gd name="T8" fmla="*/ 52 w 58"/>
                <a:gd name="T9" fmla="*/ 98 h 184"/>
                <a:gd name="T10" fmla="*/ 27 w 58"/>
                <a:gd name="T11" fmla="*/ 170 h 184"/>
                <a:gd name="T12" fmla="*/ 9 w 58"/>
                <a:gd name="T13" fmla="*/ 18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184">
                  <a:moveTo>
                    <a:pt x="9" y="180"/>
                  </a:moveTo>
                  <a:cubicBezTo>
                    <a:pt x="4" y="169"/>
                    <a:pt x="0" y="132"/>
                    <a:pt x="4" y="104"/>
                  </a:cubicBezTo>
                  <a:cubicBezTo>
                    <a:pt x="8" y="76"/>
                    <a:pt x="23" y="18"/>
                    <a:pt x="31" y="9"/>
                  </a:cubicBezTo>
                  <a:cubicBezTo>
                    <a:pt x="39" y="0"/>
                    <a:pt x="52" y="33"/>
                    <a:pt x="55" y="48"/>
                  </a:cubicBezTo>
                  <a:cubicBezTo>
                    <a:pt x="58" y="63"/>
                    <a:pt x="57" y="78"/>
                    <a:pt x="52" y="98"/>
                  </a:cubicBezTo>
                  <a:cubicBezTo>
                    <a:pt x="47" y="118"/>
                    <a:pt x="34" y="156"/>
                    <a:pt x="27" y="170"/>
                  </a:cubicBezTo>
                  <a:cubicBezTo>
                    <a:pt x="20" y="184"/>
                    <a:pt x="13" y="178"/>
                    <a:pt x="9" y="1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4314" name="Arc 10"/>
            <p:cNvSpPr>
              <a:spLocks noChangeAspect="1"/>
            </p:cNvSpPr>
            <p:nvPr/>
          </p:nvSpPr>
          <p:spPr bwMode="auto">
            <a:xfrm rot="11372445">
              <a:off x="4557" y="1365"/>
              <a:ext cx="31" cy="117"/>
            </a:xfrm>
            <a:custGeom>
              <a:avLst/>
              <a:gdLst>
                <a:gd name="G0" fmla="+- 21600 0 0"/>
                <a:gd name="G1" fmla="+- 20883 0 0"/>
                <a:gd name="G2" fmla="+- 21600 0 0"/>
                <a:gd name="T0" fmla="*/ 17744 w 21600"/>
                <a:gd name="T1" fmla="*/ 42136 h 42136"/>
                <a:gd name="T2" fmla="*/ 16081 w 21600"/>
                <a:gd name="T3" fmla="*/ 0 h 42136"/>
                <a:gd name="T4" fmla="*/ 21600 w 21600"/>
                <a:gd name="T5" fmla="*/ 20883 h 4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136" fill="none" extrusionOk="0">
                  <a:moveTo>
                    <a:pt x="17743" y="42136"/>
                  </a:moveTo>
                  <a:cubicBezTo>
                    <a:pt x="7469" y="40271"/>
                    <a:pt x="0" y="31325"/>
                    <a:pt x="0" y="20883"/>
                  </a:cubicBezTo>
                  <a:cubicBezTo>
                    <a:pt x="0" y="11079"/>
                    <a:pt x="6602" y="2504"/>
                    <a:pt x="16080" y="-1"/>
                  </a:cubicBezTo>
                </a:path>
                <a:path w="21600" h="42136" stroke="0" extrusionOk="0">
                  <a:moveTo>
                    <a:pt x="17743" y="42136"/>
                  </a:moveTo>
                  <a:cubicBezTo>
                    <a:pt x="7469" y="40271"/>
                    <a:pt x="0" y="31325"/>
                    <a:pt x="0" y="20883"/>
                  </a:cubicBezTo>
                  <a:cubicBezTo>
                    <a:pt x="0" y="11079"/>
                    <a:pt x="6602" y="2504"/>
                    <a:pt x="16080" y="-1"/>
                  </a:cubicBezTo>
                  <a:lnTo>
                    <a:pt x="21600" y="20883"/>
                  </a:lnTo>
                  <a:close/>
                </a:path>
              </a:pathLst>
            </a:cu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315" name="Line 11"/>
            <p:cNvSpPr>
              <a:spLocks noChangeAspect="1" noChangeShapeType="1"/>
            </p:cNvSpPr>
            <p:nvPr/>
          </p:nvSpPr>
          <p:spPr bwMode="auto">
            <a:xfrm rot="11361452" flipV="1">
              <a:off x="4543" y="1434"/>
              <a:ext cx="19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4316" name="Line 12"/>
            <p:cNvSpPr>
              <a:spLocks noChangeAspect="1" noChangeShapeType="1"/>
            </p:cNvSpPr>
            <p:nvPr/>
          </p:nvSpPr>
          <p:spPr bwMode="auto">
            <a:xfrm rot="11361452">
              <a:off x="4558" y="1341"/>
              <a:ext cx="189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4317" name="Arc 13"/>
            <p:cNvSpPr>
              <a:spLocks noChangeAspect="1"/>
            </p:cNvSpPr>
            <p:nvPr/>
          </p:nvSpPr>
          <p:spPr bwMode="auto">
            <a:xfrm rot="11361452">
              <a:off x="4551" y="1350"/>
              <a:ext cx="158" cy="164"/>
            </a:xfrm>
            <a:custGeom>
              <a:avLst/>
              <a:gdLst>
                <a:gd name="G0" fmla="+- 0 0 0"/>
                <a:gd name="G1" fmla="+- 11322 0 0"/>
                <a:gd name="G2" fmla="+- 21600 0 0"/>
                <a:gd name="T0" fmla="*/ 18395 w 21600"/>
                <a:gd name="T1" fmla="*/ 0 h 22435"/>
                <a:gd name="T2" fmla="*/ 18522 w 21600"/>
                <a:gd name="T3" fmla="*/ 22435 h 22435"/>
                <a:gd name="T4" fmla="*/ 0 w 21600"/>
                <a:gd name="T5" fmla="*/ 11322 h 22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435" fill="none" extrusionOk="0">
                  <a:moveTo>
                    <a:pt x="18394" y="0"/>
                  </a:moveTo>
                  <a:cubicBezTo>
                    <a:pt x="20490" y="3404"/>
                    <a:pt x="21600" y="7324"/>
                    <a:pt x="21600" y="11322"/>
                  </a:cubicBezTo>
                  <a:cubicBezTo>
                    <a:pt x="21600" y="15236"/>
                    <a:pt x="20536" y="19078"/>
                    <a:pt x="18521" y="22434"/>
                  </a:cubicBezTo>
                </a:path>
                <a:path w="21600" h="22435" stroke="0" extrusionOk="0">
                  <a:moveTo>
                    <a:pt x="18394" y="0"/>
                  </a:moveTo>
                  <a:cubicBezTo>
                    <a:pt x="20490" y="3404"/>
                    <a:pt x="21600" y="7324"/>
                    <a:pt x="21600" y="11322"/>
                  </a:cubicBezTo>
                  <a:cubicBezTo>
                    <a:pt x="21600" y="15236"/>
                    <a:pt x="20536" y="19078"/>
                    <a:pt x="18521" y="22434"/>
                  </a:cubicBezTo>
                  <a:lnTo>
                    <a:pt x="0" y="1132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4318" name="AutoShape 14"/>
          <p:cNvSpPr>
            <a:spLocks noChangeArrowheads="1"/>
          </p:cNvSpPr>
          <p:nvPr/>
        </p:nvSpPr>
        <p:spPr bwMode="auto">
          <a:xfrm>
            <a:off x="6345238" y="2090738"/>
            <a:ext cx="533400" cy="533400"/>
          </a:xfrm>
          <a:prstGeom prst="cube">
            <a:avLst>
              <a:gd name="adj" fmla="val 25000"/>
            </a:avLst>
          </a:prstGeom>
          <a:solidFill>
            <a:srgbClr val="00CC00"/>
          </a:solidFill>
          <a:ln w="9525">
            <a:solidFill>
              <a:srgbClr val="00008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19" name="Oval 15"/>
          <p:cNvSpPr>
            <a:spLocks noChangeArrowheads="1"/>
          </p:cNvSpPr>
          <p:nvPr/>
        </p:nvSpPr>
        <p:spPr bwMode="auto">
          <a:xfrm>
            <a:off x="7683500" y="2514600"/>
            <a:ext cx="1143000" cy="1290638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783C00"/>
              </a:gs>
            </a:gsLst>
            <a:lin ang="2700000" scaled="1"/>
          </a:gradFill>
          <a:ln w="9525">
            <a:solidFill>
              <a:srgbClr val="783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20" name="Line 16"/>
          <p:cNvSpPr>
            <a:spLocks noChangeShapeType="1"/>
          </p:cNvSpPr>
          <p:nvPr/>
        </p:nvSpPr>
        <p:spPr bwMode="auto">
          <a:xfrm flipV="1">
            <a:off x="6388100" y="3271838"/>
            <a:ext cx="1295400" cy="762000"/>
          </a:xfrm>
          <a:prstGeom prst="line">
            <a:avLst/>
          </a:prstGeom>
          <a:noFill/>
          <a:ln w="12700">
            <a:solidFill>
              <a:srgbClr val="78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4321" name="Freeform 17"/>
          <p:cNvSpPr>
            <a:spLocks/>
          </p:cNvSpPr>
          <p:nvPr/>
        </p:nvSpPr>
        <p:spPr bwMode="auto">
          <a:xfrm>
            <a:off x="6616700" y="3424238"/>
            <a:ext cx="838200" cy="1066800"/>
          </a:xfrm>
          <a:custGeom>
            <a:avLst/>
            <a:gdLst>
              <a:gd name="T0" fmla="*/ 0 w 528"/>
              <a:gd name="T1" fmla="*/ 0 h 672"/>
              <a:gd name="T2" fmla="*/ 528 w 528"/>
              <a:gd name="T3" fmla="*/ 192 h 672"/>
              <a:gd name="T4" fmla="*/ 528 w 528"/>
              <a:gd name="T5" fmla="*/ 672 h 672"/>
              <a:gd name="T6" fmla="*/ 0 w 528"/>
              <a:gd name="T7" fmla="*/ 480 h 672"/>
              <a:gd name="T8" fmla="*/ 0 w 528"/>
              <a:gd name="T9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" h="672">
                <a:moveTo>
                  <a:pt x="0" y="0"/>
                </a:moveTo>
                <a:lnTo>
                  <a:pt x="528" y="192"/>
                </a:lnTo>
                <a:lnTo>
                  <a:pt x="528" y="672"/>
                </a:lnTo>
                <a:lnTo>
                  <a:pt x="0" y="48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4322" name="Line 18"/>
          <p:cNvSpPr>
            <a:spLocks noChangeShapeType="1"/>
          </p:cNvSpPr>
          <p:nvPr/>
        </p:nvSpPr>
        <p:spPr bwMode="auto">
          <a:xfrm flipV="1">
            <a:off x="6388100" y="2878138"/>
            <a:ext cx="1484313" cy="1155700"/>
          </a:xfrm>
          <a:prstGeom prst="line">
            <a:avLst/>
          </a:prstGeom>
          <a:noFill/>
          <a:ln w="12700">
            <a:solidFill>
              <a:srgbClr val="78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4324" name="Line 20"/>
          <p:cNvSpPr>
            <a:spLocks noChangeShapeType="1"/>
          </p:cNvSpPr>
          <p:nvPr/>
        </p:nvSpPr>
        <p:spPr bwMode="auto">
          <a:xfrm flipH="1" flipV="1">
            <a:off x="6878638" y="2357438"/>
            <a:ext cx="804862" cy="914400"/>
          </a:xfrm>
          <a:prstGeom prst="line">
            <a:avLst/>
          </a:prstGeom>
          <a:noFill/>
          <a:ln w="12700">
            <a:solidFill>
              <a:srgbClr val="783C00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54326" name="Group 22"/>
          <p:cNvGrpSpPr>
            <a:grpSpLocks/>
          </p:cNvGrpSpPr>
          <p:nvPr/>
        </p:nvGrpSpPr>
        <p:grpSpPr bwMode="auto">
          <a:xfrm>
            <a:off x="6235700" y="1443038"/>
            <a:ext cx="457200" cy="457200"/>
            <a:chOff x="3696" y="1632"/>
            <a:chExt cx="384" cy="384"/>
          </a:xfrm>
        </p:grpSpPr>
        <p:sp>
          <p:nvSpPr>
            <p:cNvPr id="354327" name="Line 23"/>
            <p:cNvSpPr>
              <a:spLocks noChangeShapeType="1"/>
            </p:cNvSpPr>
            <p:nvPr/>
          </p:nvSpPr>
          <p:spPr bwMode="auto">
            <a:xfrm>
              <a:off x="3888" y="1632"/>
              <a:ext cx="0" cy="384"/>
            </a:xfrm>
            <a:prstGeom prst="line">
              <a:avLst/>
            </a:prstGeom>
            <a:noFill/>
            <a:ln w="12700">
              <a:solidFill>
                <a:srgbClr val="783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328" name="Line 24"/>
            <p:cNvSpPr>
              <a:spLocks noChangeShapeType="1"/>
            </p:cNvSpPr>
            <p:nvPr/>
          </p:nvSpPr>
          <p:spPr bwMode="auto">
            <a:xfrm>
              <a:off x="3696" y="1824"/>
              <a:ext cx="384" cy="0"/>
            </a:xfrm>
            <a:prstGeom prst="line">
              <a:avLst/>
            </a:prstGeom>
            <a:noFill/>
            <a:ln w="12700">
              <a:solidFill>
                <a:srgbClr val="783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329" name="Line 25"/>
            <p:cNvSpPr>
              <a:spLocks noChangeShapeType="1"/>
            </p:cNvSpPr>
            <p:nvPr/>
          </p:nvSpPr>
          <p:spPr bwMode="auto">
            <a:xfrm>
              <a:off x="3749" y="1685"/>
              <a:ext cx="278" cy="278"/>
            </a:xfrm>
            <a:prstGeom prst="line">
              <a:avLst/>
            </a:prstGeom>
            <a:noFill/>
            <a:ln w="12700">
              <a:solidFill>
                <a:srgbClr val="783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330" name="Line 26"/>
            <p:cNvSpPr>
              <a:spLocks noChangeShapeType="1"/>
            </p:cNvSpPr>
            <p:nvPr/>
          </p:nvSpPr>
          <p:spPr bwMode="auto">
            <a:xfrm flipV="1">
              <a:off x="3749" y="1685"/>
              <a:ext cx="278" cy="278"/>
            </a:xfrm>
            <a:prstGeom prst="line">
              <a:avLst/>
            </a:prstGeom>
            <a:noFill/>
            <a:ln w="12700">
              <a:solidFill>
                <a:srgbClr val="783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4331" name="Oval 27"/>
          <p:cNvSpPr>
            <a:spLocks noChangeArrowheads="1"/>
          </p:cNvSpPr>
          <p:nvPr/>
        </p:nvSpPr>
        <p:spPr bwMode="auto">
          <a:xfrm>
            <a:off x="6388100" y="1595438"/>
            <a:ext cx="127000" cy="1270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783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32" name="Line 28"/>
          <p:cNvSpPr>
            <a:spLocks noChangeShapeType="1"/>
          </p:cNvSpPr>
          <p:nvPr/>
        </p:nvSpPr>
        <p:spPr bwMode="auto">
          <a:xfrm flipH="1" flipV="1">
            <a:off x="6616700" y="1747838"/>
            <a:ext cx="1255713" cy="1130300"/>
          </a:xfrm>
          <a:prstGeom prst="line">
            <a:avLst/>
          </a:prstGeom>
          <a:noFill/>
          <a:ln w="12700" cap="rnd">
            <a:solidFill>
              <a:srgbClr val="783C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4333" name="Text Box 29"/>
          <p:cNvSpPr txBox="1">
            <a:spLocks noChangeAspect="1" noChangeArrowheads="1"/>
          </p:cNvSpPr>
          <p:nvPr/>
        </p:nvSpPr>
        <p:spPr bwMode="auto">
          <a:xfrm>
            <a:off x="6007100" y="4094163"/>
            <a:ext cx="460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8C"/>
                </a:solidFill>
              </a:rPr>
              <a:t>Eye</a:t>
            </a:r>
          </a:p>
        </p:txBody>
      </p:sp>
      <p:sp>
        <p:nvSpPr>
          <p:cNvPr id="354334" name="Text Box 30"/>
          <p:cNvSpPr txBox="1">
            <a:spLocks noChangeAspect="1" noChangeArrowheads="1"/>
          </p:cNvSpPr>
          <p:nvPr/>
        </p:nvSpPr>
        <p:spPr bwMode="auto">
          <a:xfrm>
            <a:off x="6813550" y="4430713"/>
            <a:ext cx="1058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8C"/>
                </a:solidFill>
              </a:rPr>
              <a:t>Image plane</a:t>
            </a:r>
          </a:p>
        </p:txBody>
      </p:sp>
      <p:sp>
        <p:nvSpPr>
          <p:cNvPr id="354335" name="Text Box 31"/>
          <p:cNvSpPr txBox="1">
            <a:spLocks noChangeAspect="1" noChangeArrowheads="1"/>
          </p:cNvSpPr>
          <p:nvPr/>
        </p:nvSpPr>
        <p:spPr bwMode="auto">
          <a:xfrm>
            <a:off x="6464300" y="1214438"/>
            <a:ext cx="568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783C00"/>
                </a:solidFill>
              </a:rPr>
              <a:t>Light</a:t>
            </a:r>
          </a:p>
        </p:txBody>
      </p:sp>
      <p:sp>
        <p:nvSpPr>
          <p:cNvPr id="354336" name="Text Box 32"/>
          <p:cNvSpPr txBox="1">
            <a:spLocks noChangeAspect="1" noChangeArrowheads="1"/>
          </p:cNvSpPr>
          <p:nvPr/>
        </p:nvSpPr>
        <p:spPr bwMode="auto">
          <a:xfrm>
            <a:off x="6878638" y="3119438"/>
            <a:ext cx="544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8C"/>
                </a:solidFill>
              </a:rPr>
              <a:t>ray 1</a:t>
            </a:r>
          </a:p>
        </p:txBody>
      </p:sp>
      <p:sp>
        <p:nvSpPr>
          <p:cNvPr id="354337" name="Text Box 33"/>
          <p:cNvSpPr txBox="1">
            <a:spLocks noChangeAspect="1" noChangeArrowheads="1"/>
          </p:cNvSpPr>
          <p:nvPr/>
        </p:nvSpPr>
        <p:spPr bwMode="auto">
          <a:xfrm>
            <a:off x="7327900" y="3424238"/>
            <a:ext cx="544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8C"/>
                </a:solidFill>
              </a:rPr>
              <a:t>ray 2</a:t>
            </a:r>
          </a:p>
        </p:txBody>
      </p:sp>
      <p:sp>
        <p:nvSpPr>
          <p:cNvPr id="354338" name="Oval 34"/>
          <p:cNvSpPr>
            <a:spLocks noChangeArrowheads="1"/>
          </p:cNvSpPr>
          <p:nvPr/>
        </p:nvSpPr>
        <p:spPr bwMode="auto">
          <a:xfrm>
            <a:off x="7629525" y="3216275"/>
            <a:ext cx="107950" cy="109538"/>
          </a:xfrm>
          <a:prstGeom prst="ellipse">
            <a:avLst/>
          </a:prstGeom>
          <a:solidFill>
            <a:srgbClr val="C8048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39" name="Oval 35"/>
          <p:cNvSpPr>
            <a:spLocks noChangeArrowheads="1"/>
          </p:cNvSpPr>
          <p:nvPr/>
        </p:nvSpPr>
        <p:spPr bwMode="auto">
          <a:xfrm>
            <a:off x="7835900" y="2822575"/>
            <a:ext cx="107950" cy="109538"/>
          </a:xfrm>
          <a:prstGeom prst="ellipse">
            <a:avLst/>
          </a:prstGeom>
          <a:solidFill>
            <a:srgbClr val="C8048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7975" y="977900"/>
            <a:ext cx="8167688" cy="5638800"/>
          </a:xfrm>
        </p:spPr>
        <p:txBody>
          <a:bodyPr/>
          <a:lstStyle/>
          <a:p>
            <a:pPr marL="533400" indent="-533400">
              <a:tabLst>
                <a:tab pos="746125" algn="l"/>
              </a:tabLst>
            </a:pPr>
            <a:r>
              <a:rPr lang="en-US"/>
              <a:t>Approach for computing shadows (hard shadows)</a:t>
            </a:r>
          </a:p>
          <a:p>
            <a:pPr marL="800100" lvl="1" indent="-457200">
              <a:buSzTx/>
              <a:buFont typeface="Wingdings" charset="0"/>
              <a:buAutoNum type="arabicPeriod"/>
              <a:tabLst>
                <a:tab pos="746125" algn="l"/>
              </a:tabLst>
            </a:pPr>
            <a:r>
              <a:rPr lang="en-US"/>
              <a:t>For each ray generated, find the first object intersected</a:t>
            </a:r>
          </a:p>
          <a:p>
            <a:pPr marL="800100" lvl="1" indent="-457200">
              <a:buSzTx/>
              <a:buFont typeface="Wingdings" charset="0"/>
              <a:buAutoNum type="arabicPeriod"/>
              <a:tabLst>
                <a:tab pos="746125" algn="l"/>
              </a:tabLst>
            </a:pPr>
            <a:r>
              <a:rPr lang="en-US"/>
              <a:t>From that intersection point, send a ray directly to each light source</a:t>
            </a:r>
          </a:p>
          <a:p>
            <a:pPr marL="800100" lvl="1" indent="-457200">
              <a:buSzTx/>
              <a:buFont typeface="Wingdings" charset="0"/>
              <a:buAutoNum type="arabicPeriod"/>
              <a:tabLst>
                <a:tab pos="746125" algn="l"/>
              </a:tabLst>
            </a:pPr>
            <a:r>
              <a:rPr lang="en-US"/>
              <a:t>If the ray intersects an object en route to the light source, the object is occluded from that light source</a:t>
            </a:r>
          </a:p>
          <a:p>
            <a:pPr marL="800100" lvl="1" indent="-457200">
              <a:tabLst>
                <a:tab pos="746125" algn="l"/>
              </a:tabLst>
            </a:pPr>
            <a:endParaRPr lang="en-US"/>
          </a:p>
          <a:p>
            <a:pPr marL="533400" indent="-533400">
              <a:tabLst>
                <a:tab pos="746125" algn="l"/>
              </a:tabLst>
            </a:pPr>
            <a:r>
              <a:rPr lang="en-US"/>
              <a:t>For shadow rays, we don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care which object the ray intersects, just the fact that it does intersect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Shadows</a:t>
            </a:r>
            <a:endParaRPr lang="en-US" sz="2000">
              <a:solidFill>
                <a:srgbClr val="00008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7975" y="977900"/>
            <a:ext cx="8458200" cy="5638800"/>
          </a:xfrm>
        </p:spPr>
        <p:txBody>
          <a:bodyPr/>
          <a:lstStyle/>
          <a:p>
            <a:pPr>
              <a:buFontTx/>
              <a:buNone/>
              <a:tabLst>
                <a:tab pos="746125" algn="l"/>
              </a:tabLst>
            </a:pPr>
            <a:r>
              <a:rPr lang="en-US" sz="2400"/>
              <a:t>	To find the intersection points of a ray with an infinite plane:</a:t>
            </a:r>
          </a:p>
          <a:p>
            <a:pPr lvl="1">
              <a:tabLst>
                <a:tab pos="746125" algn="l"/>
              </a:tabLst>
            </a:pPr>
            <a:r>
              <a:rPr lang="en-US" sz="2000"/>
              <a:t>Ray equation:</a:t>
            </a:r>
          </a:p>
          <a:p>
            <a:pPr lvl="2">
              <a:spcBef>
                <a:spcPct val="20000"/>
              </a:spcBef>
              <a:tabLst>
                <a:tab pos="746125" algn="l"/>
              </a:tabLst>
            </a:pPr>
            <a:r>
              <a:rPr lang="en-US" sz="1800"/>
              <a:t>Origin: 		</a:t>
            </a:r>
            <a:r>
              <a:rPr lang="en-US" sz="1800" i="1"/>
              <a:t>r</a:t>
            </a:r>
            <a:r>
              <a:rPr lang="en-US" sz="1800" i="1" baseline="-25000"/>
              <a:t>o</a:t>
            </a:r>
            <a:r>
              <a:rPr lang="en-US" sz="1800" i="1"/>
              <a:t> = (x</a:t>
            </a:r>
            <a:r>
              <a:rPr lang="en-US" sz="1800" i="1" baseline="-25000"/>
              <a:t>o</a:t>
            </a:r>
            <a:r>
              <a:rPr lang="en-US" sz="1800" i="1"/>
              <a:t>, y</a:t>
            </a:r>
            <a:r>
              <a:rPr lang="en-US" sz="1800" i="1" baseline="-25000"/>
              <a:t>o</a:t>
            </a:r>
            <a:r>
              <a:rPr lang="en-US" sz="1800" i="1"/>
              <a:t>, z</a:t>
            </a:r>
            <a:r>
              <a:rPr lang="en-US" sz="1800" i="1" baseline="-25000"/>
              <a:t>o</a:t>
            </a:r>
            <a:r>
              <a:rPr lang="en-US" sz="1800" i="1"/>
              <a:t>)</a:t>
            </a:r>
          </a:p>
          <a:p>
            <a:pPr lvl="2">
              <a:spcBef>
                <a:spcPct val="20000"/>
              </a:spcBef>
              <a:tabLst>
                <a:tab pos="746125" algn="l"/>
              </a:tabLst>
            </a:pPr>
            <a:r>
              <a:rPr lang="en-US" sz="1800"/>
              <a:t>Direction:	</a:t>
            </a:r>
            <a:r>
              <a:rPr lang="en-US" sz="1800" i="1"/>
              <a:t>r</a:t>
            </a:r>
            <a:r>
              <a:rPr lang="en-US" sz="1800" i="1" baseline="-25000"/>
              <a:t>d</a:t>
            </a:r>
            <a:r>
              <a:rPr lang="en-US" sz="1800" i="1"/>
              <a:t> = (x</a:t>
            </a:r>
            <a:r>
              <a:rPr lang="en-US" sz="1800" i="1" baseline="-25000"/>
              <a:t>d</a:t>
            </a:r>
            <a:r>
              <a:rPr lang="en-US" sz="1800" i="1"/>
              <a:t>, y</a:t>
            </a:r>
            <a:r>
              <a:rPr lang="en-US" sz="1800" i="1" baseline="-25000"/>
              <a:t>d</a:t>
            </a:r>
            <a:r>
              <a:rPr lang="en-US" sz="1800" i="1"/>
              <a:t>, z</a:t>
            </a:r>
            <a:r>
              <a:rPr lang="en-US" sz="1800" i="1" baseline="-25000"/>
              <a:t>d</a:t>
            </a:r>
            <a:r>
              <a:rPr lang="en-US" sz="1800" i="1"/>
              <a:t>)</a:t>
            </a:r>
          </a:p>
          <a:p>
            <a:pPr lvl="1">
              <a:spcBef>
                <a:spcPct val="0"/>
              </a:spcBef>
              <a:tabLst>
                <a:tab pos="746125" algn="l"/>
              </a:tabLst>
            </a:pPr>
            <a:r>
              <a:rPr lang="en-US" sz="2000"/>
              <a:t>Plane equation:</a:t>
            </a:r>
          </a:p>
          <a:p>
            <a:pPr lvl="2">
              <a:spcBef>
                <a:spcPct val="20000"/>
              </a:spcBef>
              <a:buFont typeface="Times New Roman" charset="0"/>
              <a:buNone/>
              <a:tabLst>
                <a:tab pos="746125" algn="l"/>
              </a:tabLst>
            </a:pPr>
            <a:r>
              <a:rPr lang="en-US" sz="1800" i="1"/>
              <a:t>				ax +by +cz +d = 0</a:t>
            </a:r>
          </a:p>
          <a:p>
            <a:pPr lvl="2">
              <a:spcBef>
                <a:spcPct val="20000"/>
              </a:spcBef>
              <a:buFont typeface="Times New Roman" charset="0"/>
              <a:buNone/>
              <a:tabLst>
                <a:tab pos="746125" algn="l"/>
              </a:tabLst>
            </a:pPr>
            <a:r>
              <a:rPr lang="en-US" sz="1800"/>
              <a:t>with 		</a:t>
            </a:r>
            <a:r>
              <a:rPr lang="en-US" sz="1800" i="1"/>
              <a:t>a</a:t>
            </a:r>
            <a:r>
              <a:rPr lang="en-US" sz="1800" i="1" baseline="30000"/>
              <a:t>2</a:t>
            </a:r>
            <a:r>
              <a:rPr lang="en-US" sz="1800" i="1"/>
              <a:t> + b</a:t>
            </a:r>
            <a:r>
              <a:rPr lang="en-US" sz="1800" i="1" baseline="30000"/>
              <a:t>2</a:t>
            </a:r>
            <a:r>
              <a:rPr lang="en-US" sz="1800" i="1"/>
              <a:t> +c</a:t>
            </a:r>
            <a:r>
              <a:rPr lang="en-US" sz="1800" i="1" baseline="30000"/>
              <a:t>2</a:t>
            </a:r>
            <a:r>
              <a:rPr lang="en-US" sz="1800" i="1"/>
              <a:t> = 1</a:t>
            </a:r>
          </a:p>
          <a:p>
            <a:pPr lvl="2">
              <a:spcBef>
                <a:spcPct val="20000"/>
              </a:spcBef>
              <a:buFont typeface="Times New Roman" charset="0"/>
              <a:buNone/>
              <a:tabLst>
                <a:tab pos="746125" algn="l"/>
              </a:tabLst>
            </a:pPr>
            <a:r>
              <a:rPr lang="en-US" sz="1800"/>
              <a:t>normal vector 	</a:t>
            </a:r>
            <a:r>
              <a:rPr lang="en-US" sz="1800" i="1"/>
              <a:t>p</a:t>
            </a:r>
            <a:r>
              <a:rPr lang="en-US" sz="1800" i="1" baseline="-25000"/>
              <a:t>n</a:t>
            </a:r>
            <a:r>
              <a:rPr lang="en-US" sz="1800" i="1"/>
              <a:t> = (a, b, c)</a:t>
            </a:r>
          </a:p>
          <a:p>
            <a:pPr lvl="2">
              <a:spcBef>
                <a:spcPct val="20000"/>
              </a:spcBef>
              <a:buFont typeface="Times New Roman" charset="0"/>
              <a:buNone/>
              <a:tabLst>
                <a:tab pos="746125" algn="l"/>
              </a:tabLst>
            </a:pPr>
            <a:r>
              <a:rPr lang="en-US" sz="1800"/>
              <a:t>distance from (0, 0, 0) to plane is </a:t>
            </a:r>
            <a:r>
              <a:rPr lang="en-US" sz="1800" i="1"/>
              <a:t>d</a:t>
            </a:r>
          </a:p>
          <a:p>
            <a:pPr>
              <a:tabLst>
                <a:tab pos="746125" algn="l"/>
              </a:tabLst>
            </a:pPr>
            <a:r>
              <a:rPr lang="en-US" sz="2400"/>
              <a:t>Substitute the ray equation into the plane equation:</a:t>
            </a:r>
          </a:p>
          <a:p>
            <a:pPr lvl="1">
              <a:spcBef>
                <a:spcPct val="50000"/>
              </a:spcBef>
              <a:buFont typeface="Wingdings" charset="0"/>
              <a:buNone/>
              <a:tabLst>
                <a:tab pos="746125" algn="l"/>
              </a:tabLst>
            </a:pPr>
            <a:r>
              <a:rPr lang="en-US" sz="2000" i="1">
                <a:solidFill>
                  <a:srgbClr val="783C00"/>
                </a:solidFill>
              </a:rPr>
              <a:t>			a(x</a:t>
            </a:r>
            <a:r>
              <a:rPr lang="en-US" sz="2000" i="1" baseline="-25000">
                <a:solidFill>
                  <a:srgbClr val="783C00"/>
                </a:solidFill>
              </a:rPr>
              <a:t>0</a:t>
            </a:r>
            <a:r>
              <a:rPr lang="en-US" sz="2000" i="1">
                <a:solidFill>
                  <a:srgbClr val="783C00"/>
                </a:solidFill>
              </a:rPr>
              <a:t> + x</a:t>
            </a:r>
            <a:r>
              <a:rPr lang="en-US" sz="2000" i="1" baseline="-25000">
                <a:solidFill>
                  <a:srgbClr val="783C00"/>
                </a:solidFill>
              </a:rPr>
              <a:t>d</a:t>
            </a:r>
            <a:r>
              <a:rPr lang="en-US" sz="2000" i="1">
                <a:solidFill>
                  <a:srgbClr val="783C00"/>
                </a:solidFill>
              </a:rPr>
              <a:t>t) + b(y</a:t>
            </a:r>
            <a:r>
              <a:rPr lang="en-US" sz="2000" i="1" baseline="-25000">
                <a:solidFill>
                  <a:srgbClr val="783C00"/>
                </a:solidFill>
              </a:rPr>
              <a:t>0</a:t>
            </a:r>
            <a:r>
              <a:rPr lang="en-US" sz="2000" i="1">
                <a:solidFill>
                  <a:srgbClr val="783C00"/>
                </a:solidFill>
              </a:rPr>
              <a:t> + y</a:t>
            </a:r>
            <a:r>
              <a:rPr lang="en-US" sz="2000" i="1" baseline="-25000">
                <a:solidFill>
                  <a:srgbClr val="783C00"/>
                </a:solidFill>
              </a:rPr>
              <a:t>d</a:t>
            </a:r>
            <a:r>
              <a:rPr lang="en-US" sz="2000" i="1">
                <a:solidFill>
                  <a:srgbClr val="783C00"/>
                </a:solidFill>
              </a:rPr>
              <a:t>t) + c(z</a:t>
            </a:r>
            <a:r>
              <a:rPr lang="en-US" sz="2000" i="1" baseline="-25000">
                <a:solidFill>
                  <a:srgbClr val="783C00"/>
                </a:solidFill>
              </a:rPr>
              <a:t>0</a:t>
            </a:r>
            <a:r>
              <a:rPr lang="en-US" sz="2000" i="1">
                <a:solidFill>
                  <a:srgbClr val="783C00"/>
                </a:solidFill>
              </a:rPr>
              <a:t> + z</a:t>
            </a:r>
            <a:r>
              <a:rPr lang="en-US" sz="2000" i="1" baseline="-25000">
                <a:solidFill>
                  <a:srgbClr val="783C00"/>
                </a:solidFill>
              </a:rPr>
              <a:t>d</a:t>
            </a:r>
            <a:r>
              <a:rPr lang="en-US" sz="2000" i="1">
                <a:solidFill>
                  <a:srgbClr val="783C00"/>
                </a:solidFill>
              </a:rPr>
              <a:t>t) + d </a:t>
            </a:r>
            <a:r>
              <a:rPr lang="en-US" sz="2000">
                <a:solidFill>
                  <a:srgbClr val="783C00"/>
                </a:solidFill>
              </a:rPr>
              <a:t> = 0</a:t>
            </a:r>
          </a:p>
          <a:p>
            <a:pPr lvl="1">
              <a:spcBef>
                <a:spcPct val="50000"/>
              </a:spcBef>
              <a:buFont typeface="Wingdings" charset="0"/>
              <a:buNone/>
              <a:tabLst>
                <a:tab pos="746125" algn="l"/>
              </a:tabLst>
            </a:pPr>
            <a:r>
              <a:rPr lang="en-US" sz="2000">
                <a:solidFill>
                  <a:srgbClr val="783C00"/>
                </a:solidFill>
                <a:latin typeface="Symbol" charset="0"/>
              </a:rPr>
              <a:t>Þ     </a:t>
            </a:r>
            <a:r>
              <a:rPr lang="en-US" sz="2000" i="1">
                <a:solidFill>
                  <a:srgbClr val="783C00"/>
                </a:solidFill>
              </a:rPr>
              <a:t>ax</a:t>
            </a:r>
            <a:r>
              <a:rPr lang="en-US" sz="2000" i="1" baseline="-25000">
                <a:solidFill>
                  <a:srgbClr val="783C00"/>
                </a:solidFill>
              </a:rPr>
              <a:t>0</a:t>
            </a:r>
            <a:r>
              <a:rPr lang="en-US" sz="2000" i="1">
                <a:solidFill>
                  <a:srgbClr val="783C00"/>
                </a:solidFill>
              </a:rPr>
              <a:t> + ax</a:t>
            </a:r>
            <a:r>
              <a:rPr lang="en-US" sz="2000" i="1" baseline="-25000">
                <a:solidFill>
                  <a:srgbClr val="783C00"/>
                </a:solidFill>
              </a:rPr>
              <a:t>d</a:t>
            </a:r>
            <a:r>
              <a:rPr lang="en-US" sz="2000" i="1">
                <a:solidFill>
                  <a:srgbClr val="783C00"/>
                </a:solidFill>
              </a:rPr>
              <a:t>t + by</a:t>
            </a:r>
            <a:r>
              <a:rPr lang="en-US" sz="2000" i="1" baseline="-25000">
                <a:solidFill>
                  <a:srgbClr val="783C00"/>
                </a:solidFill>
              </a:rPr>
              <a:t>0</a:t>
            </a:r>
            <a:r>
              <a:rPr lang="en-US" sz="2000" i="1">
                <a:solidFill>
                  <a:srgbClr val="783C00"/>
                </a:solidFill>
              </a:rPr>
              <a:t> + by</a:t>
            </a:r>
            <a:r>
              <a:rPr lang="en-US" sz="2000" i="1" baseline="-25000">
                <a:solidFill>
                  <a:srgbClr val="783C00"/>
                </a:solidFill>
              </a:rPr>
              <a:t>d</a:t>
            </a:r>
            <a:r>
              <a:rPr lang="en-US" sz="2000" i="1">
                <a:solidFill>
                  <a:srgbClr val="783C00"/>
                </a:solidFill>
              </a:rPr>
              <a:t>t + cz</a:t>
            </a:r>
            <a:r>
              <a:rPr lang="en-US" sz="2000" i="1" baseline="-25000">
                <a:solidFill>
                  <a:srgbClr val="783C00"/>
                </a:solidFill>
              </a:rPr>
              <a:t>0</a:t>
            </a:r>
            <a:r>
              <a:rPr lang="en-US" sz="2000" i="1">
                <a:solidFill>
                  <a:srgbClr val="783C00"/>
                </a:solidFill>
              </a:rPr>
              <a:t> + cz</a:t>
            </a:r>
            <a:r>
              <a:rPr lang="en-US" sz="2000" i="1" baseline="-25000">
                <a:solidFill>
                  <a:srgbClr val="783C00"/>
                </a:solidFill>
              </a:rPr>
              <a:t>d</a:t>
            </a:r>
            <a:r>
              <a:rPr lang="en-US" sz="2000" i="1">
                <a:solidFill>
                  <a:srgbClr val="783C00"/>
                </a:solidFill>
              </a:rPr>
              <a:t>t + d </a:t>
            </a:r>
            <a:r>
              <a:rPr lang="en-US" sz="2000">
                <a:solidFill>
                  <a:srgbClr val="783C00"/>
                </a:solidFill>
              </a:rPr>
              <a:t> = 0</a:t>
            </a:r>
          </a:p>
          <a:p>
            <a:pPr lvl="1">
              <a:spcBef>
                <a:spcPct val="30000"/>
              </a:spcBef>
              <a:tabLst>
                <a:tab pos="746125" algn="l"/>
              </a:tabLst>
            </a:pPr>
            <a:r>
              <a:rPr lang="en-US" sz="2000"/>
              <a:t>Solving for </a:t>
            </a:r>
            <a:r>
              <a:rPr lang="en-US" sz="2000" i="1">
                <a:solidFill>
                  <a:srgbClr val="783C00"/>
                </a:solidFill>
              </a:rPr>
              <a:t>t</a:t>
            </a:r>
            <a:r>
              <a:rPr lang="en-US" sz="2000"/>
              <a:t> we get: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  <a:tabLst>
                <a:tab pos="746125" algn="l"/>
              </a:tabLst>
            </a:pPr>
            <a:r>
              <a:rPr lang="en-US" sz="2400" i="1">
                <a:solidFill>
                  <a:srgbClr val="783C00"/>
                </a:solidFill>
              </a:rPr>
              <a:t>			t = -(ax</a:t>
            </a:r>
            <a:r>
              <a:rPr lang="en-US" sz="2400" i="1" baseline="-25000">
                <a:solidFill>
                  <a:srgbClr val="783C00"/>
                </a:solidFill>
              </a:rPr>
              <a:t>0</a:t>
            </a:r>
            <a:r>
              <a:rPr lang="en-US" sz="2400" i="1">
                <a:solidFill>
                  <a:srgbClr val="783C00"/>
                </a:solidFill>
              </a:rPr>
              <a:t> + by</a:t>
            </a:r>
            <a:r>
              <a:rPr lang="en-US" sz="2400" i="1" baseline="-25000">
                <a:solidFill>
                  <a:srgbClr val="783C00"/>
                </a:solidFill>
              </a:rPr>
              <a:t>0</a:t>
            </a:r>
            <a:r>
              <a:rPr lang="en-US" sz="2400" i="1">
                <a:solidFill>
                  <a:srgbClr val="783C00"/>
                </a:solidFill>
              </a:rPr>
              <a:t> + cz</a:t>
            </a:r>
            <a:r>
              <a:rPr lang="en-US" sz="2400" i="1" baseline="-25000">
                <a:solidFill>
                  <a:srgbClr val="783C00"/>
                </a:solidFill>
              </a:rPr>
              <a:t>0</a:t>
            </a:r>
            <a:r>
              <a:rPr lang="en-US" sz="2400" i="1">
                <a:solidFill>
                  <a:srgbClr val="783C00"/>
                </a:solidFill>
              </a:rPr>
              <a:t> + d) / (ax</a:t>
            </a:r>
            <a:r>
              <a:rPr lang="en-US" sz="2400" i="1" baseline="-25000">
                <a:solidFill>
                  <a:srgbClr val="783C00"/>
                </a:solidFill>
              </a:rPr>
              <a:t>d</a:t>
            </a:r>
            <a:r>
              <a:rPr lang="en-US" sz="2400" i="1">
                <a:solidFill>
                  <a:srgbClr val="783C00"/>
                </a:solidFill>
              </a:rPr>
              <a:t> + by</a:t>
            </a:r>
            <a:r>
              <a:rPr lang="en-US" sz="2400" i="1" baseline="-25000">
                <a:solidFill>
                  <a:srgbClr val="783C00"/>
                </a:solidFill>
              </a:rPr>
              <a:t>d</a:t>
            </a:r>
            <a:r>
              <a:rPr lang="en-US" sz="2400" i="1">
                <a:solidFill>
                  <a:srgbClr val="783C00"/>
                </a:solidFill>
              </a:rPr>
              <a:t> + cz</a:t>
            </a:r>
            <a:r>
              <a:rPr lang="en-US" sz="2400" i="1" baseline="-25000">
                <a:solidFill>
                  <a:srgbClr val="783C00"/>
                </a:solidFill>
              </a:rPr>
              <a:t>d</a:t>
            </a:r>
            <a:r>
              <a:rPr lang="en-US" sz="2400" i="1">
                <a:solidFill>
                  <a:srgbClr val="783C00"/>
                </a:solidFill>
              </a:rPr>
              <a:t>) </a:t>
            </a:r>
            <a:endParaRPr lang="en-US" sz="2400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Ray-Plane Intersections</a:t>
            </a:r>
            <a:endParaRPr lang="en-US" sz="2000">
              <a:solidFill>
                <a:srgbClr val="00008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638800"/>
          </a:xfrm>
        </p:spPr>
        <p:txBody>
          <a:bodyPr/>
          <a:lstStyle/>
          <a:p>
            <a:pPr defTabSz="1028700">
              <a:tabLst>
                <a:tab pos="746125" algn="l"/>
              </a:tabLst>
            </a:pPr>
            <a:r>
              <a:rPr lang="en-US"/>
              <a:t>In vector form we have:</a:t>
            </a:r>
          </a:p>
          <a:p>
            <a:pPr defTabSz="1028700">
              <a:spcBef>
                <a:spcPct val="100000"/>
              </a:spcBef>
              <a:tabLst>
                <a:tab pos="746125" algn="l"/>
              </a:tabLst>
            </a:pPr>
            <a:r>
              <a:rPr lang="en-US"/>
              <a:t>If 			the ray is parallel to the plane and does not intersect</a:t>
            </a:r>
          </a:p>
          <a:p>
            <a:pPr defTabSz="1028700">
              <a:spcBef>
                <a:spcPct val="100000"/>
              </a:spcBef>
              <a:tabLst>
                <a:tab pos="746125" algn="l"/>
              </a:tabLst>
            </a:pPr>
            <a:r>
              <a:rPr lang="en-US"/>
              <a:t>If 			the normal of the plane is pointing away from the ray, and thus the plane is culled</a:t>
            </a:r>
          </a:p>
          <a:p>
            <a:pPr defTabSz="1028700">
              <a:spcBef>
                <a:spcPct val="100000"/>
              </a:spcBef>
              <a:tabLst>
                <a:tab pos="746125" algn="l"/>
              </a:tabLst>
            </a:pPr>
            <a:r>
              <a:rPr lang="en-US"/>
              <a:t>If </a:t>
            </a:r>
            <a:r>
              <a:rPr lang="en-US" i="1">
                <a:solidFill>
                  <a:srgbClr val="783C00"/>
                </a:solidFill>
              </a:rPr>
              <a:t>t</a:t>
            </a:r>
            <a:r>
              <a:rPr lang="en-US">
                <a:solidFill>
                  <a:srgbClr val="783C00"/>
                </a:solidFill>
              </a:rPr>
              <a:t> </a:t>
            </a:r>
            <a:r>
              <a:rPr lang="en-US">
                <a:solidFill>
                  <a:srgbClr val="783C00"/>
                </a:solidFill>
                <a:sym typeface="Symbol" charset="0"/>
              </a:rPr>
              <a:t>&lt;</a:t>
            </a:r>
            <a:r>
              <a:rPr lang="en-US">
                <a:solidFill>
                  <a:srgbClr val="783C00"/>
                </a:solidFill>
              </a:rPr>
              <a:t> 0</a:t>
            </a:r>
            <a:r>
              <a:rPr lang="en-US"/>
              <a:t> then intersection point is behind the ray, so no real intersection occurs</a:t>
            </a:r>
          </a:p>
          <a:p>
            <a:pPr defTabSz="1028700">
              <a:tabLst>
                <a:tab pos="746125" algn="l"/>
              </a:tabLst>
            </a:pPr>
            <a:r>
              <a:rPr lang="en-US"/>
              <a:t>Otherwise, compute intersection point: </a:t>
            </a:r>
            <a:r>
              <a:rPr lang="en-US" b="1" i="1">
                <a:solidFill>
                  <a:srgbClr val="783C00"/>
                </a:solidFill>
              </a:rPr>
              <a:t>p</a:t>
            </a:r>
            <a:r>
              <a:rPr lang="en-US"/>
              <a:t> </a:t>
            </a:r>
            <a:r>
              <a:rPr lang="en-US">
                <a:solidFill>
                  <a:srgbClr val="783C00"/>
                </a:solidFill>
              </a:rPr>
              <a:t>=</a:t>
            </a:r>
            <a:r>
              <a:rPr lang="en-US"/>
              <a:t> </a:t>
            </a:r>
            <a:r>
              <a:rPr lang="en-US" b="1" i="1">
                <a:solidFill>
                  <a:srgbClr val="783C00"/>
                </a:solidFill>
              </a:rPr>
              <a:t>r</a:t>
            </a:r>
            <a:r>
              <a:rPr lang="en-US" i="1" baseline="-25000">
                <a:solidFill>
                  <a:srgbClr val="783C00"/>
                </a:solidFill>
              </a:rPr>
              <a:t>o</a:t>
            </a:r>
            <a:r>
              <a:rPr lang="en-US">
                <a:solidFill>
                  <a:srgbClr val="783C00"/>
                </a:solidFill>
              </a:rPr>
              <a:t> + </a:t>
            </a:r>
            <a:r>
              <a:rPr lang="en-US" b="1" i="1">
                <a:solidFill>
                  <a:srgbClr val="783C00"/>
                </a:solidFill>
              </a:rPr>
              <a:t>r</a:t>
            </a:r>
            <a:r>
              <a:rPr lang="en-US" i="1" baseline="-25000">
                <a:solidFill>
                  <a:srgbClr val="783C00"/>
                </a:solidFill>
              </a:rPr>
              <a:t>d</a:t>
            </a:r>
            <a:r>
              <a:rPr lang="en-US" i="1">
                <a:solidFill>
                  <a:srgbClr val="783C00"/>
                </a:solidFill>
              </a:rPr>
              <a:t>t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Ray-Plane Intersections</a:t>
            </a:r>
            <a:endParaRPr lang="en-US" sz="2000">
              <a:solidFill>
                <a:srgbClr val="00008C"/>
              </a:solidFill>
            </a:endParaRPr>
          </a:p>
        </p:txBody>
      </p:sp>
      <p:graphicFrame>
        <p:nvGraphicFramePr>
          <p:cNvPr id="376836" name="Object 4"/>
          <p:cNvGraphicFramePr>
            <a:graphicFrameLocks noChangeAspect="1"/>
          </p:cNvGraphicFramePr>
          <p:nvPr/>
        </p:nvGraphicFramePr>
        <p:xfrm>
          <a:off x="4433888" y="773113"/>
          <a:ext cx="22828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40" name="Equation" r:id="rId3" imgW="952200" imgH="380880" progId="Equation.3">
                  <p:embed/>
                </p:oleObj>
              </mc:Choice>
              <mc:Fallback>
                <p:oleObj name="Equation" r:id="rId3" imgW="952200" imgH="380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888" y="773113"/>
                        <a:ext cx="228282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7" name="Object 5"/>
          <p:cNvGraphicFramePr>
            <a:graphicFrameLocks noChangeAspect="1"/>
          </p:cNvGraphicFramePr>
          <p:nvPr/>
        </p:nvGraphicFramePr>
        <p:xfrm>
          <a:off x="1049338" y="1855788"/>
          <a:ext cx="13382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41" name="Equation" r:id="rId5" imgW="609480" imgH="190440" progId="Equation.3">
                  <p:embed/>
                </p:oleObj>
              </mc:Choice>
              <mc:Fallback>
                <p:oleObj name="Equation" r:id="rId5" imgW="609480" imgH="190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1855788"/>
                        <a:ext cx="133826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9" name="Object 7"/>
          <p:cNvGraphicFramePr>
            <a:graphicFrameLocks noChangeAspect="1"/>
          </p:cNvGraphicFramePr>
          <p:nvPr/>
        </p:nvGraphicFramePr>
        <p:xfrm>
          <a:off x="1025525" y="3141663"/>
          <a:ext cx="13382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42" name="Equation" r:id="rId7" imgW="609480" imgH="190440" progId="Equation.3">
                  <p:embed/>
                </p:oleObj>
              </mc:Choice>
              <mc:Fallback>
                <p:oleObj name="Equation" r:id="rId7" imgW="609480" imgH="190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3141663"/>
                        <a:ext cx="133826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Ray/Plane Intersection</a:t>
            </a:r>
            <a:endParaRPr lang="en-US" sz="2800">
              <a:solidFill>
                <a:srgbClr val="00008C"/>
              </a:solidFill>
            </a:endParaRPr>
          </a:p>
        </p:txBody>
      </p:sp>
      <p:sp>
        <p:nvSpPr>
          <p:cNvPr id="3553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/>
              <a:t>Basic Algorithm:</a:t>
            </a:r>
            <a:endParaRPr lang="en-US" baseline="-25000">
              <a:latin typeface="MS Shell Dlg" charset="0"/>
            </a:endParaRPr>
          </a:p>
          <a:p>
            <a:pPr marL="533400" indent="-533400"/>
            <a:endParaRPr lang="en-US" sz="1800" b="1">
              <a:solidFill>
                <a:srgbClr val="00008C"/>
              </a:solidFill>
              <a:latin typeface="Courier New" charset="0"/>
            </a:endParaRPr>
          </a:p>
          <a:p>
            <a:pPr marL="533400" indent="-533400">
              <a:spcBef>
                <a:spcPct val="20000"/>
              </a:spcBef>
              <a:buClrTx/>
              <a:buFontTx/>
              <a:buAutoNum type="arabicPeriod"/>
            </a:pPr>
            <a:r>
              <a:rPr lang="en-US" sz="1800" b="1">
                <a:solidFill>
                  <a:srgbClr val="00008C"/>
                </a:solidFill>
                <a:latin typeface="Courier New" charset="0"/>
              </a:rPr>
              <a:t>Compute 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v</a:t>
            </a:r>
            <a:r>
              <a:rPr lang="en-US" sz="2000" b="1" baseline="-25000">
                <a:solidFill>
                  <a:schemeClr val="tx1"/>
                </a:solidFill>
                <a:latin typeface="Courier New" charset="0"/>
              </a:rPr>
              <a:t>d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= p</a:t>
            </a:r>
            <a:r>
              <a:rPr lang="en-US" sz="2000" b="1" baseline="-25000">
                <a:solidFill>
                  <a:schemeClr val="tx1"/>
                </a:solidFill>
                <a:latin typeface="Courier New" charset="0"/>
              </a:rPr>
              <a:t>n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· r</a:t>
            </a:r>
            <a:r>
              <a:rPr lang="en-US" sz="2000" b="1" baseline="-25000">
                <a:solidFill>
                  <a:schemeClr val="tx1"/>
                </a:solidFill>
                <a:latin typeface="Courier New" charset="0"/>
              </a:rPr>
              <a:t>d</a:t>
            </a:r>
            <a:r>
              <a:rPr lang="en-US" sz="1800" b="1">
                <a:solidFill>
                  <a:srgbClr val="00008C"/>
                </a:solidFill>
                <a:latin typeface="Courier New" charset="0"/>
              </a:rPr>
              <a:t> </a:t>
            </a:r>
          </a:p>
          <a:p>
            <a:pPr marL="533400" indent="-533400">
              <a:spcBef>
                <a:spcPct val="20000"/>
              </a:spcBef>
              <a:buClrTx/>
              <a:buFontTx/>
              <a:buAutoNum type="arabicPeriod"/>
            </a:pPr>
            <a:r>
              <a:rPr lang="en-US" sz="1800" b="1">
                <a:solidFill>
                  <a:srgbClr val="00008C"/>
                </a:solidFill>
                <a:latin typeface="Courier New" charset="0"/>
              </a:rPr>
              <a:t>If 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v</a:t>
            </a:r>
            <a:r>
              <a:rPr lang="en-US" sz="2000" b="1" baseline="-25000">
                <a:solidFill>
                  <a:schemeClr val="tx1"/>
                </a:solidFill>
                <a:latin typeface="Courier New" charset="0"/>
              </a:rPr>
              <a:t>d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&gt; 0</a:t>
            </a:r>
            <a:r>
              <a:rPr lang="en-US" sz="1800" b="1">
                <a:solidFill>
                  <a:srgbClr val="00008C"/>
                </a:solidFill>
                <a:latin typeface="Courier New" charset="0"/>
              </a:rPr>
              <a:t> and assuming 1 sided planes then return</a:t>
            </a:r>
          </a:p>
          <a:p>
            <a:pPr marL="533400" indent="-533400">
              <a:spcBef>
                <a:spcPct val="20000"/>
              </a:spcBef>
              <a:buClrTx/>
              <a:buFontTx/>
              <a:buAutoNum type="arabicPeriod"/>
            </a:pPr>
            <a:r>
              <a:rPr lang="en-US" sz="1800" b="1">
                <a:solidFill>
                  <a:srgbClr val="00008C"/>
                </a:solidFill>
                <a:latin typeface="Courier New" charset="0"/>
              </a:rPr>
              <a:t>If 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v</a:t>
            </a:r>
            <a:r>
              <a:rPr lang="en-US" sz="2000" b="1" baseline="-25000">
                <a:solidFill>
                  <a:schemeClr val="tx1"/>
                </a:solidFill>
                <a:latin typeface="Courier New" charset="0"/>
              </a:rPr>
              <a:t>d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800" b="1">
                <a:solidFill>
                  <a:srgbClr val="00008C"/>
                </a:solidFill>
                <a:latin typeface="Symbol" charset="0"/>
              </a:rPr>
              <a:t>=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0 </a:t>
            </a:r>
            <a:r>
              <a:rPr lang="en-US" sz="1800" b="1">
                <a:solidFill>
                  <a:srgbClr val="00008C"/>
                </a:solidFill>
                <a:latin typeface="Courier New" charset="0"/>
              </a:rPr>
              <a:t>then return	(ray parallel to plane)</a:t>
            </a:r>
          </a:p>
          <a:p>
            <a:pPr marL="533400" indent="-533400">
              <a:spcBef>
                <a:spcPct val="20000"/>
              </a:spcBef>
              <a:buClrTx/>
              <a:buFontTx/>
              <a:buAutoNum type="arabicPeriod"/>
            </a:pPr>
            <a:r>
              <a:rPr lang="en-US" sz="1800" b="1">
                <a:solidFill>
                  <a:srgbClr val="00008C"/>
                </a:solidFill>
                <a:latin typeface="Courier New" charset="0"/>
              </a:rPr>
              <a:t>Compute 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v</a:t>
            </a:r>
            <a:r>
              <a:rPr lang="en-US" sz="2000" b="1" baseline="-25000">
                <a:solidFill>
                  <a:schemeClr val="tx1"/>
                </a:solidFill>
                <a:latin typeface="Courier New" charset="0"/>
              </a:rPr>
              <a:t>o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= -(p</a:t>
            </a:r>
            <a:r>
              <a:rPr lang="en-US" sz="2000" b="1" baseline="-25000">
                <a:solidFill>
                  <a:schemeClr val="tx1"/>
                </a:solidFill>
                <a:latin typeface="Courier New" charset="0"/>
              </a:rPr>
              <a:t>n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· r</a:t>
            </a:r>
            <a:r>
              <a:rPr lang="en-US" sz="2000" b="1" baseline="-25000">
                <a:solidFill>
                  <a:schemeClr val="tx1"/>
                </a:solidFill>
                <a:latin typeface="Courier New" charset="0"/>
              </a:rPr>
              <a:t>d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+ d)</a:t>
            </a:r>
          </a:p>
          <a:p>
            <a:pPr marL="533400" indent="-533400">
              <a:spcBef>
                <a:spcPct val="20000"/>
              </a:spcBef>
              <a:buClrTx/>
              <a:buFontTx/>
              <a:buAutoNum type="arabicPeriod"/>
            </a:pPr>
            <a:r>
              <a:rPr lang="en-US" sz="1800" b="1">
                <a:solidFill>
                  <a:srgbClr val="00008C"/>
                </a:solidFill>
                <a:latin typeface="Courier New" charset="0"/>
              </a:rPr>
              <a:t>Compute t = 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v</a:t>
            </a:r>
            <a:r>
              <a:rPr lang="en-US" sz="2000" b="1" baseline="-25000">
                <a:solidFill>
                  <a:schemeClr val="tx1"/>
                </a:solidFill>
                <a:latin typeface="Courier New" charset="0"/>
              </a:rPr>
              <a:t>o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/ v</a:t>
            </a:r>
            <a:r>
              <a:rPr lang="en-US" sz="2000" b="1" baseline="-25000">
                <a:solidFill>
                  <a:schemeClr val="tx1"/>
                </a:solidFill>
                <a:latin typeface="Courier New" charset="0"/>
              </a:rPr>
              <a:t>d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</a:t>
            </a:r>
          </a:p>
          <a:p>
            <a:pPr marL="533400" indent="-533400">
              <a:spcBef>
                <a:spcPct val="20000"/>
              </a:spcBef>
              <a:buClrTx/>
              <a:buFontTx/>
              <a:buAutoNum type="arabicPeriod"/>
            </a:pPr>
            <a:r>
              <a:rPr lang="en-US" sz="1800" b="1">
                <a:solidFill>
                  <a:srgbClr val="00008C"/>
                </a:solidFill>
                <a:latin typeface="Courier New" charset="0"/>
              </a:rPr>
              <a:t>If t &lt; 0 return</a:t>
            </a:r>
          </a:p>
          <a:p>
            <a:pPr marL="533400" indent="-533400">
              <a:spcBef>
                <a:spcPct val="20000"/>
              </a:spcBef>
              <a:buClrTx/>
              <a:buFontTx/>
              <a:buAutoNum type="arabicPeriod"/>
            </a:pPr>
            <a:r>
              <a:rPr lang="en-US" sz="1800" b="1">
                <a:solidFill>
                  <a:srgbClr val="00008C"/>
                </a:solidFill>
                <a:latin typeface="Courier New" charset="0"/>
              </a:rPr>
              <a:t>If 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v</a:t>
            </a:r>
            <a:r>
              <a:rPr lang="en-US" sz="2000" b="1" baseline="-25000">
                <a:solidFill>
                  <a:schemeClr val="tx1"/>
                </a:solidFill>
                <a:latin typeface="Courier New" charset="0"/>
              </a:rPr>
              <a:t>d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1800" b="1">
                <a:solidFill>
                  <a:schemeClr val="tx1"/>
                </a:solidFill>
                <a:latin typeface="Symbol" charset="0"/>
              </a:rPr>
              <a:t>&gt;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0 reverse the plane</a:t>
            </a:r>
            <a:r>
              <a:rPr lang="ja-JP" altLang="en-US" sz="2000" b="1">
                <a:solidFill>
                  <a:schemeClr val="tx1"/>
                </a:solidFill>
                <a:latin typeface="Arial"/>
              </a:rPr>
              <a:t>’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s normal</a:t>
            </a:r>
          </a:p>
          <a:p>
            <a:pPr marL="533400" indent="-533400">
              <a:spcBef>
                <a:spcPct val="20000"/>
              </a:spcBef>
              <a:buClrTx/>
              <a:buFontTx/>
              <a:buAutoNum type="arabicPeriod"/>
            </a:pPr>
            <a:r>
              <a:rPr lang="en-US" sz="1800" b="1">
                <a:solidFill>
                  <a:srgbClr val="00008C"/>
                </a:solidFill>
                <a:latin typeface="Courier New" charset="0"/>
              </a:rPr>
              <a:t>Return r = (x</a:t>
            </a:r>
            <a:r>
              <a:rPr lang="en-US" sz="1800" b="1" baseline="-25000">
                <a:solidFill>
                  <a:srgbClr val="00008C"/>
                </a:solidFill>
                <a:latin typeface="Courier New" charset="0"/>
              </a:rPr>
              <a:t>o</a:t>
            </a:r>
            <a:r>
              <a:rPr lang="en-US" sz="1800" b="1">
                <a:solidFill>
                  <a:srgbClr val="00008C"/>
                </a:solidFill>
                <a:latin typeface="Courier New" charset="0"/>
              </a:rPr>
              <a:t> + x</a:t>
            </a:r>
            <a:r>
              <a:rPr lang="en-US" sz="1800" b="1" baseline="-25000">
                <a:solidFill>
                  <a:srgbClr val="00008C"/>
                </a:solidFill>
                <a:latin typeface="Courier New" charset="0"/>
              </a:rPr>
              <a:t>d</a:t>
            </a:r>
            <a:r>
              <a:rPr lang="en-US" sz="1800" b="1">
                <a:solidFill>
                  <a:srgbClr val="00008C"/>
                </a:solidFill>
                <a:latin typeface="Courier New" charset="0"/>
              </a:rPr>
              <a:t>t, y</a:t>
            </a:r>
            <a:r>
              <a:rPr lang="en-US" sz="1800" b="1" baseline="-25000">
                <a:solidFill>
                  <a:srgbClr val="00008C"/>
                </a:solidFill>
                <a:latin typeface="Courier New" charset="0"/>
              </a:rPr>
              <a:t>o</a:t>
            </a:r>
            <a:r>
              <a:rPr lang="en-US" sz="1800" b="1">
                <a:solidFill>
                  <a:srgbClr val="00008C"/>
                </a:solidFill>
                <a:latin typeface="Courier New" charset="0"/>
              </a:rPr>
              <a:t> + y</a:t>
            </a:r>
            <a:r>
              <a:rPr lang="en-US" sz="1800" b="1" baseline="-25000">
                <a:solidFill>
                  <a:srgbClr val="00008C"/>
                </a:solidFill>
                <a:latin typeface="Courier New" charset="0"/>
              </a:rPr>
              <a:t>d</a:t>
            </a:r>
            <a:r>
              <a:rPr lang="en-US" sz="1800" b="1">
                <a:solidFill>
                  <a:srgbClr val="00008C"/>
                </a:solidFill>
                <a:latin typeface="Courier New" charset="0"/>
              </a:rPr>
              <a:t>t, z</a:t>
            </a:r>
            <a:r>
              <a:rPr lang="en-US" sz="1800" b="1" baseline="-25000">
                <a:solidFill>
                  <a:srgbClr val="00008C"/>
                </a:solidFill>
                <a:latin typeface="Courier New" charset="0"/>
              </a:rPr>
              <a:t>o</a:t>
            </a:r>
            <a:r>
              <a:rPr lang="en-US" sz="1800" b="1">
                <a:solidFill>
                  <a:srgbClr val="00008C"/>
                </a:solidFill>
                <a:latin typeface="Courier New" charset="0"/>
              </a:rPr>
              <a:t> + z</a:t>
            </a:r>
            <a:r>
              <a:rPr lang="en-US" sz="1800" b="1" baseline="-25000">
                <a:solidFill>
                  <a:srgbClr val="00008C"/>
                </a:solidFill>
                <a:latin typeface="Courier New" charset="0"/>
              </a:rPr>
              <a:t>d</a:t>
            </a:r>
            <a:r>
              <a:rPr lang="en-US" sz="1800" b="1">
                <a:solidFill>
                  <a:srgbClr val="00008C"/>
                </a:solidFill>
                <a:latin typeface="Courier New" charset="0"/>
              </a:rPr>
              <a:t>t)</a:t>
            </a:r>
          </a:p>
          <a:p>
            <a:pPr marL="533400" indent="-533400">
              <a:spcBef>
                <a:spcPct val="20000"/>
              </a:spcBef>
              <a:buClrTx/>
              <a:buFontTx/>
              <a:buNone/>
            </a:pPr>
            <a:endParaRPr lang="en-US" sz="2000">
              <a:solidFill>
                <a:srgbClr val="00008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638800"/>
          </a:xfrm>
        </p:spPr>
        <p:txBody>
          <a:bodyPr/>
          <a:lstStyle/>
          <a:p>
            <a:pPr defTabSz="1090613">
              <a:lnSpc>
                <a:spcPct val="90000"/>
              </a:lnSpc>
              <a:buFontTx/>
              <a:buNone/>
              <a:tabLst>
                <a:tab pos="746125" algn="l"/>
              </a:tabLst>
            </a:pPr>
            <a:r>
              <a:rPr lang="en-US"/>
              <a:t>	To find the intersection points of a ray with a sphere:</a:t>
            </a:r>
          </a:p>
          <a:p>
            <a:pPr lvl="1" defTabSz="1090613">
              <a:lnSpc>
                <a:spcPct val="90000"/>
              </a:lnSpc>
              <a:tabLst>
                <a:tab pos="746125" algn="l"/>
              </a:tabLst>
            </a:pPr>
            <a:r>
              <a:rPr lang="en-US"/>
              <a:t>Sphere is represented as: </a:t>
            </a:r>
          </a:p>
          <a:p>
            <a:pPr lvl="2" defTabSz="1090613">
              <a:lnSpc>
                <a:spcPct val="90000"/>
              </a:lnSpc>
              <a:tabLst>
                <a:tab pos="746125" algn="l"/>
              </a:tabLst>
            </a:pPr>
            <a:r>
              <a:rPr lang="en-US"/>
              <a:t>center (point): 	S</a:t>
            </a:r>
            <a:r>
              <a:rPr lang="en-US" baseline="-25000"/>
              <a:t>c</a:t>
            </a:r>
            <a:r>
              <a:rPr lang="en-US"/>
              <a:t> = (x</a:t>
            </a:r>
            <a:r>
              <a:rPr lang="en-US" baseline="-25000"/>
              <a:t>c</a:t>
            </a:r>
            <a:r>
              <a:rPr lang="en-US"/>
              <a:t>, y</a:t>
            </a:r>
            <a:r>
              <a:rPr lang="en-US" baseline="-25000"/>
              <a:t>c</a:t>
            </a:r>
            <a:r>
              <a:rPr lang="en-US"/>
              <a:t>, z</a:t>
            </a:r>
            <a:r>
              <a:rPr lang="en-US" baseline="-25000"/>
              <a:t>c</a:t>
            </a:r>
            <a:r>
              <a:rPr lang="en-US"/>
              <a:t>)</a:t>
            </a:r>
          </a:p>
          <a:p>
            <a:pPr lvl="2" defTabSz="1090613">
              <a:lnSpc>
                <a:spcPct val="90000"/>
              </a:lnSpc>
              <a:tabLst>
                <a:tab pos="746125" algn="l"/>
              </a:tabLst>
            </a:pPr>
            <a:r>
              <a:rPr lang="en-US"/>
              <a:t>and a radius (float):	r</a:t>
            </a:r>
          </a:p>
          <a:p>
            <a:pPr lvl="1" defTabSz="1090613">
              <a:lnSpc>
                <a:spcPct val="90000"/>
              </a:lnSpc>
              <a:tabLst>
                <a:tab pos="746125" algn="l"/>
              </a:tabLst>
            </a:pPr>
            <a:r>
              <a:rPr lang="en-US"/>
              <a:t>The surface of the sphere is the set of all points (x, y, z) such that:</a:t>
            </a:r>
          </a:p>
          <a:p>
            <a:pPr lvl="2" defTabSz="1090613">
              <a:lnSpc>
                <a:spcPct val="90000"/>
              </a:lnSpc>
              <a:tabLst>
                <a:tab pos="746125" algn="l"/>
              </a:tabLst>
            </a:pPr>
            <a:r>
              <a:rPr lang="en-US"/>
              <a:t>(x-x</a:t>
            </a:r>
            <a:r>
              <a:rPr lang="en-US" baseline="-25000"/>
              <a:t>c</a:t>
            </a:r>
            <a:r>
              <a:rPr lang="en-US"/>
              <a:t>)</a:t>
            </a:r>
            <a:r>
              <a:rPr lang="en-US" baseline="30000"/>
              <a:t>2</a:t>
            </a:r>
            <a:r>
              <a:rPr lang="en-US"/>
              <a:t> + (y - y</a:t>
            </a:r>
            <a:r>
              <a:rPr lang="en-US" baseline="-25000"/>
              <a:t>c</a:t>
            </a:r>
            <a:r>
              <a:rPr lang="en-US"/>
              <a:t>)</a:t>
            </a:r>
            <a:r>
              <a:rPr lang="en-US" baseline="30000"/>
              <a:t>2</a:t>
            </a:r>
            <a:r>
              <a:rPr lang="en-US"/>
              <a:t> + (z - z</a:t>
            </a:r>
            <a:r>
              <a:rPr lang="en-US" baseline="-25000"/>
              <a:t>c</a:t>
            </a:r>
            <a:r>
              <a:rPr lang="en-US"/>
              <a:t>)</a:t>
            </a:r>
            <a:r>
              <a:rPr lang="en-US" baseline="30000"/>
              <a:t>2</a:t>
            </a:r>
            <a:r>
              <a:rPr lang="en-US"/>
              <a:t> = r</a:t>
            </a:r>
            <a:r>
              <a:rPr lang="en-US" baseline="30000"/>
              <a:t>2</a:t>
            </a:r>
          </a:p>
          <a:p>
            <a:pPr lvl="1" defTabSz="1090613">
              <a:lnSpc>
                <a:spcPct val="90000"/>
              </a:lnSpc>
              <a:tabLst>
                <a:tab pos="746125" algn="l"/>
              </a:tabLst>
            </a:pPr>
            <a:endParaRPr lang="en-US" baseline="30000"/>
          </a:p>
          <a:p>
            <a:pPr lvl="1" defTabSz="1090613">
              <a:lnSpc>
                <a:spcPct val="90000"/>
              </a:lnSpc>
              <a:tabLst>
                <a:tab pos="746125" algn="l"/>
              </a:tabLst>
            </a:pPr>
            <a:r>
              <a:rPr lang="en-US"/>
              <a:t>In this form (implicit form), it is difficult to directly generate surface points</a:t>
            </a:r>
          </a:p>
          <a:p>
            <a:pPr lvl="1" defTabSz="1090613">
              <a:lnSpc>
                <a:spcPct val="90000"/>
              </a:lnSpc>
              <a:tabLst>
                <a:tab pos="746125" algn="l"/>
              </a:tabLst>
            </a:pPr>
            <a:r>
              <a:rPr lang="en-US"/>
              <a:t>However, given a point, it is easy to see if the point lies on the surface</a:t>
            </a:r>
          </a:p>
          <a:p>
            <a:pPr lvl="1" defTabSz="1090613">
              <a:lnSpc>
                <a:spcPct val="90000"/>
              </a:lnSpc>
              <a:tabLst>
                <a:tab pos="746125" algn="l"/>
              </a:tabLst>
            </a:pPr>
            <a:r>
              <a:rPr lang="en-US"/>
              <a:t>To solve the ray-surface intersection, substitute the ray equation into the sphere equation.</a:t>
            </a:r>
            <a:r>
              <a:rPr lang="en-US" i="1">
                <a:solidFill>
                  <a:srgbClr val="783C00"/>
                </a:solidFill>
              </a:rPr>
              <a:t>		</a:t>
            </a:r>
            <a:endParaRPr lang="en-US">
              <a:solidFill>
                <a:srgbClr val="783C00"/>
              </a:solidFill>
            </a:endParaRP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Ray-Sphere Intersections</a:t>
            </a:r>
            <a:endParaRPr lang="en-US" sz="2000">
              <a:solidFill>
                <a:srgbClr val="00008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Ray/Polygon Intersection</a:t>
            </a:r>
          </a:p>
        </p:txBody>
      </p:sp>
      <p:sp>
        <p:nvSpPr>
          <p:cNvPr id="396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Assume planar polygons</a:t>
            </a:r>
          </a:p>
          <a:p>
            <a:r>
              <a:rPr lang="en-US"/>
              <a:t>First perform the ray/plane intersection with the plane in which the polygon lies</a:t>
            </a:r>
          </a:p>
          <a:p>
            <a:r>
              <a:rPr lang="en-US"/>
              <a:t>Next, determine whether the intersection point lies within the polygon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Ray/Polygon Intersection</a:t>
            </a:r>
          </a:p>
        </p:txBody>
      </p:sp>
      <p:sp>
        <p:nvSpPr>
          <p:cNvPr id="398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2781300"/>
          </a:xfrm>
        </p:spPr>
        <p:txBody>
          <a:bodyPr/>
          <a:lstStyle/>
          <a:p>
            <a:r>
              <a:rPr lang="en-US"/>
              <a:t>Idea: shoot a ray from the intersection point in an arbitrary direction</a:t>
            </a:r>
          </a:p>
          <a:p>
            <a:pPr lvl="1"/>
            <a:r>
              <a:rPr lang="en-US"/>
              <a:t>if the ray crosses an even number of polygon edges, the point is outside the polygon</a:t>
            </a:r>
          </a:p>
          <a:p>
            <a:pPr lvl="1"/>
            <a:r>
              <a:rPr lang="en-US"/>
              <a:t>if the ray crosses an odd number of polygon edges, the point is inside the polygon</a:t>
            </a:r>
          </a:p>
        </p:txBody>
      </p:sp>
      <p:grpSp>
        <p:nvGrpSpPr>
          <p:cNvPr id="398340" name="Group 4"/>
          <p:cNvGrpSpPr>
            <a:grpSpLocks/>
          </p:cNvGrpSpPr>
          <p:nvPr/>
        </p:nvGrpSpPr>
        <p:grpSpPr bwMode="auto">
          <a:xfrm>
            <a:off x="904875" y="3189288"/>
            <a:ext cx="8051800" cy="2493962"/>
            <a:chOff x="295" y="2310"/>
            <a:chExt cx="5072" cy="1571"/>
          </a:xfrm>
        </p:grpSpPr>
        <p:sp>
          <p:nvSpPr>
            <p:cNvPr id="398341" name="Freeform 5"/>
            <p:cNvSpPr>
              <a:spLocks/>
            </p:cNvSpPr>
            <p:nvPr/>
          </p:nvSpPr>
          <p:spPr bwMode="auto">
            <a:xfrm>
              <a:off x="857" y="2310"/>
              <a:ext cx="4235" cy="1571"/>
            </a:xfrm>
            <a:custGeom>
              <a:avLst/>
              <a:gdLst>
                <a:gd name="T0" fmla="*/ 0 w 4235"/>
                <a:gd name="T1" fmla="*/ 262 h 1571"/>
                <a:gd name="T2" fmla="*/ 66 w 4235"/>
                <a:gd name="T3" fmla="*/ 1198 h 1571"/>
                <a:gd name="T4" fmla="*/ 936 w 4235"/>
                <a:gd name="T5" fmla="*/ 642 h 1571"/>
                <a:gd name="T6" fmla="*/ 1957 w 4235"/>
                <a:gd name="T7" fmla="*/ 1571 h 1571"/>
                <a:gd name="T8" fmla="*/ 1591 w 4235"/>
                <a:gd name="T9" fmla="*/ 851 h 1571"/>
                <a:gd name="T10" fmla="*/ 1866 w 4235"/>
                <a:gd name="T11" fmla="*/ 419 h 1571"/>
                <a:gd name="T12" fmla="*/ 3031 w 4235"/>
                <a:gd name="T13" fmla="*/ 1028 h 1571"/>
                <a:gd name="T14" fmla="*/ 2560 w 4235"/>
                <a:gd name="T15" fmla="*/ 622 h 1571"/>
                <a:gd name="T16" fmla="*/ 3522 w 4235"/>
                <a:gd name="T17" fmla="*/ 1126 h 1571"/>
                <a:gd name="T18" fmla="*/ 3090 w 4235"/>
                <a:gd name="T19" fmla="*/ 1420 h 1571"/>
                <a:gd name="T20" fmla="*/ 4235 w 4235"/>
                <a:gd name="T21" fmla="*/ 1466 h 1571"/>
                <a:gd name="T22" fmla="*/ 3339 w 4235"/>
                <a:gd name="T23" fmla="*/ 393 h 1571"/>
                <a:gd name="T24" fmla="*/ 2605 w 4235"/>
                <a:gd name="T25" fmla="*/ 66 h 1571"/>
                <a:gd name="T26" fmla="*/ 3640 w 4235"/>
                <a:gd name="T27" fmla="*/ 1034 h 1571"/>
                <a:gd name="T28" fmla="*/ 1899 w 4235"/>
                <a:gd name="T29" fmla="*/ 0 h 1571"/>
                <a:gd name="T30" fmla="*/ 1303 w 4235"/>
                <a:gd name="T31" fmla="*/ 694 h 1571"/>
                <a:gd name="T32" fmla="*/ 1820 w 4235"/>
                <a:gd name="T33" fmla="*/ 242 h 1571"/>
                <a:gd name="T34" fmla="*/ 1421 w 4235"/>
                <a:gd name="T35" fmla="*/ 877 h 1571"/>
                <a:gd name="T36" fmla="*/ 563 w 4235"/>
                <a:gd name="T37" fmla="*/ 236 h 1571"/>
                <a:gd name="T38" fmla="*/ 504 w 4235"/>
                <a:gd name="T39" fmla="*/ 720 h 1571"/>
                <a:gd name="T40" fmla="*/ 0 w 4235"/>
                <a:gd name="T41" fmla="*/ 262 h 1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35" h="1571">
                  <a:moveTo>
                    <a:pt x="0" y="262"/>
                  </a:moveTo>
                  <a:lnTo>
                    <a:pt x="66" y="1198"/>
                  </a:lnTo>
                  <a:lnTo>
                    <a:pt x="936" y="642"/>
                  </a:lnTo>
                  <a:lnTo>
                    <a:pt x="1957" y="1571"/>
                  </a:lnTo>
                  <a:lnTo>
                    <a:pt x="1591" y="851"/>
                  </a:lnTo>
                  <a:lnTo>
                    <a:pt x="1866" y="419"/>
                  </a:lnTo>
                  <a:lnTo>
                    <a:pt x="3031" y="1028"/>
                  </a:lnTo>
                  <a:lnTo>
                    <a:pt x="2560" y="622"/>
                  </a:lnTo>
                  <a:lnTo>
                    <a:pt x="3522" y="1126"/>
                  </a:lnTo>
                  <a:lnTo>
                    <a:pt x="3090" y="1420"/>
                  </a:lnTo>
                  <a:lnTo>
                    <a:pt x="4235" y="1466"/>
                  </a:lnTo>
                  <a:lnTo>
                    <a:pt x="3339" y="393"/>
                  </a:lnTo>
                  <a:lnTo>
                    <a:pt x="2605" y="66"/>
                  </a:lnTo>
                  <a:lnTo>
                    <a:pt x="3640" y="1034"/>
                  </a:lnTo>
                  <a:lnTo>
                    <a:pt x="1899" y="0"/>
                  </a:lnTo>
                  <a:lnTo>
                    <a:pt x="1303" y="694"/>
                  </a:lnTo>
                  <a:lnTo>
                    <a:pt x="1820" y="242"/>
                  </a:lnTo>
                  <a:lnTo>
                    <a:pt x="1421" y="877"/>
                  </a:lnTo>
                  <a:lnTo>
                    <a:pt x="563" y="236"/>
                  </a:lnTo>
                  <a:lnTo>
                    <a:pt x="504" y="720"/>
                  </a:lnTo>
                  <a:lnTo>
                    <a:pt x="0" y="26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8342" name="Line 6"/>
            <p:cNvSpPr>
              <a:spLocks noChangeShapeType="1"/>
            </p:cNvSpPr>
            <p:nvPr/>
          </p:nvSpPr>
          <p:spPr bwMode="auto">
            <a:xfrm>
              <a:off x="1767" y="3154"/>
              <a:ext cx="3600" cy="5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8343" name="Line 7"/>
            <p:cNvSpPr>
              <a:spLocks noChangeShapeType="1"/>
            </p:cNvSpPr>
            <p:nvPr/>
          </p:nvSpPr>
          <p:spPr bwMode="auto">
            <a:xfrm flipH="1">
              <a:off x="295" y="2782"/>
              <a:ext cx="3750" cy="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8344" name="Oval 8"/>
            <p:cNvSpPr>
              <a:spLocks noChangeArrowheads="1"/>
            </p:cNvSpPr>
            <p:nvPr/>
          </p:nvSpPr>
          <p:spPr bwMode="auto">
            <a:xfrm>
              <a:off x="4019" y="2756"/>
              <a:ext cx="56" cy="58"/>
            </a:xfrm>
            <a:prstGeom prst="ellipse">
              <a:avLst/>
            </a:prstGeom>
            <a:solidFill>
              <a:srgbClr val="783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45" name="Oval 9"/>
            <p:cNvSpPr>
              <a:spLocks noChangeArrowheads="1"/>
            </p:cNvSpPr>
            <p:nvPr/>
          </p:nvSpPr>
          <p:spPr bwMode="auto">
            <a:xfrm>
              <a:off x="1707" y="3107"/>
              <a:ext cx="56" cy="58"/>
            </a:xfrm>
            <a:prstGeom prst="ellipse">
              <a:avLst/>
            </a:prstGeom>
            <a:solidFill>
              <a:srgbClr val="783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8346" name="Text Box 10"/>
          <p:cNvSpPr txBox="1">
            <a:spLocks noChangeArrowheads="1"/>
          </p:cNvSpPr>
          <p:nvPr/>
        </p:nvSpPr>
        <p:spPr bwMode="auto">
          <a:xfrm>
            <a:off x="7146925" y="5507038"/>
            <a:ext cx="15636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 crossings - </a:t>
            </a:r>
          </a:p>
          <a:p>
            <a:r>
              <a:rPr lang="en-US" sz="2000"/>
              <a:t>point outside </a:t>
            </a:r>
          </a:p>
          <a:p>
            <a:r>
              <a:rPr lang="en-US" sz="2000"/>
              <a:t>polygon</a:t>
            </a:r>
          </a:p>
        </p:txBody>
      </p:sp>
      <p:sp>
        <p:nvSpPr>
          <p:cNvPr id="398347" name="Text Box 11"/>
          <p:cNvSpPr txBox="1">
            <a:spLocks noChangeArrowheads="1"/>
          </p:cNvSpPr>
          <p:nvPr/>
        </p:nvSpPr>
        <p:spPr bwMode="auto">
          <a:xfrm>
            <a:off x="492125" y="4235450"/>
            <a:ext cx="16557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11 crossings - </a:t>
            </a:r>
          </a:p>
          <a:p>
            <a:r>
              <a:rPr lang="en-US" sz="2000"/>
              <a:t>point inside </a:t>
            </a:r>
          </a:p>
          <a:p>
            <a:r>
              <a:rPr lang="en-US" sz="2000"/>
              <a:t>polygon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Ray/Polygon Intersection</a:t>
            </a:r>
          </a:p>
        </p:txBody>
      </p:sp>
      <p:sp>
        <p:nvSpPr>
          <p:cNvPr id="401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Polygon:</a:t>
            </a:r>
          </a:p>
          <a:p>
            <a:pPr lvl="1"/>
            <a:r>
              <a:rPr lang="en-US"/>
              <a:t>a set of </a:t>
            </a:r>
            <a:r>
              <a:rPr lang="en-US" i="1"/>
              <a:t>N</a:t>
            </a:r>
            <a:r>
              <a:rPr lang="en-US"/>
              <a:t> points </a:t>
            </a:r>
            <a:r>
              <a:rPr lang="en-US" i="1"/>
              <a:t>G</a:t>
            </a:r>
            <a:r>
              <a:rPr lang="en-US" i="1" baseline="-25000"/>
              <a:t>n</a:t>
            </a:r>
            <a:r>
              <a:rPr lang="en-US"/>
              <a:t> = (</a:t>
            </a:r>
            <a:r>
              <a:rPr lang="en-US" i="1"/>
              <a:t>x</a:t>
            </a:r>
            <a:r>
              <a:rPr lang="en-US" i="1" baseline="-25000"/>
              <a:t>n</a:t>
            </a:r>
            <a:r>
              <a:rPr lang="en-US" i="1"/>
              <a:t>, y</a:t>
            </a:r>
            <a:r>
              <a:rPr lang="en-US" i="1" baseline="-25000"/>
              <a:t>n</a:t>
            </a:r>
            <a:r>
              <a:rPr lang="en-US" i="1"/>
              <a:t>, z</a:t>
            </a:r>
            <a:r>
              <a:rPr lang="en-US" i="1" baseline="-25000"/>
              <a:t>n</a:t>
            </a:r>
            <a:r>
              <a:rPr lang="en-US"/>
              <a:t>), </a:t>
            </a:r>
            <a:r>
              <a:rPr lang="en-US" i="1"/>
              <a:t>n = 0, 1, … N-1</a:t>
            </a:r>
          </a:p>
          <a:p>
            <a:pPr lvl="1"/>
            <a:endParaRPr lang="en-US"/>
          </a:p>
          <a:p>
            <a:r>
              <a:rPr lang="en-US"/>
              <a:t>Plane:</a:t>
            </a:r>
          </a:p>
          <a:p>
            <a:pPr lvl="1"/>
            <a:r>
              <a:rPr lang="en-US" i="1"/>
              <a:t>Ax + By + Cz + D = 0</a:t>
            </a:r>
            <a:r>
              <a:rPr lang="en-US"/>
              <a:t>, with normal </a:t>
            </a:r>
            <a:r>
              <a:rPr lang="en-US" i="1"/>
              <a:t>P</a:t>
            </a:r>
            <a:r>
              <a:rPr lang="en-US" i="1" baseline="-25000"/>
              <a:t>n</a:t>
            </a:r>
            <a:r>
              <a:rPr lang="en-US"/>
              <a:t> = (</a:t>
            </a:r>
            <a:r>
              <a:rPr lang="en-US" i="1"/>
              <a:t>A, B, C</a:t>
            </a:r>
            <a:r>
              <a:rPr lang="en-US"/>
              <a:t>)</a:t>
            </a:r>
          </a:p>
          <a:p>
            <a:pPr lvl="1"/>
            <a:endParaRPr lang="en-US"/>
          </a:p>
          <a:p>
            <a:r>
              <a:rPr lang="en-US"/>
              <a:t>Intersection point:</a:t>
            </a:r>
          </a:p>
          <a:p>
            <a:pPr lvl="1"/>
            <a:r>
              <a:rPr lang="en-US" i="1"/>
              <a:t>R</a:t>
            </a:r>
            <a:r>
              <a:rPr lang="en-US" i="1" baseline="-25000"/>
              <a:t>i</a:t>
            </a:r>
            <a:r>
              <a:rPr lang="en-US"/>
              <a:t> = (</a:t>
            </a:r>
            <a:r>
              <a:rPr lang="en-US" i="1"/>
              <a:t>x</a:t>
            </a:r>
            <a:r>
              <a:rPr lang="en-US" i="1" baseline="-25000"/>
              <a:t>i</a:t>
            </a:r>
            <a:r>
              <a:rPr lang="en-US" i="1"/>
              <a:t>, y</a:t>
            </a:r>
            <a:r>
              <a:rPr lang="en-US" i="1" baseline="-25000"/>
              <a:t>i</a:t>
            </a:r>
            <a:r>
              <a:rPr lang="en-US" i="1"/>
              <a:t>, z</a:t>
            </a:r>
            <a:r>
              <a:rPr lang="en-US" i="1" baseline="-25000"/>
              <a:t>i</a:t>
            </a:r>
            <a:r>
              <a:rPr lang="en-US"/>
              <a:t>), </a:t>
            </a:r>
            <a:r>
              <a:rPr lang="en-US" i="1"/>
              <a:t>R</a:t>
            </a:r>
            <a:r>
              <a:rPr lang="en-US" i="1" baseline="-25000"/>
              <a:t>i</a:t>
            </a:r>
            <a:r>
              <a:rPr lang="en-US"/>
              <a:t> on the plane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Ray/Polygon Intersection Algorithm</a:t>
            </a:r>
          </a:p>
        </p:txBody>
      </p:sp>
      <p:sp>
        <p:nvSpPr>
          <p:cNvPr id="402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 1:</a:t>
            </a:r>
          </a:p>
          <a:p>
            <a:pPr lvl="1"/>
            <a:r>
              <a:rPr lang="en-US"/>
              <a:t>Project the polygon onto a 2D plane</a:t>
            </a:r>
          </a:p>
          <a:p>
            <a:pPr lvl="2"/>
            <a:r>
              <a:rPr lang="en-US"/>
              <a:t>one of the coordinate planes</a:t>
            </a:r>
          </a:p>
          <a:p>
            <a:pPr lvl="2"/>
            <a:r>
              <a:rPr lang="en-US"/>
              <a:t>simply discard one of the coordinates</a:t>
            </a:r>
          </a:p>
          <a:p>
            <a:pPr lvl="2"/>
            <a:r>
              <a:rPr lang="en-US"/>
              <a:t>this will project the polygon onto the plane defined by the other two coordinates</a:t>
            </a:r>
          </a:p>
          <a:p>
            <a:pPr lvl="2"/>
            <a:r>
              <a:rPr lang="en-US"/>
              <a:t>topology preserving but not area preserving</a:t>
            </a:r>
          </a:p>
          <a:p>
            <a:pPr lvl="2"/>
            <a:r>
              <a:rPr lang="en-US"/>
              <a:t>throw away the coordinate whose magnitude in the plane normal is greatest</a:t>
            </a:r>
          </a:p>
          <a:p>
            <a:pPr lvl="2"/>
            <a:r>
              <a:rPr lang="en-US"/>
              <a:t>e.g., if </a:t>
            </a:r>
            <a:r>
              <a:rPr lang="en-US" i="1"/>
              <a:t>P</a:t>
            </a:r>
            <a:r>
              <a:rPr lang="en-US" i="1" baseline="-25000"/>
              <a:t>n</a:t>
            </a:r>
            <a:r>
              <a:rPr lang="en-US"/>
              <a:t> = (3, -1, -5) we would throw away all z coordinates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Ray/Polygon Intersection Algorithm</a:t>
            </a:r>
          </a:p>
        </p:txBody>
      </p:sp>
      <p:sp>
        <p:nvSpPr>
          <p:cNvPr id="403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 2:</a:t>
            </a:r>
          </a:p>
          <a:p>
            <a:pPr lvl="1"/>
            <a:r>
              <a:rPr lang="en-US"/>
              <a:t>Translate the polygon so that the intersection point is at the origin</a:t>
            </a:r>
          </a:p>
          <a:p>
            <a:pPr lvl="2"/>
            <a:r>
              <a:rPr lang="en-US"/>
              <a:t>apply this translation to all points in the polygon</a:t>
            </a:r>
          </a:p>
          <a:p>
            <a:r>
              <a:rPr lang="en-US"/>
              <a:t>Step 3:</a:t>
            </a:r>
          </a:p>
          <a:p>
            <a:pPr lvl="1"/>
            <a:r>
              <a:rPr lang="en-US"/>
              <a:t>Send a ray down one of the coordinate axes and count the number of intersections of that ray with the polygon</a:t>
            </a:r>
          </a:p>
          <a:p>
            <a:pPr lvl="2"/>
            <a:r>
              <a:rPr lang="en-US"/>
              <a:t>This is done in practice by looking at each polygon edge, one at a time, to see if it crosses the coordinate axis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Ray/Polygon Intersection Algorithm</a:t>
            </a:r>
          </a:p>
        </p:txBody>
      </p:sp>
      <p:sp>
        <p:nvSpPr>
          <p:cNvPr id="404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2460625"/>
          </a:xfrm>
        </p:spPr>
        <p:txBody>
          <a:bodyPr/>
          <a:lstStyle/>
          <a:p>
            <a:r>
              <a:rPr lang="en-US"/>
              <a:t>Problems:</a:t>
            </a:r>
          </a:p>
          <a:p>
            <a:pPr lvl="1"/>
            <a:r>
              <a:rPr lang="en-US"/>
              <a:t>Vertices that lie exactly on the ray</a:t>
            </a:r>
          </a:p>
          <a:p>
            <a:pPr lvl="1"/>
            <a:r>
              <a:rPr lang="en-US"/>
              <a:t>Edges that lie exactly on the ray</a:t>
            </a:r>
          </a:p>
          <a:p>
            <a:pPr lvl="1"/>
            <a:endParaRPr lang="en-US"/>
          </a:p>
        </p:txBody>
      </p:sp>
      <p:sp>
        <p:nvSpPr>
          <p:cNvPr id="404485" name="Freeform 5"/>
          <p:cNvSpPr>
            <a:spLocks/>
          </p:cNvSpPr>
          <p:nvPr/>
        </p:nvSpPr>
        <p:spPr bwMode="auto">
          <a:xfrm>
            <a:off x="3806825" y="3262313"/>
            <a:ext cx="1214438" cy="1787525"/>
          </a:xfrm>
          <a:custGeom>
            <a:avLst/>
            <a:gdLst>
              <a:gd name="T0" fmla="*/ 0 w 765"/>
              <a:gd name="T1" fmla="*/ 373 h 1126"/>
              <a:gd name="T2" fmla="*/ 176 w 765"/>
              <a:gd name="T3" fmla="*/ 1126 h 1126"/>
              <a:gd name="T4" fmla="*/ 327 w 765"/>
              <a:gd name="T5" fmla="*/ 818 h 1126"/>
              <a:gd name="T6" fmla="*/ 733 w 765"/>
              <a:gd name="T7" fmla="*/ 1067 h 1126"/>
              <a:gd name="T8" fmla="*/ 471 w 765"/>
              <a:gd name="T9" fmla="*/ 582 h 1126"/>
              <a:gd name="T10" fmla="*/ 765 w 765"/>
              <a:gd name="T11" fmla="*/ 0 h 1126"/>
              <a:gd name="T12" fmla="*/ 0 w 765"/>
              <a:gd name="T13" fmla="*/ 373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5" h="1126">
                <a:moveTo>
                  <a:pt x="0" y="373"/>
                </a:moveTo>
                <a:lnTo>
                  <a:pt x="176" y="1126"/>
                </a:lnTo>
                <a:lnTo>
                  <a:pt x="327" y="818"/>
                </a:lnTo>
                <a:lnTo>
                  <a:pt x="733" y="1067"/>
                </a:lnTo>
                <a:lnTo>
                  <a:pt x="471" y="582"/>
                </a:lnTo>
                <a:lnTo>
                  <a:pt x="765" y="0"/>
                </a:lnTo>
                <a:lnTo>
                  <a:pt x="0" y="373"/>
                </a:lnTo>
                <a:close/>
              </a:path>
            </a:pathLst>
          </a:custGeom>
          <a:solidFill>
            <a:srgbClr val="783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04486" name="Group 6"/>
          <p:cNvGrpSpPr>
            <a:grpSpLocks/>
          </p:cNvGrpSpPr>
          <p:nvPr/>
        </p:nvGrpSpPr>
        <p:grpSpPr bwMode="auto">
          <a:xfrm>
            <a:off x="4138613" y="3109913"/>
            <a:ext cx="1371600" cy="1474787"/>
            <a:chOff x="563" y="2527"/>
            <a:chExt cx="864" cy="929"/>
          </a:xfrm>
        </p:grpSpPr>
        <p:sp>
          <p:nvSpPr>
            <p:cNvPr id="404487" name="Line 7"/>
            <p:cNvSpPr>
              <a:spLocks noChangeShapeType="1"/>
            </p:cNvSpPr>
            <p:nvPr/>
          </p:nvSpPr>
          <p:spPr bwMode="auto">
            <a:xfrm>
              <a:off x="563" y="2527"/>
              <a:ext cx="0" cy="9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4488" name="Line 8"/>
            <p:cNvSpPr>
              <a:spLocks noChangeShapeType="1"/>
            </p:cNvSpPr>
            <p:nvPr/>
          </p:nvSpPr>
          <p:spPr bwMode="auto">
            <a:xfrm>
              <a:off x="563" y="3449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04489" name="Group 9"/>
          <p:cNvGrpSpPr>
            <a:grpSpLocks/>
          </p:cNvGrpSpPr>
          <p:nvPr/>
        </p:nvGrpSpPr>
        <p:grpSpPr bwMode="auto">
          <a:xfrm>
            <a:off x="966788" y="2997200"/>
            <a:ext cx="1870075" cy="2192338"/>
            <a:chOff x="249" y="2389"/>
            <a:chExt cx="1178" cy="1381"/>
          </a:xfrm>
        </p:grpSpPr>
        <p:sp>
          <p:nvSpPr>
            <p:cNvPr id="404490" name="Freeform 10"/>
            <p:cNvSpPr>
              <a:spLocks/>
            </p:cNvSpPr>
            <p:nvPr/>
          </p:nvSpPr>
          <p:spPr bwMode="auto">
            <a:xfrm>
              <a:off x="249" y="2389"/>
              <a:ext cx="1139" cy="1381"/>
            </a:xfrm>
            <a:custGeom>
              <a:avLst/>
              <a:gdLst>
                <a:gd name="T0" fmla="*/ 0 w 1139"/>
                <a:gd name="T1" fmla="*/ 1276 h 1381"/>
                <a:gd name="T2" fmla="*/ 667 w 1139"/>
                <a:gd name="T3" fmla="*/ 1067 h 1381"/>
                <a:gd name="T4" fmla="*/ 831 w 1139"/>
                <a:gd name="T5" fmla="*/ 825 h 1381"/>
                <a:gd name="T6" fmla="*/ 1139 w 1139"/>
                <a:gd name="T7" fmla="*/ 1381 h 1381"/>
                <a:gd name="T8" fmla="*/ 877 w 1139"/>
                <a:gd name="T9" fmla="*/ 0 h 1381"/>
                <a:gd name="T10" fmla="*/ 0 w 1139"/>
                <a:gd name="T11" fmla="*/ 1276 h 1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9" h="1381">
                  <a:moveTo>
                    <a:pt x="0" y="1276"/>
                  </a:moveTo>
                  <a:lnTo>
                    <a:pt x="667" y="1067"/>
                  </a:lnTo>
                  <a:lnTo>
                    <a:pt x="831" y="825"/>
                  </a:lnTo>
                  <a:lnTo>
                    <a:pt x="1139" y="1381"/>
                  </a:lnTo>
                  <a:lnTo>
                    <a:pt x="877" y="0"/>
                  </a:lnTo>
                  <a:lnTo>
                    <a:pt x="0" y="127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04491" name="Group 11"/>
            <p:cNvGrpSpPr>
              <a:grpSpLocks/>
            </p:cNvGrpSpPr>
            <p:nvPr/>
          </p:nvGrpSpPr>
          <p:grpSpPr bwMode="auto">
            <a:xfrm>
              <a:off x="563" y="2527"/>
              <a:ext cx="864" cy="929"/>
              <a:chOff x="563" y="2527"/>
              <a:chExt cx="864" cy="929"/>
            </a:xfrm>
          </p:grpSpPr>
          <p:sp>
            <p:nvSpPr>
              <p:cNvPr id="404492" name="Line 12"/>
              <p:cNvSpPr>
                <a:spLocks noChangeShapeType="1"/>
              </p:cNvSpPr>
              <p:nvPr/>
            </p:nvSpPr>
            <p:spPr bwMode="auto">
              <a:xfrm>
                <a:off x="563" y="2527"/>
                <a:ext cx="0" cy="9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4493" name="Line 13"/>
              <p:cNvSpPr>
                <a:spLocks noChangeShapeType="1"/>
              </p:cNvSpPr>
              <p:nvPr/>
            </p:nvSpPr>
            <p:spPr bwMode="auto">
              <a:xfrm>
                <a:off x="563" y="3449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04494" name="Group 14"/>
          <p:cNvGrpSpPr>
            <a:grpSpLocks/>
          </p:cNvGrpSpPr>
          <p:nvPr/>
        </p:nvGrpSpPr>
        <p:grpSpPr bwMode="auto">
          <a:xfrm>
            <a:off x="6421438" y="2940050"/>
            <a:ext cx="1500187" cy="2306638"/>
            <a:chOff x="3685" y="2363"/>
            <a:chExt cx="945" cy="1453"/>
          </a:xfrm>
        </p:grpSpPr>
        <p:sp>
          <p:nvSpPr>
            <p:cNvPr id="404495" name="Freeform 15"/>
            <p:cNvSpPr>
              <a:spLocks/>
            </p:cNvSpPr>
            <p:nvPr/>
          </p:nvSpPr>
          <p:spPr bwMode="auto">
            <a:xfrm>
              <a:off x="3685" y="2363"/>
              <a:ext cx="890" cy="1453"/>
            </a:xfrm>
            <a:custGeom>
              <a:avLst/>
              <a:gdLst>
                <a:gd name="T0" fmla="*/ 498 w 890"/>
                <a:gd name="T1" fmla="*/ 687 h 1453"/>
                <a:gd name="T2" fmla="*/ 0 w 890"/>
                <a:gd name="T3" fmla="*/ 1453 h 1453"/>
                <a:gd name="T4" fmla="*/ 556 w 890"/>
                <a:gd name="T5" fmla="*/ 1106 h 1453"/>
                <a:gd name="T6" fmla="*/ 890 w 890"/>
                <a:gd name="T7" fmla="*/ 1106 h 1453"/>
                <a:gd name="T8" fmla="*/ 504 w 890"/>
                <a:gd name="T9" fmla="*/ 0 h 1453"/>
                <a:gd name="T10" fmla="*/ 498 w 890"/>
                <a:gd name="T11" fmla="*/ 687 h 1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0" h="1453">
                  <a:moveTo>
                    <a:pt x="498" y="687"/>
                  </a:moveTo>
                  <a:lnTo>
                    <a:pt x="0" y="1453"/>
                  </a:lnTo>
                  <a:lnTo>
                    <a:pt x="556" y="1106"/>
                  </a:lnTo>
                  <a:lnTo>
                    <a:pt x="890" y="1106"/>
                  </a:lnTo>
                  <a:lnTo>
                    <a:pt x="504" y="0"/>
                  </a:lnTo>
                  <a:lnTo>
                    <a:pt x="498" y="687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04496" name="Group 16"/>
            <p:cNvGrpSpPr>
              <a:grpSpLocks/>
            </p:cNvGrpSpPr>
            <p:nvPr/>
          </p:nvGrpSpPr>
          <p:grpSpPr bwMode="auto">
            <a:xfrm>
              <a:off x="3766" y="2542"/>
              <a:ext cx="864" cy="929"/>
              <a:chOff x="563" y="2527"/>
              <a:chExt cx="864" cy="929"/>
            </a:xfrm>
          </p:grpSpPr>
          <p:sp>
            <p:nvSpPr>
              <p:cNvPr id="404497" name="Line 17"/>
              <p:cNvSpPr>
                <a:spLocks noChangeShapeType="1"/>
              </p:cNvSpPr>
              <p:nvPr/>
            </p:nvSpPr>
            <p:spPr bwMode="auto">
              <a:xfrm>
                <a:off x="563" y="2527"/>
                <a:ext cx="0" cy="9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4498" name="Line 18"/>
              <p:cNvSpPr>
                <a:spLocks noChangeShapeType="1"/>
              </p:cNvSpPr>
              <p:nvPr/>
            </p:nvSpPr>
            <p:spPr bwMode="auto">
              <a:xfrm>
                <a:off x="563" y="3449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Ray/Polygon Intersection Algorithm</a:t>
            </a:r>
          </a:p>
        </p:txBody>
      </p:sp>
      <p:sp>
        <p:nvSpPr>
          <p:cNvPr id="405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do we handle these cases?</a:t>
            </a:r>
          </a:p>
          <a:p>
            <a:pPr lvl="1"/>
            <a:r>
              <a:rPr lang="en-US"/>
              <a:t>In essence, shift the vertex or edge up by </a:t>
            </a:r>
            <a:r>
              <a:rPr lang="en-US">
                <a:latin typeface="Symbol" charset="0"/>
              </a:rPr>
              <a:t>e</a:t>
            </a:r>
            <a:r>
              <a:rPr lang="en-US"/>
              <a:t> so that it will lie in the plane just above the axis</a:t>
            </a:r>
          </a:p>
          <a:p>
            <a:pPr lvl="1"/>
            <a:r>
              <a:rPr lang="en-US"/>
              <a:t>This is done by checking for a y value &gt; 0</a:t>
            </a:r>
          </a:p>
          <a:p>
            <a:r>
              <a:rPr lang="en-US"/>
              <a:t>What about if the intersection point is exactly a vertex?</a:t>
            </a:r>
          </a:p>
          <a:p>
            <a:pPr lvl="1"/>
            <a:r>
              <a:rPr lang="en-US"/>
              <a:t>Perform a similar </a:t>
            </a:r>
            <a:r>
              <a:rPr lang="en-US">
                <a:latin typeface="Symbol" charset="0"/>
              </a:rPr>
              <a:t>e</a:t>
            </a:r>
            <a:r>
              <a:rPr lang="en-US"/>
              <a:t> shift</a:t>
            </a:r>
          </a:p>
          <a:p>
            <a:r>
              <a:rPr lang="en-US"/>
              <a:t>What if the intersection point lies exactly on an edge?</a:t>
            </a:r>
          </a:p>
          <a:p>
            <a:pPr lvl="1"/>
            <a:r>
              <a:rPr lang="en-US"/>
              <a:t>Specify it as either in or out - as long as we do the specification consistently, it will work okay</a:t>
            </a:r>
          </a:p>
          <a:p>
            <a:pPr lvl="1"/>
            <a:r>
              <a:rPr lang="en-US"/>
              <a:t>If the edge is shared by two polygons, the point will be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in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one polygon and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out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of the other.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Ray/Polygon Intersection Algorithm</a:t>
            </a:r>
          </a:p>
        </p:txBody>
      </p:sp>
      <p:sp>
        <p:nvSpPr>
          <p:cNvPr id="406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2460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effect of doing this </a:t>
            </a:r>
            <a:r>
              <a:rPr lang="en-US" sz="2400">
                <a:latin typeface="Symbol" charset="0"/>
              </a:rPr>
              <a:t>e</a:t>
            </a:r>
            <a:r>
              <a:rPr lang="en-US" sz="2400"/>
              <a:t> shift is: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These cases all work correctly now.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endParaRPr lang="en-US" sz="2000"/>
          </a:p>
        </p:txBody>
      </p:sp>
      <p:sp>
        <p:nvSpPr>
          <p:cNvPr id="406532" name="Freeform 4"/>
          <p:cNvSpPr>
            <a:spLocks/>
          </p:cNvSpPr>
          <p:nvPr/>
        </p:nvSpPr>
        <p:spPr bwMode="auto">
          <a:xfrm>
            <a:off x="3770313" y="2262188"/>
            <a:ext cx="1214437" cy="1787525"/>
          </a:xfrm>
          <a:custGeom>
            <a:avLst/>
            <a:gdLst>
              <a:gd name="T0" fmla="*/ 0 w 765"/>
              <a:gd name="T1" fmla="*/ 373 h 1126"/>
              <a:gd name="T2" fmla="*/ 176 w 765"/>
              <a:gd name="T3" fmla="*/ 1126 h 1126"/>
              <a:gd name="T4" fmla="*/ 327 w 765"/>
              <a:gd name="T5" fmla="*/ 818 h 1126"/>
              <a:gd name="T6" fmla="*/ 733 w 765"/>
              <a:gd name="T7" fmla="*/ 1067 h 1126"/>
              <a:gd name="T8" fmla="*/ 471 w 765"/>
              <a:gd name="T9" fmla="*/ 582 h 1126"/>
              <a:gd name="T10" fmla="*/ 765 w 765"/>
              <a:gd name="T11" fmla="*/ 0 h 1126"/>
              <a:gd name="T12" fmla="*/ 0 w 765"/>
              <a:gd name="T13" fmla="*/ 373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5" h="1126">
                <a:moveTo>
                  <a:pt x="0" y="373"/>
                </a:moveTo>
                <a:lnTo>
                  <a:pt x="176" y="1126"/>
                </a:lnTo>
                <a:lnTo>
                  <a:pt x="327" y="818"/>
                </a:lnTo>
                <a:lnTo>
                  <a:pt x="733" y="1067"/>
                </a:lnTo>
                <a:lnTo>
                  <a:pt x="471" y="582"/>
                </a:lnTo>
                <a:lnTo>
                  <a:pt x="765" y="0"/>
                </a:lnTo>
                <a:lnTo>
                  <a:pt x="0" y="373"/>
                </a:lnTo>
                <a:close/>
              </a:path>
            </a:pathLst>
          </a:custGeom>
          <a:solidFill>
            <a:srgbClr val="783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06533" name="Group 5"/>
          <p:cNvGrpSpPr>
            <a:grpSpLocks/>
          </p:cNvGrpSpPr>
          <p:nvPr/>
        </p:nvGrpSpPr>
        <p:grpSpPr bwMode="auto">
          <a:xfrm>
            <a:off x="4160838" y="2206625"/>
            <a:ext cx="1371600" cy="1474788"/>
            <a:chOff x="563" y="2527"/>
            <a:chExt cx="864" cy="929"/>
          </a:xfrm>
        </p:grpSpPr>
        <p:sp>
          <p:nvSpPr>
            <p:cNvPr id="406534" name="Line 6"/>
            <p:cNvSpPr>
              <a:spLocks noChangeShapeType="1"/>
            </p:cNvSpPr>
            <p:nvPr/>
          </p:nvSpPr>
          <p:spPr bwMode="auto">
            <a:xfrm>
              <a:off x="563" y="2527"/>
              <a:ext cx="0" cy="9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6535" name="Line 7"/>
            <p:cNvSpPr>
              <a:spLocks noChangeShapeType="1"/>
            </p:cNvSpPr>
            <p:nvPr/>
          </p:nvSpPr>
          <p:spPr bwMode="auto">
            <a:xfrm>
              <a:off x="563" y="3449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6536" name="Freeform 8"/>
          <p:cNvSpPr>
            <a:spLocks/>
          </p:cNvSpPr>
          <p:nvPr/>
        </p:nvSpPr>
        <p:spPr bwMode="auto">
          <a:xfrm>
            <a:off x="1009650" y="2020888"/>
            <a:ext cx="1808163" cy="2192337"/>
          </a:xfrm>
          <a:custGeom>
            <a:avLst/>
            <a:gdLst>
              <a:gd name="T0" fmla="*/ 0 w 1139"/>
              <a:gd name="T1" fmla="*/ 1276 h 1381"/>
              <a:gd name="T2" fmla="*/ 667 w 1139"/>
              <a:gd name="T3" fmla="*/ 1067 h 1381"/>
              <a:gd name="T4" fmla="*/ 831 w 1139"/>
              <a:gd name="T5" fmla="*/ 825 h 1381"/>
              <a:gd name="T6" fmla="*/ 1139 w 1139"/>
              <a:gd name="T7" fmla="*/ 1381 h 1381"/>
              <a:gd name="T8" fmla="*/ 877 w 1139"/>
              <a:gd name="T9" fmla="*/ 0 h 1381"/>
              <a:gd name="T10" fmla="*/ 0 w 1139"/>
              <a:gd name="T11" fmla="*/ 1276 h 1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9" h="1381">
                <a:moveTo>
                  <a:pt x="0" y="1276"/>
                </a:moveTo>
                <a:lnTo>
                  <a:pt x="667" y="1067"/>
                </a:lnTo>
                <a:lnTo>
                  <a:pt x="831" y="825"/>
                </a:lnTo>
                <a:lnTo>
                  <a:pt x="1139" y="1381"/>
                </a:lnTo>
                <a:lnTo>
                  <a:pt x="877" y="0"/>
                </a:lnTo>
                <a:lnTo>
                  <a:pt x="0" y="1276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06537" name="Group 9"/>
          <p:cNvGrpSpPr>
            <a:grpSpLocks/>
          </p:cNvGrpSpPr>
          <p:nvPr/>
        </p:nvGrpSpPr>
        <p:grpSpPr bwMode="auto">
          <a:xfrm>
            <a:off x="1487488" y="2312988"/>
            <a:ext cx="1371600" cy="1474787"/>
            <a:chOff x="563" y="2527"/>
            <a:chExt cx="864" cy="929"/>
          </a:xfrm>
        </p:grpSpPr>
        <p:sp>
          <p:nvSpPr>
            <p:cNvPr id="406538" name="Line 10"/>
            <p:cNvSpPr>
              <a:spLocks noChangeShapeType="1"/>
            </p:cNvSpPr>
            <p:nvPr/>
          </p:nvSpPr>
          <p:spPr bwMode="auto">
            <a:xfrm>
              <a:off x="563" y="2527"/>
              <a:ext cx="0" cy="9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6539" name="Line 11"/>
            <p:cNvSpPr>
              <a:spLocks noChangeShapeType="1"/>
            </p:cNvSpPr>
            <p:nvPr/>
          </p:nvSpPr>
          <p:spPr bwMode="auto">
            <a:xfrm>
              <a:off x="563" y="3449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6540" name="Freeform 12"/>
          <p:cNvSpPr>
            <a:spLocks/>
          </p:cNvSpPr>
          <p:nvPr/>
        </p:nvSpPr>
        <p:spPr bwMode="auto">
          <a:xfrm>
            <a:off x="6443663" y="1943100"/>
            <a:ext cx="1412875" cy="2306638"/>
          </a:xfrm>
          <a:custGeom>
            <a:avLst/>
            <a:gdLst>
              <a:gd name="T0" fmla="*/ 498 w 890"/>
              <a:gd name="T1" fmla="*/ 687 h 1453"/>
              <a:gd name="T2" fmla="*/ 0 w 890"/>
              <a:gd name="T3" fmla="*/ 1453 h 1453"/>
              <a:gd name="T4" fmla="*/ 556 w 890"/>
              <a:gd name="T5" fmla="*/ 1106 h 1453"/>
              <a:gd name="T6" fmla="*/ 890 w 890"/>
              <a:gd name="T7" fmla="*/ 1106 h 1453"/>
              <a:gd name="T8" fmla="*/ 504 w 890"/>
              <a:gd name="T9" fmla="*/ 0 h 1453"/>
              <a:gd name="T10" fmla="*/ 498 w 890"/>
              <a:gd name="T11" fmla="*/ 687 h 1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0" h="1453">
                <a:moveTo>
                  <a:pt x="498" y="687"/>
                </a:moveTo>
                <a:lnTo>
                  <a:pt x="0" y="1453"/>
                </a:lnTo>
                <a:lnTo>
                  <a:pt x="556" y="1106"/>
                </a:lnTo>
                <a:lnTo>
                  <a:pt x="890" y="1106"/>
                </a:lnTo>
                <a:lnTo>
                  <a:pt x="504" y="0"/>
                </a:lnTo>
                <a:lnTo>
                  <a:pt x="498" y="687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06541" name="Group 13"/>
          <p:cNvGrpSpPr>
            <a:grpSpLocks/>
          </p:cNvGrpSpPr>
          <p:nvPr/>
        </p:nvGrpSpPr>
        <p:grpSpPr bwMode="auto">
          <a:xfrm>
            <a:off x="6572250" y="2320925"/>
            <a:ext cx="1371600" cy="1474788"/>
            <a:chOff x="563" y="2527"/>
            <a:chExt cx="864" cy="929"/>
          </a:xfrm>
        </p:grpSpPr>
        <p:sp>
          <p:nvSpPr>
            <p:cNvPr id="406542" name="Line 14"/>
            <p:cNvSpPr>
              <a:spLocks noChangeShapeType="1"/>
            </p:cNvSpPr>
            <p:nvPr/>
          </p:nvSpPr>
          <p:spPr bwMode="auto">
            <a:xfrm>
              <a:off x="563" y="2527"/>
              <a:ext cx="0" cy="9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6543" name="Line 15"/>
            <p:cNvSpPr>
              <a:spLocks noChangeShapeType="1"/>
            </p:cNvSpPr>
            <p:nvPr/>
          </p:nvSpPr>
          <p:spPr bwMode="auto">
            <a:xfrm>
              <a:off x="563" y="3449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Actual Algorithm - part 1</a:t>
            </a:r>
          </a:p>
        </p:txBody>
      </p:sp>
      <p:sp>
        <p:nvSpPr>
          <p:cNvPr id="407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513" y="914400"/>
            <a:ext cx="8599487" cy="5638800"/>
          </a:xfrm>
        </p:spPr>
        <p:txBody>
          <a:bodyPr/>
          <a:lstStyle/>
          <a:p>
            <a:pPr marL="608013" lvl="1" indent="-381000">
              <a:buFont typeface="Wingdings" charset="0"/>
              <a:buAutoNum type="arabicPeriod"/>
            </a:pPr>
            <a:r>
              <a:rPr lang="en-US">
                <a:solidFill>
                  <a:srgbClr val="000000"/>
                </a:solidFill>
              </a:rPr>
              <a:t>Determine the dominant coordinate as the largest magnitude component of P</a:t>
            </a:r>
            <a:r>
              <a:rPr lang="en-US" baseline="-25000">
                <a:solidFill>
                  <a:srgbClr val="000000"/>
                </a:solidFill>
              </a:rPr>
              <a:t>n</a:t>
            </a:r>
          </a:p>
          <a:p>
            <a:pPr marL="608013" lvl="1" indent="-381000">
              <a:buFont typeface="Wingdings" charset="0"/>
              <a:buAutoNum type="arabicPeriod"/>
            </a:pPr>
            <a:r>
              <a:rPr lang="en-US">
                <a:solidFill>
                  <a:srgbClr val="000000"/>
                </a:solidFill>
              </a:rPr>
              <a:t>For each vertex (x</a:t>
            </a:r>
            <a:r>
              <a:rPr lang="en-US" baseline="-25000">
                <a:solidFill>
                  <a:srgbClr val="000000"/>
                </a:solidFill>
              </a:rPr>
              <a:t>n</a:t>
            </a:r>
            <a:r>
              <a:rPr lang="en-US">
                <a:solidFill>
                  <a:srgbClr val="000000"/>
                </a:solidFill>
              </a:rPr>
              <a:t>, y</a:t>
            </a:r>
            <a:r>
              <a:rPr lang="en-US" baseline="-25000">
                <a:solidFill>
                  <a:srgbClr val="000000"/>
                </a:solidFill>
              </a:rPr>
              <a:t>n</a:t>
            </a:r>
            <a:r>
              <a:rPr lang="en-US">
                <a:solidFill>
                  <a:srgbClr val="000000"/>
                </a:solidFill>
              </a:rPr>
              <a:t>, z</a:t>
            </a:r>
            <a:r>
              <a:rPr lang="en-US" baseline="-25000">
                <a:solidFill>
                  <a:srgbClr val="000000"/>
                </a:solidFill>
              </a:rPr>
              <a:t>n</a:t>
            </a:r>
            <a:r>
              <a:rPr lang="en-US">
                <a:solidFill>
                  <a:srgbClr val="000000"/>
                </a:solidFill>
              </a:rPr>
              <a:t>), n = 0, 1, …, N-1 of the polygon, project the vertex onto the dominant coordinate axis, giving (u</a:t>
            </a:r>
            <a:r>
              <a:rPr lang="en-US" baseline="-25000">
                <a:solidFill>
                  <a:srgbClr val="000000"/>
                </a:solidFill>
              </a:rPr>
              <a:t>n</a:t>
            </a:r>
            <a:r>
              <a:rPr lang="en-US">
                <a:solidFill>
                  <a:srgbClr val="000000"/>
                </a:solidFill>
              </a:rPr>
              <a:t>, v</a:t>
            </a:r>
            <a:r>
              <a:rPr lang="en-US" baseline="-25000">
                <a:solidFill>
                  <a:srgbClr val="000000"/>
                </a:solidFill>
              </a:rPr>
              <a:t>n</a:t>
            </a:r>
            <a:r>
              <a:rPr lang="en-US">
                <a:solidFill>
                  <a:srgbClr val="000000"/>
                </a:solidFill>
              </a:rPr>
              <a:t>) vertices.</a:t>
            </a:r>
          </a:p>
          <a:p>
            <a:pPr marL="608013" lvl="1" indent="-381000">
              <a:buFont typeface="Wingdings" charset="0"/>
              <a:buAutoNum type="arabicPeriod"/>
            </a:pPr>
            <a:r>
              <a:rPr lang="en-US">
                <a:solidFill>
                  <a:srgbClr val="000000"/>
                </a:solidFill>
              </a:rPr>
              <a:t>Project the intersection point (x</a:t>
            </a:r>
            <a:r>
              <a:rPr lang="en-US" baseline="-25000">
                <a:solidFill>
                  <a:srgbClr val="000000"/>
                </a:solidFill>
              </a:rPr>
              <a:t>int</a:t>
            </a:r>
            <a:r>
              <a:rPr lang="en-US">
                <a:solidFill>
                  <a:srgbClr val="000000"/>
                </a:solidFill>
              </a:rPr>
              <a:t>, y</a:t>
            </a:r>
            <a:r>
              <a:rPr lang="en-US" baseline="-25000">
                <a:solidFill>
                  <a:srgbClr val="000000"/>
                </a:solidFill>
              </a:rPr>
              <a:t>int</a:t>
            </a:r>
            <a:r>
              <a:rPr lang="en-US">
                <a:solidFill>
                  <a:srgbClr val="000000"/>
                </a:solidFill>
              </a:rPr>
              <a:t>, z</a:t>
            </a:r>
            <a:r>
              <a:rPr lang="en-US" baseline="-25000">
                <a:solidFill>
                  <a:srgbClr val="000000"/>
                </a:solidFill>
              </a:rPr>
              <a:t>int</a:t>
            </a:r>
            <a:r>
              <a:rPr lang="en-US">
                <a:solidFill>
                  <a:srgbClr val="000000"/>
                </a:solidFill>
              </a:rPr>
              <a:t>) onto the same coordinate plane as the vertices.</a:t>
            </a:r>
          </a:p>
          <a:p>
            <a:pPr marL="608013" lvl="1" indent="-381000">
              <a:buFont typeface="Wingdings" charset="0"/>
              <a:buAutoNum type="arabicPeriod"/>
            </a:pPr>
            <a:r>
              <a:rPr lang="en-US">
                <a:solidFill>
                  <a:srgbClr val="000000"/>
                </a:solidFill>
              </a:rPr>
              <a:t>Translate all polygon vertices by (-u</a:t>
            </a:r>
            <a:r>
              <a:rPr lang="en-US" baseline="-25000">
                <a:solidFill>
                  <a:srgbClr val="000000"/>
                </a:solidFill>
              </a:rPr>
              <a:t>int</a:t>
            </a:r>
            <a:r>
              <a:rPr lang="en-US">
                <a:solidFill>
                  <a:srgbClr val="000000"/>
                </a:solidFill>
              </a:rPr>
              <a:t>, -v</a:t>
            </a:r>
            <a:r>
              <a:rPr lang="en-US" baseline="-25000">
                <a:solidFill>
                  <a:srgbClr val="000000"/>
                </a:solidFill>
              </a:rPr>
              <a:t>int</a:t>
            </a:r>
            <a:r>
              <a:rPr lang="en-US">
                <a:solidFill>
                  <a:srgbClr val="000000"/>
                </a:solidFill>
              </a:rPr>
              <a:t>), giving (u</a:t>
            </a:r>
            <a:r>
              <a:rPr lang="en-US" baseline="-25000">
                <a:solidFill>
                  <a:srgbClr val="000000"/>
                </a:solidFill>
              </a:rPr>
              <a:t>n</a:t>
            </a:r>
            <a:r>
              <a:rPr lang="ja-JP" altLang="en-US">
                <a:solidFill>
                  <a:srgbClr val="000000"/>
                </a:solidFill>
                <a:latin typeface="Arial"/>
              </a:rPr>
              <a:t>’</a:t>
            </a:r>
            <a:r>
              <a:rPr lang="en-US">
                <a:solidFill>
                  <a:srgbClr val="000000"/>
                </a:solidFill>
              </a:rPr>
              <a:t>, v</a:t>
            </a:r>
            <a:r>
              <a:rPr lang="en-US" baseline="-25000">
                <a:solidFill>
                  <a:srgbClr val="000000"/>
                </a:solidFill>
              </a:rPr>
              <a:t>n</a:t>
            </a:r>
            <a:r>
              <a:rPr lang="ja-JP" altLang="en-US">
                <a:solidFill>
                  <a:srgbClr val="000000"/>
                </a:solidFill>
                <a:latin typeface="Arial"/>
              </a:rPr>
              <a:t>’</a:t>
            </a:r>
            <a:r>
              <a:rPr lang="en-US">
                <a:solidFill>
                  <a:srgbClr val="000000"/>
                </a:solidFill>
              </a:rPr>
              <a:t>) vertices.</a:t>
            </a:r>
          </a:p>
          <a:p>
            <a:pPr marL="608013" lvl="1" indent="-381000">
              <a:buFont typeface="Wingdings" charset="0"/>
              <a:buAutoNum type="arabicPeriod"/>
            </a:pPr>
            <a:r>
              <a:rPr lang="en-US">
                <a:solidFill>
                  <a:srgbClr val="000000"/>
                </a:solidFill>
              </a:rPr>
              <a:t>Set numCrossings = 0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Actual Algorithm - part 2</a:t>
            </a:r>
          </a:p>
        </p:txBody>
      </p:sp>
      <p:sp>
        <p:nvSpPr>
          <p:cNvPr id="408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513" y="914400"/>
            <a:ext cx="8599487" cy="5638800"/>
          </a:xfrm>
        </p:spPr>
        <p:txBody>
          <a:bodyPr/>
          <a:lstStyle/>
          <a:p>
            <a:pPr marL="684213" lvl="1" indent="-457200">
              <a:buFont typeface="Wingdings" charset="0"/>
              <a:buAutoNum type="arabicPeriod" startAt="6"/>
            </a:pPr>
            <a:r>
              <a:rPr lang="en-US" sz="2000">
                <a:solidFill>
                  <a:srgbClr val="000000"/>
                </a:solidFill>
              </a:rPr>
              <a:t>If </a:t>
            </a:r>
            <a:r>
              <a:rPr lang="en-US" sz="2000">
                <a:solidFill>
                  <a:srgbClr val="000000"/>
                </a:solidFill>
                <a:latin typeface="Courier New" charset="0"/>
              </a:rPr>
              <a:t>v</a:t>
            </a:r>
            <a:r>
              <a:rPr lang="en-US" sz="2000" baseline="-25000">
                <a:solidFill>
                  <a:srgbClr val="000000"/>
                </a:solidFill>
                <a:latin typeface="Courier New" charset="0"/>
              </a:rPr>
              <a:t>0</a:t>
            </a:r>
            <a:r>
              <a:rPr lang="ja-JP" altLang="en-US" sz="200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000">
                <a:solidFill>
                  <a:srgbClr val="000000"/>
                </a:solidFill>
                <a:latin typeface="Courier New" charset="0"/>
              </a:rPr>
              <a:t> &lt; 0</a:t>
            </a:r>
            <a:r>
              <a:rPr lang="en-US" sz="2000">
                <a:solidFill>
                  <a:srgbClr val="000000"/>
                </a:solidFill>
              </a:rPr>
              <a:t>, set </a:t>
            </a:r>
            <a:r>
              <a:rPr lang="en-US" sz="2000">
                <a:solidFill>
                  <a:srgbClr val="000000"/>
                </a:solidFill>
                <a:latin typeface="Courier New" charset="0"/>
              </a:rPr>
              <a:t>signHolder = -1</a:t>
            </a:r>
            <a:r>
              <a:rPr lang="en-US" sz="2000">
                <a:solidFill>
                  <a:srgbClr val="000000"/>
                </a:solidFill>
              </a:rPr>
              <a:t>, otherwise set </a:t>
            </a:r>
            <a:r>
              <a:rPr lang="en-US" sz="2000">
                <a:solidFill>
                  <a:srgbClr val="000000"/>
                </a:solidFill>
                <a:latin typeface="Courier New" charset="0"/>
              </a:rPr>
              <a:t>signHolder = 1</a:t>
            </a:r>
          </a:p>
          <a:p>
            <a:pPr marL="684213" lvl="1" indent="-457200">
              <a:buFont typeface="Wingdings" charset="0"/>
              <a:buAutoNum type="arabicPeriod" startAt="6"/>
            </a:pPr>
            <a:r>
              <a:rPr lang="en-US" sz="2000">
                <a:solidFill>
                  <a:srgbClr val="000000"/>
                </a:solidFill>
              </a:rPr>
              <a:t>For i = 0 to N-1 (note - when i = N-1, i+1 should be 0)</a:t>
            </a:r>
          </a:p>
          <a:p>
            <a:pPr marL="1517650" lvl="2" indent="-381000">
              <a:buClr>
                <a:schemeClr val="tx1"/>
              </a:buClr>
              <a:buSzTx/>
              <a:buFont typeface="Times New Roman" charset="0"/>
              <a:buAutoNum type="alphaLcPeriod"/>
            </a:pPr>
            <a:r>
              <a:rPr lang="en-US">
                <a:solidFill>
                  <a:srgbClr val="000000"/>
                </a:solidFill>
              </a:rPr>
              <a:t>if </a:t>
            </a:r>
            <a:r>
              <a:rPr lang="en-US" i="1">
                <a:solidFill>
                  <a:srgbClr val="000000"/>
                </a:solidFill>
                <a:latin typeface="Courier New" charset="0"/>
              </a:rPr>
              <a:t>v</a:t>
            </a:r>
            <a:r>
              <a:rPr lang="en-US" i="1" baseline="-25000">
                <a:solidFill>
                  <a:srgbClr val="000000"/>
                </a:solidFill>
                <a:latin typeface="Courier New" charset="0"/>
              </a:rPr>
              <a:t>i+1</a:t>
            </a:r>
            <a:r>
              <a:rPr lang="ja-JP" altLang="en-US" i="1">
                <a:solidFill>
                  <a:srgbClr val="000000"/>
                </a:solidFill>
                <a:latin typeface="Arial"/>
              </a:rPr>
              <a:t>’</a:t>
            </a:r>
            <a:r>
              <a:rPr lang="en-US" i="1">
                <a:solidFill>
                  <a:srgbClr val="000000"/>
                </a:solidFill>
                <a:latin typeface="Courier New" charset="0"/>
              </a:rPr>
              <a:t> &lt; 0</a:t>
            </a:r>
            <a:r>
              <a:rPr lang="en-US">
                <a:solidFill>
                  <a:srgbClr val="000000"/>
                </a:solidFill>
              </a:rPr>
              <a:t> set 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nextSignHolder = -1</a:t>
            </a:r>
            <a:r>
              <a:rPr lang="en-US">
                <a:solidFill>
                  <a:srgbClr val="000000"/>
                </a:solidFill>
              </a:rPr>
              <a:t> else set 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nextSignHolder = 1</a:t>
            </a:r>
          </a:p>
          <a:p>
            <a:pPr marL="1517650" lvl="2" indent="-381000">
              <a:buClr>
                <a:schemeClr val="tx1"/>
              </a:buClr>
              <a:buSzTx/>
              <a:buFont typeface="Times New Roman" charset="0"/>
              <a:buAutoNum type="alphaLcPeriod"/>
            </a:pPr>
            <a:r>
              <a:rPr lang="en-US">
                <a:solidFill>
                  <a:srgbClr val="000000"/>
                </a:solidFill>
              </a:rPr>
              <a:t>if (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signHolder &lt;&gt; nextSignHolder</a:t>
            </a:r>
            <a:r>
              <a:rPr lang="en-US">
                <a:solidFill>
                  <a:srgbClr val="000000"/>
                </a:solidFill>
              </a:rPr>
              <a:t>)</a:t>
            </a:r>
          </a:p>
          <a:p>
            <a:pPr marL="1965325" lvl="3" indent="-342900">
              <a:buClr>
                <a:schemeClr val="tx1"/>
              </a:buClr>
              <a:buSzTx/>
              <a:buFontTx/>
              <a:buAutoNum type="romanLcPeriod"/>
            </a:pPr>
            <a:r>
              <a:rPr lang="en-US" sz="2000">
                <a:solidFill>
                  <a:srgbClr val="000000"/>
                </a:solidFill>
              </a:rPr>
              <a:t>if (</a:t>
            </a:r>
            <a:r>
              <a:rPr lang="en-US" sz="2000">
                <a:solidFill>
                  <a:srgbClr val="000000"/>
                </a:solidFill>
                <a:latin typeface="Courier New" charset="0"/>
              </a:rPr>
              <a:t>u</a:t>
            </a:r>
            <a:r>
              <a:rPr lang="en-US" sz="2000" baseline="-2500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ja-JP" altLang="en-US" sz="200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000">
                <a:solidFill>
                  <a:srgbClr val="000000"/>
                </a:solidFill>
                <a:latin typeface="Courier New" charset="0"/>
              </a:rPr>
              <a:t> &gt; 0</a:t>
            </a:r>
            <a:r>
              <a:rPr lang="en-US" sz="2000">
                <a:solidFill>
                  <a:srgbClr val="000000"/>
                </a:solidFill>
              </a:rPr>
              <a:t> and </a:t>
            </a:r>
            <a:r>
              <a:rPr lang="en-US" sz="2000">
                <a:solidFill>
                  <a:srgbClr val="000000"/>
                </a:solidFill>
                <a:latin typeface="Courier New" charset="0"/>
              </a:rPr>
              <a:t>u</a:t>
            </a:r>
            <a:r>
              <a:rPr lang="en-US" sz="2000" baseline="-25000">
                <a:solidFill>
                  <a:srgbClr val="000000"/>
                </a:solidFill>
                <a:latin typeface="Courier New" charset="0"/>
              </a:rPr>
              <a:t>i+1</a:t>
            </a:r>
            <a:r>
              <a:rPr lang="ja-JP" altLang="en-US" sz="200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000">
                <a:solidFill>
                  <a:srgbClr val="000000"/>
                </a:solidFill>
                <a:latin typeface="Courier New" charset="0"/>
              </a:rPr>
              <a:t> &gt; 0</a:t>
            </a:r>
            <a:r>
              <a:rPr lang="en-US" sz="2000">
                <a:solidFill>
                  <a:srgbClr val="000000"/>
                </a:solidFill>
              </a:rPr>
              <a:t>) this edge crosses +u</a:t>
            </a:r>
            <a:r>
              <a:rPr lang="ja-JP" altLang="en-US" sz="200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000">
                <a:solidFill>
                  <a:srgbClr val="000000"/>
                </a:solidFill>
              </a:rPr>
              <a:t> so increment</a:t>
            </a:r>
            <a:r>
              <a:rPr lang="en-US" sz="2000">
                <a:solidFill>
                  <a:srgbClr val="000000"/>
                </a:solidFill>
                <a:latin typeface="Courier New" charset="0"/>
              </a:rPr>
              <a:t> numCrossings</a:t>
            </a:r>
          </a:p>
          <a:p>
            <a:pPr marL="1965325" lvl="3" indent="-342900">
              <a:buClr>
                <a:schemeClr val="tx1"/>
              </a:buClr>
              <a:buSzTx/>
              <a:buFontTx/>
              <a:buAutoNum type="romanLcPeriod"/>
            </a:pPr>
            <a:r>
              <a:rPr lang="en-US" sz="2000">
                <a:solidFill>
                  <a:srgbClr val="000000"/>
                </a:solidFill>
              </a:rPr>
              <a:t>else if (</a:t>
            </a:r>
            <a:r>
              <a:rPr lang="en-US" sz="2000">
                <a:solidFill>
                  <a:srgbClr val="000000"/>
                </a:solidFill>
                <a:latin typeface="Courier New" charset="0"/>
              </a:rPr>
              <a:t>u</a:t>
            </a:r>
            <a:r>
              <a:rPr lang="en-US" sz="2000" baseline="-2500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ja-JP" altLang="en-US" sz="200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000">
                <a:solidFill>
                  <a:srgbClr val="000000"/>
                </a:solidFill>
                <a:latin typeface="Courier New" charset="0"/>
              </a:rPr>
              <a:t> &gt; 0</a:t>
            </a:r>
            <a:r>
              <a:rPr lang="en-US" sz="2000">
                <a:solidFill>
                  <a:srgbClr val="000000"/>
                </a:solidFill>
              </a:rPr>
              <a:t> or </a:t>
            </a:r>
            <a:r>
              <a:rPr lang="en-US" sz="2000">
                <a:solidFill>
                  <a:srgbClr val="000000"/>
                </a:solidFill>
                <a:latin typeface="Courier New" charset="0"/>
              </a:rPr>
              <a:t>u</a:t>
            </a:r>
            <a:r>
              <a:rPr lang="en-US" sz="2000" baseline="-25000">
                <a:solidFill>
                  <a:srgbClr val="000000"/>
                </a:solidFill>
                <a:latin typeface="Courier New" charset="0"/>
              </a:rPr>
              <a:t>i+1</a:t>
            </a:r>
            <a:r>
              <a:rPr lang="ja-JP" altLang="en-US" sz="200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000">
                <a:solidFill>
                  <a:srgbClr val="000000"/>
                </a:solidFill>
                <a:latin typeface="Courier New" charset="0"/>
              </a:rPr>
              <a:t>&gt;0</a:t>
            </a:r>
            <a:r>
              <a:rPr lang="en-US" sz="2000">
                <a:solidFill>
                  <a:srgbClr val="000000"/>
                </a:solidFill>
              </a:rPr>
              <a:t>) the edge might cross +u</a:t>
            </a:r>
            <a:r>
              <a:rPr lang="ja-JP" altLang="en-US" sz="200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000">
                <a:solidFill>
                  <a:srgbClr val="000000"/>
                </a:solidFill>
              </a:rPr>
              <a:t>, so compute the intersection with the u</a:t>
            </a:r>
            <a:r>
              <a:rPr lang="ja-JP" altLang="en-US" sz="200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000">
                <a:solidFill>
                  <a:srgbClr val="000000"/>
                </a:solidFill>
              </a:rPr>
              <a:t> axis </a:t>
            </a:r>
          </a:p>
          <a:p>
            <a:pPr marL="1965325" lvl="3" indent="-342900">
              <a:buClr>
                <a:schemeClr val="tx1"/>
              </a:buClr>
              <a:buSzTx/>
            </a:pPr>
            <a:r>
              <a:rPr lang="en-US" sz="2000">
                <a:solidFill>
                  <a:srgbClr val="000000"/>
                </a:solidFill>
                <a:latin typeface="Courier New" charset="0"/>
              </a:rPr>
              <a:t>	u</a:t>
            </a:r>
            <a:r>
              <a:rPr lang="en-US" sz="2000" baseline="-25000">
                <a:solidFill>
                  <a:srgbClr val="000000"/>
                </a:solidFill>
                <a:latin typeface="Courier New" charset="0"/>
              </a:rPr>
              <a:t>cross</a:t>
            </a:r>
            <a:r>
              <a:rPr lang="en-US" sz="2000">
                <a:solidFill>
                  <a:srgbClr val="000000"/>
                </a:solidFill>
                <a:latin typeface="Courier New" charset="0"/>
              </a:rPr>
              <a:t>= u</a:t>
            </a:r>
            <a:r>
              <a:rPr lang="en-US" sz="2000" baseline="-2500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ja-JP" altLang="en-US" sz="200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000">
                <a:solidFill>
                  <a:srgbClr val="000000"/>
                </a:solidFill>
                <a:latin typeface="Courier New" charset="0"/>
              </a:rPr>
              <a:t> -v</a:t>
            </a:r>
            <a:r>
              <a:rPr lang="en-US" sz="2000" baseline="-2500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ja-JP" altLang="en-US" sz="200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000">
                <a:solidFill>
                  <a:srgbClr val="000000"/>
                </a:solidFill>
                <a:latin typeface="Courier New" charset="0"/>
              </a:rPr>
              <a:t> * (u</a:t>
            </a:r>
            <a:r>
              <a:rPr lang="en-US" sz="2000" baseline="-25000">
                <a:solidFill>
                  <a:srgbClr val="000000"/>
                </a:solidFill>
                <a:latin typeface="Courier New" charset="0"/>
              </a:rPr>
              <a:t>i+1</a:t>
            </a:r>
            <a:r>
              <a:rPr lang="ja-JP" altLang="en-US" sz="200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000">
                <a:solidFill>
                  <a:srgbClr val="000000"/>
                </a:solidFill>
                <a:latin typeface="Courier New" charset="0"/>
              </a:rPr>
              <a:t> -u</a:t>
            </a:r>
            <a:r>
              <a:rPr lang="en-US" sz="2000" baseline="-2500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ja-JP" altLang="en-US" sz="200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000">
                <a:solidFill>
                  <a:srgbClr val="000000"/>
                </a:solidFill>
                <a:latin typeface="Courier New" charset="0"/>
              </a:rPr>
              <a:t>)/(v</a:t>
            </a:r>
            <a:r>
              <a:rPr lang="en-US" sz="2000" baseline="-25000">
                <a:solidFill>
                  <a:srgbClr val="000000"/>
                </a:solidFill>
                <a:latin typeface="Courier New" charset="0"/>
              </a:rPr>
              <a:t>i+1</a:t>
            </a:r>
            <a:r>
              <a:rPr lang="ja-JP" altLang="en-US" sz="200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000">
                <a:solidFill>
                  <a:srgbClr val="000000"/>
                </a:solidFill>
                <a:latin typeface="Courier New" charset="0"/>
              </a:rPr>
              <a:t> -v</a:t>
            </a:r>
            <a:r>
              <a:rPr lang="en-US" sz="2000" baseline="-2500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ja-JP" altLang="en-US" sz="2000">
                <a:solidFill>
                  <a:srgbClr val="000000"/>
                </a:solidFill>
                <a:latin typeface="Arial"/>
              </a:rPr>
              <a:t>’</a:t>
            </a:r>
            <a:r>
              <a:rPr lang="en-US" sz="2000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pPr marL="1965325" lvl="3" indent="-342900">
              <a:buClr>
                <a:schemeClr val="tx1"/>
              </a:buClr>
              <a:buSzTx/>
              <a:buFontTx/>
              <a:buAutoNum type="romanLcPeriod" startAt="3"/>
            </a:pPr>
            <a:r>
              <a:rPr lang="en-US" sz="2000">
                <a:solidFill>
                  <a:srgbClr val="000000"/>
                </a:solidFill>
              </a:rPr>
              <a:t>if </a:t>
            </a:r>
            <a:r>
              <a:rPr lang="en-US" sz="2000">
                <a:solidFill>
                  <a:srgbClr val="000000"/>
                </a:solidFill>
                <a:latin typeface="Courier New" charset="0"/>
              </a:rPr>
              <a:t>u</a:t>
            </a:r>
            <a:r>
              <a:rPr lang="en-US" sz="2000" baseline="-25000">
                <a:solidFill>
                  <a:srgbClr val="000000"/>
                </a:solidFill>
                <a:latin typeface="Courier New" charset="0"/>
              </a:rPr>
              <a:t>cross</a:t>
            </a:r>
            <a:r>
              <a:rPr lang="en-US" sz="2000">
                <a:solidFill>
                  <a:srgbClr val="000000"/>
                </a:solidFill>
                <a:latin typeface="Courier New" charset="0"/>
              </a:rPr>
              <a:t> &gt; 0</a:t>
            </a:r>
            <a:r>
              <a:rPr lang="en-US" sz="2000">
                <a:solidFill>
                  <a:srgbClr val="000000"/>
                </a:solidFill>
              </a:rPr>
              <a:t> the edge crosses +u so increment </a:t>
            </a:r>
            <a:r>
              <a:rPr lang="en-US" sz="2000">
                <a:solidFill>
                  <a:srgbClr val="000000"/>
                </a:solidFill>
                <a:latin typeface="Courier New" charset="0"/>
              </a:rPr>
              <a:t>numCrossings</a:t>
            </a:r>
          </a:p>
          <a:p>
            <a:pPr marL="1517650" lvl="2" indent="-381000">
              <a:buClr>
                <a:schemeClr val="tx1"/>
              </a:buClr>
              <a:buSzTx/>
              <a:buFont typeface="Times New Roman" charset="0"/>
              <a:buAutoNum type="alphaLcPeriod"/>
            </a:pPr>
            <a:r>
              <a:rPr lang="en-US">
                <a:solidFill>
                  <a:srgbClr val="000000"/>
                </a:solidFill>
              </a:rPr>
              <a:t>set </a:t>
            </a:r>
            <a:r>
              <a:rPr lang="en-US">
                <a:solidFill>
                  <a:srgbClr val="000000"/>
                </a:solidFill>
                <a:latin typeface="Courier New" charset="0"/>
              </a:rPr>
              <a:t>signHolder = nextSignHolder</a:t>
            </a:r>
          </a:p>
          <a:p>
            <a:pPr marL="684213" lvl="1" indent="-457200">
              <a:buFont typeface="Wingdings" charset="0"/>
              <a:buAutoNum type="arabicPeriod" startAt="6"/>
            </a:pPr>
            <a:r>
              <a:rPr lang="en-US" sz="2000">
                <a:solidFill>
                  <a:srgbClr val="000000"/>
                </a:solidFill>
              </a:rPr>
              <a:t>If </a:t>
            </a:r>
            <a:r>
              <a:rPr lang="en-US" sz="2000">
                <a:solidFill>
                  <a:srgbClr val="000000"/>
                </a:solidFill>
                <a:latin typeface="Courier New" charset="0"/>
              </a:rPr>
              <a:t>numCrossings</a:t>
            </a:r>
            <a:r>
              <a:rPr lang="en-US" sz="2000">
                <a:solidFill>
                  <a:srgbClr val="000000"/>
                </a:solidFill>
              </a:rPr>
              <a:t> is odd, the point is inside the polygon</a:t>
            </a:r>
            <a:endParaRPr lang="en-US" sz="2800"/>
          </a:p>
          <a:p>
            <a:pPr marL="684213" lvl="1" indent="-457200"/>
            <a:endParaRPr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638800"/>
          </a:xfrm>
        </p:spPr>
        <p:txBody>
          <a:bodyPr/>
          <a:lstStyle/>
          <a:p>
            <a:pPr defTabSz="1090613">
              <a:tabLst>
                <a:tab pos="746125" algn="l"/>
              </a:tabLst>
            </a:pPr>
            <a:r>
              <a:rPr lang="en-US"/>
              <a:t>First, split the ray into its component equations:</a:t>
            </a:r>
          </a:p>
          <a:p>
            <a:pPr lvl="1" defTabSz="1090613">
              <a:spcBef>
                <a:spcPct val="50000"/>
              </a:spcBef>
              <a:buFont typeface="Wingdings" charset="0"/>
              <a:buNone/>
              <a:tabLst>
                <a:tab pos="746125" algn="l"/>
              </a:tabLst>
            </a:pPr>
            <a:r>
              <a:rPr lang="en-US">
                <a:solidFill>
                  <a:srgbClr val="783C00"/>
                </a:solidFill>
              </a:rPr>
              <a:t>			</a:t>
            </a:r>
            <a:r>
              <a:rPr lang="en-US" i="1">
                <a:solidFill>
                  <a:srgbClr val="783C00"/>
                </a:solidFill>
              </a:rPr>
              <a:t>x = x</a:t>
            </a:r>
            <a:r>
              <a:rPr lang="en-US" i="1" baseline="-25000">
                <a:solidFill>
                  <a:srgbClr val="783C00"/>
                </a:solidFill>
              </a:rPr>
              <a:t>o</a:t>
            </a:r>
            <a:r>
              <a:rPr lang="en-US" i="1">
                <a:solidFill>
                  <a:srgbClr val="783C00"/>
                </a:solidFill>
              </a:rPr>
              <a:t> + x</a:t>
            </a:r>
            <a:r>
              <a:rPr lang="en-US" i="1" baseline="-25000">
                <a:solidFill>
                  <a:srgbClr val="783C00"/>
                </a:solidFill>
              </a:rPr>
              <a:t>d</a:t>
            </a:r>
            <a:r>
              <a:rPr lang="en-US" i="1">
                <a:solidFill>
                  <a:srgbClr val="783C00"/>
                </a:solidFill>
              </a:rPr>
              <a:t>t</a:t>
            </a:r>
          </a:p>
          <a:p>
            <a:pPr lvl="1" defTabSz="1090613">
              <a:spcBef>
                <a:spcPct val="50000"/>
              </a:spcBef>
              <a:buFont typeface="Wingdings" charset="0"/>
              <a:buNone/>
              <a:tabLst>
                <a:tab pos="746125" algn="l"/>
              </a:tabLst>
            </a:pPr>
            <a:r>
              <a:rPr lang="en-US" i="1">
                <a:solidFill>
                  <a:srgbClr val="783C00"/>
                </a:solidFill>
              </a:rPr>
              <a:t>			y = y</a:t>
            </a:r>
            <a:r>
              <a:rPr lang="en-US" i="1" baseline="-25000">
                <a:solidFill>
                  <a:srgbClr val="783C00"/>
                </a:solidFill>
              </a:rPr>
              <a:t>o</a:t>
            </a:r>
            <a:r>
              <a:rPr lang="en-US" i="1">
                <a:solidFill>
                  <a:srgbClr val="783C00"/>
                </a:solidFill>
              </a:rPr>
              <a:t> + y</a:t>
            </a:r>
            <a:r>
              <a:rPr lang="en-US" i="1" baseline="-25000">
                <a:solidFill>
                  <a:srgbClr val="783C00"/>
                </a:solidFill>
              </a:rPr>
              <a:t>d</a:t>
            </a:r>
            <a:r>
              <a:rPr lang="en-US" i="1">
                <a:solidFill>
                  <a:srgbClr val="783C00"/>
                </a:solidFill>
              </a:rPr>
              <a:t>t</a:t>
            </a:r>
          </a:p>
          <a:p>
            <a:pPr lvl="1" defTabSz="1090613">
              <a:spcBef>
                <a:spcPct val="50000"/>
              </a:spcBef>
              <a:buFont typeface="Wingdings" charset="0"/>
              <a:buNone/>
              <a:tabLst>
                <a:tab pos="746125" algn="l"/>
              </a:tabLst>
            </a:pPr>
            <a:r>
              <a:rPr lang="en-US">
                <a:solidFill>
                  <a:srgbClr val="783C00"/>
                </a:solidFill>
              </a:rPr>
              <a:t>			</a:t>
            </a:r>
            <a:r>
              <a:rPr lang="en-US" i="1">
                <a:solidFill>
                  <a:srgbClr val="783C00"/>
                </a:solidFill>
              </a:rPr>
              <a:t>z = z</a:t>
            </a:r>
            <a:r>
              <a:rPr lang="en-US" i="1" baseline="-25000">
                <a:solidFill>
                  <a:srgbClr val="783C00"/>
                </a:solidFill>
              </a:rPr>
              <a:t>o</a:t>
            </a:r>
            <a:r>
              <a:rPr lang="en-US" i="1">
                <a:solidFill>
                  <a:srgbClr val="783C00"/>
                </a:solidFill>
              </a:rPr>
              <a:t> + z</a:t>
            </a:r>
            <a:r>
              <a:rPr lang="en-US" i="1" baseline="-25000">
                <a:solidFill>
                  <a:srgbClr val="783C00"/>
                </a:solidFill>
              </a:rPr>
              <a:t>d</a:t>
            </a:r>
            <a:r>
              <a:rPr lang="en-US" i="1">
                <a:solidFill>
                  <a:srgbClr val="783C00"/>
                </a:solidFill>
              </a:rPr>
              <a:t>t</a:t>
            </a:r>
          </a:p>
          <a:p>
            <a:pPr defTabSz="1090613">
              <a:tabLst>
                <a:tab pos="746125" algn="l"/>
              </a:tabLst>
            </a:pPr>
            <a:r>
              <a:rPr lang="en-US"/>
              <a:t>Next substitute the ray equation into the sphere equation:</a:t>
            </a:r>
          </a:p>
          <a:p>
            <a:pPr lvl="2" defTabSz="1090613">
              <a:spcBef>
                <a:spcPct val="50000"/>
              </a:spcBef>
              <a:buFont typeface="Times New Roman" charset="0"/>
              <a:buNone/>
              <a:tabLst>
                <a:tab pos="746125" algn="l"/>
              </a:tabLst>
            </a:pPr>
            <a:r>
              <a:rPr lang="en-US" sz="2400" i="1"/>
              <a:t>	</a:t>
            </a:r>
            <a:r>
              <a:rPr lang="en-US" sz="2400"/>
              <a:t>(</a:t>
            </a:r>
            <a:r>
              <a:rPr lang="en-US" sz="2400" i="1"/>
              <a:t>x-x</a:t>
            </a:r>
            <a:r>
              <a:rPr lang="en-US" sz="2400" i="1" baseline="-25000"/>
              <a:t>c</a:t>
            </a:r>
            <a:r>
              <a:rPr lang="en-US" sz="2400"/>
              <a:t>)</a:t>
            </a:r>
            <a:r>
              <a:rPr lang="en-US" sz="2400" baseline="30000"/>
              <a:t>2</a:t>
            </a:r>
            <a:r>
              <a:rPr lang="en-US" sz="2400" i="1"/>
              <a:t> + </a:t>
            </a:r>
            <a:r>
              <a:rPr lang="en-US" sz="2400"/>
              <a:t>(</a:t>
            </a:r>
            <a:r>
              <a:rPr lang="en-US" sz="2400" i="1"/>
              <a:t>y - y</a:t>
            </a:r>
            <a:r>
              <a:rPr lang="en-US" sz="2400" i="1" baseline="-25000"/>
              <a:t>c</a:t>
            </a:r>
            <a:r>
              <a:rPr lang="en-US" sz="2400"/>
              <a:t>)</a:t>
            </a:r>
            <a:r>
              <a:rPr lang="en-US" sz="2400" baseline="30000"/>
              <a:t>2</a:t>
            </a:r>
            <a:r>
              <a:rPr lang="en-US" sz="2400" i="1"/>
              <a:t> + </a:t>
            </a:r>
            <a:r>
              <a:rPr lang="en-US" sz="2400"/>
              <a:t>(</a:t>
            </a:r>
            <a:r>
              <a:rPr lang="en-US" sz="2400" i="1"/>
              <a:t>z - z</a:t>
            </a:r>
            <a:r>
              <a:rPr lang="en-US" sz="2400" i="1" baseline="-25000"/>
              <a:t>c</a:t>
            </a:r>
            <a:r>
              <a:rPr lang="en-US" sz="2400"/>
              <a:t>)</a:t>
            </a:r>
            <a:r>
              <a:rPr lang="en-US" sz="2400" baseline="30000"/>
              <a:t>2</a:t>
            </a:r>
            <a:r>
              <a:rPr lang="en-US" sz="2400" i="1"/>
              <a:t> = r</a:t>
            </a:r>
            <a:r>
              <a:rPr lang="en-US" sz="2400" baseline="30000"/>
              <a:t>2</a:t>
            </a:r>
            <a:endParaRPr lang="en-US" sz="2400"/>
          </a:p>
          <a:p>
            <a:pPr defTabSz="1090613">
              <a:tabLst>
                <a:tab pos="746125" algn="l"/>
              </a:tabLst>
            </a:pPr>
            <a:r>
              <a:rPr lang="en-US"/>
              <a:t>Giving:</a:t>
            </a:r>
          </a:p>
          <a:p>
            <a:pPr lvl="2" defTabSz="1090613">
              <a:spcBef>
                <a:spcPct val="50000"/>
              </a:spcBef>
              <a:buFont typeface="Times New Roman" charset="0"/>
              <a:buNone/>
              <a:tabLst>
                <a:tab pos="746125" algn="l"/>
              </a:tabLst>
            </a:pP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 i="1" baseline="-25000"/>
              <a:t>o</a:t>
            </a:r>
            <a:r>
              <a:rPr lang="en-US" sz="2400" i="1"/>
              <a:t> + x</a:t>
            </a:r>
            <a:r>
              <a:rPr lang="en-US" sz="2400" i="1" baseline="-25000"/>
              <a:t>d</a:t>
            </a:r>
            <a:r>
              <a:rPr lang="en-US" sz="2400" i="1"/>
              <a:t>t</a:t>
            </a:r>
            <a:r>
              <a:rPr lang="en-US" sz="2400"/>
              <a:t>  - </a:t>
            </a:r>
            <a:r>
              <a:rPr lang="en-US" sz="2400" i="1"/>
              <a:t>x</a:t>
            </a:r>
            <a:r>
              <a:rPr lang="en-US" sz="2400" i="1" baseline="-25000"/>
              <a:t>c</a:t>
            </a:r>
            <a:r>
              <a:rPr lang="en-US" sz="2400"/>
              <a:t>)</a:t>
            </a:r>
            <a:r>
              <a:rPr lang="en-US" sz="2400" baseline="30000"/>
              <a:t>2</a:t>
            </a:r>
            <a:r>
              <a:rPr lang="en-US" sz="2400" i="1"/>
              <a:t> + </a:t>
            </a:r>
            <a:r>
              <a:rPr lang="en-US" sz="2400"/>
              <a:t>(</a:t>
            </a:r>
            <a:r>
              <a:rPr lang="en-US" sz="2400" i="1"/>
              <a:t>y</a:t>
            </a:r>
            <a:r>
              <a:rPr lang="en-US" sz="2400" i="1" baseline="-25000"/>
              <a:t>o</a:t>
            </a:r>
            <a:r>
              <a:rPr lang="en-US" sz="2400" i="1"/>
              <a:t> + y</a:t>
            </a:r>
            <a:r>
              <a:rPr lang="en-US" sz="2400" i="1" baseline="-25000"/>
              <a:t>d</a:t>
            </a:r>
            <a:r>
              <a:rPr lang="en-US" sz="2400" i="1"/>
              <a:t>t</a:t>
            </a:r>
            <a:r>
              <a:rPr lang="en-US" sz="2400"/>
              <a:t>  - </a:t>
            </a:r>
            <a:r>
              <a:rPr lang="en-US" sz="2400" i="1"/>
              <a:t>y</a:t>
            </a:r>
            <a:r>
              <a:rPr lang="en-US" sz="2400" i="1" baseline="-25000"/>
              <a:t>c</a:t>
            </a:r>
            <a:r>
              <a:rPr lang="en-US" sz="2400"/>
              <a:t>)</a:t>
            </a:r>
            <a:r>
              <a:rPr lang="en-US" sz="2400" baseline="30000"/>
              <a:t>2</a:t>
            </a:r>
            <a:r>
              <a:rPr lang="en-US" sz="2400" i="1"/>
              <a:t> + </a:t>
            </a:r>
            <a:r>
              <a:rPr lang="en-US" sz="2400"/>
              <a:t>(</a:t>
            </a:r>
            <a:r>
              <a:rPr lang="en-US" sz="2400" i="1"/>
              <a:t>z</a:t>
            </a:r>
            <a:r>
              <a:rPr lang="en-US" sz="2400" i="1" baseline="-25000"/>
              <a:t>o</a:t>
            </a:r>
            <a:r>
              <a:rPr lang="en-US" sz="2400" i="1"/>
              <a:t> + z</a:t>
            </a:r>
            <a:r>
              <a:rPr lang="en-US" sz="2400" i="1" baseline="-25000"/>
              <a:t>d</a:t>
            </a:r>
            <a:r>
              <a:rPr lang="en-US" sz="2400" i="1"/>
              <a:t>t</a:t>
            </a:r>
            <a:r>
              <a:rPr lang="en-US" sz="2400"/>
              <a:t>  - </a:t>
            </a:r>
            <a:r>
              <a:rPr lang="en-US" sz="2400" i="1"/>
              <a:t>z</a:t>
            </a:r>
            <a:r>
              <a:rPr lang="en-US" sz="2400" i="1" baseline="-25000"/>
              <a:t>c</a:t>
            </a:r>
            <a:r>
              <a:rPr lang="en-US" sz="2400"/>
              <a:t>)</a:t>
            </a:r>
            <a:r>
              <a:rPr lang="en-US" sz="2400" baseline="30000"/>
              <a:t>2</a:t>
            </a:r>
            <a:r>
              <a:rPr lang="en-US" sz="2400" i="1" baseline="30000"/>
              <a:t> </a:t>
            </a:r>
            <a:r>
              <a:rPr lang="en-US" sz="2400" i="1"/>
              <a:t>= r</a:t>
            </a:r>
            <a:r>
              <a:rPr lang="en-US" sz="2400" baseline="30000"/>
              <a:t>2</a:t>
            </a:r>
          </a:p>
          <a:p>
            <a:pPr lvl="2" defTabSz="1090613">
              <a:spcBef>
                <a:spcPct val="50000"/>
              </a:spcBef>
              <a:buFont typeface="Times New Roman" charset="0"/>
              <a:buNone/>
              <a:tabLst>
                <a:tab pos="746125" algn="l"/>
              </a:tabLst>
            </a:pPr>
            <a:endParaRPr lang="en-US" sz="2400" baseline="30000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Ray-Sphere Intersections</a:t>
            </a:r>
            <a:endParaRPr lang="en-US" sz="2000">
              <a:solidFill>
                <a:srgbClr val="00008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09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Given a polygon:</a:t>
            </a:r>
          </a:p>
          <a:p>
            <a:pPr lvl="1">
              <a:buSzTx/>
              <a:buFont typeface="Wingdings" charset="0"/>
              <a:buNone/>
            </a:pPr>
            <a:r>
              <a:rPr lang="en-US"/>
              <a:t>G</a:t>
            </a:r>
            <a:r>
              <a:rPr lang="en-US" baseline="-25000"/>
              <a:t>0</a:t>
            </a:r>
            <a:r>
              <a:rPr lang="en-US"/>
              <a:t> = (-3, -3, 7)</a:t>
            </a:r>
          </a:p>
          <a:p>
            <a:pPr lvl="1">
              <a:buSzTx/>
              <a:buFont typeface="Wingdings" charset="0"/>
              <a:buNone/>
            </a:pPr>
            <a:r>
              <a:rPr lang="en-US"/>
              <a:t>G</a:t>
            </a:r>
            <a:r>
              <a:rPr lang="en-US" baseline="-25000"/>
              <a:t>1</a:t>
            </a:r>
            <a:r>
              <a:rPr lang="en-US"/>
              <a:t> = (3, -4, 3)</a:t>
            </a:r>
          </a:p>
          <a:p>
            <a:pPr lvl="1">
              <a:buSzTx/>
              <a:buFont typeface="Wingdings" charset="0"/>
              <a:buNone/>
            </a:pPr>
            <a:r>
              <a:rPr lang="en-US"/>
              <a:t>G</a:t>
            </a:r>
            <a:r>
              <a:rPr lang="en-US" baseline="-25000"/>
              <a:t>2</a:t>
            </a:r>
            <a:r>
              <a:rPr lang="en-US"/>
              <a:t> = (4, -5, 4)</a:t>
            </a:r>
          </a:p>
          <a:p>
            <a:pPr lvl="1">
              <a:buSzTx/>
              <a:buFont typeface="Wingdings" charset="0"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and intersection point</a:t>
            </a:r>
          </a:p>
          <a:p>
            <a:pPr lvl="1">
              <a:buSzTx/>
              <a:buFont typeface="Wingdings" charset="0"/>
              <a:buNone/>
            </a:pPr>
            <a:r>
              <a:rPr lang="en-US"/>
              <a:t>R</a:t>
            </a:r>
            <a:r>
              <a:rPr lang="en-US" baseline="-25000"/>
              <a:t>i</a:t>
            </a:r>
            <a:r>
              <a:rPr lang="en-US"/>
              <a:t> = (-2, -2, 4)</a:t>
            </a:r>
          </a:p>
          <a:p>
            <a:pPr lvl="1">
              <a:buSzTx/>
              <a:buFont typeface="Wingdings" charset="0"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Does the intersection point lie within the polygon?</a:t>
            </a:r>
          </a:p>
        </p:txBody>
      </p:sp>
      <p:grpSp>
        <p:nvGrpSpPr>
          <p:cNvPr id="409604" name="Group 4"/>
          <p:cNvGrpSpPr>
            <a:grpSpLocks/>
          </p:cNvGrpSpPr>
          <p:nvPr/>
        </p:nvGrpSpPr>
        <p:grpSpPr bwMode="auto">
          <a:xfrm>
            <a:off x="5457825" y="696913"/>
            <a:ext cx="2387600" cy="2825750"/>
            <a:chOff x="3143" y="2350"/>
            <a:chExt cx="1504" cy="1780"/>
          </a:xfrm>
        </p:grpSpPr>
        <p:sp>
          <p:nvSpPr>
            <p:cNvPr id="409605" name="Freeform 5"/>
            <p:cNvSpPr>
              <a:spLocks/>
            </p:cNvSpPr>
            <p:nvPr/>
          </p:nvSpPr>
          <p:spPr bwMode="auto">
            <a:xfrm>
              <a:off x="3358" y="3456"/>
              <a:ext cx="484" cy="412"/>
            </a:xfrm>
            <a:custGeom>
              <a:avLst/>
              <a:gdLst>
                <a:gd name="T0" fmla="*/ 0 w 484"/>
                <a:gd name="T1" fmla="*/ 0 h 412"/>
                <a:gd name="T2" fmla="*/ 478 w 484"/>
                <a:gd name="T3" fmla="*/ 203 h 412"/>
                <a:gd name="T4" fmla="*/ 484 w 484"/>
                <a:gd name="T5" fmla="*/ 412 h 412"/>
                <a:gd name="T6" fmla="*/ 0 w 484"/>
                <a:gd name="T7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4" h="412">
                  <a:moveTo>
                    <a:pt x="0" y="0"/>
                  </a:moveTo>
                  <a:lnTo>
                    <a:pt x="478" y="203"/>
                  </a:lnTo>
                  <a:lnTo>
                    <a:pt x="484" y="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606" name="Line 6"/>
            <p:cNvSpPr>
              <a:spLocks noChangeShapeType="1"/>
            </p:cNvSpPr>
            <p:nvPr/>
          </p:nvSpPr>
          <p:spPr bwMode="auto">
            <a:xfrm flipH="1">
              <a:off x="3730" y="2350"/>
              <a:ext cx="1" cy="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607" name="Line 7"/>
            <p:cNvSpPr>
              <a:spLocks noChangeShapeType="1"/>
            </p:cNvSpPr>
            <p:nvPr/>
          </p:nvSpPr>
          <p:spPr bwMode="auto">
            <a:xfrm>
              <a:off x="3731" y="3175"/>
              <a:ext cx="9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608" name="Line 8"/>
            <p:cNvSpPr>
              <a:spLocks noChangeShapeType="1"/>
            </p:cNvSpPr>
            <p:nvPr/>
          </p:nvSpPr>
          <p:spPr bwMode="auto">
            <a:xfrm flipH="1">
              <a:off x="3364" y="3175"/>
              <a:ext cx="367" cy="4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609" name="Oval 9"/>
            <p:cNvSpPr>
              <a:spLocks noChangeArrowheads="1"/>
            </p:cNvSpPr>
            <p:nvPr/>
          </p:nvSpPr>
          <p:spPr bwMode="auto">
            <a:xfrm>
              <a:off x="3312" y="3417"/>
              <a:ext cx="79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0" name="Oval 10"/>
            <p:cNvSpPr>
              <a:spLocks noChangeArrowheads="1"/>
            </p:cNvSpPr>
            <p:nvPr/>
          </p:nvSpPr>
          <p:spPr bwMode="auto">
            <a:xfrm>
              <a:off x="3794" y="3604"/>
              <a:ext cx="79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1" name="Oval 11"/>
            <p:cNvSpPr>
              <a:spLocks noChangeArrowheads="1"/>
            </p:cNvSpPr>
            <p:nvPr/>
          </p:nvSpPr>
          <p:spPr bwMode="auto">
            <a:xfrm>
              <a:off x="3811" y="3825"/>
              <a:ext cx="79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2" name="Text Box 12"/>
            <p:cNvSpPr txBox="1">
              <a:spLocks noChangeArrowheads="1"/>
            </p:cNvSpPr>
            <p:nvPr/>
          </p:nvSpPr>
          <p:spPr bwMode="auto">
            <a:xfrm>
              <a:off x="3143" y="3065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  <a:r>
                <a:rPr lang="en-US" baseline="-25000"/>
                <a:t>0</a:t>
              </a:r>
            </a:p>
          </p:txBody>
        </p:sp>
        <p:sp>
          <p:nvSpPr>
            <p:cNvPr id="409613" name="Text Box 13"/>
            <p:cNvSpPr txBox="1">
              <a:spLocks noChangeArrowheads="1"/>
            </p:cNvSpPr>
            <p:nvPr/>
          </p:nvSpPr>
          <p:spPr bwMode="auto">
            <a:xfrm>
              <a:off x="4096" y="3377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  <a:r>
                <a:rPr lang="en-US" baseline="-25000"/>
                <a:t>1</a:t>
              </a:r>
            </a:p>
          </p:txBody>
        </p:sp>
        <p:sp>
          <p:nvSpPr>
            <p:cNvPr id="409614" name="Text Box 14"/>
            <p:cNvSpPr txBox="1">
              <a:spLocks noChangeArrowheads="1"/>
            </p:cNvSpPr>
            <p:nvPr/>
          </p:nvSpPr>
          <p:spPr bwMode="auto">
            <a:xfrm>
              <a:off x="4083" y="384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  <a:r>
                <a:rPr lang="en-US" baseline="-25000"/>
                <a:t>2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 1: Get the plane normal, determine dominant coordinate</a:t>
            </a:r>
          </a:p>
          <a:p>
            <a:r>
              <a:rPr lang="en-US"/>
              <a:t>P</a:t>
            </a:r>
            <a:r>
              <a:rPr lang="en-US" baseline="-25000"/>
              <a:t>n</a:t>
            </a:r>
            <a:r>
              <a:rPr lang="en-US"/>
              <a:t> can be computed from the cross product of two vectors in the plane</a:t>
            </a:r>
          </a:p>
          <a:p>
            <a:r>
              <a:rPr lang="en-US"/>
              <a:t>The vertices of the polygon can be used to compute vectors in the plane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410628" name="Group 4"/>
          <p:cNvGrpSpPr>
            <a:grpSpLocks/>
          </p:cNvGrpSpPr>
          <p:nvPr/>
        </p:nvGrpSpPr>
        <p:grpSpPr bwMode="auto">
          <a:xfrm>
            <a:off x="4989513" y="3730625"/>
            <a:ext cx="2387600" cy="2825750"/>
            <a:chOff x="3143" y="2350"/>
            <a:chExt cx="1504" cy="1780"/>
          </a:xfrm>
        </p:grpSpPr>
        <p:sp>
          <p:nvSpPr>
            <p:cNvPr id="410629" name="Freeform 5"/>
            <p:cNvSpPr>
              <a:spLocks/>
            </p:cNvSpPr>
            <p:nvPr/>
          </p:nvSpPr>
          <p:spPr bwMode="auto">
            <a:xfrm>
              <a:off x="3358" y="3456"/>
              <a:ext cx="484" cy="412"/>
            </a:xfrm>
            <a:custGeom>
              <a:avLst/>
              <a:gdLst>
                <a:gd name="T0" fmla="*/ 0 w 484"/>
                <a:gd name="T1" fmla="*/ 0 h 412"/>
                <a:gd name="T2" fmla="*/ 478 w 484"/>
                <a:gd name="T3" fmla="*/ 203 h 412"/>
                <a:gd name="T4" fmla="*/ 484 w 484"/>
                <a:gd name="T5" fmla="*/ 412 h 412"/>
                <a:gd name="T6" fmla="*/ 0 w 484"/>
                <a:gd name="T7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4" h="412">
                  <a:moveTo>
                    <a:pt x="0" y="0"/>
                  </a:moveTo>
                  <a:lnTo>
                    <a:pt x="478" y="203"/>
                  </a:lnTo>
                  <a:lnTo>
                    <a:pt x="484" y="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630" name="Line 6"/>
            <p:cNvSpPr>
              <a:spLocks noChangeShapeType="1"/>
            </p:cNvSpPr>
            <p:nvPr/>
          </p:nvSpPr>
          <p:spPr bwMode="auto">
            <a:xfrm flipH="1">
              <a:off x="3730" y="2350"/>
              <a:ext cx="1" cy="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631" name="Line 7"/>
            <p:cNvSpPr>
              <a:spLocks noChangeShapeType="1"/>
            </p:cNvSpPr>
            <p:nvPr/>
          </p:nvSpPr>
          <p:spPr bwMode="auto">
            <a:xfrm>
              <a:off x="3731" y="3175"/>
              <a:ext cx="9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632" name="Line 8"/>
            <p:cNvSpPr>
              <a:spLocks noChangeShapeType="1"/>
            </p:cNvSpPr>
            <p:nvPr/>
          </p:nvSpPr>
          <p:spPr bwMode="auto">
            <a:xfrm flipH="1">
              <a:off x="3364" y="3175"/>
              <a:ext cx="367" cy="4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633" name="Oval 9"/>
            <p:cNvSpPr>
              <a:spLocks noChangeArrowheads="1"/>
            </p:cNvSpPr>
            <p:nvPr/>
          </p:nvSpPr>
          <p:spPr bwMode="auto">
            <a:xfrm>
              <a:off x="3312" y="3417"/>
              <a:ext cx="79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4" name="Oval 10"/>
            <p:cNvSpPr>
              <a:spLocks noChangeArrowheads="1"/>
            </p:cNvSpPr>
            <p:nvPr/>
          </p:nvSpPr>
          <p:spPr bwMode="auto">
            <a:xfrm>
              <a:off x="3794" y="3604"/>
              <a:ext cx="79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5" name="Oval 11"/>
            <p:cNvSpPr>
              <a:spLocks noChangeArrowheads="1"/>
            </p:cNvSpPr>
            <p:nvPr/>
          </p:nvSpPr>
          <p:spPr bwMode="auto">
            <a:xfrm>
              <a:off x="3811" y="3825"/>
              <a:ext cx="79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6" name="Text Box 12"/>
            <p:cNvSpPr txBox="1">
              <a:spLocks noChangeArrowheads="1"/>
            </p:cNvSpPr>
            <p:nvPr/>
          </p:nvSpPr>
          <p:spPr bwMode="auto">
            <a:xfrm>
              <a:off x="3143" y="3065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  <a:r>
                <a:rPr lang="en-US" baseline="-25000"/>
                <a:t>0</a:t>
              </a:r>
            </a:p>
          </p:txBody>
        </p:sp>
        <p:sp>
          <p:nvSpPr>
            <p:cNvPr id="410637" name="Text Box 13"/>
            <p:cNvSpPr txBox="1">
              <a:spLocks noChangeArrowheads="1"/>
            </p:cNvSpPr>
            <p:nvPr/>
          </p:nvSpPr>
          <p:spPr bwMode="auto">
            <a:xfrm>
              <a:off x="4096" y="3377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  <a:r>
                <a:rPr lang="en-US" baseline="-25000"/>
                <a:t>1</a:t>
              </a:r>
            </a:p>
          </p:txBody>
        </p:sp>
        <p:sp>
          <p:nvSpPr>
            <p:cNvPr id="410638" name="Text Box 14"/>
            <p:cNvSpPr txBox="1">
              <a:spLocks noChangeArrowheads="1"/>
            </p:cNvSpPr>
            <p:nvPr/>
          </p:nvSpPr>
          <p:spPr bwMode="auto">
            <a:xfrm>
              <a:off x="4083" y="384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  <a:r>
                <a:rPr lang="en-US" baseline="-25000"/>
                <a:t>2</a:t>
              </a:r>
            </a:p>
          </p:txBody>
        </p:sp>
      </p:grpSp>
      <p:sp>
        <p:nvSpPr>
          <p:cNvPr id="410639" name="Text Box 15"/>
          <p:cNvSpPr txBox="1">
            <a:spLocks noChangeArrowheads="1"/>
          </p:cNvSpPr>
          <p:nvPr/>
        </p:nvSpPr>
        <p:spPr bwMode="auto">
          <a:xfrm>
            <a:off x="488950" y="4054475"/>
            <a:ext cx="4549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1</a:t>
            </a:r>
            <a:r>
              <a:rPr lang="en-US"/>
              <a:t> = G</a:t>
            </a:r>
            <a:r>
              <a:rPr lang="en-US" baseline="-25000"/>
              <a:t>0</a:t>
            </a:r>
            <a:r>
              <a:rPr lang="en-US"/>
              <a:t> - G</a:t>
            </a:r>
            <a:r>
              <a:rPr lang="en-US" baseline="-25000"/>
              <a:t>1</a:t>
            </a:r>
            <a:r>
              <a:rPr lang="en-US"/>
              <a:t> = (-3, -3, 7) - (3, -4, 3) </a:t>
            </a:r>
          </a:p>
          <a:p>
            <a:r>
              <a:rPr lang="en-US"/>
              <a:t>    = (-6, 1, 4)</a:t>
            </a:r>
          </a:p>
        </p:txBody>
      </p:sp>
      <p:sp>
        <p:nvSpPr>
          <p:cNvPr id="410640" name="Text Box 16"/>
          <p:cNvSpPr txBox="1">
            <a:spLocks noChangeArrowheads="1"/>
          </p:cNvSpPr>
          <p:nvPr/>
        </p:nvSpPr>
        <p:spPr bwMode="auto">
          <a:xfrm>
            <a:off x="496888" y="5102225"/>
            <a:ext cx="4448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2</a:t>
            </a:r>
            <a:r>
              <a:rPr lang="en-US"/>
              <a:t> = G</a:t>
            </a:r>
            <a:r>
              <a:rPr lang="en-US" baseline="-25000"/>
              <a:t>2</a:t>
            </a:r>
            <a:r>
              <a:rPr lang="en-US"/>
              <a:t> - G</a:t>
            </a:r>
            <a:r>
              <a:rPr lang="en-US" baseline="-25000"/>
              <a:t>1</a:t>
            </a:r>
            <a:r>
              <a:rPr lang="en-US"/>
              <a:t> = (4, -5, 4) - (3, -4, 3) </a:t>
            </a:r>
          </a:p>
          <a:p>
            <a:r>
              <a:rPr lang="en-US"/>
              <a:t>    = (1, -1, 1)</a:t>
            </a:r>
          </a:p>
        </p:txBody>
      </p:sp>
      <p:sp>
        <p:nvSpPr>
          <p:cNvPr id="410641" name="Line 17"/>
          <p:cNvSpPr>
            <a:spLocks noChangeShapeType="1"/>
          </p:cNvSpPr>
          <p:nvPr/>
        </p:nvSpPr>
        <p:spPr bwMode="auto">
          <a:xfrm flipH="1" flipV="1">
            <a:off x="5340350" y="5497513"/>
            <a:ext cx="758825" cy="311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642" name="Line 18"/>
          <p:cNvSpPr>
            <a:spLocks noChangeShapeType="1"/>
          </p:cNvSpPr>
          <p:nvPr/>
        </p:nvSpPr>
        <p:spPr bwMode="auto">
          <a:xfrm>
            <a:off x="6089650" y="5808663"/>
            <a:ext cx="30163" cy="311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39" grpId="0" autoUpdateAnimBg="0"/>
      <p:bldP spid="410640" grpId="0" autoUpdateAnimBg="0"/>
      <p:bldP spid="410641" grpId="0" animBg="1"/>
      <p:bldP spid="41064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plane normal is then v</a:t>
            </a:r>
            <a:r>
              <a:rPr lang="en-US" baseline="-25000"/>
              <a:t>1</a:t>
            </a:r>
            <a:r>
              <a:rPr lang="en-US"/>
              <a:t> x v</a:t>
            </a:r>
            <a:r>
              <a:rPr lang="en-US" baseline="-25000"/>
              <a:t>2 </a:t>
            </a:r>
            <a:r>
              <a:rPr lang="en-US"/>
              <a:t>(assuming clockwise vertex specification)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</a:p>
        </p:txBody>
      </p:sp>
      <p:grpSp>
        <p:nvGrpSpPr>
          <p:cNvPr id="411652" name="Group 4"/>
          <p:cNvGrpSpPr>
            <a:grpSpLocks/>
          </p:cNvGrpSpPr>
          <p:nvPr/>
        </p:nvGrpSpPr>
        <p:grpSpPr bwMode="auto">
          <a:xfrm>
            <a:off x="4989513" y="3730625"/>
            <a:ext cx="2387600" cy="2825750"/>
            <a:chOff x="3143" y="2350"/>
            <a:chExt cx="1504" cy="1780"/>
          </a:xfrm>
        </p:grpSpPr>
        <p:sp>
          <p:nvSpPr>
            <p:cNvPr id="411653" name="Freeform 5"/>
            <p:cNvSpPr>
              <a:spLocks/>
            </p:cNvSpPr>
            <p:nvPr/>
          </p:nvSpPr>
          <p:spPr bwMode="auto">
            <a:xfrm>
              <a:off x="3358" y="3456"/>
              <a:ext cx="484" cy="412"/>
            </a:xfrm>
            <a:custGeom>
              <a:avLst/>
              <a:gdLst>
                <a:gd name="T0" fmla="*/ 0 w 484"/>
                <a:gd name="T1" fmla="*/ 0 h 412"/>
                <a:gd name="T2" fmla="*/ 478 w 484"/>
                <a:gd name="T3" fmla="*/ 203 h 412"/>
                <a:gd name="T4" fmla="*/ 484 w 484"/>
                <a:gd name="T5" fmla="*/ 412 h 412"/>
                <a:gd name="T6" fmla="*/ 0 w 484"/>
                <a:gd name="T7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4" h="412">
                  <a:moveTo>
                    <a:pt x="0" y="0"/>
                  </a:moveTo>
                  <a:lnTo>
                    <a:pt x="478" y="203"/>
                  </a:lnTo>
                  <a:lnTo>
                    <a:pt x="484" y="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1654" name="Line 6"/>
            <p:cNvSpPr>
              <a:spLocks noChangeShapeType="1"/>
            </p:cNvSpPr>
            <p:nvPr/>
          </p:nvSpPr>
          <p:spPr bwMode="auto">
            <a:xfrm flipH="1">
              <a:off x="3730" y="2350"/>
              <a:ext cx="1" cy="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1655" name="Line 7"/>
            <p:cNvSpPr>
              <a:spLocks noChangeShapeType="1"/>
            </p:cNvSpPr>
            <p:nvPr/>
          </p:nvSpPr>
          <p:spPr bwMode="auto">
            <a:xfrm>
              <a:off x="3731" y="3175"/>
              <a:ext cx="9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1656" name="Line 8"/>
            <p:cNvSpPr>
              <a:spLocks noChangeShapeType="1"/>
            </p:cNvSpPr>
            <p:nvPr/>
          </p:nvSpPr>
          <p:spPr bwMode="auto">
            <a:xfrm flipH="1">
              <a:off x="3364" y="3175"/>
              <a:ext cx="367" cy="4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1657" name="Oval 9"/>
            <p:cNvSpPr>
              <a:spLocks noChangeArrowheads="1"/>
            </p:cNvSpPr>
            <p:nvPr/>
          </p:nvSpPr>
          <p:spPr bwMode="auto">
            <a:xfrm>
              <a:off x="3312" y="3417"/>
              <a:ext cx="79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58" name="Oval 10"/>
            <p:cNvSpPr>
              <a:spLocks noChangeArrowheads="1"/>
            </p:cNvSpPr>
            <p:nvPr/>
          </p:nvSpPr>
          <p:spPr bwMode="auto">
            <a:xfrm>
              <a:off x="3794" y="3604"/>
              <a:ext cx="79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59" name="Oval 11"/>
            <p:cNvSpPr>
              <a:spLocks noChangeArrowheads="1"/>
            </p:cNvSpPr>
            <p:nvPr/>
          </p:nvSpPr>
          <p:spPr bwMode="auto">
            <a:xfrm>
              <a:off x="3811" y="3825"/>
              <a:ext cx="79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60" name="Text Box 12"/>
            <p:cNvSpPr txBox="1">
              <a:spLocks noChangeArrowheads="1"/>
            </p:cNvSpPr>
            <p:nvPr/>
          </p:nvSpPr>
          <p:spPr bwMode="auto">
            <a:xfrm>
              <a:off x="3143" y="3065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  <a:r>
                <a:rPr lang="en-US" baseline="-25000"/>
                <a:t>0</a:t>
              </a:r>
            </a:p>
          </p:txBody>
        </p:sp>
        <p:sp>
          <p:nvSpPr>
            <p:cNvPr id="411661" name="Text Box 13"/>
            <p:cNvSpPr txBox="1">
              <a:spLocks noChangeArrowheads="1"/>
            </p:cNvSpPr>
            <p:nvPr/>
          </p:nvSpPr>
          <p:spPr bwMode="auto">
            <a:xfrm>
              <a:off x="4096" y="3377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  <a:r>
                <a:rPr lang="en-US" baseline="-25000"/>
                <a:t>1</a:t>
              </a:r>
            </a:p>
          </p:txBody>
        </p:sp>
        <p:sp>
          <p:nvSpPr>
            <p:cNvPr id="411662" name="Text Box 14"/>
            <p:cNvSpPr txBox="1">
              <a:spLocks noChangeArrowheads="1"/>
            </p:cNvSpPr>
            <p:nvPr/>
          </p:nvSpPr>
          <p:spPr bwMode="auto">
            <a:xfrm>
              <a:off x="4083" y="384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  <a:r>
                <a:rPr lang="en-US" baseline="-25000"/>
                <a:t>2</a:t>
              </a:r>
            </a:p>
          </p:txBody>
        </p:sp>
      </p:grpSp>
      <p:sp>
        <p:nvSpPr>
          <p:cNvPr id="411663" name="Text Box 15"/>
          <p:cNvSpPr txBox="1">
            <a:spLocks noChangeArrowheads="1"/>
          </p:cNvSpPr>
          <p:nvPr/>
        </p:nvSpPr>
        <p:spPr bwMode="auto">
          <a:xfrm>
            <a:off x="719138" y="2151063"/>
            <a:ext cx="32178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n</a:t>
            </a:r>
            <a:r>
              <a:rPr lang="en-US"/>
              <a:t> = (-6, 1, 4) x (1, -1, 1)</a:t>
            </a:r>
          </a:p>
          <a:p>
            <a:r>
              <a:rPr lang="en-US"/>
              <a:t>     = (5, 10, 5)</a:t>
            </a:r>
          </a:p>
        </p:txBody>
      </p:sp>
      <p:sp>
        <p:nvSpPr>
          <p:cNvPr id="411664" name="Line 16"/>
          <p:cNvSpPr>
            <a:spLocks noChangeShapeType="1"/>
          </p:cNvSpPr>
          <p:nvPr/>
        </p:nvSpPr>
        <p:spPr bwMode="auto">
          <a:xfrm flipH="1" flipV="1">
            <a:off x="5340350" y="5497513"/>
            <a:ext cx="758825" cy="311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1665" name="Line 17"/>
          <p:cNvSpPr>
            <a:spLocks noChangeShapeType="1"/>
          </p:cNvSpPr>
          <p:nvPr/>
        </p:nvSpPr>
        <p:spPr bwMode="auto">
          <a:xfrm>
            <a:off x="6089650" y="5808663"/>
            <a:ext cx="30163" cy="311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1666" name="Line 18"/>
          <p:cNvSpPr>
            <a:spLocks noChangeShapeType="1"/>
          </p:cNvSpPr>
          <p:nvPr/>
        </p:nvSpPr>
        <p:spPr bwMode="auto">
          <a:xfrm flipV="1">
            <a:off x="5922963" y="5186363"/>
            <a:ext cx="125412" cy="65405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1667" name="Text Box 19"/>
          <p:cNvSpPr txBox="1">
            <a:spLocks noChangeArrowheads="1"/>
          </p:cNvSpPr>
          <p:nvPr/>
        </p:nvSpPr>
        <p:spPr bwMode="auto">
          <a:xfrm>
            <a:off x="655638" y="3349625"/>
            <a:ext cx="404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So the dominant coordinate is 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63" grpId="0" autoUpdateAnimBg="0"/>
      <p:bldP spid="411666" grpId="0" animBg="1"/>
      <p:bldP spid="411667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 2: Project the vertices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Step 3: Project the intersection point</a:t>
            </a:r>
            <a:endParaRPr lang="en-US" baseline="-25000"/>
          </a:p>
          <a:p>
            <a:endParaRPr lang="en-US" baseline="-25000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</a:p>
        </p:txBody>
      </p:sp>
      <p:sp>
        <p:nvSpPr>
          <p:cNvPr id="412676" name="Freeform 4"/>
          <p:cNvSpPr>
            <a:spLocks/>
          </p:cNvSpPr>
          <p:nvPr/>
        </p:nvSpPr>
        <p:spPr bwMode="auto">
          <a:xfrm>
            <a:off x="5881688" y="3086100"/>
            <a:ext cx="1287462" cy="560388"/>
          </a:xfrm>
          <a:custGeom>
            <a:avLst/>
            <a:gdLst>
              <a:gd name="T0" fmla="*/ 0 w 811"/>
              <a:gd name="T1" fmla="*/ 353 h 353"/>
              <a:gd name="T2" fmla="*/ 661 w 811"/>
              <a:gd name="T3" fmla="*/ 0 h 353"/>
              <a:gd name="T4" fmla="*/ 811 w 811"/>
              <a:gd name="T5" fmla="*/ 190 h 353"/>
              <a:gd name="T6" fmla="*/ 0 w 811"/>
              <a:gd name="T7" fmla="*/ 353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1" h="353">
                <a:moveTo>
                  <a:pt x="0" y="353"/>
                </a:moveTo>
                <a:lnTo>
                  <a:pt x="661" y="0"/>
                </a:lnTo>
                <a:lnTo>
                  <a:pt x="811" y="190"/>
                </a:lnTo>
                <a:lnTo>
                  <a:pt x="0" y="353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2677" name="Line 5"/>
          <p:cNvSpPr>
            <a:spLocks noChangeShapeType="1"/>
          </p:cNvSpPr>
          <p:nvPr/>
        </p:nvSpPr>
        <p:spPr bwMode="auto">
          <a:xfrm flipH="1">
            <a:off x="6389688" y="1455738"/>
            <a:ext cx="1587" cy="2306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2678" name="Line 6"/>
          <p:cNvSpPr>
            <a:spLocks noChangeShapeType="1"/>
          </p:cNvSpPr>
          <p:nvPr/>
        </p:nvSpPr>
        <p:spPr bwMode="auto">
          <a:xfrm>
            <a:off x="5051425" y="2640013"/>
            <a:ext cx="2835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2679" name="Oval 7"/>
          <p:cNvSpPr>
            <a:spLocks noChangeArrowheads="1"/>
          </p:cNvSpPr>
          <p:nvPr/>
        </p:nvSpPr>
        <p:spPr bwMode="auto">
          <a:xfrm>
            <a:off x="5818188" y="3584575"/>
            <a:ext cx="125412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80" name="Oval 8"/>
          <p:cNvSpPr>
            <a:spLocks noChangeArrowheads="1"/>
          </p:cNvSpPr>
          <p:nvPr/>
        </p:nvSpPr>
        <p:spPr bwMode="auto">
          <a:xfrm>
            <a:off x="6864350" y="3021013"/>
            <a:ext cx="125413" cy="1349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81" name="Oval 9"/>
          <p:cNvSpPr>
            <a:spLocks noChangeArrowheads="1"/>
          </p:cNvSpPr>
          <p:nvPr/>
        </p:nvSpPr>
        <p:spPr bwMode="auto">
          <a:xfrm>
            <a:off x="7110413" y="3328988"/>
            <a:ext cx="125412" cy="1349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82" name="Text Box 10"/>
          <p:cNvSpPr txBox="1">
            <a:spLocks noChangeArrowheads="1"/>
          </p:cNvSpPr>
          <p:nvPr/>
        </p:nvSpPr>
        <p:spPr bwMode="auto">
          <a:xfrm>
            <a:off x="5238750" y="3494088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</a:t>
            </a:r>
            <a:r>
              <a:rPr lang="en-US" baseline="-25000"/>
              <a:t>0</a:t>
            </a:r>
          </a:p>
        </p:txBody>
      </p:sp>
      <p:sp>
        <p:nvSpPr>
          <p:cNvPr id="412683" name="Text Box 11"/>
          <p:cNvSpPr txBox="1">
            <a:spLocks noChangeArrowheads="1"/>
          </p:cNvSpPr>
          <p:nvPr/>
        </p:nvSpPr>
        <p:spPr bwMode="auto">
          <a:xfrm>
            <a:off x="6918325" y="2649538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</a:t>
            </a:r>
            <a:r>
              <a:rPr lang="en-US" baseline="-25000"/>
              <a:t>1</a:t>
            </a:r>
          </a:p>
        </p:txBody>
      </p:sp>
      <p:sp>
        <p:nvSpPr>
          <p:cNvPr id="412684" name="Text Box 12"/>
          <p:cNvSpPr txBox="1">
            <a:spLocks noChangeArrowheads="1"/>
          </p:cNvSpPr>
          <p:nvPr/>
        </p:nvSpPr>
        <p:spPr bwMode="auto">
          <a:xfrm>
            <a:off x="7312025" y="3198813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</a:t>
            </a:r>
            <a:r>
              <a:rPr lang="en-US" baseline="-25000"/>
              <a:t>2</a:t>
            </a:r>
          </a:p>
        </p:txBody>
      </p:sp>
      <p:sp>
        <p:nvSpPr>
          <p:cNvPr id="412685" name="Text Box 13"/>
          <p:cNvSpPr txBox="1">
            <a:spLocks noChangeArrowheads="1"/>
          </p:cNvSpPr>
          <p:nvPr/>
        </p:nvSpPr>
        <p:spPr bwMode="auto">
          <a:xfrm>
            <a:off x="260350" y="1824038"/>
            <a:ext cx="46323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25000"/>
              </a:spcBef>
              <a:buClr>
                <a:srgbClr val="00008C"/>
              </a:buClr>
              <a:buFont typeface="Wingdings" charset="0"/>
              <a:buNone/>
            </a:pPr>
            <a:r>
              <a:rPr lang="en-US">
                <a:solidFill>
                  <a:srgbClr val="00008C"/>
                </a:solidFill>
              </a:rPr>
              <a:t>G</a:t>
            </a:r>
            <a:r>
              <a:rPr lang="en-US" baseline="-25000">
                <a:solidFill>
                  <a:srgbClr val="00008C"/>
                </a:solidFill>
              </a:rPr>
              <a:t>0</a:t>
            </a:r>
            <a:r>
              <a:rPr lang="en-US">
                <a:solidFill>
                  <a:srgbClr val="00008C"/>
                </a:solidFill>
              </a:rPr>
              <a:t> = proj of (-3, -3, 7) </a:t>
            </a:r>
            <a:r>
              <a:rPr lang="en-US">
                <a:solidFill>
                  <a:srgbClr val="00008C"/>
                </a:solidFill>
                <a:latin typeface="Symbol" charset="0"/>
              </a:rPr>
              <a:t>Þ (-3, 7)</a:t>
            </a:r>
            <a:endParaRPr lang="en-US">
              <a:solidFill>
                <a:srgbClr val="00008C"/>
              </a:solidFill>
            </a:endParaRPr>
          </a:p>
          <a:p>
            <a:pPr lvl="1">
              <a:spcBef>
                <a:spcPct val="25000"/>
              </a:spcBef>
              <a:buClr>
                <a:srgbClr val="00008C"/>
              </a:buClr>
              <a:buFont typeface="Wingdings" charset="0"/>
              <a:buNone/>
            </a:pPr>
            <a:r>
              <a:rPr lang="en-US">
                <a:solidFill>
                  <a:srgbClr val="00008C"/>
                </a:solidFill>
              </a:rPr>
              <a:t>G</a:t>
            </a:r>
            <a:r>
              <a:rPr lang="en-US" baseline="-25000">
                <a:solidFill>
                  <a:srgbClr val="00008C"/>
                </a:solidFill>
              </a:rPr>
              <a:t>1</a:t>
            </a:r>
            <a:r>
              <a:rPr lang="en-US">
                <a:solidFill>
                  <a:srgbClr val="00008C"/>
                </a:solidFill>
              </a:rPr>
              <a:t> = proj of (3, -4, 3) </a:t>
            </a:r>
            <a:r>
              <a:rPr lang="en-US">
                <a:solidFill>
                  <a:srgbClr val="00008C"/>
                </a:solidFill>
                <a:latin typeface="Symbol" charset="0"/>
              </a:rPr>
              <a:t>Þ (3, 3)</a:t>
            </a:r>
            <a:endParaRPr lang="en-US">
              <a:solidFill>
                <a:srgbClr val="00008C"/>
              </a:solidFill>
            </a:endParaRPr>
          </a:p>
          <a:p>
            <a:pPr lvl="1">
              <a:spcBef>
                <a:spcPct val="25000"/>
              </a:spcBef>
              <a:buClr>
                <a:srgbClr val="00008C"/>
              </a:buClr>
              <a:buFont typeface="Wingdings" charset="0"/>
              <a:buNone/>
            </a:pPr>
            <a:r>
              <a:rPr lang="en-US">
                <a:solidFill>
                  <a:srgbClr val="00008C"/>
                </a:solidFill>
              </a:rPr>
              <a:t>G</a:t>
            </a:r>
            <a:r>
              <a:rPr lang="en-US" baseline="-25000">
                <a:solidFill>
                  <a:srgbClr val="00008C"/>
                </a:solidFill>
              </a:rPr>
              <a:t>2</a:t>
            </a:r>
            <a:r>
              <a:rPr lang="en-US">
                <a:solidFill>
                  <a:srgbClr val="00008C"/>
                </a:solidFill>
              </a:rPr>
              <a:t> = proj of (4, -5, 4) </a:t>
            </a:r>
            <a:r>
              <a:rPr lang="en-US">
                <a:solidFill>
                  <a:srgbClr val="00008C"/>
                </a:solidFill>
                <a:latin typeface="Symbol" charset="0"/>
              </a:rPr>
              <a:t>Þ (4, 4)</a:t>
            </a:r>
            <a:endParaRPr lang="en-US"/>
          </a:p>
        </p:txBody>
      </p:sp>
      <p:sp>
        <p:nvSpPr>
          <p:cNvPr id="412686" name="Oval 14"/>
          <p:cNvSpPr>
            <a:spLocks noChangeArrowheads="1"/>
          </p:cNvSpPr>
          <p:nvPr/>
        </p:nvSpPr>
        <p:spPr bwMode="auto">
          <a:xfrm>
            <a:off x="6022975" y="3249613"/>
            <a:ext cx="125413" cy="1349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87" name="Text Box 15"/>
          <p:cNvSpPr txBox="1">
            <a:spLocks noChangeArrowheads="1"/>
          </p:cNvSpPr>
          <p:nvPr/>
        </p:nvSpPr>
        <p:spPr bwMode="auto">
          <a:xfrm>
            <a:off x="5567363" y="2773363"/>
            <a:ext cx="44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i</a:t>
            </a:r>
          </a:p>
        </p:txBody>
      </p:sp>
      <p:sp>
        <p:nvSpPr>
          <p:cNvPr id="412688" name="Text Box 16"/>
          <p:cNvSpPr txBox="1">
            <a:spLocks noChangeArrowheads="1"/>
          </p:cNvSpPr>
          <p:nvPr/>
        </p:nvSpPr>
        <p:spPr bwMode="auto">
          <a:xfrm>
            <a:off x="361950" y="4781550"/>
            <a:ext cx="457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25000"/>
              </a:spcBef>
              <a:buClr>
                <a:srgbClr val="00008C"/>
              </a:buClr>
              <a:buFont typeface="Wingdings" charset="0"/>
              <a:buNone/>
            </a:pPr>
            <a:r>
              <a:rPr lang="en-US">
                <a:solidFill>
                  <a:srgbClr val="00008C"/>
                </a:solidFill>
              </a:rPr>
              <a:t>R</a:t>
            </a:r>
            <a:r>
              <a:rPr lang="en-US" baseline="-25000">
                <a:solidFill>
                  <a:srgbClr val="00008C"/>
                </a:solidFill>
              </a:rPr>
              <a:t>i</a:t>
            </a:r>
            <a:r>
              <a:rPr lang="en-US">
                <a:solidFill>
                  <a:srgbClr val="00008C"/>
                </a:solidFill>
              </a:rPr>
              <a:t> = proj of (-2, -2, 4) </a:t>
            </a:r>
            <a:r>
              <a:rPr lang="en-US">
                <a:solidFill>
                  <a:srgbClr val="00008C"/>
                </a:solidFill>
                <a:latin typeface="Symbol" charset="0"/>
              </a:rPr>
              <a:t>Þ (-2, 4)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85" grpId="0" autoUpdateAnimBg="0"/>
      <p:bldP spid="412688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 4: Translate the vertices</a:t>
            </a:r>
            <a:endParaRPr lang="en-US" baseline="-25000"/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</a:p>
        </p:txBody>
      </p:sp>
      <p:sp>
        <p:nvSpPr>
          <p:cNvPr id="413700" name="Freeform 4"/>
          <p:cNvSpPr>
            <a:spLocks/>
          </p:cNvSpPr>
          <p:nvPr/>
        </p:nvSpPr>
        <p:spPr bwMode="auto">
          <a:xfrm>
            <a:off x="6183313" y="2400300"/>
            <a:ext cx="1246187" cy="560388"/>
          </a:xfrm>
          <a:custGeom>
            <a:avLst/>
            <a:gdLst>
              <a:gd name="T0" fmla="*/ 0 w 785"/>
              <a:gd name="T1" fmla="*/ 353 h 353"/>
              <a:gd name="T2" fmla="*/ 661 w 785"/>
              <a:gd name="T3" fmla="*/ 0 h 353"/>
              <a:gd name="T4" fmla="*/ 785 w 785"/>
              <a:gd name="T5" fmla="*/ 151 h 353"/>
              <a:gd name="T6" fmla="*/ 0 w 785"/>
              <a:gd name="T7" fmla="*/ 353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5" h="353">
                <a:moveTo>
                  <a:pt x="0" y="353"/>
                </a:moveTo>
                <a:lnTo>
                  <a:pt x="661" y="0"/>
                </a:lnTo>
                <a:lnTo>
                  <a:pt x="785" y="151"/>
                </a:lnTo>
                <a:lnTo>
                  <a:pt x="0" y="353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3701" name="Line 5"/>
          <p:cNvSpPr>
            <a:spLocks noChangeShapeType="1"/>
          </p:cNvSpPr>
          <p:nvPr/>
        </p:nvSpPr>
        <p:spPr bwMode="auto">
          <a:xfrm flipH="1">
            <a:off x="6389688" y="1455738"/>
            <a:ext cx="1587" cy="2306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3702" name="Line 6"/>
          <p:cNvSpPr>
            <a:spLocks noChangeShapeType="1"/>
          </p:cNvSpPr>
          <p:nvPr/>
        </p:nvSpPr>
        <p:spPr bwMode="auto">
          <a:xfrm>
            <a:off x="5051425" y="2640013"/>
            <a:ext cx="2835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3703" name="Oval 7"/>
          <p:cNvSpPr>
            <a:spLocks noChangeArrowheads="1"/>
          </p:cNvSpPr>
          <p:nvPr/>
        </p:nvSpPr>
        <p:spPr bwMode="auto">
          <a:xfrm>
            <a:off x="6119813" y="2898775"/>
            <a:ext cx="125412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04" name="Oval 8"/>
          <p:cNvSpPr>
            <a:spLocks noChangeArrowheads="1"/>
          </p:cNvSpPr>
          <p:nvPr/>
        </p:nvSpPr>
        <p:spPr bwMode="auto">
          <a:xfrm>
            <a:off x="7165975" y="2335213"/>
            <a:ext cx="125413" cy="1349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05" name="Oval 9"/>
          <p:cNvSpPr>
            <a:spLocks noChangeArrowheads="1"/>
          </p:cNvSpPr>
          <p:nvPr/>
        </p:nvSpPr>
        <p:spPr bwMode="auto">
          <a:xfrm>
            <a:off x="7381875" y="2571750"/>
            <a:ext cx="125413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06" name="Text Box 10"/>
          <p:cNvSpPr txBox="1">
            <a:spLocks noChangeArrowheads="1"/>
          </p:cNvSpPr>
          <p:nvPr/>
        </p:nvSpPr>
        <p:spPr bwMode="auto">
          <a:xfrm>
            <a:off x="5540375" y="2808288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</a:t>
            </a:r>
            <a:r>
              <a:rPr lang="en-US" baseline="-25000"/>
              <a:t>0</a:t>
            </a:r>
            <a:r>
              <a:rPr lang="ja-JP" altLang="en-US">
                <a:latin typeface="Arial"/>
              </a:rPr>
              <a:t>’</a:t>
            </a:r>
            <a:endParaRPr lang="en-US" baseline="-25000"/>
          </a:p>
        </p:txBody>
      </p:sp>
      <p:sp>
        <p:nvSpPr>
          <p:cNvPr id="413707" name="Text Box 11"/>
          <p:cNvSpPr txBox="1">
            <a:spLocks noChangeArrowheads="1"/>
          </p:cNvSpPr>
          <p:nvPr/>
        </p:nvSpPr>
        <p:spPr bwMode="auto">
          <a:xfrm>
            <a:off x="7219950" y="1963738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</a:t>
            </a:r>
            <a:r>
              <a:rPr lang="en-US" baseline="-25000"/>
              <a:t>1</a:t>
            </a:r>
            <a:r>
              <a:rPr lang="ja-JP" altLang="en-US">
                <a:latin typeface="Arial"/>
              </a:rPr>
              <a:t>’</a:t>
            </a:r>
            <a:endParaRPr lang="en-US" baseline="-25000"/>
          </a:p>
        </p:txBody>
      </p:sp>
      <p:sp>
        <p:nvSpPr>
          <p:cNvPr id="413708" name="Text Box 12"/>
          <p:cNvSpPr txBox="1">
            <a:spLocks noChangeArrowheads="1"/>
          </p:cNvSpPr>
          <p:nvPr/>
        </p:nvSpPr>
        <p:spPr bwMode="auto">
          <a:xfrm>
            <a:off x="7613650" y="2513013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</a:t>
            </a:r>
            <a:r>
              <a:rPr lang="en-US" baseline="-25000"/>
              <a:t>2</a:t>
            </a:r>
            <a:r>
              <a:rPr lang="ja-JP" altLang="en-US">
                <a:latin typeface="Arial"/>
              </a:rPr>
              <a:t>’</a:t>
            </a:r>
            <a:endParaRPr lang="en-US" baseline="-25000"/>
          </a:p>
        </p:txBody>
      </p:sp>
      <p:sp>
        <p:nvSpPr>
          <p:cNvPr id="413709" name="Text Box 13"/>
          <p:cNvSpPr txBox="1">
            <a:spLocks noChangeArrowheads="1"/>
          </p:cNvSpPr>
          <p:nvPr/>
        </p:nvSpPr>
        <p:spPr bwMode="auto">
          <a:xfrm>
            <a:off x="696913" y="1833563"/>
            <a:ext cx="444658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25000"/>
              </a:spcBef>
              <a:buClr>
                <a:srgbClr val="00008C"/>
              </a:buClr>
              <a:buFont typeface="Wingdings" charset="0"/>
              <a:buNone/>
            </a:pPr>
            <a:r>
              <a:rPr lang="en-US">
                <a:solidFill>
                  <a:srgbClr val="00008C"/>
                </a:solidFill>
              </a:rPr>
              <a:t>G</a:t>
            </a:r>
            <a:r>
              <a:rPr lang="en-US" baseline="-25000">
                <a:solidFill>
                  <a:srgbClr val="00008C"/>
                </a:solidFill>
              </a:rPr>
              <a:t>0</a:t>
            </a:r>
            <a:r>
              <a:rPr lang="ja-JP" altLang="en-US">
                <a:solidFill>
                  <a:srgbClr val="00008C"/>
                </a:solidFill>
                <a:latin typeface="Arial"/>
              </a:rPr>
              <a:t>’</a:t>
            </a:r>
            <a:r>
              <a:rPr lang="en-US">
                <a:solidFill>
                  <a:srgbClr val="00008C"/>
                </a:solidFill>
              </a:rPr>
              <a:t> = (-3, 7) - (-2, 4) </a:t>
            </a:r>
            <a:r>
              <a:rPr lang="en-US">
                <a:solidFill>
                  <a:srgbClr val="00008C"/>
                </a:solidFill>
                <a:latin typeface="Symbol" charset="0"/>
              </a:rPr>
              <a:t>Þ (-1, 3)</a:t>
            </a:r>
            <a:endParaRPr lang="en-US">
              <a:solidFill>
                <a:srgbClr val="00008C"/>
              </a:solidFill>
            </a:endParaRPr>
          </a:p>
          <a:p>
            <a:pPr lvl="1">
              <a:spcBef>
                <a:spcPct val="25000"/>
              </a:spcBef>
              <a:buClr>
                <a:srgbClr val="00008C"/>
              </a:buClr>
              <a:buFont typeface="Wingdings" charset="0"/>
              <a:buNone/>
            </a:pPr>
            <a:r>
              <a:rPr lang="en-US">
                <a:solidFill>
                  <a:srgbClr val="00008C"/>
                </a:solidFill>
              </a:rPr>
              <a:t>G</a:t>
            </a:r>
            <a:r>
              <a:rPr lang="en-US" baseline="-25000">
                <a:solidFill>
                  <a:srgbClr val="00008C"/>
                </a:solidFill>
              </a:rPr>
              <a:t>1</a:t>
            </a:r>
            <a:r>
              <a:rPr lang="ja-JP" altLang="en-US">
                <a:solidFill>
                  <a:srgbClr val="00008C"/>
                </a:solidFill>
                <a:latin typeface="Arial"/>
              </a:rPr>
              <a:t>’</a:t>
            </a:r>
            <a:r>
              <a:rPr lang="en-US">
                <a:solidFill>
                  <a:srgbClr val="00008C"/>
                </a:solidFill>
              </a:rPr>
              <a:t> = (3, 3) - (-2, 4) </a:t>
            </a:r>
            <a:r>
              <a:rPr lang="en-US">
                <a:solidFill>
                  <a:srgbClr val="00008C"/>
                </a:solidFill>
                <a:latin typeface="Symbol" charset="0"/>
              </a:rPr>
              <a:t>Þ (5, -1)</a:t>
            </a:r>
            <a:endParaRPr lang="en-US">
              <a:solidFill>
                <a:srgbClr val="00008C"/>
              </a:solidFill>
            </a:endParaRPr>
          </a:p>
          <a:p>
            <a:pPr lvl="1">
              <a:spcBef>
                <a:spcPct val="25000"/>
              </a:spcBef>
              <a:buClr>
                <a:srgbClr val="00008C"/>
              </a:buClr>
              <a:buFont typeface="Wingdings" charset="0"/>
              <a:buNone/>
            </a:pPr>
            <a:r>
              <a:rPr lang="en-US">
                <a:solidFill>
                  <a:srgbClr val="00008C"/>
                </a:solidFill>
              </a:rPr>
              <a:t>G</a:t>
            </a:r>
            <a:r>
              <a:rPr lang="en-US" baseline="-25000">
                <a:solidFill>
                  <a:srgbClr val="00008C"/>
                </a:solidFill>
              </a:rPr>
              <a:t>2</a:t>
            </a:r>
            <a:r>
              <a:rPr lang="ja-JP" altLang="en-US">
                <a:solidFill>
                  <a:srgbClr val="00008C"/>
                </a:solidFill>
                <a:latin typeface="Arial"/>
              </a:rPr>
              <a:t>’</a:t>
            </a:r>
            <a:r>
              <a:rPr lang="en-US">
                <a:solidFill>
                  <a:srgbClr val="00008C"/>
                </a:solidFill>
              </a:rPr>
              <a:t> = (4, 4) - (-2, 4) </a:t>
            </a:r>
            <a:r>
              <a:rPr lang="en-US">
                <a:solidFill>
                  <a:srgbClr val="00008C"/>
                </a:solidFill>
                <a:latin typeface="Symbol" charset="0"/>
              </a:rPr>
              <a:t>Þ (6, 0)</a:t>
            </a:r>
          </a:p>
          <a:p>
            <a:pPr lvl="1">
              <a:spcBef>
                <a:spcPct val="25000"/>
              </a:spcBef>
              <a:buClr>
                <a:srgbClr val="00008C"/>
              </a:buClr>
              <a:buFont typeface="Wingdings" charset="0"/>
              <a:buNone/>
            </a:pPr>
            <a:r>
              <a:rPr lang="en-US">
                <a:solidFill>
                  <a:srgbClr val="00008C"/>
                </a:solidFill>
              </a:rPr>
              <a:t>R</a:t>
            </a:r>
            <a:r>
              <a:rPr lang="en-US" baseline="-25000">
                <a:solidFill>
                  <a:srgbClr val="00008C"/>
                </a:solidFill>
              </a:rPr>
              <a:t>i</a:t>
            </a:r>
            <a:r>
              <a:rPr lang="ja-JP" altLang="en-US">
                <a:solidFill>
                  <a:srgbClr val="00008C"/>
                </a:solidFill>
                <a:latin typeface="Arial"/>
              </a:rPr>
              <a:t>’</a:t>
            </a:r>
            <a:r>
              <a:rPr lang="en-US">
                <a:solidFill>
                  <a:srgbClr val="00008C"/>
                </a:solidFill>
              </a:rPr>
              <a:t> = (-2, 4) - (-2, 4) </a:t>
            </a:r>
            <a:r>
              <a:rPr lang="en-US">
                <a:solidFill>
                  <a:srgbClr val="00008C"/>
                </a:solidFill>
                <a:latin typeface="Symbol" charset="0"/>
              </a:rPr>
              <a:t>Þ (0, 0)</a:t>
            </a:r>
            <a:endParaRPr lang="en-US">
              <a:solidFill>
                <a:srgbClr val="00008C"/>
              </a:solidFill>
            </a:endParaRPr>
          </a:p>
          <a:p>
            <a:pPr lvl="1">
              <a:spcBef>
                <a:spcPct val="25000"/>
              </a:spcBef>
              <a:buClr>
                <a:srgbClr val="00008C"/>
              </a:buClr>
              <a:buFont typeface="Wingdings" charset="0"/>
              <a:buNone/>
            </a:pPr>
            <a:endParaRPr lang="en-US">
              <a:solidFill>
                <a:srgbClr val="00008C"/>
              </a:solidFill>
            </a:endParaRPr>
          </a:p>
          <a:p>
            <a:pPr lvl="1">
              <a:spcBef>
                <a:spcPct val="25000"/>
              </a:spcBef>
              <a:buClr>
                <a:srgbClr val="00008C"/>
              </a:buClr>
              <a:buFont typeface="Wingdings" charset="0"/>
              <a:buNone/>
            </a:pPr>
            <a:endParaRPr lang="en-US"/>
          </a:p>
        </p:txBody>
      </p:sp>
      <p:sp>
        <p:nvSpPr>
          <p:cNvPr id="413710" name="Oval 14"/>
          <p:cNvSpPr>
            <a:spLocks noChangeArrowheads="1"/>
          </p:cNvSpPr>
          <p:nvPr/>
        </p:nvSpPr>
        <p:spPr bwMode="auto">
          <a:xfrm>
            <a:off x="6324600" y="2563813"/>
            <a:ext cx="125413" cy="1349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11" name="Text Box 15"/>
          <p:cNvSpPr txBox="1">
            <a:spLocks noChangeArrowheads="1"/>
          </p:cNvSpPr>
          <p:nvPr/>
        </p:nvSpPr>
        <p:spPr bwMode="auto">
          <a:xfrm>
            <a:off x="5868988" y="2087563"/>
            <a:ext cx="54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i</a:t>
            </a:r>
            <a:r>
              <a:rPr lang="ja-JP" altLang="en-US">
                <a:latin typeface="Arial"/>
              </a:rPr>
              <a:t>’</a:t>
            </a:r>
            <a:endParaRPr lang="en-US" baseline="-25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9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/>
              <a:t>Step 5: Set numCrossings = 0</a:t>
            </a:r>
          </a:p>
          <a:p>
            <a:pPr marL="533400" indent="-533400"/>
            <a:r>
              <a:rPr lang="en-US"/>
              <a:t>Step 6: </a:t>
            </a:r>
            <a:r>
              <a:rPr lang="en-US">
                <a:latin typeface="Courier New" charset="0"/>
              </a:rPr>
              <a:t>v</a:t>
            </a:r>
            <a:r>
              <a:rPr lang="en-US" baseline="-25000">
                <a:latin typeface="Courier New" charset="0"/>
              </a:rPr>
              <a:t>0</a:t>
            </a:r>
            <a:r>
              <a:rPr lang="ja-JP" altLang="en-US">
                <a:latin typeface="Arial"/>
              </a:rPr>
              <a:t>’</a:t>
            </a:r>
            <a:r>
              <a:rPr lang="en-US">
                <a:latin typeface="Courier New" charset="0"/>
              </a:rPr>
              <a:t>= 3</a:t>
            </a:r>
            <a:r>
              <a:rPr lang="en-US"/>
              <a:t>, so </a:t>
            </a:r>
          </a:p>
          <a:p>
            <a:pPr marL="533400" indent="-533400">
              <a:buFontTx/>
              <a:buNone/>
            </a:pPr>
            <a:r>
              <a:rPr lang="en-US"/>
              <a:t>		</a:t>
            </a:r>
            <a:r>
              <a:rPr lang="en-US">
                <a:latin typeface="Courier New" charset="0"/>
              </a:rPr>
              <a:t>signHolder = 1</a:t>
            </a:r>
            <a:endParaRPr lang="en-US"/>
          </a:p>
          <a:p>
            <a:pPr marL="533400" indent="-533400"/>
            <a:endParaRPr lang="en-US" sz="2400"/>
          </a:p>
          <a:p>
            <a:pPr marL="533400" indent="-533400">
              <a:buFontTx/>
              <a:buNone/>
            </a:pPr>
            <a:endParaRPr lang="en-US">
              <a:latin typeface="Courier New" charset="0"/>
            </a:endParaRP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</a:p>
        </p:txBody>
      </p:sp>
      <p:grpSp>
        <p:nvGrpSpPr>
          <p:cNvPr id="414724" name="Group 4"/>
          <p:cNvGrpSpPr>
            <a:grpSpLocks/>
          </p:cNvGrpSpPr>
          <p:nvPr/>
        </p:nvGrpSpPr>
        <p:grpSpPr bwMode="auto">
          <a:xfrm>
            <a:off x="5124450" y="1435100"/>
            <a:ext cx="3779838" cy="2306638"/>
            <a:chOff x="3182" y="917"/>
            <a:chExt cx="2381" cy="1453"/>
          </a:xfrm>
        </p:grpSpPr>
        <p:sp>
          <p:nvSpPr>
            <p:cNvPr id="414725" name="Freeform 5"/>
            <p:cNvSpPr>
              <a:spLocks/>
            </p:cNvSpPr>
            <p:nvPr/>
          </p:nvSpPr>
          <p:spPr bwMode="auto">
            <a:xfrm>
              <a:off x="3895" y="1512"/>
              <a:ext cx="785" cy="353"/>
            </a:xfrm>
            <a:custGeom>
              <a:avLst/>
              <a:gdLst>
                <a:gd name="T0" fmla="*/ 0 w 785"/>
                <a:gd name="T1" fmla="*/ 353 h 353"/>
                <a:gd name="T2" fmla="*/ 661 w 785"/>
                <a:gd name="T3" fmla="*/ 0 h 353"/>
                <a:gd name="T4" fmla="*/ 785 w 785"/>
                <a:gd name="T5" fmla="*/ 151 h 353"/>
                <a:gd name="T6" fmla="*/ 0 w 785"/>
                <a:gd name="T7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5" h="353">
                  <a:moveTo>
                    <a:pt x="0" y="353"/>
                  </a:moveTo>
                  <a:lnTo>
                    <a:pt x="661" y="0"/>
                  </a:lnTo>
                  <a:lnTo>
                    <a:pt x="785" y="151"/>
                  </a:lnTo>
                  <a:lnTo>
                    <a:pt x="0" y="353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4726" name="Line 6"/>
            <p:cNvSpPr>
              <a:spLocks noChangeShapeType="1"/>
            </p:cNvSpPr>
            <p:nvPr/>
          </p:nvSpPr>
          <p:spPr bwMode="auto">
            <a:xfrm flipH="1">
              <a:off x="4025" y="917"/>
              <a:ext cx="1" cy="1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4727" name="Line 7"/>
            <p:cNvSpPr>
              <a:spLocks noChangeShapeType="1"/>
            </p:cNvSpPr>
            <p:nvPr/>
          </p:nvSpPr>
          <p:spPr bwMode="auto">
            <a:xfrm>
              <a:off x="3182" y="1663"/>
              <a:ext cx="17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4728" name="Oval 8"/>
            <p:cNvSpPr>
              <a:spLocks noChangeArrowheads="1"/>
            </p:cNvSpPr>
            <p:nvPr/>
          </p:nvSpPr>
          <p:spPr bwMode="auto">
            <a:xfrm>
              <a:off x="3855" y="1826"/>
              <a:ext cx="79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29" name="Oval 9"/>
            <p:cNvSpPr>
              <a:spLocks noChangeArrowheads="1"/>
            </p:cNvSpPr>
            <p:nvPr/>
          </p:nvSpPr>
          <p:spPr bwMode="auto">
            <a:xfrm>
              <a:off x="4514" y="1471"/>
              <a:ext cx="79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30" name="Oval 10"/>
            <p:cNvSpPr>
              <a:spLocks noChangeArrowheads="1"/>
            </p:cNvSpPr>
            <p:nvPr/>
          </p:nvSpPr>
          <p:spPr bwMode="auto">
            <a:xfrm>
              <a:off x="4650" y="1620"/>
              <a:ext cx="79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31" name="Text Box 11"/>
            <p:cNvSpPr txBox="1">
              <a:spLocks noChangeArrowheads="1"/>
            </p:cNvSpPr>
            <p:nvPr/>
          </p:nvSpPr>
          <p:spPr bwMode="auto">
            <a:xfrm>
              <a:off x="3333" y="1894"/>
              <a:ext cx="10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  <a:r>
                <a:rPr lang="en-US" baseline="-25000"/>
                <a:t>0</a:t>
              </a:r>
              <a:r>
                <a:rPr lang="ja-JP" altLang="en-US">
                  <a:latin typeface="Arial"/>
                </a:rPr>
                <a:t>’</a:t>
              </a:r>
              <a:r>
                <a:rPr lang="en-US"/>
                <a:t> = (-1, 3)</a:t>
              </a:r>
              <a:endParaRPr lang="en-US" baseline="-25000"/>
            </a:p>
          </p:txBody>
        </p:sp>
        <p:sp>
          <p:nvSpPr>
            <p:cNvPr id="414732" name="Text Box 12"/>
            <p:cNvSpPr txBox="1">
              <a:spLocks noChangeArrowheads="1"/>
            </p:cNvSpPr>
            <p:nvPr/>
          </p:nvSpPr>
          <p:spPr bwMode="auto">
            <a:xfrm>
              <a:off x="4234" y="1172"/>
              <a:ext cx="10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  <a:r>
                <a:rPr lang="en-US" baseline="-25000"/>
                <a:t>1</a:t>
              </a:r>
              <a:r>
                <a:rPr lang="ja-JP" altLang="en-US">
                  <a:latin typeface="Arial"/>
                </a:rPr>
                <a:t>’</a:t>
              </a:r>
              <a:r>
                <a:rPr lang="en-US"/>
                <a:t> = (5, -1)</a:t>
              </a:r>
              <a:endParaRPr lang="en-US" baseline="-25000"/>
            </a:p>
          </p:txBody>
        </p:sp>
        <p:sp>
          <p:nvSpPr>
            <p:cNvPr id="414733" name="Text Box 13"/>
            <p:cNvSpPr txBox="1">
              <a:spLocks noChangeArrowheads="1"/>
            </p:cNvSpPr>
            <p:nvPr/>
          </p:nvSpPr>
          <p:spPr bwMode="auto">
            <a:xfrm>
              <a:off x="4560" y="1773"/>
              <a:ext cx="10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  <a:r>
                <a:rPr lang="en-US" baseline="-25000"/>
                <a:t>2</a:t>
              </a:r>
              <a:r>
                <a:rPr lang="ja-JP" altLang="en-US">
                  <a:latin typeface="Arial"/>
                </a:rPr>
                <a:t>’</a:t>
              </a:r>
              <a:r>
                <a:rPr lang="en-US"/>
                <a:t> = (6, 0)</a:t>
              </a:r>
              <a:endParaRPr lang="en-US" baseline="-25000"/>
            </a:p>
          </p:txBody>
        </p:sp>
        <p:sp>
          <p:nvSpPr>
            <p:cNvPr id="414734" name="Oval 14"/>
            <p:cNvSpPr>
              <a:spLocks noChangeArrowheads="1"/>
            </p:cNvSpPr>
            <p:nvPr/>
          </p:nvSpPr>
          <p:spPr bwMode="auto">
            <a:xfrm>
              <a:off x="3984" y="1615"/>
              <a:ext cx="79" cy="8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35" name="Text Box 15"/>
            <p:cNvSpPr txBox="1">
              <a:spLocks noChangeArrowheads="1"/>
            </p:cNvSpPr>
            <p:nvPr/>
          </p:nvSpPr>
          <p:spPr bwMode="auto">
            <a:xfrm>
              <a:off x="3697" y="1315"/>
              <a:ext cx="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  <a:r>
                <a:rPr lang="en-US" baseline="-25000"/>
                <a:t>i</a:t>
              </a:r>
              <a:r>
                <a:rPr lang="ja-JP" altLang="en-US">
                  <a:latin typeface="Arial"/>
                </a:rPr>
                <a:t>’</a:t>
              </a:r>
              <a:endParaRPr lang="en-US" baseline="-2500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1139825"/>
          </a:xfrm>
        </p:spPr>
        <p:txBody>
          <a:bodyPr/>
          <a:lstStyle/>
          <a:p>
            <a:pPr marL="227013" indent="-227013" defTabSz="354013">
              <a:lnSpc>
                <a:spcPct val="90000"/>
              </a:lnSpc>
            </a:pPr>
            <a:r>
              <a:rPr lang="en-US" sz="2400"/>
              <a:t>Step 7:</a:t>
            </a:r>
          </a:p>
          <a:p>
            <a:pPr marL="227013" indent="-227013" defTabSz="354013">
              <a:lnSpc>
                <a:spcPct val="90000"/>
              </a:lnSpc>
            </a:pPr>
            <a:endParaRPr lang="en-US" sz="2400"/>
          </a:p>
          <a:p>
            <a:pPr marL="227013" indent="-227013" defTabSz="354013">
              <a:lnSpc>
                <a:spcPct val="90000"/>
              </a:lnSpc>
            </a:pPr>
            <a:endParaRPr lang="en-US" sz="2400"/>
          </a:p>
          <a:p>
            <a:pPr marL="227013" indent="-227013" defTabSz="354013">
              <a:lnSpc>
                <a:spcPct val="90000"/>
              </a:lnSpc>
            </a:pPr>
            <a:endParaRPr lang="en-US" sz="2400"/>
          </a:p>
          <a:p>
            <a:pPr marL="227013" indent="-227013" defTabSz="354013">
              <a:lnSpc>
                <a:spcPct val="90000"/>
              </a:lnSpc>
              <a:buFontTx/>
              <a:buNone/>
            </a:pPr>
            <a:r>
              <a:rPr lang="en-US" sz="1200" u="sng"/>
              <a:t>i	signHolder</a:t>
            </a:r>
            <a:r>
              <a:rPr lang="en-US" sz="2000" u="sng"/>
              <a:t>	</a:t>
            </a:r>
            <a:r>
              <a:rPr lang="en-US" sz="1200" u="sng"/>
              <a:t>nextSignHolder	numCrossings	intersection point</a:t>
            </a:r>
            <a:endParaRPr lang="en-US" sz="1200">
              <a:latin typeface="Courier New" charset="0"/>
            </a:endParaRP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</a:p>
        </p:txBody>
      </p:sp>
      <p:grpSp>
        <p:nvGrpSpPr>
          <p:cNvPr id="415748" name="Group 4"/>
          <p:cNvGrpSpPr>
            <a:grpSpLocks/>
          </p:cNvGrpSpPr>
          <p:nvPr/>
        </p:nvGrpSpPr>
        <p:grpSpPr bwMode="auto">
          <a:xfrm>
            <a:off x="4895850" y="312738"/>
            <a:ext cx="3779838" cy="2306637"/>
            <a:chOff x="3182" y="917"/>
            <a:chExt cx="2381" cy="1453"/>
          </a:xfrm>
        </p:grpSpPr>
        <p:sp>
          <p:nvSpPr>
            <p:cNvPr id="415749" name="Freeform 5"/>
            <p:cNvSpPr>
              <a:spLocks/>
            </p:cNvSpPr>
            <p:nvPr/>
          </p:nvSpPr>
          <p:spPr bwMode="auto">
            <a:xfrm>
              <a:off x="3895" y="1512"/>
              <a:ext cx="785" cy="353"/>
            </a:xfrm>
            <a:custGeom>
              <a:avLst/>
              <a:gdLst>
                <a:gd name="T0" fmla="*/ 0 w 785"/>
                <a:gd name="T1" fmla="*/ 353 h 353"/>
                <a:gd name="T2" fmla="*/ 661 w 785"/>
                <a:gd name="T3" fmla="*/ 0 h 353"/>
                <a:gd name="T4" fmla="*/ 785 w 785"/>
                <a:gd name="T5" fmla="*/ 151 h 353"/>
                <a:gd name="T6" fmla="*/ 0 w 785"/>
                <a:gd name="T7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5" h="353">
                  <a:moveTo>
                    <a:pt x="0" y="353"/>
                  </a:moveTo>
                  <a:lnTo>
                    <a:pt x="661" y="0"/>
                  </a:lnTo>
                  <a:lnTo>
                    <a:pt x="785" y="151"/>
                  </a:lnTo>
                  <a:lnTo>
                    <a:pt x="0" y="353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5750" name="Line 6"/>
            <p:cNvSpPr>
              <a:spLocks noChangeShapeType="1"/>
            </p:cNvSpPr>
            <p:nvPr/>
          </p:nvSpPr>
          <p:spPr bwMode="auto">
            <a:xfrm flipH="1">
              <a:off x="4025" y="917"/>
              <a:ext cx="1" cy="1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5751" name="Line 7"/>
            <p:cNvSpPr>
              <a:spLocks noChangeShapeType="1"/>
            </p:cNvSpPr>
            <p:nvPr/>
          </p:nvSpPr>
          <p:spPr bwMode="auto">
            <a:xfrm>
              <a:off x="3182" y="1663"/>
              <a:ext cx="17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5752" name="Oval 8"/>
            <p:cNvSpPr>
              <a:spLocks noChangeArrowheads="1"/>
            </p:cNvSpPr>
            <p:nvPr/>
          </p:nvSpPr>
          <p:spPr bwMode="auto">
            <a:xfrm>
              <a:off x="3855" y="1826"/>
              <a:ext cx="79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53" name="Oval 9"/>
            <p:cNvSpPr>
              <a:spLocks noChangeArrowheads="1"/>
            </p:cNvSpPr>
            <p:nvPr/>
          </p:nvSpPr>
          <p:spPr bwMode="auto">
            <a:xfrm>
              <a:off x="4514" y="1471"/>
              <a:ext cx="79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54" name="Oval 10"/>
            <p:cNvSpPr>
              <a:spLocks noChangeArrowheads="1"/>
            </p:cNvSpPr>
            <p:nvPr/>
          </p:nvSpPr>
          <p:spPr bwMode="auto">
            <a:xfrm>
              <a:off x="4650" y="1620"/>
              <a:ext cx="79" cy="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55" name="Text Box 11"/>
            <p:cNvSpPr txBox="1">
              <a:spLocks noChangeArrowheads="1"/>
            </p:cNvSpPr>
            <p:nvPr/>
          </p:nvSpPr>
          <p:spPr bwMode="auto">
            <a:xfrm>
              <a:off x="3333" y="1894"/>
              <a:ext cx="10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  <a:r>
                <a:rPr lang="en-US" baseline="-25000"/>
                <a:t>0</a:t>
              </a:r>
              <a:r>
                <a:rPr lang="ja-JP" altLang="en-US">
                  <a:latin typeface="Arial"/>
                </a:rPr>
                <a:t>’</a:t>
              </a:r>
              <a:r>
                <a:rPr lang="en-US"/>
                <a:t> = (-1, 3)</a:t>
              </a:r>
              <a:endParaRPr lang="en-US" baseline="-25000"/>
            </a:p>
          </p:txBody>
        </p:sp>
        <p:sp>
          <p:nvSpPr>
            <p:cNvPr id="415756" name="Text Box 12"/>
            <p:cNvSpPr txBox="1">
              <a:spLocks noChangeArrowheads="1"/>
            </p:cNvSpPr>
            <p:nvPr/>
          </p:nvSpPr>
          <p:spPr bwMode="auto">
            <a:xfrm>
              <a:off x="4234" y="1172"/>
              <a:ext cx="10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  <a:r>
                <a:rPr lang="en-US" baseline="-25000"/>
                <a:t>1</a:t>
              </a:r>
              <a:r>
                <a:rPr lang="ja-JP" altLang="en-US">
                  <a:latin typeface="Arial"/>
                </a:rPr>
                <a:t>’</a:t>
              </a:r>
              <a:r>
                <a:rPr lang="en-US"/>
                <a:t> = (5, -1)</a:t>
              </a:r>
              <a:endParaRPr lang="en-US" baseline="-25000"/>
            </a:p>
          </p:txBody>
        </p:sp>
        <p:sp>
          <p:nvSpPr>
            <p:cNvPr id="415757" name="Text Box 13"/>
            <p:cNvSpPr txBox="1">
              <a:spLocks noChangeArrowheads="1"/>
            </p:cNvSpPr>
            <p:nvPr/>
          </p:nvSpPr>
          <p:spPr bwMode="auto">
            <a:xfrm>
              <a:off x="4560" y="1773"/>
              <a:ext cx="10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  <a:r>
                <a:rPr lang="en-US" baseline="-25000"/>
                <a:t>2</a:t>
              </a:r>
              <a:r>
                <a:rPr lang="ja-JP" altLang="en-US">
                  <a:latin typeface="Arial"/>
                </a:rPr>
                <a:t>’</a:t>
              </a:r>
              <a:r>
                <a:rPr lang="en-US"/>
                <a:t> = (6, 0)</a:t>
              </a:r>
              <a:endParaRPr lang="en-US" baseline="-25000"/>
            </a:p>
          </p:txBody>
        </p:sp>
        <p:sp>
          <p:nvSpPr>
            <p:cNvPr id="415758" name="Oval 14"/>
            <p:cNvSpPr>
              <a:spLocks noChangeArrowheads="1"/>
            </p:cNvSpPr>
            <p:nvPr/>
          </p:nvSpPr>
          <p:spPr bwMode="auto">
            <a:xfrm>
              <a:off x="3984" y="1615"/>
              <a:ext cx="79" cy="8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59" name="Text Box 15"/>
            <p:cNvSpPr txBox="1">
              <a:spLocks noChangeArrowheads="1"/>
            </p:cNvSpPr>
            <p:nvPr/>
          </p:nvSpPr>
          <p:spPr bwMode="auto">
            <a:xfrm>
              <a:off x="3697" y="1315"/>
              <a:ext cx="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  <a:r>
                <a:rPr lang="en-US" baseline="-25000"/>
                <a:t>i</a:t>
              </a:r>
              <a:r>
                <a:rPr lang="ja-JP" altLang="en-US">
                  <a:latin typeface="Arial"/>
                </a:rPr>
                <a:t>’</a:t>
              </a:r>
              <a:endParaRPr lang="en-US" baseline="-25000"/>
            </a:p>
          </p:txBody>
        </p:sp>
      </p:grpSp>
      <p:sp>
        <p:nvSpPr>
          <p:cNvPr id="415760" name="Text Box 16"/>
          <p:cNvSpPr txBox="1">
            <a:spLocks noChangeArrowheads="1"/>
          </p:cNvSpPr>
          <p:nvPr/>
        </p:nvSpPr>
        <p:spPr bwMode="auto">
          <a:xfrm>
            <a:off x="323850" y="42021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15761" name="Text Box 17"/>
          <p:cNvSpPr txBox="1">
            <a:spLocks noChangeArrowheads="1"/>
          </p:cNvSpPr>
          <p:nvPr/>
        </p:nvSpPr>
        <p:spPr bwMode="auto">
          <a:xfrm>
            <a:off x="315913" y="46386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15762" name="Text Box 18"/>
          <p:cNvSpPr txBox="1">
            <a:spLocks noChangeArrowheads="1"/>
          </p:cNvSpPr>
          <p:nvPr/>
        </p:nvSpPr>
        <p:spPr bwMode="auto">
          <a:xfrm>
            <a:off x="334963" y="38385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15763" name="Text Box 19"/>
          <p:cNvSpPr txBox="1">
            <a:spLocks noChangeArrowheads="1"/>
          </p:cNvSpPr>
          <p:nvPr/>
        </p:nvSpPr>
        <p:spPr bwMode="auto">
          <a:xfrm>
            <a:off x="796925" y="3328988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+1</a:t>
            </a:r>
          </a:p>
        </p:txBody>
      </p:sp>
      <p:sp>
        <p:nvSpPr>
          <p:cNvPr id="415764" name="Text Box 20"/>
          <p:cNvSpPr txBox="1">
            <a:spLocks noChangeArrowheads="1"/>
          </p:cNvSpPr>
          <p:nvPr/>
        </p:nvSpPr>
        <p:spPr bwMode="auto">
          <a:xfrm>
            <a:off x="774700" y="4202113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+1</a:t>
            </a:r>
          </a:p>
        </p:txBody>
      </p:sp>
      <p:sp>
        <p:nvSpPr>
          <p:cNvPr id="415765" name="Text Box 21"/>
          <p:cNvSpPr txBox="1">
            <a:spLocks noChangeArrowheads="1"/>
          </p:cNvSpPr>
          <p:nvPr/>
        </p:nvSpPr>
        <p:spPr bwMode="auto">
          <a:xfrm>
            <a:off x="1800225" y="3838575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-1</a:t>
            </a:r>
          </a:p>
        </p:txBody>
      </p:sp>
      <p:sp>
        <p:nvSpPr>
          <p:cNvPr id="415766" name="Text Box 22"/>
          <p:cNvSpPr txBox="1">
            <a:spLocks noChangeArrowheads="1"/>
          </p:cNvSpPr>
          <p:nvPr/>
        </p:nvSpPr>
        <p:spPr bwMode="auto">
          <a:xfrm>
            <a:off x="1722438" y="4638675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+1</a:t>
            </a:r>
          </a:p>
        </p:txBody>
      </p:sp>
      <p:sp>
        <p:nvSpPr>
          <p:cNvPr id="415767" name="Text Box 23"/>
          <p:cNvSpPr txBox="1">
            <a:spLocks noChangeArrowheads="1"/>
          </p:cNvSpPr>
          <p:nvPr/>
        </p:nvSpPr>
        <p:spPr bwMode="auto">
          <a:xfrm>
            <a:off x="847725" y="3838575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-1</a:t>
            </a:r>
          </a:p>
        </p:txBody>
      </p:sp>
      <p:sp>
        <p:nvSpPr>
          <p:cNvPr id="415768" name="Text Box 24"/>
          <p:cNvSpPr txBox="1">
            <a:spLocks noChangeArrowheads="1"/>
          </p:cNvSpPr>
          <p:nvPr/>
        </p:nvSpPr>
        <p:spPr bwMode="auto">
          <a:xfrm>
            <a:off x="1725613" y="4202113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+1</a:t>
            </a:r>
          </a:p>
        </p:txBody>
      </p:sp>
      <p:sp>
        <p:nvSpPr>
          <p:cNvPr id="415769" name="Text Box 25"/>
          <p:cNvSpPr txBox="1">
            <a:spLocks noChangeArrowheads="1"/>
          </p:cNvSpPr>
          <p:nvPr/>
        </p:nvSpPr>
        <p:spPr bwMode="auto">
          <a:xfrm>
            <a:off x="6153150" y="259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15770" name="Text Box 26"/>
          <p:cNvSpPr txBox="1">
            <a:spLocks noChangeArrowheads="1"/>
          </p:cNvSpPr>
          <p:nvPr/>
        </p:nvSpPr>
        <p:spPr bwMode="auto">
          <a:xfrm>
            <a:off x="7856538" y="12080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415771" name="Text Box 27"/>
          <p:cNvSpPr txBox="1">
            <a:spLocks noChangeArrowheads="1"/>
          </p:cNvSpPr>
          <p:nvPr/>
        </p:nvSpPr>
        <p:spPr bwMode="auto">
          <a:xfrm>
            <a:off x="2827338" y="33909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15772" name="Text Box 28"/>
          <p:cNvSpPr txBox="1">
            <a:spLocks noChangeArrowheads="1"/>
          </p:cNvSpPr>
          <p:nvPr/>
        </p:nvSpPr>
        <p:spPr bwMode="auto">
          <a:xfrm>
            <a:off x="2833688" y="42021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15773" name="Text Box 29"/>
          <p:cNvSpPr txBox="1">
            <a:spLocks noChangeArrowheads="1"/>
          </p:cNvSpPr>
          <p:nvPr/>
        </p:nvSpPr>
        <p:spPr bwMode="auto">
          <a:xfrm>
            <a:off x="2828925" y="38385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15774" name="Text Box 30"/>
          <p:cNvSpPr txBox="1">
            <a:spLocks noChangeArrowheads="1"/>
          </p:cNvSpPr>
          <p:nvPr/>
        </p:nvSpPr>
        <p:spPr bwMode="auto">
          <a:xfrm>
            <a:off x="3605213" y="3838575"/>
            <a:ext cx="2740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-1-3*(5-(-1))/(-1-3) = 3.5</a:t>
            </a:r>
          </a:p>
        </p:txBody>
      </p:sp>
      <p:sp>
        <p:nvSpPr>
          <p:cNvPr id="415775" name="Text Box 31"/>
          <p:cNvSpPr txBox="1">
            <a:spLocks noChangeArrowheads="1"/>
          </p:cNvSpPr>
          <p:nvPr/>
        </p:nvSpPr>
        <p:spPr bwMode="auto">
          <a:xfrm>
            <a:off x="811213" y="5448300"/>
            <a:ext cx="759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Since numCrossings is even, the point is outside the polygon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60" grpId="0" autoUpdateAnimBg="0"/>
      <p:bldP spid="415761" grpId="0" autoUpdateAnimBg="0"/>
      <p:bldP spid="415762" grpId="0" autoUpdateAnimBg="0"/>
      <p:bldP spid="415763" grpId="0" autoUpdateAnimBg="0"/>
      <p:bldP spid="415764" grpId="0" autoUpdateAnimBg="0"/>
      <p:bldP spid="415765" grpId="0" autoUpdateAnimBg="0"/>
      <p:bldP spid="415766" grpId="0" autoUpdateAnimBg="0"/>
      <p:bldP spid="415767" grpId="0" autoUpdateAnimBg="0"/>
      <p:bldP spid="415768" grpId="0" autoUpdateAnimBg="0"/>
      <p:bldP spid="415771" grpId="0" autoUpdateAnimBg="0"/>
      <p:bldP spid="415772" grpId="0" autoUpdateAnimBg="0"/>
      <p:bldP spid="415773" grpId="0" autoUpdateAnimBg="0"/>
      <p:bldP spid="415774" grpId="0" autoUpdateAnimBg="0"/>
      <p:bldP spid="415775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Ray/Box Intersection</a:t>
            </a:r>
          </a:p>
        </p:txBody>
      </p:sp>
      <p:sp>
        <p:nvSpPr>
          <p:cNvPr id="416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5511800"/>
          </a:xfrm>
        </p:spPr>
        <p:txBody>
          <a:bodyPr/>
          <a:lstStyle/>
          <a:p>
            <a:r>
              <a:rPr lang="en-US"/>
              <a:t>i.e., intersecting with bounding boxes</a:t>
            </a:r>
          </a:p>
          <a:p>
            <a:r>
              <a:rPr lang="en-US"/>
              <a:t>We will deal with the case of boxes with parallel sides with normals parallel to the coordinate axes.</a:t>
            </a:r>
          </a:p>
          <a:p>
            <a:r>
              <a:rPr lang="en-US"/>
              <a:t>Box:</a:t>
            </a:r>
          </a:p>
          <a:p>
            <a:pPr lvl="1"/>
            <a:r>
              <a:rPr lang="en-US"/>
              <a:t>Minimum extent  B</a:t>
            </a:r>
            <a:r>
              <a:rPr lang="en-US" baseline="-25000"/>
              <a:t>l </a:t>
            </a:r>
            <a:r>
              <a:rPr lang="en-US"/>
              <a:t>= (x</a:t>
            </a:r>
            <a:r>
              <a:rPr lang="en-US" baseline="-25000"/>
              <a:t>l</a:t>
            </a:r>
            <a:r>
              <a:rPr lang="en-US"/>
              <a:t>, y</a:t>
            </a:r>
            <a:r>
              <a:rPr lang="en-US" baseline="-25000"/>
              <a:t>l</a:t>
            </a:r>
            <a:r>
              <a:rPr lang="en-US"/>
              <a:t>, z</a:t>
            </a:r>
            <a:r>
              <a:rPr lang="en-US" baseline="-25000"/>
              <a:t>l</a:t>
            </a:r>
            <a:r>
              <a:rPr lang="en-US"/>
              <a:t>)</a:t>
            </a:r>
          </a:p>
          <a:p>
            <a:pPr lvl="1"/>
            <a:r>
              <a:rPr lang="en-US"/>
              <a:t>Maximum extent  B</a:t>
            </a:r>
            <a:r>
              <a:rPr lang="en-US" baseline="-25000"/>
              <a:t>h </a:t>
            </a:r>
            <a:r>
              <a:rPr lang="en-US"/>
              <a:t>= (x</a:t>
            </a:r>
            <a:r>
              <a:rPr lang="en-US" baseline="-25000"/>
              <a:t>h</a:t>
            </a:r>
            <a:r>
              <a:rPr lang="en-US"/>
              <a:t>, y</a:t>
            </a:r>
            <a:r>
              <a:rPr lang="en-US" baseline="-25000"/>
              <a:t>h</a:t>
            </a:r>
            <a:r>
              <a:rPr lang="en-US"/>
              <a:t>, z</a:t>
            </a:r>
            <a:r>
              <a:rPr lang="en-US" baseline="-25000"/>
              <a:t>h</a:t>
            </a:r>
            <a:r>
              <a:rPr lang="en-US"/>
              <a:t>)</a:t>
            </a:r>
          </a:p>
          <a:p>
            <a:r>
              <a:rPr lang="en-US"/>
              <a:t>Ray</a:t>
            </a:r>
          </a:p>
          <a:p>
            <a:pPr lvl="1"/>
            <a:r>
              <a:rPr lang="en-US"/>
              <a:t>R(t)</a:t>
            </a:r>
            <a:r>
              <a:rPr lang="en-US" baseline="-25000"/>
              <a:t> </a:t>
            </a:r>
            <a:r>
              <a:rPr lang="en-US"/>
              <a:t>= R</a:t>
            </a:r>
            <a:r>
              <a:rPr lang="en-US" baseline="-25000"/>
              <a:t>o</a:t>
            </a:r>
            <a:r>
              <a:rPr lang="en-US"/>
              <a:t> + R</a:t>
            </a:r>
            <a:r>
              <a:rPr lang="en-US" baseline="-25000"/>
              <a:t>d</a:t>
            </a:r>
            <a:r>
              <a:rPr lang="en-US"/>
              <a:t>t </a:t>
            </a:r>
          </a:p>
          <a:p>
            <a:pPr lvl="1"/>
            <a:r>
              <a:rPr lang="en-US"/>
              <a:t>R</a:t>
            </a:r>
            <a:r>
              <a:rPr lang="en-US" baseline="-25000"/>
              <a:t>o </a:t>
            </a:r>
            <a:r>
              <a:rPr lang="en-US"/>
              <a:t>= (x</a:t>
            </a:r>
            <a:r>
              <a:rPr lang="en-US" baseline="-25000"/>
              <a:t>o</a:t>
            </a:r>
            <a:r>
              <a:rPr lang="en-US"/>
              <a:t>, y</a:t>
            </a:r>
            <a:r>
              <a:rPr lang="en-US" baseline="-25000"/>
              <a:t>o</a:t>
            </a:r>
            <a:r>
              <a:rPr lang="en-US"/>
              <a:t>, z</a:t>
            </a:r>
            <a:r>
              <a:rPr lang="en-US" baseline="-25000"/>
              <a:t>o</a:t>
            </a:r>
            <a:r>
              <a:rPr lang="en-US"/>
              <a:t>)</a:t>
            </a:r>
          </a:p>
          <a:p>
            <a:pPr lvl="1"/>
            <a:r>
              <a:rPr lang="en-US"/>
              <a:t>R</a:t>
            </a:r>
            <a:r>
              <a:rPr lang="en-US" baseline="-25000"/>
              <a:t>d </a:t>
            </a:r>
            <a:r>
              <a:rPr lang="en-US"/>
              <a:t>= (x</a:t>
            </a:r>
            <a:r>
              <a:rPr lang="en-US" baseline="-25000"/>
              <a:t>d</a:t>
            </a:r>
            <a:r>
              <a:rPr lang="en-US"/>
              <a:t>, y</a:t>
            </a:r>
            <a:r>
              <a:rPr lang="en-US" baseline="-25000"/>
              <a:t>d</a:t>
            </a:r>
            <a:r>
              <a:rPr lang="en-US"/>
              <a:t>, z</a:t>
            </a:r>
            <a:r>
              <a:rPr lang="en-US" baseline="-25000"/>
              <a:t>d</a:t>
            </a:r>
            <a:r>
              <a:rPr lang="en-US"/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Ray/Box Intersection (2)</a:t>
            </a:r>
          </a:p>
        </p:txBody>
      </p:sp>
      <p:sp>
        <p:nvSpPr>
          <p:cNvPr id="417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5511800"/>
          </a:xfrm>
        </p:spPr>
        <p:txBody>
          <a:bodyPr/>
          <a:lstStyle/>
          <a:p>
            <a:pPr marL="533400" indent="-533400"/>
            <a:r>
              <a:rPr lang="en-US" sz="2400"/>
              <a:t>Algorithm:</a:t>
            </a:r>
          </a:p>
          <a:p>
            <a:pPr marL="800100" lvl="1" indent="-457200">
              <a:buSzTx/>
              <a:buFont typeface="Wingdings" charset="0"/>
              <a:buAutoNum type="arabicPeriod"/>
            </a:pPr>
            <a:r>
              <a:rPr lang="en-US" sz="2000"/>
              <a:t>Set t</a:t>
            </a:r>
            <a:r>
              <a:rPr lang="en-US" sz="2000" baseline="-25000"/>
              <a:t>near</a:t>
            </a:r>
            <a:r>
              <a:rPr lang="en-US" sz="2000"/>
              <a:t> = -∞, t</a:t>
            </a:r>
            <a:r>
              <a:rPr lang="en-US" sz="2000" baseline="-25000"/>
              <a:t>far</a:t>
            </a:r>
            <a:r>
              <a:rPr lang="en-US" sz="2000"/>
              <a:t> = ∞</a:t>
            </a:r>
          </a:p>
          <a:p>
            <a:pPr marL="800100" lvl="1" indent="-457200">
              <a:buSzTx/>
              <a:buFont typeface="Wingdings" charset="0"/>
              <a:buAutoNum type="arabicPeriod"/>
            </a:pPr>
            <a:r>
              <a:rPr lang="en-US" sz="2000"/>
              <a:t>For the pair of X planes:</a:t>
            </a:r>
          </a:p>
          <a:p>
            <a:pPr marL="1066800" lvl="2" indent="-381000">
              <a:buSzTx/>
              <a:buFont typeface="Times New Roman" charset="0"/>
              <a:buAutoNum type="alphaLcPeriod"/>
            </a:pPr>
            <a:r>
              <a:rPr lang="en-US" sz="1800"/>
              <a:t>If x</a:t>
            </a:r>
            <a:r>
              <a:rPr lang="en-US" sz="1800" baseline="-25000"/>
              <a:t>d</a:t>
            </a:r>
            <a:r>
              <a:rPr lang="en-US" sz="1800"/>
              <a:t> = 0, the ray is parallel to the planes</a:t>
            </a:r>
          </a:p>
          <a:p>
            <a:pPr marL="1371600" lvl="3" indent="-342900"/>
            <a:r>
              <a:rPr lang="en-US" sz="1600"/>
              <a:t>If x</a:t>
            </a:r>
            <a:r>
              <a:rPr lang="en-US" sz="1600" baseline="-25000"/>
              <a:t>o</a:t>
            </a:r>
            <a:r>
              <a:rPr lang="en-US" sz="1600"/>
              <a:t>  &lt; x</a:t>
            </a:r>
            <a:r>
              <a:rPr lang="en-US" sz="1600" baseline="-25000"/>
              <a:t>l</a:t>
            </a:r>
            <a:r>
              <a:rPr lang="en-US" sz="1600"/>
              <a:t>  or x</a:t>
            </a:r>
            <a:r>
              <a:rPr lang="en-US" sz="1600" baseline="-25000"/>
              <a:t>o</a:t>
            </a:r>
            <a:r>
              <a:rPr lang="en-US" sz="1600"/>
              <a:t>  &gt; x</a:t>
            </a:r>
            <a:r>
              <a:rPr lang="en-US" sz="1600" baseline="-25000"/>
              <a:t>h</a:t>
            </a:r>
            <a:r>
              <a:rPr lang="en-US" sz="1600"/>
              <a:t>  then return FALSE (origin not between planes)</a:t>
            </a:r>
          </a:p>
          <a:p>
            <a:pPr marL="1066800" lvl="2" indent="-381000">
              <a:buSzTx/>
              <a:buFont typeface="Times New Roman" charset="0"/>
              <a:buAutoNum type="alphaLcPeriod"/>
            </a:pPr>
            <a:r>
              <a:rPr lang="en-US" sz="1800"/>
              <a:t>Else the ray is not parallel to the planes, so calculate intersection distances of planes</a:t>
            </a:r>
          </a:p>
          <a:p>
            <a:pPr marL="1371600" lvl="3" indent="-342900"/>
            <a:r>
              <a:rPr lang="en-US" sz="1600"/>
              <a:t>t</a:t>
            </a:r>
            <a:r>
              <a:rPr lang="en-US" sz="1600" baseline="-25000"/>
              <a:t>1</a:t>
            </a:r>
            <a:r>
              <a:rPr lang="en-US" sz="1600"/>
              <a:t> = (x</a:t>
            </a:r>
            <a:r>
              <a:rPr lang="en-US" sz="1600" baseline="-25000"/>
              <a:t>l</a:t>
            </a:r>
            <a:r>
              <a:rPr lang="en-US" sz="1600"/>
              <a:t> - x</a:t>
            </a:r>
            <a:r>
              <a:rPr lang="en-US" sz="1600" baseline="-25000"/>
              <a:t>o</a:t>
            </a:r>
            <a:r>
              <a:rPr lang="en-US" sz="1600"/>
              <a:t>) / x</a:t>
            </a:r>
            <a:r>
              <a:rPr lang="en-US" sz="1600" baseline="-25000"/>
              <a:t>d</a:t>
            </a:r>
            <a:r>
              <a:rPr lang="en-US" sz="1600"/>
              <a:t>  (time at which the ray intersects the minimum x plane)</a:t>
            </a:r>
          </a:p>
          <a:p>
            <a:pPr marL="1371600" lvl="3" indent="-342900"/>
            <a:r>
              <a:rPr lang="en-US" sz="1600"/>
              <a:t>t</a:t>
            </a:r>
            <a:r>
              <a:rPr lang="en-US" sz="1600" baseline="-25000"/>
              <a:t>2</a:t>
            </a:r>
            <a:r>
              <a:rPr lang="en-US" sz="1600"/>
              <a:t> = (x</a:t>
            </a:r>
            <a:r>
              <a:rPr lang="en-US" sz="1600" baseline="-25000"/>
              <a:t>h</a:t>
            </a:r>
            <a:r>
              <a:rPr lang="en-US" sz="1600"/>
              <a:t> - x</a:t>
            </a:r>
            <a:r>
              <a:rPr lang="en-US" sz="1600" baseline="-25000"/>
              <a:t>o</a:t>
            </a:r>
            <a:r>
              <a:rPr lang="en-US" sz="1600"/>
              <a:t>) / x</a:t>
            </a:r>
            <a:r>
              <a:rPr lang="en-US" sz="1600" baseline="-25000"/>
              <a:t>d</a:t>
            </a:r>
            <a:r>
              <a:rPr lang="en-US" sz="1600"/>
              <a:t> (time at which the ray intersects the maximum x plane)</a:t>
            </a:r>
          </a:p>
          <a:p>
            <a:pPr marL="1371600" lvl="3" indent="-342900"/>
            <a:r>
              <a:rPr lang="en-US" sz="1600"/>
              <a:t>If t</a:t>
            </a:r>
            <a:r>
              <a:rPr lang="en-US" sz="1600" baseline="-25000"/>
              <a:t>1</a:t>
            </a:r>
            <a:r>
              <a:rPr lang="en-US" sz="1600"/>
              <a:t>  &gt; t</a:t>
            </a:r>
            <a:r>
              <a:rPr lang="en-US" sz="1600" baseline="-25000"/>
              <a:t>2</a:t>
            </a:r>
            <a:r>
              <a:rPr lang="en-US" sz="1600"/>
              <a:t>  swap t</a:t>
            </a:r>
            <a:r>
              <a:rPr lang="en-US" sz="1600" baseline="-25000"/>
              <a:t>1</a:t>
            </a:r>
            <a:r>
              <a:rPr lang="en-US" sz="1600"/>
              <a:t>  and t</a:t>
            </a:r>
            <a:r>
              <a:rPr lang="en-US" sz="1600" baseline="-25000"/>
              <a:t>2</a:t>
            </a:r>
            <a:r>
              <a:rPr lang="en-US" sz="1600"/>
              <a:t> </a:t>
            </a:r>
          </a:p>
          <a:p>
            <a:pPr marL="1371600" lvl="3" indent="-342900"/>
            <a:r>
              <a:rPr lang="en-US" sz="1600"/>
              <a:t>If t</a:t>
            </a:r>
            <a:r>
              <a:rPr lang="en-US" sz="1600" baseline="-25000"/>
              <a:t>1</a:t>
            </a:r>
            <a:r>
              <a:rPr lang="en-US" sz="1600"/>
              <a:t>  &gt; t</a:t>
            </a:r>
            <a:r>
              <a:rPr lang="en-US" sz="1600" baseline="-25000"/>
              <a:t>near</a:t>
            </a:r>
            <a:r>
              <a:rPr lang="en-US" sz="1600"/>
              <a:t> , set t</a:t>
            </a:r>
            <a:r>
              <a:rPr lang="en-US" sz="1600" baseline="-25000"/>
              <a:t>near</a:t>
            </a:r>
            <a:r>
              <a:rPr lang="en-US" sz="1600"/>
              <a:t>  = t</a:t>
            </a:r>
            <a:r>
              <a:rPr lang="en-US" sz="1600" baseline="-25000"/>
              <a:t>1</a:t>
            </a:r>
            <a:r>
              <a:rPr lang="en-US" sz="1600"/>
              <a:t> </a:t>
            </a:r>
          </a:p>
          <a:p>
            <a:pPr marL="1371600" lvl="3" indent="-342900"/>
            <a:r>
              <a:rPr lang="en-US" sz="1600"/>
              <a:t>If t</a:t>
            </a:r>
            <a:r>
              <a:rPr lang="en-US" sz="1600" baseline="-25000"/>
              <a:t>2</a:t>
            </a:r>
            <a:r>
              <a:rPr lang="en-US" sz="1600"/>
              <a:t>  &lt; t</a:t>
            </a:r>
            <a:r>
              <a:rPr lang="en-US" sz="1600" baseline="-25000"/>
              <a:t>far</a:t>
            </a:r>
            <a:r>
              <a:rPr lang="en-US" sz="1600"/>
              <a:t> , set t</a:t>
            </a:r>
            <a:r>
              <a:rPr lang="en-US" sz="1600" baseline="-25000"/>
              <a:t>far</a:t>
            </a:r>
            <a:r>
              <a:rPr lang="en-US" sz="1600"/>
              <a:t>  = t</a:t>
            </a:r>
            <a:r>
              <a:rPr lang="en-US" sz="1600" baseline="-25000"/>
              <a:t>2</a:t>
            </a:r>
            <a:r>
              <a:rPr lang="en-US" sz="1600"/>
              <a:t> </a:t>
            </a:r>
          </a:p>
          <a:p>
            <a:pPr marL="1371600" lvl="3" indent="-342900"/>
            <a:r>
              <a:rPr lang="en-US" sz="1600"/>
              <a:t>If t</a:t>
            </a:r>
            <a:r>
              <a:rPr lang="en-US" sz="1600" baseline="-25000"/>
              <a:t>near</a:t>
            </a:r>
            <a:r>
              <a:rPr lang="en-US" sz="1600"/>
              <a:t>  &gt; t</a:t>
            </a:r>
            <a:r>
              <a:rPr lang="en-US" sz="1600" baseline="-25000"/>
              <a:t>far</a:t>
            </a:r>
            <a:r>
              <a:rPr lang="en-US" sz="1600"/>
              <a:t>  box is missed so return FALSE</a:t>
            </a:r>
          </a:p>
          <a:p>
            <a:pPr marL="1371600" lvl="3" indent="-342900"/>
            <a:r>
              <a:rPr lang="en-US" sz="1600"/>
              <a:t>If t</a:t>
            </a:r>
            <a:r>
              <a:rPr lang="en-US" sz="1600" baseline="-25000"/>
              <a:t>far</a:t>
            </a:r>
            <a:r>
              <a:rPr lang="en-US" sz="1600"/>
              <a:t>  &lt; 0 box is behind ray so return FALSE</a:t>
            </a:r>
          </a:p>
          <a:p>
            <a:pPr marL="800100" lvl="1" indent="-457200">
              <a:buSzTx/>
              <a:buFont typeface="Times New Roman" charset="0"/>
              <a:buAutoNum type="arabicPeriod"/>
            </a:pPr>
            <a:r>
              <a:rPr lang="en-US" sz="2000"/>
              <a:t>Repeat step 2 for Y then Z</a:t>
            </a:r>
          </a:p>
          <a:p>
            <a:pPr marL="800100" lvl="1" indent="-457200">
              <a:buSzTx/>
              <a:buFont typeface="Times New Roman" charset="0"/>
              <a:buAutoNum type="arabicPeriod"/>
            </a:pPr>
            <a:r>
              <a:rPr lang="en-US" sz="2000"/>
              <a:t>All tests survived, so return TRUE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Ray/Box Intersection example 1</a:t>
            </a:r>
          </a:p>
        </p:txBody>
      </p:sp>
      <p:sp>
        <p:nvSpPr>
          <p:cNvPr id="418820" name="Line 4"/>
          <p:cNvSpPr>
            <a:spLocks noChangeShapeType="1"/>
          </p:cNvSpPr>
          <p:nvPr/>
        </p:nvSpPr>
        <p:spPr bwMode="auto">
          <a:xfrm>
            <a:off x="5103813" y="1136650"/>
            <a:ext cx="11112" cy="434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8821" name="Line 5"/>
          <p:cNvSpPr>
            <a:spLocks noChangeShapeType="1"/>
          </p:cNvSpPr>
          <p:nvPr/>
        </p:nvSpPr>
        <p:spPr bwMode="auto">
          <a:xfrm>
            <a:off x="3662363" y="1262063"/>
            <a:ext cx="23812" cy="42275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8822" name="Line 6"/>
          <p:cNvSpPr>
            <a:spLocks noChangeShapeType="1"/>
          </p:cNvSpPr>
          <p:nvPr/>
        </p:nvSpPr>
        <p:spPr bwMode="auto">
          <a:xfrm>
            <a:off x="1122363" y="2997200"/>
            <a:ext cx="5149850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8823" name="Line 7"/>
          <p:cNvSpPr>
            <a:spLocks noChangeShapeType="1"/>
          </p:cNvSpPr>
          <p:nvPr/>
        </p:nvSpPr>
        <p:spPr bwMode="auto">
          <a:xfrm>
            <a:off x="803275" y="4286250"/>
            <a:ext cx="537527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8824" name="Text Box 8"/>
          <p:cNvSpPr txBox="1">
            <a:spLocks noChangeArrowheads="1"/>
          </p:cNvSpPr>
          <p:nvPr/>
        </p:nvSpPr>
        <p:spPr bwMode="auto">
          <a:xfrm>
            <a:off x="6419850" y="267493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h</a:t>
            </a:r>
            <a:endParaRPr lang="en-US"/>
          </a:p>
        </p:txBody>
      </p:sp>
      <p:sp>
        <p:nvSpPr>
          <p:cNvPr id="418825" name="Text Box 9"/>
          <p:cNvSpPr txBox="1">
            <a:spLocks noChangeArrowheads="1"/>
          </p:cNvSpPr>
          <p:nvPr/>
        </p:nvSpPr>
        <p:spPr bwMode="auto">
          <a:xfrm>
            <a:off x="6510338" y="3975100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l</a:t>
            </a:r>
            <a:endParaRPr lang="en-US"/>
          </a:p>
        </p:txBody>
      </p:sp>
      <p:sp>
        <p:nvSpPr>
          <p:cNvPr id="418826" name="Text Box 10"/>
          <p:cNvSpPr txBox="1">
            <a:spLocks noChangeArrowheads="1"/>
          </p:cNvSpPr>
          <p:nvPr/>
        </p:nvSpPr>
        <p:spPr bwMode="auto">
          <a:xfrm>
            <a:off x="4932363" y="559752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h</a:t>
            </a:r>
            <a:endParaRPr lang="en-US"/>
          </a:p>
        </p:txBody>
      </p:sp>
      <p:sp>
        <p:nvSpPr>
          <p:cNvPr id="418827" name="Text Box 11"/>
          <p:cNvSpPr txBox="1">
            <a:spLocks noChangeArrowheads="1"/>
          </p:cNvSpPr>
          <p:nvPr/>
        </p:nvSpPr>
        <p:spPr bwMode="auto">
          <a:xfrm>
            <a:off x="3452813" y="5564188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l</a:t>
            </a:r>
            <a:endParaRPr lang="en-US"/>
          </a:p>
        </p:txBody>
      </p:sp>
      <p:sp>
        <p:nvSpPr>
          <p:cNvPr id="418828" name="Line 12"/>
          <p:cNvSpPr>
            <a:spLocks noChangeShapeType="1"/>
          </p:cNvSpPr>
          <p:nvPr/>
        </p:nvSpPr>
        <p:spPr bwMode="auto">
          <a:xfrm flipV="1">
            <a:off x="728663" y="1112838"/>
            <a:ext cx="5719762" cy="3533775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8829" name="Text Box 13"/>
          <p:cNvSpPr txBox="1">
            <a:spLocks noChangeArrowheads="1"/>
          </p:cNvSpPr>
          <p:nvPr/>
        </p:nvSpPr>
        <p:spPr bwMode="auto">
          <a:xfrm>
            <a:off x="639763" y="47767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o</a:t>
            </a:r>
            <a:endParaRPr lang="en-US"/>
          </a:p>
        </p:txBody>
      </p:sp>
      <p:sp>
        <p:nvSpPr>
          <p:cNvPr id="418830" name="Oval 14"/>
          <p:cNvSpPr>
            <a:spLocks noChangeArrowheads="1"/>
          </p:cNvSpPr>
          <p:nvPr/>
        </p:nvSpPr>
        <p:spPr bwMode="auto">
          <a:xfrm>
            <a:off x="715963" y="4584700"/>
            <a:ext cx="88900" cy="98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8845" name="Group 29"/>
          <p:cNvGrpSpPr>
            <a:grpSpLocks/>
          </p:cNvGrpSpPr>
          <p:nvPr/>
        </p:nvGrpSpPr>
        <p:grpSpPr bwMode="auto">
          <a:xfrm>
            <a:off x="1176338" y="4217988"/>
            <a:ext cx="471487" cy="611187"/>
            <a:chOff x="741" y="2657"/>
            <a:chExt cx="297" cy="385"/>
          </a:xfrm>
        </p:grpSpPr>
        <p:sp>
          <p:nvSpPr>
            <p:cNvPr id="418831" name="Oval 15"/>
            <p:cNvSpPr>
              <a:spLocks noChangeArrowheads="1"/>
            </p:cNvSpPr>
            <p:nvPr/>
          </p:nvSpPr>
          <p:spPr bwMode="auto">
            <a:xfrm>
              <a:off x="804" y="2657"/>
              <a:ext cx="56" cy="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35" name="Text Box 19"/>
            <p:cNvSpPr txBox="1">
              <a:spLocks noChangeArrowheads="1"/>
            </p:cNvSpPr>
            <p:nvPr/>
          </p:nvSpPr>
          <p:spPr bwMode="auto">
            <a:xfrm>
              <a:off x="741" y="2754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1y</a:t>
              </a:r>
              <a:endParaRPr lang="en-US"/>
            </a:p>
          </p:txBody>
        </p:sp>
      </p:grpSp>
      <p:grpSp>
        <p:nvGrpSpPr>
          <p:cNvPr id="418844" name="Group 28"/>
          <p:cNvGrpSpPr>
            <a:grpSpLocks/>
          </p:cNvGrpSpPr>
          <p:nvPr/>
        </p:nvGrpSpPr>
        <p:grpSpPr bwMode="auto">
          <a:xfrm>
            <a:off x="3157538" y="2949575"/>
            <a:ext cx="471487" cy="511175"/>
            <a:chOff x="1989" y="1858"/>
            <a:chExt cx="297" cy="322"/>
          </a:xfrm>
        </p:grpSpPr>
        <p:sp>
          <p:nvSpPr>
            <p:cNvPr id="418832" name="Oval 16"/>
            <p:cNvSpPr>
              <a:spLocks noChangeArrowheads="1"/>
            </p:cNvSpPr>
            <p:nvPr/>
          </p:nvSpPr>
          <p:spPr bwMode="auto">
            <a:xfrm>
              <a:off x="2115" y="1858"/>
              <a:ext cx="56" cy="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36" name="Text Box 20"/>
            <p:cNvSpPr txBox="1">
              <a:spLocks noChangeArrowheads="1"/>
            </p:cNvSpPr>
            <p:nvPr/>
          </p:nvSpPr>
          <p:spPr bwMode="auto">
            <a:xfrm>
              <a:off x="1989" y="1892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2y</a:t>
              </a:r>
              <a:endParaRPr lang="en-US"/>
            </a:p>
          </p:txBody>
        </p:sp>
      </p:grpSp>
      <p:grpSp>
        <p:nvGrpSpPr>
          <p:cNvPr id="418842" name="Group 26"/>
          <p:cNvGrpSpPr>
            <a:grpSpLocks/>
          </p:cNvGrpSpPr>
          <p:nvPr/>
        </p:nvGrpSpPr>
        <p:grpSpPr bwMode="auto">
          <a:xfrm>
            <a:off x="5068888" y="1895475"/>
            <a:ext cx="614362" cy="457200"/>
            <a:chOff x="3193" y="1194"/>
            <a:chExt cx="387" cy="288"/>
          </a:xfrm>
        </p:grpSpPr>
        <p:sp>
          <p:nvSpPr>
            <p:cNvPr id="418834" name="Oval 18"/>
            <p:cNvSpPr>
              <a:spLocks noChangeArrowheads="1"/>
            </p:cNvSpPr>
            <p:nvPr/>
          </p:nvSpPr>
          <p:spPr bwMode="auto">
            <a:xfrm>
              <a:off x="3193" y="1194"/>
              <a:ext cx="56" cy="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37" name="Text Box 21"/>
            <p:cNvSpPr txBox="1">
              <a:spLocks noChangeArrowheads="1"/>
            </p:cNvSpPr>
            <p:nvPr/>
          </p:nvSpPr>
          <p:spPr bwMode="auto">
            <a:xfrm>
              <a:off x="3283" y="1194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2x</a:t>
              </a:r>
              <a:endParaRPr lang="en-US"/>
            </a:p>
          </p:txBody>
        </p:sp>
      </p:grpSp>
      <p:grpSp>
        <p:nvGrpSpPr>
          <p:cNvPr id="418843" name="Group 27"/>
          <p:cNvGrpSpPr>
            <a:grpSpLocks/>
          </p:cNvGrpSpPr>
          <p:nvPr/>
        </p:nvGrpSpPr>
        <p:grpSpPr bwMode="auto">
          <a:xfrm>
            <a:off x="3182938" y="2214563"/>
            <a:ext cx="525462" cy="652462"/>
            <a:chOff x="2005" y="1395"/>
            <a:chExt cx="331" cy="411"/>
          </a:xfrm>
        </p:grpSpPr>
        <p:sp>
          <p:nvSpPr>
            <p:cNvPr id="418833" name="Oval 17"/>
            <p:cNvSpPr>
              <a:spLocks noChangeArrowheads="1"/>
            </p:cNvSpPr>
            <p:nvPr/>
          </p:nvSpPr>
          <p:spPr bwMode="auto">
            <a:xfrm>
              <a:off x="2280" y="1744"/>
              <a:ext cx="56" cy="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38" name="Text Box 22"/>
            <p:cNvSpPr txBox="1">
              <a:spLocks noChangeArrowheads="1"/>
            </p:cNvSpPr>
            <p:nvPr/>
          </p:nvSpPr>
          <p:spPr bwMode="auto">
            <a:xfrm>
              <a:off x="2005" y="1395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1x</a:t>
              </a:r>
              <a:endParaRPr lang="en-US"/>
            </a:p>
          </p:txBody>
        </p:sp>
      </p:grpSp>
      <p:sp>
        <p:nvSpPr>
          <p:cNvPr id="418839" name="Text Box 23"/>
          <p:cNvSpPr txBox="1">
            <a:spLocks noChangeArrowheads="1"/>
          </p:cNvSpPr>
          <p:nvPr/>
        </p:nvSpPr>
        <p:spPr bwMode="auto">
          <a:xfrm>
            <a:off x="2185988" y="1527175"/>
            <a:ext cx="49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far</a:t>
            </a:r>
            <a:endParaRPr lang="en-US"/>
          </a:p>
        </p:txBody>
      </p:sp>
      <p:sp>
        <p:nvSpPr>
          <p:cNvPr id="418840" name="Text Box 24"/>
          <p:cNvSpPr txBox="1">
            <a:spLocks noChangeArrowheads="1"/>
          </p:cNvSpPr>
          <p:nvPr/>
        </p:nvSpPr>
        <p:spPr bwMode="auto">
          <a:xfrm>
            <a:off x="1509713" y="2273300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near</a:t>
            </a:r>
            <a:endParaRPr lang="en-US"/>
          </a:p>
        </p:txBody>
      </p:sp>
      <p:sp>
        <p:nvSpPr>
          <p:cNvPr id="418846" name="Line 30"/>
          <p:cNvSpPr>
            <a:spLocks noChangeShapeType="1"/>
          </p:cNvSpPr>
          <p:nvPr/>
        </p:nvSpPr>
        <p:spPr bwMode="auto">
          <a:xfrm>
            <a:off x="2693988" y="1816100"/>
            <a:ext cx="2360612" cy="87313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8847" name="Line 31"/>
          <p:cNvSpPr>
            <a:spLocks noChangeShapeType="1"/>
          </p:cNvSpPr>
          <p:nvPr/>
        </p:nvSpPr>
        <p:spPr bwMode="auto">
          <a:xfrm>
            <a:off x="2081213" y="2622550"/>
            <a:ext cx="1531937" cy="138113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8849" name="Line 33"/>
          <p:cNvSpPr>
            <a:spLocks noChangeShapeType="1"/>
          </p:cNvSpPr>
          <p:nvPr/>
        </p:nvSpPr>
        <p:spPr bwMode="auto">
          <a:xfrm>
            <a:off x="2673350" y="1808163"/>
            <a:ext cx="679450" cy="1144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8" grpId="0" animBg="1"/>
      <p:bldP spid="418829" grpId="0"/>
      <p:bldP spid="418830" grpId="0" animBg="1"/>
      <p:bldP spid="418839" grpId="0"/>
      <p:bldP spid="418840" grpId="0"/>
      <p:bldP spid="418846" grpId="0" animBg="1"/>
      <p:bldP spid="418847" grpId="0" animBg="1"/>
      <p:bldP spid="4188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638800"/>
          </a:xfrm>
        </p:spPr>
        <p:txBody>
          <a:bodyPr/>
          <a:lstStyle/>
          <a:p>
            <a:pPr defTabSz="1090613">
              <a:tabLst>
                <a:tab pos="746125" algn="l"/>
              </a:tabLst>
            </a:pPr>
            <a:r>
              <a:rPr lang="en-US"/>
              <a:t>Next, simplify the equation:</a:t>
            </a:r>
          </a:p>
          <a:p>
            <a:pPr marL="1254125" lvl="2" defTabSz="1090613">
              <a:spcBef>
                <a:spcPct val="50000"/>
              </a:spcBef>
              <a:buFont typeface="Times New Roman" charset="0"/>
              <a:buNone/>
              <a:tabLst>
                <a:tab pos="746125" algn="l"/>
              </a:tabLst>
            </a:pP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 i="1" baseline="-25000"/>
              <a:t>0</a:t>
            </a:r>
            <a:r>
              <a:rPr lang="en-US" sz="2400" i="1"/>
              <a:t> + x</a:t>
            </a:r>
            <a:r>
              <a:rPr lang="en-US" sz="2400" i="1" baseline="-25000"/>
              <a:t>d</a:t>
            </a:r>
            <a:r>
              <a:rPr lang="en-US" sz="2400" i="1"/>
              <a:t>t</a:t>
            </a:r>
            <a:r>
              <a:rPr lang="en-US" sz="2400"/>
              <a:t>  - </a:t>
            </a:r>
            <a:r>
              <a:rPr lang="en-US" sz="2400" i="1"/>
              <a:t>x</a:t>
            </a:r>
            <a:r>
              <a:rPr lang="en-US" sz="2400" i="1" baseline="-25000"/>
              <a:t>c</a:t>
            </a:r>
            <a:r>
              <a:rPr lang="en-US" sz="2400"/>
              <a:t>)</a:t>
            </a:r>
            <a:r>
              <a:rPr lang="en-US" sz="2400" baseline="30000"/>
              <a:t>2</a:t>
            </a:r>
            <a:r>
              <a:rPr lang="en-US" sz="2400" i="1"/>
              <a:t> + </a:t>
            </a:r>
            <a:r>
              <a:rPr lang="en-US" sz="2400"/>
              <a:t>(</a:t>
            </a:r>
            <a:r>
              <a:rPr lang="en-US" sz="2400" i="1"/>
              <a:t>y</a:t>
            </a:r>
            <a:r>
              <a:rPr lang="en-US" sz="2400" i="1" baseline="-25000"/>
              <a:t>0</a:t>
            </a:r>
            <a:r>
              <a:rPr lang="en-US" sz="2400" i="1"/>
              <a:t> + y</a:t>
            </a:r>
            <a:r>
              <a:rPr lang="en-US" sz="2400" i="1" baseline="-25000"/>
              <a:t>d</a:t>
            </a:r>
            <a:r>
              <a:rPr lang="en-US" sz="2400" i="1"/>
              <a:t>t</a:t>
            </a:r>
            <a:r>
              <a:rPr lang="en-US" sz="2400"/>
              <a:t>  - </a:t>
            </a:r>
            <a:r>
              <a:rPr lang="en-US" sz="2400" i="1"/>
              <a:t>y</a:t>
            </a:r>
            <a:r>
              <a:rPr lang="en-US" sz="2400" i="1" baseline="-25000"/>
              <a:t>c</a:t>
            </a:r>
            <a:r>
              <a:rPr lang="en-US" sz="2400"/>
              <a:t>)</a:t>
            </a:r>
            <a:r>
              <a:rPr lang="en-US" sz="2400" baseline="30000"/>
              <a:t>2</a:t>
            </a:r>
            <a:r>
              <a:rPr lang="en-US" sz="2400" i="1"/>
              <a:t> + </a:t>
            </a:r>
            <a:r>
              <a:rPr lang="en-US" sz="2400"/>
              <a:t>(</a:t>
            </a:r>
            <a:r>
              <a:rPr lang="en-US" sz="2400" i="1"/>
              <a:t>z</a:t>
            </a:r>
            <a:r>
              <a:rPr lang="en-US" sz="2400" i="1" baseline="-25000"/>
              <a:t>0</a:t>
            </a:r>
            <a:r>
              <a:rPr lang="en-US" sz="2400" i="1"/>
              <a:t> + z</a:t>
            </a:r>
            <a:r>
              <a:rPr lang="en-US" sz="2400" i="1" baseline="-25000"/>
              <a:t>d</a:t>
            </a:r>
            <a:r>
              <a:rPr lang="en-US" sz="2400" i="1"/>
              <a:t>t</a:t>
            </a:r>
            <a:r>
              <a:rPr lang="en-US" sz="2400"/>
              <a:t>  - </a:t>
            </a:r>
            <a:r>
              <a:rPr lang="en-US" sz="2400" i="1"/>
              <a:t>z</a:t>
            </a:r>
            <a:r>
              <a:rPr lang="en-US" sz="2400" i="1" baseline="-25000"/>
              <a:t>c</a:t>
            </a:r>
            <a:r>
              <a:rPr lang="en-US" sz="2400"/>
              <a:t>)</a:t>
            </a:r>
            <a:r>
              <a:rPr lang="en-US" sz="2400" baseline="30000"/>
              <a:t>2</a:t>
            </a:r>
            <a:r>
              <a:rPr lang="en-US" sz="2400" i="1" baseline="30000"/>
              <a:t> </a:t>
            </a:r>
            <a:r>
              <a:rPr lang="en-US" sz="2400" i="1"/>
              <a:t>= r</a:t>
            </a:r>
            <a:r>
              <a:rPr lang="en-US" sz="2400" baseline="30000"/>
              <a:t>2</a:t>
            </a:r>
          </a:p>
          <a:p>
            <a:pPr marL="1254125" lvl="2" defTabSz="1090613">
              <a:spcBef>
                <a:spcPct val="50000"/>
              </a:spcBef>
              <a:buFont typeface="Times New Roman" charset="0"/>
              <a:buNone/>
              <a:tabLst>
                <a:tab pos="746125" algn="l"/>
              </a:tabLst>
            </a:pPr>
            <a:endParaRPr lang="en-US" sz="2400" baseline="30000"/>
          </a:p>
          <a:p>
            <a:pPr marL="1254125" lvl="2" defTabSz="1090613">
              <a:spcBef>
                <a:spcPct val="50000"/>
              </a:spcBef>
              <a:buFont typeface="Times New Roman" charset="0"/>
              <a:buNone/>
              <a:tabLst>
                <a:tab pos="746125" algn="l"/>
              </a:tabLst>
            </a:pPr>
            <a:endParaRPr lang="en-US" sz="2400" baseline="30000"/>
          </a:p>
          <a:p>
            <a:pPr defTabSz="1090613">
              <a:buFontTx/>
              <a:buNone/>
              <a:tabLst>
                <a:tab pos="746125" algn="l"/>
              </a:tabLst>
            </a:pPr>
            <a:r>
              <a:rPr lang="en-US">
                <a:latin typeface="Symbol" charset="0"/>
              </a:rPr>
              <a:t>	Þ	</a:t>
            </a:r>
            <a:r>
              <a:rPr lang="en-US" sz="2400">
                <a:solidFill>
                  <a:srgbClr val="783C00"/>
                </a:solidFill>
                <a:cs typeface="Times New Roman" charset="0"/>
              </a:rPr>
              <a:t>(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x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d</a:t>
            </a:r>
            <a:r>
              <a:rPr lang="en-US" sz="2400" baseline="30000">
                <a:solidFill>
                  <a:srgbClr val="783C00"/>
                </a:solidFill>
                <a:cs typeface="Times New Roman" charset="0"/>
              </a:rPr>
              <a:t>2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 + y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d</a:t>
            </a:r>
            <a:r>
              <a:rPr lang="en-US" sz="2400" baseline="30000">
                <a:solidFill>
                  <a:srgbClr val="783C00"/>
                </a:solidFill>
                <a:cs typeface="Times New Roman" charset="0"/>
              </a:rPr>
              <a:t>2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 + z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d</a:t>
            </a:r>
            <a:r>
              <a:rPr lang="en-US" sz="2400" baseline="30000">
                <a:solidFill>
                  <a:srgbClr val="783C00"/>
                </a:solidFill>
                <a:cs typeface="Times New Roman" charset="0"/>
              </a:rPr>
              <a:t>2</a:t>
            </a:r>
            <a:r>
              <a:rPr lang="en-US" sz="2400">
                <a:solidFill>
                  <a:srgbClr val="783C00"/>
                </a:solidFill>
                <a:cs typeface="Times New Roman" charset="0"/>
              </a:rPr>
              <a:t>)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t</a:t>
            </a:r>
            <a:r>
              <a:rPr lang="en-US" sz="2400" baseline="30000">
                <a:solidFill>
                  <a:srgbClr val="783C00"/>
                </a:solidFill>
                <a:cs typeface="Times New Roman" charset="0"/>
              </a:rPr>
              <a:t>2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 + </a:t>
            </a:r>
          </a:p>
          <a:p>
            <a:pPr defTabSz="1090613">
              <a:buFontTx/>
              <a:buNone/>
              <a:tabLst>
                <a:tab pos="746125" algn="l"/>
              </a:tabLst>
            </a:pP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		</a:t>
            </a:r>
            <a:r>
              <a:rPr lang="en-US" sz="2400">
                <a:solidFill>
                  <a:srgbClr val="783C00"/>
                </a:solidFill>
                <a:cs typeface="Times New Roman" charset="0"/>
              </a:rPr>
              <a:t>2(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x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d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x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o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 - x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d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x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c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+ y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d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y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o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 - y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d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y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c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+ z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d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z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o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 - z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d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z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c</a:t>
            </a:r>
            <a:r>
              <a:rPr lang="en-US" sz="2400">
                <a:solidFill>
                  <a:srgbClr val="783C00"/>
                </a:solidFill>
                <a:cs typeface="Times New Roman" charset="0"/>
              </a:rPr>
              <a:t>)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t + </a:t>
            </a:r>
          </a:p>
          <a:p>
            <a:pPr defTabSz="1090613">
              <a:buFontTx/>
              <a:buNone/>
              <a:tabLst>
                <a:tab pos="746125" algn="l"/>
              </a:tabLst>
            </a:pP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		</a:t>
            </a:r>
            <a:r>
              <a:rPr lang="en-US" sz="2400">
                <a:solidFill>
                  <a:srgbClr val="783C00"/>
                </a:solidFill>
                <a:cs typeface="Times New Roman" charset="0"/>
              </a:rPr>
              <a:t>(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x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o</a:t>
            </a:r>
            <a:r>
              <a:rPr lang="en-US" sz="2400" baseline="30000">
                <a:solidFill>
                  <a:srgbClr val="783C00"/>
                </a:solidFill>
                <a:cs typeface="Times New Roman" charset="0"/>
              </a:rPr>
              <a:t>2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- </a:t>
            </a:r>
            <a:r>
              <a:rPr lang="en-US" sz="2400">
                <a:solidFill>
                  <a:srgbClr val="783C00"/>
                </a:solidFill>
                <a:cs typeface="Times New Roman" charset="0"/>
              </a:rPr>
              <a:t>2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x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o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x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c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+ x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c</a:t>
            </a:r>
            <a:r>
              <a:rPr lang="en-US" sz="2400" baseline="30000">
                <a:solidFill>
                  <a:srgbClr val="783C00"/>
                </a:solidFill>
                <a:cs typeface="Times New Roman" charset="0"/>
              </a:rPr>
              <a:t>2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+ y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o</a:t>
            </a:r>
            <a:r>
              <a:rPr lang="en-US" sz="2400" baseline="30000">
                <a:solidFill>
                  <a:srgbClr val="783C00"/>
                </a:solidFill>
                <a:cs typeface="Times New Roman" charset="0"/>
              </a:rPr>
              <a:t>2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- </a:t>
            </a:r>
            <a:r>
              <a:rPr lang="en-US" sz="2400">
                <a:solidFill>
                  <a:srgbClr val="783C00"/>
                </a:solidFill>
                <a:cs typeface="Times New Roman" charset="0"/>
              </a:rPr>
              <a:t>2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y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o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y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c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+ y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c</a:t>
            </a:r>
            <a:r>
              <a:rPr lang="en-US" sz="2400" baseline="30000">
                <a:solidFill>
                  <a:srgbClr val="783C00"/>
                </a:solidFill>
                <a:cs typeface="Times New Roman" charset="0"/>
              </a:rPr>
              <a:t>2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+ z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o</a:t>
            </a:r>
            <a:r>
              <a:rPr lang="en-US" sz="2400" baseline="30000">
                <a:solidFill>
                  <a:srgbClr val="783C00"/>
                </a:solidFill>
                <a:cs typeface="Times New Roman" charset="0"/>
              </a:rPr>
              <a:t>2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-</a:t>
            </a:r>
            <a:r>
              <a:rPr lang="en-US" sz="2400">
                <a:solidFill>
                  <a:srgbClr val="783C00"/>
                </a:solidFill>
                <a:cs typeface="Times New Roman" charset="0"/>
              </a:rPr>
              <a:t>2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z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o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z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c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+ z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c</a:t>
            </a:r>
            <a:r>
              <a:rPr lang="en-US" sz="2400" baseline="30000">
                <a:solidFill>
                  <a:srgbClr val="783C00"/>
                </a:solidFill>
                <a:cs typeface="Times New Roman" charset="0"/>
              </a:rPr>
              <a:t>2</a:t>
            </a:r>
            <a:r>
              <a:rPr lang="en-US" sz="2400">
                <a:solidFill>
                  <a:srgbClr val="783C00"/>
                </a:solidFill>
                <a:cs typeface="Times New Roman" charset="0"/>
              </a:rPr>
              <a:t>)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 </a:t>
            </a:r>
          </a:p>
          <a:p>
            <a:pPr defTabSz="1090613">
              <a:buFontTx/>
              <a:buNone/>
              <a:tabLst>
                <a:tab pos="746125" algn="l"/>
              </a:tabLst>
            </a:pP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		= r</a:t>
            </a:r>
            <a:r>
              <a:rPr lang="en-US" sz="2400" i="1" baseline="30000">
                <a:solidFill>
                  <a:srgbClr val="783C00"/>
                </a:solidFill>
                <a:cs typeface="Times New Roman" charset="0"/>
              </a:rPr>
              <a:t>2</a:t>
            </a:r>
            <a:r>
              <a:rPr lang="en-US" sz="2400" i="1">
                <a:solidFill>
                  <a:srgbClr val="783C00"/>
                </a:solidFill>
              </a:rPr>
              <a:t> 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Ray-Sphere Intersections</a:t>
            </a:r>
            <a:endParaRPr lang="en-US" sz="2000">
              <a:solidFill>
                <a:srgbClr val="00008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Ray/Box Intersection example 2</a:t>
            </a:r>
          </a:p>
        </p:txBody>
      </p:sp>
      <p:sp>
        <p:nvSpPr>
          <p:cNvPr id="419843" name="Line 3"/>
          <p:cNvSpPr>
            <a:spLocks noChangeShapeType="1"/>
          </p:cNvSpPr>
          <p:nvPr/>
        </p:nvSpPr>
        <p:spPr bwMode="auto">
          <a:xfrm>
            <a:off x="5103813" y="1136650"/>
            <a:ext cx="11112" cy="434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844" name="Line 4"/>
          <p:cNvSpPr>
            <a:spLocks noChangeShapeType="1"/>
          </p:cNvSpPr>
          <p:nvPr/>
        </p:nvSpPr>
        <p:spPr bwMode="auto">
          <a:xfrm>
            <a:off x="3662363" y="1262063"/>
            <a:ext cx="23812" cy="42275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845" name="Line 5"/>
          <p:cNvSpPr>
            <a:spLocks noChangeShapeType="1"/>
          </p:cNvSpPr>
          <p:nvPr/>
        </p:nvSpPr>
        <p:spPr bwMode="auto">
          <a:xfrm>
            <a:off x="1122363" y="2997200"/>
            <a:ext cx="5149850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846" name="Line 6"/>
          <p:cNvSpPr>
            <a:spLocks noChangeShapeType="1"/>
          </p:cNvSpPr>
          <p:nvPr/>
        </p:nvSpPr>
        <p:spPr bwMode="auto">
          <a:xfrm>
            <a:off x="803275" y="4286250"/>
            <a:ext cx="537527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847" name="Text Box 7"/>
          <p:cNvSpPr txBox="1">
            <a:spLocks noChangeArrowheads="1"/>
          </p:cNvSpPr>
          <p:nvPr/>
        </p:nvSpPr>
        <p:spPr bwMode="auto">
          <a:xfrm>
            <a:off x="6419850" y="267493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h</a:t>
            </a:r>
            <a:endParaRPr lang="en-US"/>
          </a:p>
        </p:txBody>
      </p:sp>
      <p:sp>
        <p:nvSpPr>
          <p:cNvPr id="419848" name="Text Box 8"/>
          <p:cNvSpPr txBox="1">
            <a:spLocks noChangeArrowheads="1"/>
          </p:cNvSpPr>
          <p:nvPr/>
        </p:nvSpPr>
        <p:spPr bwMode="auto">
          <a:xfrm>
            <a:off x="6510338" y="3975100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  <a:r>
              <a:rPr lang="en-US" baseline="-25000"/>
              <a:t>l</a:t>
            </a:r>
            <a:endParaRPr lang="en-US"/>
          </a:p>
        </p:txBody>
      </p:sp>
      <p:sp>
        <p:nvSpPr>
          <p:cNvPr id="419849" name="Text Box 9"/>
          <p:cNvSpPr txBox="1">
            <a:spLocks noChangeArrowheads="1"/>
          </p:cNvSpPr>
          <p:nvPr/>
        </p:nvSpPr>
        <p:spPr bwMode="auto">
          <a:xfrm>
            <a:off x="4932363" y="559752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h</a:t>
            </a:r>
            <a:endParaRPr lang="en-US"/>
          </a:p>
        </p:txBody>
      </p:sp>
      <p:sp>
        <p:nvSpPr>
          <p:cNvPr id="419850" name="Text Box 10"/>
          <p:cNvSpPr txBox="1">
            <a:spLocks noChangeArrowheads="1"/>
          </p:cNvSpPr>
          <p:nvPr/>
        </p:nvSpPr>
        <p:spPr bwMode="auto">
          <a:xfrm>
            <a:off x="3452813" y="5564188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l</a:t>
            </a:r>
            <a:endParaRPr lang="en-US"/>
          </a:p>
        </p:txBody>
      </p:sp>
      <p:sp>
        <p:nvSpPr>
          <p:cNvPr id="419851" name="Line 11"/>
          <p:cNvSpPr>
            <a:spLocks noChangeShapeType="1"/>
          </p:cNvSpPr>
          <p:nvPr/>
        </p:nvSpPr>
        <p:spPr bwMode="auto">
          <a:xfrm flipV="1">
            <a:off x="1266825" y="1662113"/>
            <a:ext cx="5719763" cy="3533775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852" name="Text Box 12"/>
          <p:cNvSpPr txBox="1">
            <a:spLocks noChangeArrowheads="1"/>
          </p:cNvSpPr>
          <p:nvPr/>
        </p:nvSpPr>
        <p:spPr bwMode="auto">
          <a:xfrm>
            <a:off x="1187450" y="53260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o</a:t>
            </a:r>
            <a:endParaRPr lang="en-US"/>
          </a:p>
        </p:txBody>
      </p:sp>
      <p:sp>
        <p:nvSpPr>
          <p:cNvPr id="419853" name="Oval 13"/>
          <p:cNvSpPr>
            <a:spLocks noChangeArrowheads="1"/>
          </p:cNvSpPr>
          <p:nvPr/>
        </p:nvSpPr>
        <p:spPr bwMode="auto">
          <a:xfrm>
            <a:off x="1230313" y="5133975"/>
            <a:ext cx="88900" cy="984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9854" name="Group 14"/>
          <p:cNvGrpSpPr>
            <a:grpSpLocks/>
          </p:cNvGrpSpPr>
          <p:nvPr/>
        </p:nvGrpSpPr>
        <p:grpSpPr bwMode="auto">
          <a:xfrm>
            <a:off x="2605088" y="4229100"/>
            <a:ext cx="471487" cy="611188"/>
            <a:chOff x="741" y="2657"/>
            <a:chExt cx="297" cy="385"/>
          </a:xfrm>
        </p:grpSpPr>
        <p:sp>
          <p:nvSpPr>
            <p:cNvPr id="419855" name="Oval 15"/>
            <p:cNvSpPr>
              <a:spLocks noChangeArrowheads="1"/>
            </p:cNvSpPr>
            <p:nvPr/>
          </p:nvSpPr>
          <p:spPr bwMode="auto">
            <a:xfrm>
              <a:off x="804" y="2657"/>
              <a:ext cx="56" cy="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56" name="Text Box 16"/>
            <p:cNvSpPr txBox="1">
              <a:spLocks noChangeArrowheads="1"/>
            </p:cNvSpPr>
            <p:nvPr/>
          </p:nvSpPr>
          <p:spPr bwMode="auto">
            <a:xfrm>
              <a:off x="741" y="2754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1y</a:t>
              </a:r>
              <a:endParaRPr lang="en-US"/>
            </a:p>
          </p:txBody>
        </p:sp>
      </p:grpSp>
      <p:grpSp>
        <p:nvGrpSpPr>
          <p:cNvPr id="419857" name="Group 17"/>
          <p:cNvGrpSpPr>
            <a:grpSpLocks/>
          </p:cNvGrpSpPr>
          <p:nvPr/>
        </p:nvGrpSpPr>
        <p:grpSpPr bwMode="auto">
          <a:xfrm>
            <a:off x="4551363" y="2960688"/>
            <a:ext cx="471487" cy="511175"/>
            <a:chOff x="1989" y="1858"/>
            <a:chExt cx="297" cy="322"/>
          </a:xfrm>
        </p:grpSpPr>
        <p:sp>
          <p:nvSpPr>
            <p:cNvPr id="419858" name="Oval 18"/>
            <p:cNvSpPr>
              <a:spLocks noChangeArrowheads="1"/>
            </p:cNvSpPr>
            <p:nvPr/>
          </p:nvSpPr>
          <p:spPr bwMode="auto">
            <a:xfrm>
              <a:off x="2115" y="1858"/>
              <a:ext cx="56" cy="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59" name="Text Box 19"/>
            <p:cNvSpPr txBox="1">
              <a:spLocks noChangeArrowheads="1"/>
            </p:cNvSpPr>
            <p:nvPr/>
          </p:nvSpPr>
          <p:spPr bwMode="auto">
            <a:xfrm>
              <a:off x="1989" y="1892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2y</a:t>
              </a:r>
              <a:endParaRPr lang="en-US"/>
            </a:p>
          </p:txBody>
        </p:sp>
      </p:grpSp>
      <p:grpSp>
        <p:nvGrpSpPr>
          <p:cNvPr id="419860" name="Group 20"/>
          <p:cNvGrpSpPr>
            <a:grpSpLocks/>
          </p:cNvGrpSpPr>
          <p:nvPr/>
        </p:nvGrpSpPr>
        <p:grpSpPr bwMode="auto">
          <a:xfrm>
            <a:off x="5068888" y="2774950"/>
            <a:ext cx="614362" cy="457200"/>
            <a:chOff x="3193" y="1194"/>
            <a:chExt cx="387" cy="288"/>
          </a:xfrm>
        </p:grpSpPr>
        <p:sp>
          <p:nvSpPr>
            <p:cNvPr id="419861" name="Oval 21"/>
            <p:cNvSpPr>
              <a:spLocks noChangeArrowheads="1"/>
            </p:cNvSpPr>
            <p:nvPr/>
          </p:nvSpPr>
          <p:spPr bwMode="auto">
            <a:xfrm>
              <a:off x="3193" y="1194"/>
              <a:ext cx="56" cy="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62" name="Text Box 22"/>
            <p:cNvSpPr txBox="1">
              <a:spLocks noChangeArrowheads="1"/>
            </p:cNvSpPr>
            <p:nvPr/>
          </p:nvSpPr>
          <p:spPr bwMode="auto">
            <a:xfrm>
              <a:off x="3283" y="1194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2x</a:t>
              </a:r>
              <a:endParaRPr lang="en-US"/>
            </a:p>
          </p:txBody>
        </p:sp>
      </p:grpSp>
      <p:grpSp>
        <p:nvGrpSpPr>
          <p:cNvPr id="419863" name="Group 23"/>
          <p:cNvGrpSpPr>
            <a:grpSpLocks/>
          </p:cNvGrpSpPr>
          <p:nvPr/>
        </p:nvGrpSpPr>
        <p:grpSpPr bwMode="auto">
          <a:xfrm>
            <a:off x="3182938" y="3082925"/>
            <a:ext cx="525462" cy="652463"/>
            <a:chOff x="2005" y="1395"/>
            <a:chExt cx="331" cy="411"/>
          </a:xfrm>
        </p:grpSpPr>
        <p:sp>
          <p:nvSpPr>
            <p:cNvPr id="419864" name="Oval 24"/>
            <p:cNvSpPr>
              <a:spLocks noChangeArrowheads="1"/>
            </p:cNvSpPr>
            <p:nvPr/>
          </p:nvSpPr>
          <p:spPr bwMode="auto">
            <a:xfrm>
              <a:off x="2280" y="1744"/>
              <a:ext cx="56" cy="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65" name="Text Box 25"/>
            <p:cNvSpPr txBox="1">
              <a:spLocks noChangeArrowheads="1"/>
            </p:cNvSpPr>
            <p:nvPr/>
          </p:nvSpPr>
          <p:spPr bwMode="auto">
            <a:xfrm>
              <a:off x="2005" y="1395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1x</a:t>
              </a:r>
              <a:endParaRPr lang="en-US"/>
            </a:p>
          </p:txBody>
        </p:sp>
      </p:grpSp>
      <p:sp>
        <p:nvSpPr>
          <p:cNvPr id="419866" name="Text Box 26"/>
          <p:cNvSpPr txBox="1">
            <a:spLocks noChangeArrowheads="1"/>
          </p:cNvSpPr>
          <p:nvPr/>
        </p:nvSpPr>
        <p:spPr bwMode="auto">
          <a:xfrm>
            <a:off x="2185988" y="1527175"/>
            <a:ext cx="49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far</a:t>
            </a:r>
            <a:endParaRPr lang="en-US"/>
          </a:p>
        </p:txBody>
      </p:sp>
      <p:sp>
        <p:nvSpPr>
          <p:cNvPr id="419867" name="Text Box 27"/>
          <p:cNvSpPr txBox="1">
            <a:spLocks noChangeArrowheads="1"/>
          </p:cNvSpPr>
          <p:nvPr/>
        </p:nvSpPr>
        <p:spPr bwMode="auto">
          <a:xfrm>
            <a:off x="1509713" y="2273300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near</a:t>
            </a:r>
            <a:endParaRPr lang="en-US"/>
          </a:p>
        </p:txBody>
      </p:sp>
      <p:sp>
        <p:nvSpPr>
          <p:cNvPr id="419868" name="Line 28"/>
          <p:cNvSpPr>
            <a:spLocks noChangeShapeType="1"/>
          </p:cNvSpPr>
          <p:nvPr/>
        </p:nvSpPr>
        <p:spPr bwMode="auto">
          <a:xfrm>
            <a:off x="2693988" y="1816100"/>
            <a:ext cx="2373312" cy="968375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869" name="Line 29"/>
          <p:cNvSpPr>
            <a:spLocks noChangeShapeType="1"/>
          </p:cNvSpPr>
          <p:nvPr/>
        </p:nvSpPr>
        <p:spPr bwMode="auto">
          <a:xfrm>
            <a:off x="2081213" y="2622550"/>
            <a:ext cx="1543050" cy="10414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870" name="Line 30"/>
          <p:cNvSpPr>
            <a:spLocks noChangeShapeType="1"/>
          </p:cNvSpPr>
          <p:nvPr/>
        </p:nvSpPr>
        <p:spPr bwMode="auto">
          <a:xfrm>
            <a:off x="2673350" y="1808163"/>
            <a:ext cx="2027238" cy="11223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51" grpId="0" animBg="1"/>
      <p:bldP spid="419852" grpId="0"/>
      <p:bldP spid="419853" grpId="0" animBg="1"/>
      <p:bldP spid="419866" grpId="0"/>
      <p:bldP spid="419867" grpId="0"/>
      <p:bldP spid="419868" grpId="0" animBg="1"/>
      <p:bldP spid="419869" grpId="0" animBg="1"/>
      <p:bldP spid="41987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Ray/Box Intersection Example 3</a:t>
            </a:r>
          </a:p>
        </p:txBody>
      </p:sp>
      <p:sp>
        <p:nvSpPr>
          <p:cNvPr id="420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Given the ray </a:t>
            </a:r>
          </a:p>
          <a:p>
            <a:pPr lvl="1"/>
            <a:r>
              <a:rPr lang="en-US"/>
              <a:t>R</a:t>
            </a:r>
            <a:r>
              <a:rPr lang="en-US" baseline="-25000"/>
              <a:t>o </a:t>
            </a:r>
            <a:r>
              <a:rPr lang="en-US"/>
              <a:t>= (0, 4, 2)</a:t>
            </a:r>
          </a:p>
          <a:p>
            <a:pPr lvl="1"/>
            <a:r>
              <a:rPr lang="en-US"/>
              <a:t>R</a:t>
            </a:r>
            <a:r>
              <a:rPr lang="en-US" baseline="-25000"/>
              <a:t>d </a:t>
            </a:r>
            <a:r>
              <a:rPr lang="en-US"/>
              <a:t>= (0.213, -0.436, 0.873)</a:t>
            </a:r>
          </a:p>
          <a:p>
            <a:r>
              <a:rPr lang="en-US"/>
              <a:t>And the box</a:t>
            </a:r>
          </a:p>
          <a:p>
            <a:pPr lvl="1"/>
            <a:r>
              <a:rPr lang="en-US"/>
              <a:t>B</a:t>
            </a:r>
            <a:r>
              <a:rPr lang="en-US" baseline="-25000"/>
              <a:t>l </a:t>
            </a:r>
            <a:r>
              <a:rPr lang="en-US"/>
              <a:t>= (-1, 2, 1)</a:t>
            </a:r>
          </a:p>
          <a:p>
            <a:pPr lvl="1"/>
            <a:r>
              <a:rPr lang="en-US"/>
              <a:t>B</a:t>
            </a:r>
            <a:r>
              <a:rPr lang="en-US" baseline="-25000"/>
              <a:t>h </a:t>
            </a:r>
            <a:r>
              <a:rPr lang="en-US"/>
              <a:t>= (3, 3, 3)</a:t>
            </a:r>
          </a:p>
          <a:p>
            <a:endParaRPr lang="en-US"/>
          </a:p>
          <a:p>
            <a:r>
              <a:rPr lang="en-US"/>
              <a:t>Does the ray hit the box?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Ray/Box Intersection Example 3</a:t>
            </a:r>
          </a:p>
        </p:txBody>
      </p:sp>
      <p:sp>
        <p:nvSpPr>
          <p:cNvPr id="421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t</a:t>
            </a:r>
            <a:r>
              <a:rPr lang="en-US" sz="2400" baseline="-25000"/>
              <a:t>1x </a:t>
            </a:r>
            <a:r>
              <a:rPr lang="en-US" sz="2400"/>
              <a:t>= (-1 - 0) / 0.218 = -4.59</a:t>
            </a:r>
          </a:p>
          <a:p>
            <a:pPr>
              <a:lnSpc>
                <a:spcPct val="80000"/>
              </a:lnSpc>
            </a:pPr>
            <a:r>
              <a:rPr lang="en-US" sz="2400"/>
              <a:t>t</a:t>
            </a:r>
            <a:r>
              <a:rPr lang="en-US" sz="2400" baseline="-25000"/>
              <a:t>2x </a:t>
            </a:r>
            <a:r>
              <a:rPr lang="en-US" sz="2400"/>
              <a:t>= (3 - 0) / 0.218 = 13.8</a:t>
            </a:r>
          </a:p>
          <a:p>
            <a:pPr>
              <a:lnSpc>
                <a:spcPct val="80000"/>
              </a:lnSpc>
            </a:pPr>
            <a:r>
              <a:rPr lang="en-US" sz="2400"/>
              <a:t>So t</a:t>
            </a:r>
            <a:r>
              <a:rPr lang="en-US" sz="2400" baseline="-25000"/>
              <a:t>near </a:t>
            </a:r>
            <a:r>
              <a:rPr lang="en-US" sz="2400"/>
              <a:t>= -4.59,   t</a:t>
            </a:r>
            <a:r>
              <a:rPr lang="en-US" sz="2400" baseline="-25000"/>
              <a:t>far </a:t>
            </a:r>
            <a:r>
              <a:rPr lang="en-US" sz="2400"/>
              <a:t>= 13.8</a:t>
            </a:r>
          </a:p>
          <a:p>
            <a:pPr>
              <a:lnSpc>
                <a:spcPct val="80000"/>
              </a:lnSpc>
            </a:pPr>
            <a:r>
              <a:rPr lang="en-US" sz="2400"/>
              <a:t>t</a:t>
            </a:r>
            <a:r>
              <a:rPr lang="en-US" sz="2400" baseline="-25000"/>
              <a:t>1y </a:t>
            </a:r>
            <a:r>
              <a:rPr lang="en-US" sz="2400"/>
              <a:t>= (2 - 4) / (-.436) = 4.59</a:t>
            </a:r>
          </a:p>
          <a:p>
            <a:pPr>
              <a:lnSpc>
                <a:spcPct val="80000"/>
              </a:lnSpc>
            </a:pPr>
            <a:r>
              <a:rPr lang="en-US" sz="2400"/>
              <a:t>t</a:t>
            </a:r>
            <a:r>
              <a:rPr lang="en-US" sz="2400" baseline="-25000"/>
              <a:t>2y </a:t>
            </a:r>
            <a:r>
              <a:rPr lang="en-US" sz="2400"/>
              <a:t>= (3 - 4) / (-.436) = 2.29</a:t>
            </a:r>
          </a:p>
          <a:p>
            <a:pPr>
              <a:lnSpc>
                <a:spcPct val="80000"/>
              </a:lnSpc>
            </a:pPr>
            <a:r>
              <a:rPr lang="en-US" sz="2400"/>
              <a:t>t</a:t>
            </a:r>
            <a:r>
              <a:rPr lang="en-US" sz="2400" baseline="-25000"/>
              <a:t>1y </a:t>
            </a:r>
            <a:r>
              <a:rPr lang="en-US" sz="2400"/>
              <a:t>&gt; t</a:t>
            </a:r>
            <a:r>
              <a:rPr lang="en-US" sz="2400" baseline="-25000"/>
              <a:t>2y </a:t>
            </a:r>
            <a:r>
              <a:rPr lang="en-US" sz="2400"/>
              <a:t> so swap</a:t>
            </a:r>
          </a:p>
          <a:p>
            <a:pPr>
              <a:lnSpc>
                <a:spcPct val="80000"/>
              </a:lnSpc>
            </a:pPr>
            <a:r>
              <a:rPr lang="en-US" sz="2400"/>
              <a:t>Then t</a:t>
            </a:r>
            <a:r>
              <a:rPr lang="en-US" sz="2400" baseline="-25000"/>
              <a:t>near </a:t>
            </a:r>
            <a:r>
              <a:rPr lang="en-US" sz="2400"/>
              <a:t>= 2.29, t</a:t>
            </a:r>
            <a:r>
              <a:rPr lang="en-US" sz="2400" baseline="-25000"/>
              <a:t>far </a:t>
            </a:r>
            <a:r>
              <a:rPr lang="en-US" sz="2400"/>
              <a:t>= 4.59</a:t>
            </a:r>
          </a:p>
          <a:p>
            <a:pPr>
              <a:lnSpc>
                <a:spcPct val="80000"/>
              </a:lnSpc>
            </a:pPr>
            <a:r>
              <a:rPr lang="en-US" sz="2400"/>
              <a:t>t</a:t>
            </a:r>
            <a:r>
              <a:rPr lang="en-US" sz="2400" baseline="-25000"/>
              <a:t>1z </a:t>
            </a:r>
            <a:r>
              <a:rPr lang="en-US" sz="2400"/>
              <a:t>= (1 - 2) / (0.873) = -1.15</a:t>
            </a:r>
          </a:p>
          <a:p>
            <a:pPr>
              <a:lnSpc>
                <a:spcPct val="80000"/>
              </a:lnSpc>
            </a:pPr>
            <a:r>
              <a:rPr lang="en-US" sz="2400"/>
              <a:t>t</a:t>
            </a:r>
            <a:r>
              <a:rPr lang="en-US" sz="2400" baseline="-25000"/>
              <a:t>2z </a:t>
            </a:r>
            <a:r>
              <a:rPr lang="en-US" sz="2400"/>
              <a:t>= (3 - 2) / (0.873) = 1.15</a:t>
            </a:r>
          </a:p>
          <a:p>
            <a:pPr>
              <a:lnSpc>
                <a:spcPct val="80000"/>
              </a:lnSpc>
            </a:pPr>
            <a:r>
              <a:rPr lang="en-US" sz="2400"/>
              <a:t>t</a:t>
            </a:r>
            <a:r>
              <a:rPr lang="en-US" sz="2400" baseline="-25000"/>
              <a:t>near </a:t>
            </a:r>
            <a:r>
              <a:rPr lang="en-US" sz="2400"/>
              <a:t>= stays the same</a:t>
            </a:r>
          </a:p>
          <a:p>
            <a:pPr>
              <a:lnSpc>
                <a:spcPct val="80000"/>
              </a:lnSpc>
            </a:pPr>
            <a:r>
              <a:rPr lang="en-US" sz="2400"/>
              <a:t>t</a:t>
            </a:r>
            <a:r>
              <a:rPr lang="en-US" sz="2400" baseline="-25000"/>
              <a:t>far </a:t>
            </a:r>
            <a:r>
              <a:rPr lang="en-US" sz="2400"/>
              <a:t>= 1.15</a:t>
            </a:r>
          </a:p>
          <a:p>
            <a:pPr>
              <a:lnSpc>
                <a:spcPct val="80000"/>
              </a:lnSpc>
            </a:pPr>
            <a:r>
              <a:rPr lang="en-US" sz="2400"/>
              <a:t>So, t</a:t>
            </a:r>
            <a:r>
              <a:rPr lang="en-US" sz="2400" baseline="-25000"/>
              <a:t>near</a:t>
            </a:r>
            <a:r>
              <a:rPr lang="en-US" sz="2400"/>
              <a:t>  &gt; t</a:t>
            </a:r>
            <a:r>
              <a:rPr lang="en-US" sz="2400" baseline="-25000"/>
              <a:t>far </a:t>
            </a:r>
            <a:r>
              <a:rPr lang="en-US" sz="2400"/>
              <a:t>  so the ray misses the box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638800"/>
          </a:xfrm>
        </p:spPr>
        <p:txBody>
          <a:bodyPr/>
          <a:lstStyle/>
          <a:p>
            <a:pPr defTabSz="1090613">
              <a:tabLst>
                <a:tab pos="746125" algn="l"/>
              </a:tabLst>
            </a:pPr>
            <a:r>
              <a:rPr lang="en-US" sz="2400"/>
              <a:t>Let</a:t>
            </a:r>
          </a:p>
          <a:p>
            <a:pPr defTabSz="1090613">
              <a:buFontTx/>
              <a:buNone/>
              <a:tabLst>
                <a:tab pos="746125" algn="l"/>
              </a:tabLst>
            </a:pPr>
            <a:r>
              <a:rPr lang="en-US" sz="2400">
                <a:solidFill>
                  <a:srgbClr val="783C00"/>
                </a:solidFill>
              </a:rPr>
              <a:t>	A</a:t>
            </a:r>
            <a:r>
              <a:rPr lang="en-US" sz="2400" i="1">
                <a:solidFill>
                  <a:srgbClr val="783C00"/>
                </a:solidFill>
              </a:rPr>
              <a:t> = 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x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d</a:t>
            </a:r>
            <a:r>
              <a:rPr lang="en-US" sz="2400" baseline="30000">
                <a:solidFill>
                  <a:srgbClr val="783C00"/>
                </a:solidFill>
                <a:cs typeface="Times New Roman" charset="0"/>
              </a:rPr>
              <a:t>2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 + y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d</a:t>
            </a:r>
            <a:r>
              <a:rPr lang="en-US" sz="2400" baseline="30000">
                <a:solidFill>
                  <a:srgbClr val="783C00"/>
                </a:solidFill>
                <a:cs typeface="Times New Roman" charset="0"/>
              </a:rPr>
              <a:t>2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 + z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d</a:t>
            </a:r>
            <a:r>
              <a:rPr lang="en-US" sz="2400" baseline="30000">
                <a:solidFill>
                  <a:srgbClr val="783C00"/>
                </a:solidFill>
                <a:cs typeface="Times New Roman" charset="0"/>
              </a:rPr>
              <a:t>2</a:t>
            </a:r>
            <a:r>
              <a:rPr lang="en-US" sz="2400">
                <a:solidFill>
                  <a:srgbClr val="783C00"/>
                </a:solidFill>
                <a:cs typeface="Times New Roman" charset="0"/>
              </a:rPr>
              <a:t> = 1</a:t>
            </a:r>
          </a:p>
          <a:p>
            <a:pPr defTabSz="1090613">
              <a:buFontTx/>
              <a:buNone/>
              <a:tabLst>
                <a:tab pos="746125" algn="l"/>
              </a:tabLst>
            </a:pPr>
            <a:r>
              <a:rPr lang="en-US" sz="2400">
                <a:solidFill>
                  <a:srgbClr val="783C00"/>
                </a:solidFill>
                <a:cs typeface="Times New Roman" charset="0"/>
              </a:rPr>
              <a:t>	B = 2(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x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d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x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o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 - x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d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x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c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+ y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d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y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o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 - y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d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y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c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+ z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d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z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o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 - z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d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z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c</a:t>
            </a:r>
            <a:r>
              <a:rPr lang="en-US" sz="2400">
                <a:solidFill>
                  <a:srgbClr val="783C00"/>
                </a:solidFill>
                <a:cs typeface="Times New Roman" charset="0"/>
              </a:rPr>
              <a:t>)</a:t>
            </a:r>
          </a:p>
          <a:p>
            <a:pPr defTabSz="1090613">
              <a:buFontTx/>
              <a:buNone/>
              <a:tabLst>
                <a:tab pos="746125" algn="l"/>
              </a:tabLst>
            </a:pPr>
            <a:r>
              <a:rPr lang="en-US" sz="2400">
                <a:solidFill>
                  <a:srgbClr val="783C00"/>
                </a:solidFill>
                <a:cs typeface="Times New Roman" charset="0"/>
              </a:rPr>
              <a:t>	C = 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x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o</a:t>
            </a:r>
            <a:r>
              <a:rPr lang="en-US" sz="2400" baseline="30000">
                <a:solidFill>
                  <a:srgbClr val="783C00"/>
                </a:solidFill>
                <a:cs typeface="Times New Roman" charset="0"/>
              </a:rPr>
              <a:t>2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- </a:t>
            </a:r>
            <a:r>
              <a:rPr lang="en-US" sz="2400">
                <a:solidFill>
                  <a:srgbClr val="783C00"/>
                </a:solidFill>
                <a:cs typeface="Times New Roman" charset="0"/>
              </a:rPr>
              <a:t>2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x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o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x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c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+ x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c</a:t>
            </a:r>
            <a:r>
              <a:rPr lang="en-US" sz="2400" baseline="30000">
                <a:solidFill>
                  <a:srgbClr val="783C00"/>
                </a:solidFill>
                <a:cs typeface="Times New Roman" charset="0"/>
              </a:rPr>
              <a:t>2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+ y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o</a:t>
            </a:r>
            <a:r>
              <a:rPr lang="en-US" sz="2400" baseline="30000">
                <a:solidFill>
                  <a:srgbClr val="783C00"/>
                </a:solidFill>
                <a:cs typeface="Times New Roman" charset="0"/>
              </a:rPr>
              <a:t>2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- </a:t>
            </a:r>
            <a:r>
              <a:rPr lang="en-US" sz="2400">
                <a:solidFill>
                  <a:srgbClr val="783C00"/>
                </a:solidFill>
                <a:cs typeface="Times New Roman" charset="0"/>
              </a:rPr>
              <a:t>2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y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o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y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c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+ y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c</a:t>
            </a:r>
            <a:r>
              <a:rPr lang="en-US" sz="2400" baseline="30000">
                <a:solidFill>
                  <a:srgbClr val="783C00"/>
                </a:solidFill>
                <a:cs typeface="Times New Roman" charset="0"/>
              </a:rPr>
              <a:t>2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+ z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o</a:t>
            </a:r>
            <a:r>
              <a:rPr lang="en-US" sz="2400" baseline="30000">
                <a:solidFill>
                  <a:srgbClr val="783C00"/>
                </a:solidFill>
                <a:cs typeface="Times New Roman" charset="0"/>
              </a:rPr>
              <a:t>2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-</a:t>
            </a:r>
            <a:r>
              <a:rPr lang="en-US" sz="2400">
                <a:solidFill>
                  <a:srgbClr val="783C00"/>
                </a:solidFill>
                <a:cs typeface="Times New Roman" charset="0"/>
              </a:rPr>
              <a:t>2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z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o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z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c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+ z</a:t>
            </a:r>
            <a:r>
              <a:rPr lang="en-US" sz="2400" i="1" baseline="-30000">
                <a:solidFill>
                  <a:srgbClr val="783C00"/>
                </a:solidFill>
                <a:cs typeface="Times New Roman" charset="0"/>
              </a:rPr>
              <a:t>c</a:t>
            </a:r>
            <a:r>
              <a:rPr lang="en-US" sz="2400" baseline="30000">
                <a:solidFill>
                  <a:srgbClr val="783C00"/>
                </a:solidFill>
                <a:cs typeface="Times New Roman" charset="0"/>
              </a:rPr>
              <a:t>2</a:t>
            </a:r>
            <a:r>
              <a:rPr lang="en-US" sz="2400">
                <a:solidFill>
                  <a:srgbClr val="783C00"/>
                </a:solidFill>
                <a:cs typeface="Times New Roman" charset="0"/>
              </a:rPr>
              <a:t> - </a:t>
            </a:r>
            <a:r>
              <a:rPr lang="en-US" sz="2400" i="1">
                <a:solidFill>
                  <a:srgbClr val="783C00"/>
                </a:solidFill>
                <a:cs typeface="Times New Roman" charset="0"/>
              </a:rPr>
              <a:t>r</a:t>
            </a:r>
            <a:r>
              <a:rPr lang="en-US" sz="2400" i="1" baseline="30000">
                <a:solidFill>
                  <a:srgbClr val="783C00"/>
                </a:solidFill>
                <a:cs typeface="Times New Roman" charset="0"/>
              </a:rPr>
              <a:t>2</a:t>
            </a:r>
            <a:r>
              <a:rPr lang="en-US" sz="2400" i="1">
                <a:solidFill>
                  <a:srgbClr val="783C00"/>
                </a:solidFill>
              </a:rPr>
              <a:t> </a:t>
            </a:r>
            <a:endParaRPr lang="en-US" sz="2400"/>
          </a:p>
          <a:p>
            <a:pPr defTabSz="1090613">
              <a:tabLst>
                <a:tab pos="746125" algn="l"/>
              </a:tabLst>
            </a:pPr>
            <a:r>
              <a:rPr lang="en-US" sz="2400"/>
              <a:t>Then solve using the quadratic equation:</a:t>
            </a:r>
          </a:p>
          <a:p>
            <a:pPr defTabSz="1090613">
              <a:buFontTx/>
              <a:buNone/>
              <a:tabLst>
                <a:tab pos="746125" algn="l"/>
              </a:tabLst>
            </a:pPr>
            <a:endParaRPr lang="en-US" sz="2400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Ray-Sphere Intersections</a:t>
            </a:r>
            <a:endParaRPr lang="en-US" sz="2000">
              <a:solidFill>
                <a:srgbClr val="00008C"/>
              </a:solidFill>
            </a:endParaRPr>
          </a:p>
        </p:txBody>
      </p:sp>
      <p:graphicFrame>
        <p:nvGraphicFramePr>
          <p:cNvPr id="367620" name="Object 4"/>
          <p:cNvGraphicFramePr>
            <a:graphicFrameLocks noChangeAspect="1"/>
          </p:cNvGraphicFramePr>
          <p:nvPr/>
        </p:nvGraphicFramePr>
        <p:xfrm>
          <a:off x="3073400" y="4241800"/>
          <a:ext cx="259238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21" name="Equation" r:id="rId3" imgW="1066680" imgH="406080" progId="Equation.3">
                  <p:embed/>
                </p:oleObj>
              </mc:Choice>
              <mc:Fallback>
                <p:oleObj name="Equation" r:id="rId3" imgW="106668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4241800"/>
                        <a:ext cx="2592388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Ray-Sphere Intersections</a:t>
            </a:r>
          </a:p>
        </p:txBody>
      </p:sp>
      <p:sp>
        <p:nvSpPr>
          <p:cNvPr id="3512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 discriminant is negative, the ray misses the sphere</a:t>
            </a:r>
          </a:p>
          <a:p>
            <a:r>
              <a:rPr lang="en-US"/>
              <a:t>The smaller positive root (if one exists) is the closer intersection point</a:t>
            </a:r>
          </a:p>
          <a:p>
            <a:r>
              <a:rPr lang="en-US"/>
              <a:t>We can save some computation time by computing the smaller root first, then only computing the second root if necessary</a:t>
            </a:r>
          </a:p>
          <a:p>
            <a:endParaRPr lang="en-US"/>
          </a:p>
        </p:txBody>
      </p:sp>
      <p:graphicFrame>
        <p:nvGraphicFramePr>
          <p:cNvPr id="351236" name="Object 4"/>
          <p:cNvGraphicFramePr>
            <a:graphicFrameLocks noChangeAspect="1"/>
          </p:cNvGraphicFramePr>
          <p:nvPr/>
        </p:nvGraphicFramePr>
        <p:xfrm>
          <a:off x="1600200" y="4495800"/>
          <a:ext cx="26336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38" name="Equation" r:id="rId3" imgW="1117440" imgH="406080" progId="Equation.3">
                  <p:embed/>
                </p:oleObj>
              </mc:Choice>
              <mc:Fallback>
                <p:oleObj name="Equation" r:id="rId3" imgW="111744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95800"/>
                        <a:ext cx="26336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7" name="Object 5"/>
          <p:cNvGraphicFramePr>
            <a:graphicFrameLocks noChangeAspect="1"/>
          </p:cNvGraphicFramePr>
          <p:nvPr/>
        </p:nvGraphicFramePr>
        <p:xfrm>
          <a:off x="4724400" y="4495800"/>
          <a:ext cx="2603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39" name="Equation" r:id="rId5" imgW="1104840" imgH="406080" progId="Equation.3">
                  <p:embed/>
                </p:oleObj>
              </mc:Choice>
              <mc:Fallback>
                <p:oleObj name="Equation" r:id="rId5" imgW="110484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495800"/>
                        <a:ext cx="2603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tabLst>
                <a:tab pos="746125" algn="l"/>
                <a:tab pos="1371600" algn="l"/>
              </a:tabLst>
            </a:pPr>
            <a:r>
              <a:rPr lang="en-US"/>
              <a:t>	Algorithm for ray-sphere intersection:</a:t>
            </a:r>
          </a:p>
          <a:p>
            <a:pPr lvl="1">
              <a:buFont typeface="Wingdings" charset="0"/>
              <a:buNone/>
              <a:tabLst>
                <a:tab pos="746125" algn="l"/>
                <a:tab pos="1371600" algn="l"/>
              </a:tabLst>
            </a:pPr>
            <a:r>
              <a:rPr lang="en-US"/>
              <a:t>1.	Calculate </a:t>
            </a:r>
            <a:r>
              <a:rPr lang="en-US" i="1">
                <a:solidFill>
                  <a:srgbClr val="783C00"/>
                </a:solidFill>
              </a:rPr>
              <a:t>B</a:t>
            </a:r>
            <a:r>
              <a:rPr lang="en-US"/>
              <a:t> and </a:t>
            </a:r>
            <a:r>
              <a:rPr lang="en-US" i="1">
                <a:solidFill>
                  <a:srgbClr val="783C00"/>
                </a:solidFill>
              </a:rPr>
              <a:t>C</a:t>
            </a:r>
            <a:r>
              <a:rPr lang="en-US"/>
              <a:t> of the quadratic</a:t>
            </a:r>
          </a:p>
          <a:p>
            <a:pPr lvl="1">
              <a:buFont typeface="Wingdings" charset="0"/>
              <a:buNone/>
              <a:tabLst>
                <a:tab pos="746125" algn="l"/>
                <a:tab pos="1371600" algn="l"/>
              </a:tabLst>
            </a:pPr>
            <a:r>
              <a:rPr lang="en-US"/>
              <a:t>2.	Calculate the discriminant: </a:t>
            </a:r>
            <a:r>
              <a:rPr lang="en-US" i="1">
                <a:solidFill>
                  <a:srgbClr val="783C00"/>
                </a:solidFill>
              </a:rPr>
              <a:t>D</a:t>
            </a:r>
            <a:r>
              <a:rPr lang="en-US">
                <a:solidFill>
                  <a:srgbClr val="783C00"/>
                </a:solidFill>
              </a:rPr>
              <a:t> = </a:t>
            </a:r>
            <a:r>
              <a:rPr lang="en-US" i="1">
                <a:solidFill>
                  <a:srgbClr val="783C00"/>
                </a:solidFill>
              </a:rPr>
              <a:t>B</a:t>
            </a:r>
            <a:r>
              <a:rPr lang="en-US" baseline="30000">
                <a:solidFill>
                  <a:srgbClr val="783C00"/>
                </a:solidFill>
              </a:rPr>
              <a:t>2</a:t>
            </a:r>
            <a:r>
              <a:rPr lang="en-US">
                <a:solidFill>
                  <a:srgbClr val="783C00"/>
                </a:solidFill>
              </a:rPr>
              <a:t> – 4</a:t>
            </a:r>
            <a:r>
              <a:rPr lang="en-US" i="1">
                <a:solidFill>
                  <a:srgbClr val="783C00"/>
                </a:solidFill>
              </a:rPr>
              <a:t>C</a:t>
            </a:r>
          </a:p>
          <a:p>
            <a:pPr lvl="1">
              <a:buFont typeface="Wingdings" charset="0"/>
              <a:buNone/>
              <a:tabLst>
                <a:tab pos="746125" algn="l"/>
                <a:tab pos="1371600" algn="l"/>
              </a:tabLst>
            </a:pPr>
            <a:r>
              <a:rPr lang="en-US"/>
              <a:t>3.	If </a:t>
            </a:r>
            <a:r>
              <a:rPr lang="en-US" i="1">
                <a:solidFill>
                  <a:srgbClr val="783C00"/>
                </a:solidFill>
              </a:rPr>
              <a:t>D</a:t>
            </a:r>
            <a:r>
              <a:rPr lang="en-US">
                <a:solidFill>
                  <a:srgbClr val="783C00"/>
                </a:solidFill>
              </a:rPr>
              <a:t> </a:t>
            </a:r>
            <a:r>
              <a:rPr lang="en-US">
                <a:solidFill>
                  <a:srgbClr val="783C00"/>
                </a:solidFill>
                <a:sym typeface="Symbol" charset="0"/>
              </a:rPr>
              <a:t></a:t>
            </a:r>
            <a:r>
              <a:rPr lang="en-US">
                <a:solidFill>
                  <a:srgbClr val="783C00"/>
                </a:solidFill>
              </a:rPr>
              <a:t> 0</a:t>
            </a:r>
            <a:r>
              <a:rPr lang="en-US"/>
              <a:t> return false </a:t>
            </a:r>
            <a:r>
              <a:rPr lang="en-US" sz="2000">
                <a:solidFill>
                  <a:srgbClr val="783C00"/>
                </a:solidFill>
              </a:rPr>
              <a:t>(no intersection point)</a:t>
            </a:r>
          </a:p>
          <a:p>
            <a:pPr lvl="1">
              <a:spcBef>
                <a:spcPct val="50000"/>
              </a:spcBef>
              <a:buFont typeface="Wingdings" charset="0"/>
              <a:buNone/>
              <a:tabLst>
                <a:tab pos="746125" algn="l"/>
                <a:tab pos="1371600" algn="l"/>
              </a:tabLst>
            </a:pPr>
            <a:r>
              <a:rPr lang="en-US"/>
              <a:t>4.	Calculate smaller intersection parameter </a:t>
            </a:r>
            <a:r>
              <a:rPr lang="en-US" i="1">
                <a:solidFill>
                  <a:srgbClr val="783C00"/>
                </a:solidFill>
              </a:rPr>
              <a:t>t</a:t>
            </a:r>
            <a:r>
              <a:rPr lang="en-US" baseline="-25000">
                <a:solidFill>
                  <a:srgbClr val="783C00"/>
                </a:solidFill>
              </a:rPr>
              <a:t>0</a:t>
            </a:r>
            <a:r>
              <a:rPr lang="en-US"/>
              <a:t>:</a:t>
            </a:r>
          </a:p>
          <a:p>
            <a:pPr lvl="1">
              <a:spcBef>
                <a:spcPct val="150000"/>
              </a:spcBef>
              <a:buFont typeface="Wingdings" charset="0"/>
              <a:buNone/>
              <a:tabLst>
                <a:tab pos="746125" algn="l"/>
                <a:tab pos="1371600" algn="l"/>
              </a:tabLst>
            </a:pPr>
            <a:r>
              <a:rPr lang="en-US"/>
              <a:t>5.	If </a:t>
            </a:r>
            <a:r>
              <a:rPr lang="en-US" i="1">
                <a:solidFill>
                  <a:srgbClr val="783C00"/>
                </a:solidFill>
              </a:rPr>
              <a:t>t</a:t>
            </a:r>
            <a:r>
              <a:rPr lang="en-US" baseline="-25000">
                <a:solidFill>
                  <a:srgbClr val="783C00"/>
                </a:solidFill>
              </a:rPr>
              <a:t>0</a:t>
            </a:r>
            <a:r>
              <a:rPr lang="en-US">
                <a:solidFill>
                  <a:srgbClr val="783C00"/>
                </a:solidFill>
              </a:rPr>
              <a:t> </a:t>
            </a:r>
            <a:r>
              <a:rPr lang="en-US">
                <a:solidFill>
                  <a:srgbClr val="783C00"/>
                </a:solidFill>
                <a:sym typeface="Symbol" charset="0"/>
              </a:rPr>
              <a:t></a:t>
            </a:r>
            <a:r>
              <a:rPr lang="en-US">
                <a:solidFill>
                  <a:srgbClr val="783C00"/>
                </a:solidFill>
              </a:rPr>
              <a:t> 0</a:t>
            </a:r>
            <a:r>
              <a:rPr lang="en-US"/>
              <a:t> then calculate larger </a:t>
            </a:r>
            <a:r>
              <a:rPr lang="en-US" i="1">
                <a:solidFill>
                  <a:srgbClr val="783C00"/>
                </a:solidFill>
              </a:rPr>
              <a:t>t</a:t>
            </a:r>
            <a:r>
              <a:rPr lang="en-US"/>
              <a:t>-value </a:t>
            </a:r>
            <a:r>
              <a:rPr lang="en-US" i="1">
                <a:solidFill>
                  <a:srgbClr val="783C00"/>
                </a:solidFill>
              </a:rPr>
              <a:t>t</a:t>
            </a:r>
            <a:r>
              <a:rPr lang="en-US" baseline="-25000">
                <a:solidFill>
                  <a:srgbClr val="783C00"/>
                </a:solidFill>
              </a:rPr>
              <a:t>1</a:t>
            </a:r>
            <a:r>
              <a:rPr lang="en-US"/>
              <a:t>:</a:t>
            </a:r>
          </a:p>
          <a:p>
            <a:pPr lvl="1">
              <a:spcBef>
                <a:spcPct val="75000"/>
              </a:spcBef>
              <a:buFont typeface="Wingdings" charset="0"/>
              <a:buNone/>
              <a:tabLst>
                <a:tab pos="746125" algn="l"/>
                <a:tab pos="1371600" algn="l"/>
              </a:tabLst>
            </a:pPr>
            <a:r>
              <a:rPr lang="en-US"/>
              <a:t>6.		If </a:t>
            </a:r>
            <a:r>
              <a:rPr lang="en-US" i="1">
                <a:solidFill>
                  <a:srgbClr val="783C00"/>
                </a:solidFill>
              </a:rPr>
              <a:t>t</a:t>
            </a:r>
            <a:r>
              <a:rPr lang="en-US" baseline="-25000">
                <a:solidFill>
                  <a:srgbClr val="783C00"/>
                </a:solidFill>
              </a:rPr>
              <a:t>1</a:t>
            </a:r>
            <a:r>
              <a:rPr lang="en-US">
                <a:solidFill>
                  <a:srgbClr val="783C00"/>
                </a:solidFill>
              </a:rPr>
              <a:t> </a:t>
            </a:r>
            <a:r>
              <a:rPr lang="en-US">
                <a:solidFill>
                  <a:srgbClr val="783C00"/>
                </a:solidFill>
                <a:sym typeface="Symbol" charset="0"/>
              </a:rPr>
              <a:t></a:t>
            </a:r>
            <a:r>
              <a:rPr lang="en-US">
                <a:solidFill>
                  <a:srgbClr val="783C00"/>
                </a:solidFill>
              </a:rPr>
              <a:t> 0</a:t>
            </a:r>
            <a:r>
              <a:rPr lang="en-US"/>
              <a:t> return false </a:t>
            </a:r>
            <a:r>
              <a:rPr lang="en-US" sz="2000">
                <a:solidFill>
                  <a:srgbClr val="783C00"/>
                </a:solidFill>
              </a:rPr>
              <a:t>(intersection point behind ray)</a:t>
            </a:r>
            <a:endParaRPr lang="en-US"/>
          </a:p>
          <a:p>
            <a:pPr lvl="1">
              <a:buFont typeface="Wingdings" charset="0"/>
              <a:buNone/>
              <a:tabLst>
                <a:tab pos="746125" algn="l"/>
                <a:tab pos="1371600" algn="l"/>
              </a:tabLst>
            </a:pPr>
            <a:r>
              <a:rPr lang="en-US"/>
              <a:t>7.		else set </a:t>
            </a:r>
            <a:r>
              <a:rPr lang="en-US" i="1">
                <a:solidFill>
                  <a:srgbClr val="783C00"/>
                </a:solidFill>
              </a:rPr>
              <a:t>t</a:t>
            </a:r>
            <a:r>
              <a:rPr lang="en-US">
                <a:solidFill>
                  <a:srgbClr val="783C00"/>
                </a:solidFill>
              </a:rPr>
              <a:t> = </a:t>
            </a:r>
            <a:r>
              <a:rPr lang="en-US" i="1">
                <a:solidFill>
                  <a:srgbClr val="783C00"/>
                </a:solidFill>
              </a:rPr>
              <a:t>t</a:t>
            </a:r>
            <a:r>
              <a:rPr lang="en-US" baseline="-25000">
                <a:solidFill>
                  <a:srgbClr val="783C00"/>
                </a:solidFill>
              </a:rPr>
              <a:t>1</a:t>
            </a:r>
            <a:endParaRPr lang="en-US"/>
          </a:p>
          <a:p>
            <a:pPr lvl="1">
              <a:buFont typeface="Wingdings" charset="0"/>
              <a:buNone/>
              <a:tabLst>
                <a:tab pos="746125" algn="l"/>
                <a:tab pos="1371600" algn="l"/>
              </a:tabLst>
            </a:pPr>
            <a:r>
              <a:rPr lang="en-US"/>
              <a:t>8.	else set </a:t>
            </a:r>
            <a:r>
              <a:rPr lang="en-US" i="1">
                <a:solidFill>
                  <a:srgbClr val="783C00"/>
                </a:solidFill>
              </a:rPr>
              <a:t>t</a:t>
            </a:r>
            <a:r>
              <a:rPr lang="en-US">
                <a:solidFill>
                  <a:srgbClr val="783C00"/>
                </a:solidFill>
              </a:rPr>
              <a:t> = </a:t>
            </a:r>
            <a:r>
              <a:rPr lang="en-US" i="1">
                <a:solidFill>
                  <a:srgbClr val="783C00"/>
                </a:solidFill>
              </a:rPr>
              <a:t>t</a:t>
            </a:r>
            <a:r>
              <a:rPr lang="en-US" baseline="-25000">
                <a:solidFill>
                  <a:srgbClr val="783C00"/>
                </a:solidFill>
              </a:rPr>
              <a:t>0</a:t>
            </a:r>
            <a:endParaRPr lang="en-US"/>
          </a:p>
          <a:p>
            <a:pPr lvl="1">
              <a:buFont typeface="Wingdings" charset="0"/>
              <a:buNone/>
              <a:tabLst>
                <a:tab pos="746125" algn="l"/>
                <a:tab pos="1371600" algn="l"/>
              </a:tabLst>
            </a:pPr>
            <a:r>
              <a:rPr lang="en-US"/>
              <a:t>9.	Return intersection point: </a:t>
            </a:r>
            <a:r>
              <a:rPr lang="en-US" b="1" i="1">
                <a:solidFill>
                  <a:srgbClr val="783C00"/>
                </a:solidFill>
              </a:rPr>
              <a:t>p</a:t>
            </a:r>
            <a:r>
              <a:rPr lang="en-US"/>
              <a:t> </a:t>
            </a:r>
            <a:r>
              <a:rPr lang="en-US">
                <a:solidFill>
                  <a:srgbClr val="783C00"/>
                </a:solidFill>
              </a:rPr>
              <a:t>=</a:t>
            </a:r>
            <a:r>
              <a:rPr lang="en-US"/>
              <a:t> </a:t>
            </a:r>
            <a:r>
              <a:rPr lang="en-US" b="1" i="1">
                <a:solidFill>
                  <a:srgbClr val="783C00"/>
                </a:solidFill>
              </a:rPr>
              <a:t>r</a:t>
            </a:r>
            <a:r>
              <a:rPr lang="en-US">
                <a:solidFill>
                  <a:srgbClr val="783C00"/>
                </a:solidFill>
              </a:rPr>
              <a:t>(</a:t>
            </a:r>
            <a:r>
              <a:rPr lang="en-US" i="1">
                <a:solidFill>
                  <a:srgbClr val="783C00"/>
                </a:solidFill>
              </a:rPr>
              <a:t>t</a:t>
            </a:r>
            <a:r>
              <a:rPr lang="en-US">
                <a:solidFill>
                  <a:srgbClr val="783C00"/>
                </a:solidFill>
              </a:rPr>
              <a:t>) = </a:t>
            </a:r>
            <a:r>
              <a:rPr lang="en-US" b="1" i="1">
                <a:solidFill>
                  <a:srgbClr val="783C00"/>
                </a:solidFill>
              </a:rPr>
              <a:t>r</a:t>
            </a:r>
            <a:r>
              <a:rPr lang="en-US" i="1" baseline="-25000">
                <a:solidFill>
                  <a:srgbClr val="783C00"/>
                </a:solidFill>
              </a:rPr>
              <a:t>o</a:t>
            </a:r>
            <a:r>
              <a:rPr lang="en-US">
                <a:solidFill>
                  <a:srgbClr val="783C00"/>
                </a:solidFill>
              </a:rPr>
              <a:t> + </a:t>
            </a:r>
            <a:r>
              <a:rPr lang="en-US" b="1" i="1">
                <a:solidFill>
                  <a:srgbClr val="783C00"/>
                </a:solidFill>
              </a:rPr>
              <a:t>r</a:t>
            </a:r>
            <a:r>
              <a:rPr lang="en-US" i="1" baseline="-25000">
                <a:solidFill>
                  <a:srgbClr val="783C00"/>
                </a:solidFill>
              </a:rPr>
              <a:t>d</a:t>
            </a:r>
            <a:r>
              <a:rPr lang="en-US" i="1">
                <a:solidFill>
                  <a:srgbClr val="783C00"/>
                </a:solidFill>
              </a:rPr>
              <a:t>t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Ray-Sphere Intersections: </a:t>
            </a:r>
            <a:r>
              <a:rPr lang="en-US" sz="3200">
                <a:solidFill>
                  <a:srgbClr val="00008C"/>
                </a:solidFill>
              </a:rPr>
              <a:t>Algorithm</a:t>
            </a:r>
          </a:p>
        </p:txBody>
      </p:sp>
      <p:graphicFrame>
        <p:nvGraphicFramePr>
          <p:cNvPr id="352260" name="Object 4"/>
          <p:cNvGraphicFramePr>
            <a:graphicFrameLocks noChangeAspect="1"/>
          </p:cNvGraphicFramePr>
          <p:nvPr/>
        </p:nvGraphicFramePr>
        <p:xfrm>
          <a:off x="6510338" y="2627313"/>
          <a:ext cx="19558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62" name="Equation" r:id="rId3" imgW="647640" imgH="317160" progId="Equation.3">
                  <p:embed/>
                </p:oleObj>
              </mc:Choice>
              <mc:Fallback>
                <p:oleObj name="Equation" r:id="rId3" imgW="647640" imgH="317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338" y="2627313"/>
                        <a:ext cx="19558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1" name="Object 5"/>
          <p:cNvGraphicFramePr>
            <a:graphicFrameLocks noChangeAspect="1"/>
          </p:cNvGraphicFramePr>
          <p:nvPr/>
        </p:nvGraphicFramePr>
        <p:xfrm>
          <a:off x="6015038" y="3541713"/>
          <a:ext cx="190976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63" name="Equation" r:id="rId5" imgW="634680" imgH="317160" progId="Equation.3">
                  <p:embed/>
                </p:oleObj>
              </mc:Choice>
              <mc:Fallback>
                <p:oleObj name="Equation" r:id="rId5" imgW="634680" imgH="317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038" y="3541713"/>
                        <a:ext cx="1909762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15991</TotalTime>
  <Words>2907</Words>
  <Application>Microsoft Macintosh PowerPoint</Application>
  <PresentationFormat>On-screen Show (4:3)</PresentationFormat>
  <Paragraphs>662</Paragraphs>
  <Slides>62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Times New Roman</vt:lpstr>
      <vt:lpstr>Tahoma</vt:lpstr>
      <vt:lpstr>Wingdings</vt:lpstr>
      <vt:lpstr>Symbol</vt:lpstr>
      <vt:lpstr>MS Shell Dlg</vt:lpstr>
      <vt:lpstr>Courier New</vt:lpstr>
      <vt:lpstr>Blueprint</vt:lpstr>
      <vt:lpstr>Microsoft Equation 3.0</vt:lpstr>
      <vt:lpstr>CS 655 – Advanced Computer Graphics</vt:lpstr>
      <vt:lpstr>Ray-Object Intersections</vt:lpstr>
      <vt:lpstr>Recall: Ray Representation</vt:lpstr>
      <vt:lpstr>Ray-Sphere Intersections</vt:lpstr>
      <vt:lpstr>Ray-Sphere Intersections</vt:lpstr>
      <vt:lpstr>Ray-Sphere Intersections</vt:lpstr>
      <vt:lpstr>Ray-Sphere Intersections</vt:lpstr>
      <vt:lpstr>Ray-Sphere Intersections</vt:lpstr>
      <vt:lpstr>Ray-Sphere Intersections: Algorithm</vt:lpstr>
      <vt:lpstr>Ray-Sphere Intersections: Normal</vt:lpstr>
      <vt:lpstr>Ray-Sphere Intersections</vt:lpstr>
      <vt:lpstr>Ray-Sphere Intersections - Geometric</vt:lpstr>
      <vt:lpstr>Ray-Sphere Intersections - Geometric</vt:lpstr>
      <vt:lpstr>Ray-Sphere Intersections - Geometric</vt:lpstr>
      <vt:lpstr>Ray-Sphere Intersections - Geometric</vt:lpstr>
      <vt:lpstr>Ray-Sphere Intersections - Geometric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Computing the Reflection Ray</vt:lpstr>
      <vt:lpstr>Computing the Reflection Ray</vt:lpstr>
      <vt:lpstr>Refraction (transparency)</vt:lpstr>
      <vt:lpstr>Refraction (transparency)</vt:lpstr>
      <vt:lpstr>Refraction Indices</vt:lpstr>
      <vt:lpstr>Refraction</vt:lpstr>
      <vt:lpstr>Refraction</vt:lpstr>
      <vt:lpstr>Refraction Example</vt:lpstr>
      <vt:lpstr>Refraction Example</vt:lpstr>
      <vt:lpstr>Shadows</vt:lpstr>
      <vt:lpstr>Shadows</vt:lpstr>
      <vt:lpstr>Ray-Plane Intersections</vt:lpstr>
      <vt:lpstr>Ray-Plane Intersections</vt:lpstr>
      <vt:lpstr>Ray/Plane Intersection</vt:lpstr>
      <vt:lpstr>Ray/Polygon Intersection</vt:lpstr>
      <vt:lpstr>Ray/Polygon Intersection</vt:lpstr>
      <vt:lpstr>Ray/Polygon Intersection</vt:lpstr>
      <vt:lpstr>Ray/Polygon Intersection Algorithm</vt:lpstr>
      <vt:lpstr>Ray/Polygon Intersection Algorithm</vt:lpstr>
      <vt:lpstr>Ray/Polygon Intersection Algorithm</vt:lpstr>
      <vt:lpstr>Ray/Polygon Intersection Algorithm</vt:lpstr>
      <vt:lpstr>Ray/Polygon Intersection Algorithm</vt:lpstr>
      <vt:lpstr>The Actual Algorithm - part 1</vt:lpstr>
      <vt:lpstr>The Actual Algorithm - part 2</vt:lpstr>
      <vt:lpstr>Example</vt:lpstr>
      <vt:lpstr>Example</vt:lpstr>
      <vt:lpstr>Example </vt:lpstr>
      <vt:lpstr>Example </vt:lpstr>
      <vt:lpstr>Example </vt:lpstr>
      <vt:lpstr>Example </vt:lpstr>
      <vt:lpstr>Example </vt:lpstr>
      <vt:lpstr>Ray/Box Intersection</vt:lpstr>
      <vt:lpstr>Ray/Box Intersection (2)</vt:lpstr>
      <vt:lpstr>Ray/Box Intersection example 1</vt:lpstr>
      <vt:lpstr>Ray/Box Intersection example 2</vt:lpstr>
      <vt:lpstr>Ray/Box Intersection Example 3</vt:lpstr>
      <vt:lpstr>Ray/Box Intersection Example 3</vt:lpstr>
    </vt:vector>
  </TitlesOfParts>
  <Company>OSU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CS450/550 Introduction </dc:title>
  <dc:creator>CS</dc:creator>
  <cp:lastModifiedBy>Parris Egbert</cp:lastModifiedBy>
  <cp:revision>219</cp:revision>
  <dcterms:created xsi:type="dcterms:W3CDTF">2002-03-30T04:23:14Z</dcterms:created>
  <dcterms:modified xsi:type="dcterms:W3CDTF">2015-01-02T22:25:11Z</dcterms:modified>
</cp:coreProperties>
</file>