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71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96" r:id="rId14"/>
    <p:sldId id="312" r:id="rId15"/>
    <p:sldId id="297" r:id="rId16"/>
    <p:sldId id="298" r:id="rId17"/>
    <p:sldId id="283" r:id="rId18"/>
    <p:sldId id="284" r:id="rId19"/>
    <p:sldId id="290" r:id="rId20"/>
    <p:sldId id="299" r:id="rId21"/>
    <p:sldId id="285" r:id="rId22"/>
    <p:sldId id="300" r:id="rId23"/>
    <p:sldId id="301" r:id="rId24"/>
    <p:sldId id="302" r:id="rId25"/>
    <p:sldId id="303" r:id="rId26"/>
    <p:sldId id="304" r:id="rId27"/>
    <p:sldId id="314" r:id="rId28"/>
    <p:sldId id="315" r:id="rId29"/>
    <p:sldId id="316" r:id="rId30"/>
    <p:sldId id="317" r:id="rId31"/>
    <p:sldId id="305" r:id="rId32"/>
    <p:sldId id="306" r:id="rId33"/>
    <p:sldId id="313" r:id="rId34"/>
    <p:sldId id="307" r:id="rId35"/>
    <p:sldId id="308" r:id="rId36"/>
    <p:sldId id="318" r:id="rId37"/>
    <p:sldId id="319" r:id="rId38"/>
    <p:sldId id="309" r:id="rId39"/>
    <p:sldId id="310" r:id="rId40"/>
    <p:sldId id="311" r:id="rId41"/>
    <p:sldId id="274" r:id="rId42"/>
    <p:sldId id="295" r:id="rId43"/>
    <p:sldId id="294" r:id="rId44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76">
          <p15:clr>
            <a:srgbClr val="A4A3A4"/>
          </p15:clr>
        </p15:guide>
        <p15:guide id="2" pos="22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72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971" autoAdjust="0"/>
    <p:restoredTop sz="99556" autoAdjust="0"/>
  </p:normalViewPr>
  <p:slideViewPr>
    <p:cSldViewPr snapToGrid="0"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2814" y="-78"/>
      </p:cViewPr>
      <p:guideLst>
        <p:guide orient="horz" pos="2976"/>
        <p:guide pos="22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2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3" tIns="45781" rIns="91563" bIns="45781" numCol="1" anchor="t" anchorCtr="0" compatLnSpc="1">
            <a:prstTxWarp prst="textNoShape">
              <a:avLst/>
            </a:prstTxWarp>
          </a:bodyPr>
          <a:lstStyle>
            <a:lvl1pPr defTabSz="9159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6538" y="0"/>
            <a:ext cx="312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3" tIns="45781" rIns="91563" bIns="45781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04300"/>
            <a:ext cx="312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3" tIns="45781" rIns="91563" bIns="45781" numCol="1" anchor="b" anchorCtr="0" compatLnSpc="1">
            <a:prstTxWarp prst="textNoShape">
              <a:avLst/>
            </a:prstTxWarp>
          </a:bodyPr>
          <a:lstStyle>
            <a:lvl1pPr defTabSz="9159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6538" y="9004300"/>
            <a:ext cx="312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3" tIns="45781" rIns="91563" bIns="45781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smtClean="0"/>
            </a:lvl1pPr>
          </a:lstStyle>
          <a:p>
            <a:pPr>
              <a:defRPr/>
            </a:pPr>
            <a:fld id="{9996CE9F-AED4-441C-A25D-52C1DA82D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7421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56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1" rIns="94822" bIns="47411" numCol="1" anchor="t" anchorCtr="0" compatLnSpc="1">
            <a:prstTxWarp prst="textNoShape">
              <a:avLst/>
            </a:prstTxWarp>
          </a:bodyPr>
          <a:lstStyle>
            <a:lvl1pPr defTabSz="94932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4475" y="0"/>
            <a:ext cx="30956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1" rIns="94822" bIns="47411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09613"/>
            <a:ext cx="4722812" cy="3541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0913" y="4487863"/>
            <a:ext cx="5248275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1" rIns="94822" bIns="474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7313"/>
            <a:ext cx="30956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1" rIns="94822" bIns="47411" numCol="1" anchor="b" anchorCtr="0" compatLnSpc="1">
            <a:prstTxWarp prst="textNoShape">
              <a:avLst/>
            </a:prstTxWarp>
          </a:bodyPr>
          <a:lstStyle>
            <a:lvl1pPr defTabSz="94932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4475" y="8977313"/>
            <a:ext cx="30956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1" rIns="94822" bIns="47411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 smtClean="0"/>
            </a:lvl1pPr>
          </a:lstStyle>
          <a:p>
            <a:pPr>
              <a:defRPr/>
            </a:pPr>
            <a:fld id="{BC3ABE65-2F83-44B7-9470-CAFA9AC1C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8502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724400" cy="35433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336" y="4488181"/>
            <a:ext cx="5719431" cy="4251960"/>
          </a:xfrm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939168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724400" cy="35433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336" y="4488181"/>
            <a:ext cx="5719431" cy="4251960"/>
          </a:xfrm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936944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724400" cy="35433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336" y="4488181"/>
            <a:ext cx="5719431" cy="4251960"/>
          </a:xfrm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15288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724400" cy="35433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336" y="4488181"/>
            <a:ext cx="5719431" cy="4251960"/>
          </a:xfrm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9576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724400" cy="35433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336" y="4488181"/>
            <a:ext cx="5719431" cy="4251960"/>
          </a:xfrm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41739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724400" cy="35433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336" y="4488181"/>
            <a:ext cx="5719431" cy="4251960"/>
          </a:xfrm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110220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724400" cy="35433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336" y="4488181"/>
            <a:ext cx="5719431" cy="4251960"/>
          </a:xfrm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25005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724400" cy="35433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336" y="4488181"/>
            <a:ext cx="5719431" cy="4251960"/>
          </a:xfrm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4992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495300" y="839788"/>
            <a:ext cx="6243638" cy="0"/>
          </a:xfrm>
          <a:prstGeom prst="line">
            <a:avLst/>
          </a:prstGeom>
          <a:noFill/>
          <a:ln w="25400">
            <a:solidFill>
              <a:srgbClr val="D4272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95300" y="857250"/>
            <a:ext cx="63976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40525" y="833438"/>
            <a:ext cx="1866900" cy="825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98475" y="6419850"/>
            <a:ext cx="8131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6734175" y="6191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04813" y="6494463"/>
            <a:ext cx="1548501" cy="2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800" dirty="0" smtClean="0">
                <a:latin typeface="Arial" charset="0"/>
              </a:rPr>
              <a:t>Intro Android</a:t>
            </a:r>
            <a:r>
              <a:rPr lang="en-US" sz="800" baseline="0" dirty="0" smtClean="0">
                <a:latin typeface="Arial" charset="0"/>
              </a:rPr>
              <a:t> Programming</a:t>
            </a:r>
            <a:fld id="{76C510DD-F774-4420-959C-A00FFBB0C244}" type="slidenum">
              <a:rPr lang="en-US" sz="800" smtClean="0">
                <a:latin typeface="Arial" charset="0"/>
              </a:rPr>
              <a:pPr>
                <a:defRPr/>
              </a:pPr>
              <a:t>‹#›</a:t>
            </a:fld>
            <a:endParaRPr lang="en-US" sz="800" dirty="0">
              <a:latin typeface="Arial" charset="0"/>
            </a:endParaRPr>
          </a:p>
        </p:txBody>
      </p:sp>
      <p:pic>
        <p:nvPicPr>
          <p:cNvPr id="10" name="Picture 11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9913" y="304800"/>
            <a:ext cx="1535112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863975" y="6492875"/>
            <a:ext cx="14493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1" i="1">
                <a:solidFill>
                  <a:srgbClr val="D4272E"/>
                </a:solidFill>
                <a:latin typeface="Arial" charset="0"/>
              </a:rPr>
              <a:t>assured</a:t>
            </a:r>
            <a:r>
              <a:rPr lang="en-US" sz="800" b="1" i="1">
                <a:latin typeface="Arial" charset="0"/>
              </a:rPr>
              <a:t>communications</a:t>
            </a:r>
            <a:r>
              <a:rPr lang="en-US" sz="800" b="1" i="1" baseline="30000">
                <a:latin typeface="Arial" charset="0"/>
              </a:rPr>
              <a:t>™</a:t>
            </a:r>
          </a:p>
        </p:txBody>
      </p:sp>
      <p:sp>
        <p:nvSpPr>
          <p:cNvPr id="12" name="Rectangle 13"/>
          <p:cNvSpPr>
            <a:spLocks noGrp="1" noChangeArrowheads="1"/>
          </p:cNvSpPr>
          <p:nvPr/>
        </p:nvSpPr>
        <p:spPr bwMode="auto">
          <a:xfrm>
            <a:off x="8077200" y="6503988"/>
            <a:ext cx="666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>
              <a:defRPr/>
            </a:pPr>
            <a:fld id="{B13D206F-1801-4FCE-B194-6DE2FD141650}" type="datetimed-MMM-yy">
              <a:rPr lang="en-US" sz="800">
                <a:latin typeface="Arial" charset="0"/>
              </a:rPr>
              <a:pPr algn="r">
                <a:defRPr/>
              </a:pPr>
              <a:t>17-Oct-14</a:t>
            </a:fld>
            <a:endParaRPr lang="en-US" sz="800">
              <a:latin typeface="Arial" charset="0"/>
            </a:endParaRPr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803BA-C59F-4246-B1D4-A24EB857E4B7}" type="datetime5">
              <a:rPr lang="en-US"/>
              <a:pPr>
                <a:defRPr/>
              </a:pPr>
              <a:t>17-Oct-14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71450"/>
            <a:ext cx="2057400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71450"/>
            <a:ext cx="6019800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64DF3-DF52-47AE-BD99-27B9CB9F48E7}" type="datetime5">
              <a:rPr lang="en-US"/>
              <a:pPr>
                <a:defRPr/>
              </a:pPr>
              <a:t>17-Oct-14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6096000" cy="536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229600" cy="51498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20DF7-9C77-4E7F-94EB-157B6677C03D}" type="datetime5">
              <a:rPr lang="en-US"/>
              <a:pPr>
                <a:defRPr/>
              </a:pPr>
              <a:t>17-Oct-14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DC1F7-F670-4A5D-9615-5FDB8E825A09}" type="datetime5">
              <a:rPr lang="en-US"/>
              <a:pPr>
                <a:defRPr/>
              </a:pPr>
              <a:t>17-Oct-14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38600" cy="5149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038600" cy="5149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80BE8-2AC9-43FE-AD0A-4450467EAB3C}" type="datetime5">
              <a:rPr lang="en-US"/>
              <a:pPr>
                <a:defRPr/>
              </a:pPr>
              <a:t>17-Oct-14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3B438-9A03-4F69-83EE-275688999070}" type="datetime5">
              <a:rPr lang="en-US"/>
              <a:pPr>
                <a:defRPr/>
              </a:pPr>
              <a:t>17-Oct-14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0553F-FAD4-482D-80FF-5B80A759E215}" type="datetime5">
              <a:rPr lang="en-US"/>
              <a:pPr>
                <a:defRPr/>
              </a:pPr>
              <a:t>17-Oct-14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403DD-FEC8-4B77-AD58-DE64F8C48963}" type="datetime5">
              <a:rPr lang="en-US"/>
              <a:pPr>
                <a:defRPr/>
              </a:pPr>
              <a:t>17-Oct-14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45012-1B86-4B6F-A054-A8C335488307}" type="datetime5">
              <a:rPr lang="en-US"/>
              <a:pPr>
                <a:defRPr/>
              </a:pPr>
              <a:t>17-Oct-14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6DEA8-7A5C-4BC7-9140-27B6A28B0934}" type="datetime5">
              <a:rPr lang="en-US"/>
              <a:pPr>
                <a:defRPr/>
              </a:pPr>
              <a:t>17-Oct-14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495300" y="839788"/>
            <a:ext cx="6243638" cy="0"/>
          </a:xfrm>
          <a:prstGeom prst="line">
            <a:avLst/>
          </a:prstGeom>
          <a:noFill/>
          <a:ln w="25400">
            <a:solidFill>
              <a:srgbClr val="D4272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>
            <a:off x="495300" y="857250"/>
            <a:ext cx="63976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6740525" y="833438"/>
            <a:ext cx="1866900" cy="825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54102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229600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51" name="Line 27"/>
          <p:cNvSpPr>
            <a:spLocks noChangeShapeType="1"/>
          </p:cNvSpPr>
          <p:nvPr/>
        </p:nvSpPr>
        <p:spPr bwMode="auto">
          <a:xfrm>
            <a:off x="498475" y="6419850"/>
            <a:ext cx="8131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77200" y="6467475"/>
            <a:ext cx="666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smtClean="0">
                <a:latin typeface="+mn-lt"/>
              </a:defRPr>
            </a:lvl1pPr>
          </a:lstStyle>
          <a:p>
            <a:pPr>
              <a:defRPr/>
            </a:pPr>
            <a:fld id="{15DE2BB2-056A-4F14-AC80-419E90CEFB44}" type="datetime5">
              <a:rPr lang="en-US"/>
              <a:pPr>
                <a:defRPr/>
              </a:pPr>
              <a:t>17-Oct-14</a:t>
            </a:fld>
            <a:endParaRPr lang="en-US"/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6734175" y="6191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404813" y="6494463"/>
            <a:ext cx="1577355" cy="2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800" dirty="0" smtClean="0">
                <a:latin typeface="Arial" charset="0"/>
              </a:rPr>
              <a:t>Intro Android Programming </a:t>
            </a:r>
            <a:fld id="{644F7472-69C7-40F1-BC4B-B11957E4846B}" type="slidenum">
              <a:rPr lang="en-US" sz="800" smtClean="0">
                <a:latin typeface="Arial" charset="0"/>
              </a:rPr>
              <a:pPr>
                <a:defRPr/>
              </a:pPr>
              <a:t>‹#›</a:t>
            </a:fld>
            <a:endParaRPr lang="en-US" sz="800" dirty="0">
              <a:latin typeface="Arial" charset="0"/>
            </a:endParaRPr>
          </a:p>
        </p:txBody>
      </p:sp>
      <p:pic>
        <p:nvPicPr>
          <p:cNvPr id="1035" name="Picture 35"/>
          <p:cNvPicPr preferRelativeResize="0"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19913" y="304800"/>
            <a:ext cx="1535112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3863975" y="6492875"/>
            <a:ext cx="14493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1" i="1">
                <a:solidFill>
                  <a:srgbClr val="D4272E"/>
                </a:solidFill>
                <a:latin typeface="Arial" charset="0"/>
              </a:rPr>
              <a:t>assured</a:t>
            </a:r>
            <a:r>
              <a:rPr lang="en-US" sz="800" b="1" i="1">
                <a:latin typeface="Arial" charset="0"/>
              </a:rPr>
              <a:t>communications</a:t>
            </a:r>
            <a:r>
              <a:rPr lang="en-US" sz="800" b="1" i="1" baseline="30000">
                <a:latin typeface="Arial" charset="0"/>
              </a:rPr>
              <a:t>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4272E"/>
        </a:buClr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LinearLayou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RelativeLayou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developer.android.com/resources/tutorials/views/hello-relativelayou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view/View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://developer.android.com/reference/android/app/Activity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TableLayou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developer.android.com/reference/android/widget/HorizontalScrollView.html" TargetMode="External"/><Relationship Id="rId5" Type="http://schemas.openxmlformats.org/officeDocument/2006/relationships/hyperlink" Target="http://developer.android.com/reference/android/widget/ScrollView.html" TargetMode="External"/><Relationship Id="rId4" Type="http://schemas.openxmlformats.org/officeDocument/2006/relationships/hyperlink" Target="http://developer.android.com/resources/tutorials/views/hello-tablelayou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TextView.html" TargetMode="External"/><Relationship Id="rId7" Type="http://schemas.openxmlformats.org/officeDocument/2006/relationships/hyperlink" Target="http://developer.android.com/reference/android/widget/EditTex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developer.android.com/reference/android/widget/ImageButton.html" TargetMode="External"/><Relationship Id="rId5" Type="http://schemas.openxmlformats.org/officeDocument/2006/relationships/hyperlink" Target="http://developer.android.com/reference/android/widget/ImageView.html" TargetMode="External"/><Relationship Id="rId4" Type="http://schemas.openxmlformats.org/officeDocument/2006/relationships/hyperlink" Target="http://developer.android.com/reference/android/widget/Button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CheckBox.html" TargetMode="External"/><Relationship Id="rId7" Type="http://schemas.openxmlformats.org/officeDocument/2006/relationships/hyperlink" Target="http://developer.android.com/resources/tutorials/views/hello-formstuff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developer.android.com/reference/android/widget/RadioGroup.html" TargetMode="External"/><Relationship Id="rId5" Type="http://schemas.openxmlformats.org/officeDocument/2006/relationships/hyperlink" Target="http://developer.android.com/reference/android/widget/RadioButton.html" TargetMode="External"/><Relationship Id="rId4" Type="http://schemas.openxmlformats.org/officeDocument/2006/relationships/hyperlink" Target="http://developer.android.com/reference/android/widget/CompoundButton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Layout and Widgets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 to Android Programming 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Simple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2953871" cy="5149850"/>
          </a:xfrm>
        </p:spPr>
        <p:txBody>
          <a:bodyPr/>
          <a:lstStyle/>
          <a:p>
            <a:r>
              <a:rPr lang="en-US" sz="2000" dirty="0" smtClean="0"/>
              <a:t>Add the button via the Graphical Layout Editor</a:t>
            </a:r>
          </a:p>
          <a:p>
            <a:pPr lvl="1"/>
            <a:r>
              <a:rPr lang="en-US" sz="2000" dirty="0" smtClean="0"/>
              <a:t>This is the preferred method.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1995" y="711739"/>
            <a:ext cx="4918646" cy="601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Simple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2362200" cy="51498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Select the button </a:t>
            </a:r>
          </a:p>
          <a:p>
            <a:r>
              <a:rPr lang="en-US" dirty="0" smtClean="0"/>
              <a:t>In the Id field of the properties tab change the name of the button from button1 to </a:t>
            </a:r>
            <a:r>
              <a:rPr lang="en-US" dirty="0" err="1" smtClean="0"/>
              <a:t>myButton</a:t>
            </a:r>
            <a:endParaRPr lang="en-US" dirty="0" smtClean="0"/>
          </a:p>
          <a:p>
            <a:r>
              <a:rPr lang="en-US" dirty="0" smtClean="0"/>
              <a:t>Do not remove the @+id/</a:t>
            </a:r>
          </a:p>
          <a:p>
            <a:r>
              <a:rPr lang="en-US" dirty="0" smtClean="0"/>
              <a:t>Should be @+id/</a:t>
            </a:r>
            <a:r>
              <a:rPr lang="en-US" dirty="0" err="1" smtClean="0"/>
              <a:t>myButton</a:t>
            </a:r>
            <a:endParaRPr lang="en-US" dirty="0" smtClean="0"/>
          </a:p>
          <a:p>
            <a:r>
              <a:rPr lang="en-US" dirty="0" smtClean="0"/>
              <a:t>All names MUST start with lower case.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3999" y="1213502"/>
            <a:ext cx="5948952" cy="517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66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Simple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Now we need to wire the button member variable to the screen object it needs to be associated with.</a:t>
            </a:r>
          </a:p>
          <a:p>
            <a:r>
              <a:rPr lang="en-US" dirty="0" smtClean="0"/>
              <a:t>Use the method </a:t>
            </a:r>
            <a:r>
              <a:rPr lang="en-US" dirty="0" err="1" smtClean="0"/>
              <a:t>findViewById</a:t>
            </a:r>
            <a:r>
              <a:rPr lang="en-US" dirty="0" smtClean="0"/>
              <a:t> to create this binding.</a:t>
            </a:r>
          </a:p>
          <a:p>
            <a:pPr lvl="1"/>
            <a:r>
              <a:rPr lang="en-US" dirty="0" smtClean="0"/>
              <a:t>The result must be cast to match the type (in this case Button).</a:t>
            </a:r>
          </a:p>
          <a:p>
            <a:pPr lvl="1"/>
            <a:r>
              <a:rPr lang="en-US" dirty="0" smtClean="0"/>
              <a:t>The parameter is the ID that was set in the Layout file, addressable via R.id.&lt;your ID&gt;.</a:t>
            </a:r>
          </a:p>
          <a:p>
            <a:r>
              <a:rPr lang="en-US" dirty="0" smtClean="0"/>
              <a:t>The button also needs to have it’s </a:t>
            </a:r>
            <a:r>
              <a:rPr lang="en-US" dirty="0" err="1" smtClean="0"/>
              <a:t>onClick</a:t>
            </a:r>
            <a:r>
              <a:rPr lang="en-US" dirty="0" smtClean="0"/>
              <a:t> method defined so that the class knows what to do when the button is clicked.  This is the function that will be called upon a action on the button.</a:t>
            </a:r>
          </a:p>
          <a:p>
            <a:pPr lvl="1"/>
            <a:r>
              <a:rPr lang="en-US" dirty="0" smtClean="0"/>
              <a:t>In graphical editor, click the button then scroll down in the Properties window to you see “On Click”.  Type in “</a:t>
            </a:r>
            <a:r>
              <a:rPr lang="en-US" dirty="0" err="1" smtClean="0"/>
              <a:t>onHelloBtnClick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Next we need to add code to the MainActivity.java file to </a:t>
            </a:r>
          </a:p>
          <a:p>
            <a:pPr lvl="1"/>
            <a:r>
              <a:rPr lang="en-US" dirty="0" smtClean="0"/>
              <a:t>Create a Button</a:t>
            </a:r>
          </a:p>
          <a:p>
            <a:pPr lvl="1"/>
            <a:r>
              <a:rPr lang="en-US" dirty="0" smtClean="0"/>
              <a:t>Associate the Button variable to our button on the activity.</a:t>
            </a:r>
          </a:p>
          <a:p>
            <a:pPr lvl="1"/>
            <a:r>
              <a:rPr lang="en-US" dirty="0" smtClean="0"/>
              <a:t>Import the Button type.   This is pretty simple</a:t>
            </a:r>
          </a:p>
          <a:p>
            <a:pPr lvl="1"/>
            <a:r>
              <a:rPr lang="en-US" dirty="0" smtClean="0"/>
              <a:t>Create the button callback function with</a:t>
            </a:r>
          </a:p>
          <a:p>
            <a:pPr lvl="2"/>
            <a:r>
              <a:rPr lang="en-US" dirty="0" smtClean="0"/>
              <a:t>Specific format</a:t>
            </a:r>
          </a:p>
          <a:p>
            <a:pPr lvl="2"/>
            <a:r>
              <a:rPr lang="en-US" dirty="0" smtClean="0"/>
              <a:t>Same name as you put in the </a:t>
            </a:r>
            <a:r>
              <a:rPr lang="en-US" dirty="0" err="1" smtClean="0"/>
              <a:t>onClick</a:t>
            </a:r>
            <a:r>
              <a:rPr lang="en-US" dirty="0" smtClean="0"/>
              <a:t> section before.</a:t>
            </a:r>
          </a:p>
          <a:p>
            <a:pPr lvl="1"/>
            <a:r>
              <a:rPr lang="en-US" dirty="0" smtClean="0"/>
              <a:t>Then we will add some code to do something when you push the button.</a:t>
            </a:r>
          </a:p>
          <a:p>
            <a:pPr lvl="2"/>
            <a:r>
              <a:rPr lang="en-US" dirty="0" smtClean="0"/>
              <a:t>Change the text back and forth each time we push the button</a:t>
            </a:r>
          </a:p>
          <a:p>
            <a:pPr lvl="2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7961" y="1032733"/>
            <a:ext cx="5826039" cy="502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Simple Activity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9513" y="4234070"/>
            <a:ext cx="3108960" cy="1914626"/>
          </a:xfrm>
          <a:prstGeom prst="wedgeRoundRectCallout">
            <a:avLst>
              <a:gd name="adj1" fmla="val 88610"/>
              <a:gd name="adj2" fmla="val -48767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+mn-lt"/>
              </a:rPr>
              <a:t>The </a:t>
            </a:r>
            <a:r>
              <a:rPr lang="en-US" sz="1200" dirty="0" err="1" smtClean="0">
                <a:latin typeface="+mn-lt"/>
              </a:rPr>
              <a:t>OnClickListener</a:t>
            </a:r>
            <a:r>
              <a:rPr lang="en-US" sz="1200" dirty="0" smtClean="0">
                <a:latin typeface="+mn-lt"/>
              </a:rPr>
              <a:t>  is automatically wired up by the layout since we defined a method for the “On Click” property.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+mn-lt"/>
              </a:rPr>
              <a:t>NOTE:  You need to define the “</a:t>
            </a:r>
            <a:r>
              <a:rPr lang="en-US" sz="1200" dirty="0" err="1" smtClean="0">
                <a:latin typeface="+mn-lt"/>
              </a:rPr>
              <a:t>onHelloBtnClick</a:t>
            </a:r>
            <a:r>
              <a:rPr lang="en-US" sz="1200" dirty="0" smtClean="0">
                <a:latin typeface="+mn-lt"/>
              </a:rPr>
              <a:t>” with the prototype shown here and name needs to exactly match the one you put in the “On Click” property for the Button in the layout.</a:t>
            </a:r>
            <a:endParaRPr kumimoji="0" lang="en-US" sz="1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9513" y="3074972"/>
            <a:ext cx="3108960" cy="944217"/>
          </a:xfrm>
          <a:prstGeom prst="wedgeRoundRectCallout">
            <a:avLst>
              <a:gd name="adj1" fmla="val 79020"/>
              <a:gd name="adj2" fmla="val 13131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+mn-lt"/>
              </a:rPr>
              <a:t>Here we associate a class member variable with a reference to the Button object defined in the layout</a:t>
            </a:r>
            <a:r>
              <a:rPr lang="en-US" sz="1200" dirty="0">
                <a:latin typeface="+mn-lt"/>
              </a:rPr>
              <a:t>.</a:t>
            </a:r>
            <a:endParaRPr lang="en-US" sz="1200" dirty="0" smtClean="0">
              <a:latin typeface="+mn-lt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200" dirty="0" smtClean="0">
                <a:latin typeface="+mn-lt"/>
              </a:rPr>
              <a:t>Connect to Activity via button ID.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9513" y="891200"/>
            <a:ext cx="3108960" cy="2076332"/>
          </a:xfrm>
          <a:prstGeom prst="wedgeRoundRectCallout">
            <a:avLst>
              <a:gd name="adj1" fmla="val 71347"/>
              <a:gd name="adj2" fmla="val 24619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+mn-lt"/>
              </a:rPr>
              <a:t>Here we associate a class member variable with a reference to the Button object defined in the layout</a:t>
            </a:r>
            <a:r>
              <a:rPr lang="en-US" sz="1200" dirty="0">
                <a:latin typeface="+mn-lt"/>
              </a:rPr>
              <a:t>.</a:t>
            </a:r>
            <a:endParaRPr lang="en-US" sz="1200" dirty="0" smtClean="0">
              <a:latin typeface="+mn-lt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200" dirty="0" smtClean="0">
                <a:latin typeface="+mn-lt"/>
              </a:rPr>
              <a:t>Create Button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200" dirty="0" smtClean="0">
                <a:latin typeface="+mn-lt"/>
              </a:rPr>
              <a:t>Hit Ctrl-Shift-O to automatically organize the imports.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200" dirty="0" smtClean="0">
                <a:latin typeface="+mn-lt"/>
              </a:rPr>
              <a:t>Or left click the Light that comes up next to the button and select Import Button.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200" dirty="0" smtClean="0">
                <a:latin typeface="+mn-lt"/>
              </a:rPr>
              <a:t>NEVER select create class.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Widget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Now start adding functionality to the other widgets.</a:t>
            </a:r>
          </a:p>
          <a:p>
            <a:pPr lvl="1"/>
            <a:r>
              <a:rPr lang="en-US" dirty="0" smtClean="0"/>
              <a:t>Drag a </a:t>
            </a:r>
            <a:r>
              <a:rPr lang="en-US" dirty="0" err="1" smtClean="0"/>
              <a:t>CheckBox</a:t>
            </a:r>
            <a:r>
              <a:rPr lang="en-US" dirty="0" smtClean="0"/>
              <a:t> onto the layout</a:t>
            </a:r>
          </a:p>
          <a:p>
            <a:pPr lvl="2"/>
            <a:r>
              <a:rPr lang="en-US" dirty="0" smtClean="0"/>
              <a:t>Click on the </a:t>
            </a:r>
            <a:r>
              <a:rPr lang="en-US" dirty="0" err="1" smtClean="0"/>
              <a:t>CheckBox</a:t>
            </a:r>
            <a:r>
              <a:rPr lang="en-US" dirty="0" smtClean="0"/>
              <a:t> and change its id to “</a:t>
            </a:r>
            <a:r>
              <a:rPr lang="en-US" dirty="0" err="1" smtClean="0"/>
              <a:t>checkBox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Change the </a:t>
            </a:r>
            <a:r>
              <a:rPr lang="en-US" dirty="0" err="1" smtClean="0"/>
              <a:t>CheckBox’s</a:t>
            </a:r>
            <a:r>
              <a:rPr lang="en-US" dirty="0" smtClean="0"/>
              <a:t> Text field to “Checked”</a:t>
            </a:r>
          </a:p>
          <a:p>
            <a:pPr lvl="2"/>
            <a:r>
              <a:rPr lang="en-US" dirty="0" smtClean="0"/>
              <a:t>Update the </a:t>
            </a:r>
            <a:r>
              <a:rPr lang="en-US" dirty="0" err="1" smtClean="0"/>
              <a:t>CheckBox’s</a:t>
            </a:r>
            <a:r>
              <a:rPr lang="en-US" dirty="0" smtClean="0"/>
              <a:t> “Checked” property to “false”</a:t>
            </a:r>
          </a:p>
          <a:p>
            <a:pPr lvl="3"/>
            <a:r>
              <a:rPr lang="en-US" dirty="0" smtClean="0"/>
              <a:t>You should now see a an empty checkbox</a:t>
            </a:r>
          </a:p>
          <a:p>
            <a:pPr lvl="2"/>
            <a:r>
              <a:rPr lang="en-US" dirty="0" smtClean="0"/>
              <a:t>Set the On Click property to “</a:t>
            </a:r>
            <a:r>
              <a:rPr lang="en-US" dirty="0" err="1" smtClean="0"/>
              <a:t>onCheckBoxClicked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Now go into the Activity Java code</a:t>
            </a:r>
          </a:p>
          <a:p>
            <a:pPr lvl="1"/>
            <a:r>
              <a:rPr lang="en-US" dirty="0" smtClean="0"/>
              <a:t>Add a class member variable for the </a:t>
            </a:r>
            <a:r>
              <a:rPr lang="en-US" dirty="0" err="1" smtClean="0"/>
              <a:t>CheckBox</a:t>
            </a:r>
            <a:endParaRPr lang="en-US" dirty="0" smtClean="0"/>
          </a:p>
          <a:p>
            <a:pPr lvl="1"/>
            <a:r>
              <a:rPr lang="en-US" dirty="0" smtClean="0"/>
              <a:t>Hit Ctrl-Shift-O to automatically organize the imports</a:t>
            </a:r>
          </a:p>
          <a:p>
            <a:pPr lvl="1"/>
            <a:r>
              <a:rPr lang="en-US" dirty="0" smtClean="0"/>
              <a:t>Create you callback </a:t>
            </a:r>
            <a:r>
              <a:rPr lang="en-US" dirty="0" err="1" smtClean="0"/>
              <a:t>funtion</a:t>
            </a:r>
            <a:r>
              <a:rPr lang="en-US" dirty="0" smtClean="0"/>
              <a:t> with “</a:t>
            </a:r>
            <a:r>
              <a:rPr lang="en-US" dirty="0" err="1" smtClean="0"/>
              <a:t>yourName</a:t>
            </a:r>
            <a:r>
              <a:rPr lang="en-US" dirty="0" smtClean="0"/>
              <a:t>(View v)  OR</a:t>
            </a:r>
          </a:p>
          <a:p>
            <a:pPr lvl="2"/>
            <a:r>
              <a:rPr lang="en-US" dirty="0" smtClean="0"/>
              <a:t>Copy-and-paste the existing “</a:t>
            </a:r>
            <a:r>
              <a:rPr lang="en-US" dirty="0" err="1" smtClean="0"/>
              <a:t>onHelloBtnClick</a:t>
            </a:r>
            <a:r>
              <a:rPr lang="en-US" dirty="0" smtClean="0"/>
              <a:t>”</a:t>
            </a:r>
          </a:p>
          <a:p>
            <a:pPr lvl="3"/>
            <a:r>
              <a:rPr lang="en-US" dirty="0" smtClean="0"/>
              <a:t>Rename the copy to “</a:t>
            </a:r>
            <a:r>
              <a:rPr lang="en-US" dirty="0" err="1" smtClean="0"/>
              <a:t>onCheckBoxClicked</a:t>
            </a:r>
            <a:r>
              <a:rPr lang="en-US" dirty="0" smtClean="0"/>
              <a:t>” or what ever you named your callback function.</a:t>
            </a:r>
          </a:p>
          <a:p>
            <a:pPr lvl="1"/>
            <a:r>
              <a:rPr lang="en-US" dirty="0" smtClean="0"/>
              <a:t>Change all of the code in your checkbox handler to use your </a:t>
            </a:r>
            <a:r>
              <a:rPr lang="en-US" dirty="0" err="1" smtClean="0"/>
              <a:t>CheckBox</a:t>
            </a:r>
            <a:r>
              <a:rPr lang="en-US" dirty="0" smtClean="0"/>
              <a:t> class variable instead of the one for your Button</a:t>
            </a:r>
          </a:p>
          <a:p>
            <a:pPr lvl="2"/>
            <a:r>
              <a:rPr lang="en-US" dirty="0" smtClean="0"/>
              <a:t>If the </a:t>
            </a:r>
            <a:r>
              <a:rPr lang="en-US" dirty="0" err="1" smtClean="0"/>
              <a:t>CheckBox</a:t>
            </a:r>
            <a:r>
              <a:rPr lang="en-US" dirty="0" smtClean="0"/>
              <a:t> is checked set its text field to “Checked”</a:t>
            </a:r>
          </a:p>
          <a:p>
            <a:pPr lvl="2"/>
            <a:r>
              <a:rPr lang="en-US" dirty="0" smtClean="0"/>
              <a:t>If the </a:t>
            </a:r>
            <a:r>
              <a:rPr lang="en-US" dirty="0" err="1" smtClean="0"/>
              <a:t>CheckBox</a:t>
            </a:r>
            <a:r>
              <a:rPr lang="en-US" dirty="0" smtClean="0"/>
              <a:t> is not checked, set its text field to “Unchecked”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Build the project and run it in your AVD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72676" y="1066800"/>
            <a:ext cx="2219325" cy="1514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6346" y="918394"/>
            <a:ext cx="5471344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Widget 101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819" y="997479"/>
            <a:ext cx="3458804" cy="3988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652" y="2773253"/>
            <a:ext cx="3399810" cy="3920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 bwMode="auto">
          <a:xfrm>
            <a:off x="481645" y="4858520"/>
            <a:ext cx="8371266" cy="953034"/>
          </a:xfrm>
          <a:prstGeom prst="wedgeRoundRectCallout">
            <a:avLst>
              <a:gd name="adj1" fmla="val 13750"/>
              <a:gd name="adj2" fmla="val -222867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Note that the listener passes in the base class of View which then </a:t>
            </a:r>
            <a:r>
              <a:rPr lang="en-US" sz="1800" i="1" u="sng" dirty="0" smtClean="0">
                <a:latin typeface="+mn-lt"/>
              </a:rPr>
              <a:t>could</a:t>
            </a:r>
            <a:r>
              <a:rPr lang="en-US" sz="1800" dirty="0" smtClean="0">
                <a:latin typeface="+mn-lt"/>
              </a:rPr>
              <a:t> be cast to a </a:t>
            </a:r>
            <a:r>
              <a:rPr lang="en-US" sz="1800" dirty="0" err="1" smtClean="0">
                <a:latin typeface="+mn-lt"/>
              </a:rPr>
              <a:t>CheckBox</a:t>
            </a:r>
            <a:r>
              <a:rPr lang="en-US" sz="1800" dirty="0" smtClean="0">
                <a:latin typeface="+mn-lt"/>
              </a:rPr>
              <a:t> – or we can access our defined variable directly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Widget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6954078" cy="505570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Drag a </a:t>
            </a:r>
            <a:r>
              <a:rPr lang="en-US" dirty="0" err="1" smtClean="0"/>
              <a:t>RadioGroup</a:t>
            </a:r>
            <a:r>
              <a:rPr lang="en-US" dirty="0" smtClean="0"/>
              <a:t> onto the layout</a:t>
            </a:r>
          </a:p>
          <a:p>
            <a:pPr lvl="1"/>
            <a:r>
              <a:rPr lang="en-US" dirty="0" smtClean="0"/>
              <a:t>This looks like 3 circles in a horizontal row with the left-most one filled in and blue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RadioGroup</a:t>
            </a:r>
            <a:r>
              <a:rPr lang="en-US" dirty="0" smtClean="0"/>
              <a:t> is a grouping of radio buttons that allows only one radio button to ever be checked.  If you check a different one, the previous one becomes unchecked.  So it is a way to present multiple mutually-exclusive options.</a:t>
            </a:r>
          </a:p>
          <a:p>
            <a:pPr lvl="1"/>
            <a:r>
              <a:rPr lang="en-US" dirty="0" smtClean="0"/>
              <a:t>Change the Text field of each radio button to end in a number</a:t>
            </a:r>
          </a:p>
          <a:p>
            <a:pPr lvl="2"/>
            <a:r>
              <a:rPr lang="en-US" dirty="0" smtClean="0"/>
              <a:t>Note:  There are 3 by default</a:t>
            </a:r>
          </a:p>
          <a:p>
            <a:pPr lvl="2"/>
            <a:r>
              <a:rPr lang="en-US" dirty="0" smtClean="0"/>
              <a:t>By default they have id’s “radio0”, “radio1”, and “radio2”.</a:t>
            </a:r>
          </a:p>
          <a:p>
            <a:pPr lvl="2"/>
            <a:r>
              <a:rPr lang="en-US" dirty="0" smtClean="0"/>
              <a:t>The radio group itself has id “radioGroup1”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RadioGroup</a:t>
            </a:r>
            <a:r>
              <a:rPr lang="en-US" dirty="0" smtClean="0"/>
              <a:t> itself is “invisible” on the layout.</a:t>
            </a:r>
          </a:p>
          <a:p>
            <a:pPr lvl="2"/>
            <a:r>
              <a:rPr lang="en-US" dirty="0" smtClean="0"/>
              <a:t>It can be selected by clicking on “radioGroup1” in the “Outline” window in Eclipse</a:t>
            </a:r>
          </a:p>
          <a:p>
            <a:pPr lvl="3"/>
            <a:r>
              <a:rPr lang="en-US" dirty="0" smtClean="0"/>
              <a:t>And then its properties can be changed graphically in the Properties editor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2485" y="964095"/>
            <a:ext cx="1541515" cy="2195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Widget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Add an On Click method for each Radio Button (but not the Radio Group)</a:t>
            </a:r>
          </a:p>
          <a:p>
            <a:pPr lvl="3"/>
            <a:r>
              <a:rPr lang="en-US" dirty="0" smtClean="0"/>
              <a:t>Call it “</a:t>
            </a:r>
            <a:r>
              <a:rPr lang="en-US" dirty="0" err="1" smtClean="0"/>
              <a:t>onRadioGroupClicked</a:t>
            </a:r>
            <a:r>
              <a:rPr lang="en-US" dirty="0" smtClean="0"/>
              <a:t>”</a:t>
            </a:r>
          </a:p>
          <a:p>
            <a:pPr lvl="3"/>
            <a:r>
              <a:rPr lang="en-US" dirty="0" smtClean="0"/>
              <a:t>Make sure each Radio Button uses the same function callback.</a:t>
            </a:r>
          </a:p>
          <a:p>
            <a:pPr lvl="4"/>
            <a:r>
              <a:rPr lang="en-US" dirty="0" smtClean="0"/>
              <a:t>This will have each click go to the same function where we will determine who called it.</a:t>
            </a:r>
          </a:p>
          <a:p>
            <a:r>
              <a:rPr lang="en-US" dirty="0" smtClean="0"/>
              <a:t>In the Java Code</a:t>
            </a:r>
          </a:p>
          <a:p>
            <a:pPr lvl="1"/>
            <a:r>
              <a:rPr lang="en-US" dirty="0" smtClean="0"/>
              <a:t>Create class member variable for the </a:t>
            </a:r>
            <a:r>
              <a:rPr lang="en-US" dirty="0" err="1" smtClean="0"/>
              <a:t>RadioGroup</a:t>
            </a:r>
            <a:r>
              <a:rPr lang="en-US" dirty="0" smtClean="0"/>
              <a:t> and wire to layout</a:t>
            </a:r>
          </a:p>
          <a:p>
            <a:pPr lvl="1"/>
            <a:r>
              <a:rPr lang="en-US" dirty="0" smtClean="0"/>
              <a:t>Create class member variable for the </a:t>
            </a:r>
            <a:r>
              <a:rPr lang="en-US" dirty="0" err="1" smtClean="0"/>
              <a:t>TextView</a:t>
            </a:r>
            <a:r>
              <a:rPr lang="en-US" dirty="0" smtClean="0"/>
              <a:t> and wire to layout</a:t>
            </a:r>
          </a:p>
          <a:p>
            <a:pPr lvl="2"/>
            <a:r>
              <a:rPr lang="en-US" dirty="0" smtClean="0"/>
              <a:t>This is your very first “Hello world!” text.</a:t>
            </a:r>
          </a:p>
          <a:p>
            <a:pPr lvl="1"/>
            <a:r>
              <a:rPr lang="en-US" dirty="0" smtClean="0"/>
              <a:t>Implement the </a:t>
            </a:r>
            <a:r>
              <a:rPr lang="en-US" dirty="0" err="1" smtClean="0"/>
              <a:t>onRadioGroupClicked</a:t>
            </a:r>
            <a:r>
              <a:rPr lang="en-US" dirty="0" smtClean="0"/>
              <a:t>() method</a:t>
            </a:r>
          </a:p>
          <a:p>
            <a:pPr lvl="2"/>
            <a:r>
              <a:rPr lang="en-US" dirty="0" smtClean="0"/>
              <a:t>challenge :: figure out which radio button was clicked then update the text value of the radio button to the </a:t>
            </a:r>
            <a:r>
              <a:rPr lang="en-US" dirty="0" err="1" smtClean="0"/>
              <a:t>TextView</a:t>
            </a:r>
            <a:r>
              <a:rPr lang="en-US" dirty="0" smtClean="0"/>
              <a:t> at the top of the activity.</a:t>
            </a:r>
          </a:p>
          <a:p>
            <a:pPr lvl="2"/>
            <a:r>
              <a:rPr lang="en-US" dirty="0" smtClean="0"/>
              <a:t>See next slide to learn how to figure out which radio button was clicked.</a:t>
            </a:r>
          </a:p>
          <a:p>
            <a:r>
              <a:rPr lang="en-US" dirty="0" smtClean="0"/>
              <a:t>Build the project and run it in your AVD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Widget 101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92" y="806245"/>
            <a:ext cx="3193332" cy="368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836" y="4684611"/>
            <a:ext cx="8663868" cy="172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3529643" y="1329155"/>
            <a:ext cx="5083415" cy="1159096"/>
          </a:xfrm>
          <a:prstGeom prst="wedgeRoundRectCallout">
            <a:avLst>
              <a:gd name="adj1" fmla="val -25350"/>
              <a:gd name="adj2" fmla="val 313363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In this example, use the ID to get the actual button that was selected, then get it’s text value and set to the EditText object.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tools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lets add some simple debugging tools that will help the developer by</a:t>
            </a:r>
          </a:p>
          <a:p>
            <a:pPr lvl="1"/>
            <a:r>
              <a:rPr lang="en-US" dirty="0" smtClean="0"/>
              <a:t>Giving textual output during specific points of execution in your code.  </a:t>
            </a:r>
          </a:p>
          <a:p>
            <a:pPr lvl="2"/>
            <a:r>
              <a:rPr lang="en-US" dirty="0" smtClean="0"/>
              <a:t>Use Logging to output information to the debugger</a:t>
            </a:r>
          </a:p>
          <a:p>
            <a:pPr lvl="1"/>
            <a:r>
              <a:rPr lang="en-US" dirty="0" smtClean="0"/>
              <a:t>Give Textual output to the user that has limited life</a:t>
            </a:r>
          </a:p>
          <a:p>
            <a:pPr lvl="2"/>
            <a:r>
              <a:rPr lang="en-US" dirty="0" smtClean="0"/>
              <a:t>Use a “Toast”.  This is a simple textbox that will display to the user for a short period of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Course Outline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0999" y="1054101"/>
            <a:ext cx="8208523" cy="526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Android Layouts and Widgets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kumimoji="0" lang="en-US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XML based layout creation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Views - Button, Checkbox, Label, Edit Text, Radio Group, Radio Button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Linear and Relative Layouts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Lab – Widget Interaction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endParaRPr lang="en-US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endParaRPr kumimoji="0" lang="en-US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4272E"/>
              </a:buClr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4272E"/>
              </a:buClr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LogCat</a:t>
            </a:r>
            <a:r>
              <a:rPr lang="en-US" dirty="0" smtClean="0"/>
              <a:t> Log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139126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High-performance debug logging while connected to device via USB or while using AVD</a:t>
            </a:r>
          </a:p>
          <a:p>
            <a:r>
              <a:rPr lang="en-US" dirty="0" smtClean="0"/>
              <a:t>Add integer to class.</a:t>
            </a:r>
          </a:p>
          <a:p>
            <a:r>
              <a:rPr lang="en-US" dirty="0" smtClean="0"/>
              <a:t>Add String “TAG”.  This is useful to identify where you put the debug statement</a:t>
            </a:r>
          </a:p>
          <a:p>
            <a:r>
              <a:rPr lang="en-US" dirty="0" smtClean="0"/>
              <a:t>In Button click callback “</a:t>
            </a:r>
            <a:r>
              <a:rPr lang="en-US" dirty="0" err="1" smtClean="0"/>
              <a:t>onHelloBtnClick</a:t>
            </a:r>
            <a:r>
              <a:rPr lang="en-US" dirty="0" smtClean="0"/>
              <a:t>” increment the integer each time you click the button.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Log.d</a:t>
            </a:r>
            <a:r>
              <a:rPr lang="en-US" dirty="0" smtClean="0"/>
              <a:t> function to log the information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445" y="2223630"/>
            <a:ext cx="5530337" cy="4134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LogCat</a:t>
            </a:r>
            <a:r>
              <a:rPr lang="en-US" dirty="0" smtClean="0"/>
              <a:t> Log 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668" y="3254939"/>
            <a:ext cx="8831519" cy="305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5348748" y="975193"/>
            <a:ext cx="3283974" cy="1207568"/>
          </a:xfrm>
          <a:prstGeom prst="wedgeRoundRectCallout">
            <a:avLst>
              <a:gd name="adj1" fmla="val 25840"/>
              <a:gd name="adj2" fmla="val 180215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Useful to filter the information you wish to see.  This will switch the minimum log level viewed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+mn-lt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76843" y="896535"/>
            <a:ext cx="5083415" cy="1159096"/>
          </a:xfrm>
          <a:prstGeom prst="wedgeRoundRectCallout">
            <a:avLst>
              <a:gd name="adj1" fmla="val -47206"/>
              <a:gd name="adj2" fmla="val 221750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You can create filters to only see data based on the “TAG” that you set in your Class.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Toast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139126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Low-performance debug logging that is viewable within your App during runtime</a:t>
            </a:r>
          </a:p>
          <a:p>
            <a:pPr lvl="1"/>
            <a:r>
              <a:rPr lang="en-US" dirty="0" smtClean="0"/>
              <a:t>Use sparingly for an actual deployable app</a:t>
            </a:r>
          </a:p>
          <a:p>
            <a:r>
              <a:rPr lang="en-US" dirty="0" smtClean="0"/>
              <a:t>Add two Toasts to the </a:t>
            </a:r>
            <a:r>
              <a:rPr lang="en-US" dirty="0" err="1" smtClean="0"/>
              <a:t>onCheckBoxClicked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One for the “if” case and the other for the “else”.</a:t>
            </a:r>
          </a:p>
          <a:p>
            <a:pPr lvl="2"/>
            <a:r>
              <a:rPr lang="en-US" dirty="0" smtClean="0"/>
              <a:t>Have toast say “Checked” or “Unchecked”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745" y="2447616"/>
            <a:ext cx="8765956" cy="371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Toast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72" y="1066800"/>
            <a:ext cx="8345128" cy="1027471"/>
          </a:xfrm>
        </p:spPr>
        <p:txBody>
          <a:bodyPr>
            <a:normAutofit/>
          </a:bodyPr>
          <a:lstStyle/>
          <a:p>
            <a:r>
              <a:rPr lang="en-US" dirty="0" smtClean="0"/>
              <a:t>The AVD may run a bit slower than your phone would in real time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338" y="1917289"/>
            <a:ext cx="3852275" cy="443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8204" y="1915753"/>
            <a:ext cx="3853610" cy="44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Data in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err="1" smtClean="0"/>
              <a:t>SharedPreferences</a:t>
            </a:r>
            <a:endParaRPr lang="en-US" sz="1200" dirty="0"/>
          </a:p>
          <a:p>
            <a:pPr lvl="1"/>
            <a:r>
              <a:rPr lang="en-US" sz="1200" dirty="0"/>
              <a:t>Interface for accessing and modifying preference data returned by </a:t>
            </a:r>
            <a:r>
              <a:rPr lang="en-US" sz="1200" b="1" dirty="0" err="1"/>
              <a:t>Context.getSharedPreferences</a:t>
            </a:r>
            <a:r>
              <a:rPr lang="en-US" sz="1200" b="1" dirty="0"/>
              <a:t>.</a:t>
            </a:r>
            <a:r>
              <a:rPr lang="en-US" sz="1200" dirty="0"/>
              <a:t> For any particular set of preferences, there is a single instance of this class that all clients share. Modifications to the preferences must go through an </a:t>
            </a:r>
            <a:r>
              <a:rPr lang="en-US" sz="1200" b="1" dirty="0"/>
              <a:t>Editor</a:t>
            </a:r>
            <a:r>
              <a:rPr lang="en-US" sz="1200" dirty="0"/>
              <a:t> object to ensure the preference values remain in a consistent state and control when they are committed to storage. Objects that are returned from the various get methods must be treated as immutable by the application</a:t>
            </a:r>
          </a:p>
          <a:p>
            <a:r>
              <a:rPr lang="en-US" sz="1200" dirty="0" err="1" smtClean="0"/>
              <a:t>getSharedPreferences</a:t>
            </a:r>
            <a:r>
              <a:rPr lang="en-US" sz="1200" dirty="0" smtClean="0"/>
              <a:t>(String </a:t>
            </a:r>
            <a:r>
              <a:rPr lang="en-US" sz="1200" dirty="0"/>
              <a:t>name, </a:t>
            </a:r>
            <a:r>
              <a:rPr lang="en-US" sz="1200" dirty="0" err="1"/>
              <a:t>int</a:t>
            </a:r>
            <a:r>
              <a:rPr lang="en-US" sz="1200" dirty="0"/>
              <a:t> mode</a:t>
            </a:r>
            <a:r>
              <a:rPr lang="en-US" sz="1200" dirty="0" smtClean="0"/>
              <a:t>)</a:t>
            </a:r>
            <a:endParaRPr lang="en-US" sz="1200" dirty="0"/>
          </a:p>
          <a:p>
            <a:pPr lvl="1"/>
            <a:r>
              <a:rPr lang="en-US" sz="1200" dirty="0"/>
              <a:t>Retrieve and hold the contents of the preferences file </a:t>
            </a:r>
            <a:r>
              <a:rPr lang="en-US" sz="1200" i="1" dirty="0"/>
              <a:t>'name', </a:t>
            </a:r>
            <a:r>
              <a:rPr lang="en-US" sz="1200" dirty="0"/>
              <a:t>returning a </a:t>
            </a:r>
            <a:r>
              <a:rPr lang="en-US" sz="1200" dirty="0" err="1"/>
              <a:t>SharedPreferences</a:t>
            </a:r>
            <a:r>
              <a:rPr lang="en-US" sz="1200" dirty="0"/>
              <a:t> through which you can retrieve and modify its values. Only one instance of the </a:t>
            </a:r>
            <a:r>
              <a:rPr lang="en-US" sz="1200" dirty="0" err="1"/>
              <a:t>SharedPreferences</a:t>
            </a:r>
            <a:r>
              <a:rPr lang="en-US" sz="1200" dirty="0"/>
              <a:t> object is returned to any callers for the same name, meaning they will see each other's edits as soon as they are made</a:t>
            </a:r>
            <a:r>
              <a:rPr lang="en-US" sz="1200" dirty="0" smtClean="0"/>
              <a:t>.</a:t>
            </a:r>
            <a:endParaRPr lang="en-US" sz="1200" dirty="0"/>
          </a:p>
          <a:p>
            <a:pPr lvl="1"/>
            <a:r>
              <a:rPr lang="en-US" sz="1200" dirty="0"/>
              <a:t>Overrides: </a:t>
            </a:r>
            <a:r>
              <a:rPr lang="en-US" sz="1200" dirty="0" err="1"/>
              <a:t>getSharedPreferences</a:t>
            </a:r>
            <a:r>
              <a:rPr lang="en-US" sz="1200" dirty="0"/>
              <a:t>(...) in Context</a:t>
            </a:r>
          </a:p>
          <a:p>
            <a:pPr lvl="1"/>
            <a:r>
              <a:rPr lang="en-US" sz="1200" dirty="0"/>
              <a:t>Parameters:</a:t>
            </a:r>
          </a:p>
          <a:p>
            <a:pPr lvl="2"/>
            <a:r>
              <a:rPr lang="en-US" sz="1200" b="1" dirty="0"/>
              <a:t>name</a:t>
            </a:r>
            <a:r>
              <a:rPr lang="en-US" sz="1200" dirty="0"/>
              <a:t> Desired preferences file. If a preferences file by this name does not exist, it will be created when you retrieve an editor (</a:t>
            </a:r>
            <a:r>
              <a:rPr lang="en-US" sz="1200" dirty="0" err="1"/>
              <a:t>SharedPreferences.edit</a:t>
            </a:r>
            <a:r>
              <a:rPr lang="en-US" sz="1200" dirty="0"/>
              <a:t>()) and then commit changes (</a:t>
            </a:r>
            <a:r>
              <a:rPr lang="en-US" sz="1200" dirty="0" err="1"/>
              <a:t>Editor.commit</a:t>
            </a:r>
            <a:r>
              <a:rPr lang="en-US" sz="1200" dirty="0"/>
              <a:t>()).</a:t>
            </a:r>
          </a:p>
          <a:p>
            <a:pPr lvl="2"/>
            <a:r>
              <a:rPr lang="en-US" sz="1200" b="1" dirty="0"/>
              <a:t>mode</a:t>
            </a:r>
            <a:r>
              <a:rPr lang="en-US" sz="1200" dirty="0"/>
              <a:t> Operating mode. Use 0 or </a:t>
            </a:r>
            <a:r>
              <a:rPr lang="en-US" sz="1200" i="1" dirty="0"/>
              <a:t>MODE_PRIVATE</a:t>
            </a:r>
            <a:r>
              <a:rPr lang="en-US" sz="1200" dirty="0"/>
              <a:t> for the default operation, </a:t>
            </a:r>
            <a:r>
              <a:rPr lang="en-US" sz="1200" i="1" dirty="0"/>
              <a:t>MODE_WORLD_READABLE</a:t>
            </a:r>
            <a:r>
              <a:rPr lang="en-US" sz="1200" dirty="0"/>
              <a:t> and </a:t>
            </a:r>
            <a:r>
              <a:rPr lang="en-US" sz="1200" i="1" dirty="0"/>
              <a:t>MODE_WORLD_WRITEABLE</a:t>
            </a:r>
            <a:r>
              <a:rPr lang="en-US" sz="1200" dirty="0"/>
              <a:t> to control permissions. The bit </a:t>
            </a:r>
            <a:r>
              <a:rPr lang="en-US" sz="1200" i="1" dirty="0"/>
              <a:t>MODE_MULTI_PROCESS</a:t>
            </a:r>
            <a:r>
              <a:rPr lang="en-US" sz="1200" dirty="0"/>
              <a:t> can also be used if multiple processes are mutating the same </a:t>
            </a:r>
            <a:r>
              <a:rPr lang="en-US" sz="1200" dirty="0" err="1"/>
              <a:t>SharedPreferences</a:t>
            </a:r>
            <a:r>
              <a:rPr lang="en-US" sz="1200" dirty="0"/>
              <a:t> file. </a:t>
            </a:r>
            <a:r>
              <a:rPr lang="en-US" sz="1200" i="1" dirty="0"/>
              <a:t>MODE_MULTI_PROCESS</a:t>
            </a:r>
            <a:r>
              <a:rPr lang="en-US" sz="1200" dirty="0"/>
              <a:t> is always on in apps </a:t>
            </a:r>
            <a:r>
              <a:rPr lang="en-US" sz="1200" dirty="0" err="1"/>
              <a:t>targetting</a:t>
            </a:r>
            <a:r>
              <a:rPr lang="en-US" sz="1200" dirty="0"/>
              <a:t> Gingerbread (Android 2.3) and below, and off by default in later versions.</a:t>
            </a:r>
          </a:p>
          <a:p>
            <a:pPr lvl="1"/>
            <a:r>
              <a:rPr lang="en-US" sz="1200" dirty="0"/>
              <a:t>Returns:</a:t>
            </a:r>
          </a:p>
          <a:p>
            <a:pPr lvl="2"/>
            <a:r>
              <a:rPr lang="en-US" sz="1200" dirty="0"/>
              <a:t>Returns the single </a:t>
            </a:r>
            <a:r>
              <a:rPr lang="en-US" sz="1200" dirty="0" err="1"/>
              <a:t>SharedPreferences</a:t>
            </a:r>
            <a:r>
              <a:rPr lang="en-US" sz="1200" dirty="0"/>
              <a:t> instance that can be used to retrieve and modify the preference values</a:t>
            </a:r>
            <a:r>
              <a:rPr lang="en-US" sz="1200" dirty="0" smtClean="0"/>
              <a:t>.</a:t>
            </a:r>
          </a:p>
          <a:p>
            <a:r>
              <a:rPr lang="en-US" sz="1600" dirty="0" smtClean="0"/>
              <a:t>In </a:t>
            </a:r>
            <a:r>
              <a:rPr lang="en-US" sz="1600" dirty="0" err="1" smtClean="0"/>
              <a:t>Essense</a:t>
            </a:r>
            <a:r>
              <a:rPr lang="en-US" sz="1600" dirty="0" smtClean="0"/>
              <a:t> :: You can store all your data in a preference.  You can then reload the data either on startup or access it in other activities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33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Data in Preferences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9291" y="974035"/>
            <a:ext cx="6724709" cy="485498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85545" y="901772"/>
            <a:ext cx="1638705" cy="887271"/>
          </a:xfrm>
          <a:prstGeom prst="wedgeRoundRectCallout">
            <a:avLst>
              <a:gd name="adj1" fmla="val 109905"/>
              <a:gd name="adj2" fmla="val 78123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latin typeface="+mn-lt"/>
              </a:rPr>
              <a:t>Preference object accessed via common “name”.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+mn-lt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9390" y="2117659"/>
            <a:ext cx="1638705" cy="983350"/>
          </a:xfrm>
          <a:prstGeom prst="wedgeRoundRectCallout">
            <a:avLst>
              <a:gd name="adj1" fmla="val 123249"/>
              <a:gd name="adj2" fmla="val 19873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latin typeface="+mn-lt"/>
              </a:rPr>
              <a:t>All data stored must also have a common “name”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latin typeface="+mn-lt"/>
              </a:rPr>
              <a:t>Data stored as a STRING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38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4572" y="1066800"/>
            <a:ext cx="6649378" cy="4520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Data in Preferences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>
                <a:solidFill>
                  <a:srgbClr val="000000"/>
                </a:solidFill>
              </a:rPr>
              <a:pPr>
                <a:defRPr/>
              </a:pPr>
              <a:t>17-Oct-14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105245" y="2657373"/>
            <a:ext cx="1638705" cy="887271"/>
          </a:xfrm>
          <a:prstGeom prst="wedgeRoundRectCallout">
            <a:avLst>
              <a:gd name="adj1" fmla="val -67199"/>
              <a:gd name="adj2" fmla="val -119031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/>
              </a:rPr>
              <a:t>Preference object accessed via common “name”.</a:t>
            </a:r>
          </a:p>
          <a:p>
            <a:endParaRPr lang="en-US" sz="18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9390" y="2117659"/>
            <a:ext cx="1638705" cy="983350"/>
          </a:xfrm>
          <a:prstGeom prst="wedgeRoundRectCallout">
            <a:avLst>
              <a:gd name="adj1" fmla="val 123249"/>
              <a:gd name="adj2" fmla="val 19873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/>
              </a:rPr>
              <a:t>All data stored must also have a common “name”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Arial"/>
              </a:rPr>
              <a:t>Data stored as a STRING</a:t>
            </a:r>
          </a:p>
          <a:p>
            <a:endParaRPr lang="en-US" sz="18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72276" y="3254032"/>
            <a:ext cx="1638705" cy="983350"/>
          </a:xfrm>
          <a:prstGeom prst="wedgeRoundRectCallout">
            <a:avLst>
              <a:gd name="adj1" fmla="val 128101"/>
              <a:gd name="adj2" fmla="val -54922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/>
              </a:rPr>
              <a:t>If this is the first time saving then “commit” will create the preference file.</a:t>
            </a:r>
          </a:p>
          <a:p>
            <a:endParaRPr lang="en-US" sz="18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90901" y="4390405"/>
            <a:ext cx="1638705" cy="983350"/>
          </a:xfrm>
          <a:prstGeom prst="wedgeRoundRectCallout">
            <a:avLst>
              <a:gd name="adj1" fmla="val 109905"/>
              <a:gd name="adj2" fmla="val -56943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/>
              </a:rPr>
              <a:t>Function to update this activities values.  I call this in the </a:t>
            </a:r>
            <a:r>
              <a:rPr lang="en-US" sz="1100" dirty="0" err="1" smtClean="0">
                <a:solidFill>
                  <a:srgbClr val="000000"/>
                </a:solidFill>
                <a:latin typeface="Arial"/>
              </a:rPr>
              <a:t>onCreate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() function .</a:t>
            </a:r>
          </a:p>
          <a:p>
            <a:endParaRPr lang="en-US" sz="18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70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6610" y="921025"/>
            <a:ext cx="5399432" cy="5406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Data in Preferences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>
                <a:solidFill>
                  <a:srgbClr val="000000"/>
                </a:solidFill>
              </a:rPr>
              <a:pPr>
                <a:defRPr/>
              </a:pPr>
              <a:t>17-Oct-14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257847" y="1529141"/>
            <a:ext cx="1638705" cy="887271"/>
          </a:xfrm>
          <a:prstGeom prst="wedgeRoundRectCallout">
            <a:avLst>
              <a:gd name="adj1" fmla="val -116934"/>
              <a:gd name="adj2" fmla="val 68041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/>
              </a:rPr>
              <a:t>Preference object accessed via common “name”.</a:t>
            </a:r>
          </a:p>
          <a:p>
            <a:endParaRPr lang="en-US" sz="18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766689" y="3728451"/>
            <a:ext cx="1638705" cy="983350"/>
          </a:xfrm>
          <a:prstGeom prst="wedgeRoundRectCallout">
            <a:avLst>
              <a:gd name="adj1" fmla="val -178193"/>
              <a:gd name="adj2" fmla="val -56943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/>
              </a:rPr>
              <a:t>All data stored must also have a common “name”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Arial"/>
              </a:rPr>
              <a:t>Data stored as a STRING</a:t>
            </a:r>
          </a:p>
          <a:p>
            <a:endParaRPr lang="en-US" sz="18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72276" y="3254032"/>
            <a:ext cx="1638705" cy="983350"/>
          </a:xfrm>
          <a:prstGeom prst="wedgeRoundRectCallout">
            <a:avLst>
              <a:gd name="adj1" fmla="val 128101"/>
              <a:gd name="adj2" fmla="val -54922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/>
              </a:rPr>
              <a:t>Note that DOUBLE values are converted to strings to save</a:t>
            </a:r>
          </a:p>
          <a:p>
            <a:endParaRPr lang="en-US" sz="18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80353" y="4599126"/>
            <a:ext cx="1638705" cy="519526"/>
          </a:xfrm>
          <a:prstGeom prst="wedgeRoundRectCallout">
            <a:avLst>
              <a:gd name="adj1" fmla="val 179049"/>
              <a:gd name="adj2" fmla="val 149244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/>
              </a:rPr>
              <a:t>Getting the data from preferences</a:t>
            </a:r>
          </a:p>
          <a:p>
            <a:endParaRPr lang="en-US" sz="18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60090" y="5480395"/>
            <a:ext cx="1638705" cy="632169"/>
          </a:xfrm>
          <a:prstGeom prst="wedgeRoundRectCallout">
            <a:avLst>
              <a:gd name="adj1" fmla="val 74121"/>
              <a:gd name="adj2" fmla="val 39702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/>
              </a:rPr>
              <a:t>Note that the strings are now converted back to doubles</a:t>
            </a:r>
          </a:p>
          <a:p>
            <a:endParaRPr lang="en-US" sz="18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28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-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066799"/>
            <a:ext cx="3799114" cy="511293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Now we are going to create add a simple calculator to our Hello World app using</a:t>
            </a:r>
          </a:p>
          <a:p>
            <a:pPr lvl="1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Text View</a:t>
            </a:r>
          </a:p>
          <a:p>
            <a:pPr lvl="1"/>
            <a:r>
              <a:rPr lang="en-US" dirty="0" smtClean="0"/>
              <a:t>Button</a:t>
            </a:r>
          </a:p>
          <a:p>
            <a:r>
              <a:rPr lang="en-US" dirty="0" smtClean="0"/>
              <a:t>Add a Text View (“Number 1”) and a Edit Text (</a:t>
            </a:r>
            <a:r>
              <a:rPr lang="en-US" dirty="0" err="1" smtClean="0"/>
              <a:t>numOneEditText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a second Text View (“Number 2”) and a Edit Text (</a:t>
            </a:r>
            <a:r>
              <a:rPr lang="en-US" dirty="0" err="1" smtClean="0"/>
              <a:t>numTwoEditText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a third Text View (“Results”) and a text view (</a:t>
            </a:r>
            <a:r>
              <a:rPr lang="en-US" dirty="0" err="1" smtClean="0"/>
              <a:t>resultsText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a Button called (</a:t>
            </a:r>
            <a:r>
              <a:rPr lang="en-US" dirty="0" err="1" smtClean="0"/>
              <a:t>addButton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797" y="1105317"/>
            <a:ext cx="4716944" cy="542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-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Now add a callback function for the button like before</a:t>
            </a:r>
          </a:p>
          <a:p>
            <a:r>
              <a:rPr lang="en-US" dirty="0" smtClean="0"/>
              <a:t>Get LOCAL references for our widgets.</a:t>
            </a:r>
          </a:p>
          <a:p>
            <a:pPr lvl="1"/>
            <a:r>
              <a:rPr lang="en-US" dirty="0" smtClean="0"/>
              <a:t>We don’t need global references</a:t>
            </a:r>
          </a:p>
          <a:p>
            <a:r>
              <a:rPr lang="en-US" dirty="0" smtClean="0"/>
              <a:t>Convert the two edit text inputs to integers.</a:t>
            </a:r>
          </a:p>
          <a:p>
            <a:pPr lvl="1"/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inputOne</a:t>
            </a:r>
            <a:r>
              <a:rPr lang="en-US" b="1" dirty="0" smtClean="0"/>
              <a:t> = </a:t>
            </a:r>
            <a:r>
              <a:rPr lang="en-US" b="1" dirty="0" err="1" smtClean="0"/>
              <a:t>Integer.</a:t>
            </a:r>
            <a:r>
              <a:rPr lang="en-US" b="1" i="1" dirty="0" err="1" smtClean="0"/>
              <a:t>valueOf</a:t>
            </a:r>
            <a:r>
              <a:rPr lang="en-US" b="1" i="1" dirty="0" smtClean="0"/>
              <a:t>(</a:t>
            </a:r>
            <a:r>
              <a:rPr lang="en-US" b="1" i="1" dirty="0" err="1" smtClean="0"/>
              <a:t>numOne.getText</a:t>
            </a:r>
            <a:r>
              <a:rPr lang="en-US" b="1" i="1" dirty="0" smtClean="0"/>
              <a:t>().</a:t>
            </a:r>
            <a:r>
              <a:rPr lang="en-US" b="1" i="1" dirty="0" err="1" smtClean="0"/>
              <a:t>toString</a:t>
            </a:r>
            <a:r>
              <a:rPr lang="en-US" b="1" i="1" dirty="0" smtClean="0"/>
              <a:t>());</a:t>
            </a:r>
          </a:p>
          <a:p>
            <a:pPr lvl="1"/>
            <a:r>
              <a:rPr lang="en-US" i="1" dirty="0" smtClean="0"/>
              <a:t>The Integer class is a default Java wrapper class that provides nice convenience functions for conversion</a:t>
            </a:r>
          </a:p>
          <a:p>
            <a:r>
              <a:rPr lang="en-US" i="1" dirty="0" smtClean="0"/>
              <a:t>Add the numbers and output back to our </a:t>
            </a:r>
            <a:r>
              <a:rPr lang="en-US" i="1" dirty="0" err="1" smtClean="0"/>
              <a:t>resultsText</a:t>
            </a:r>
            <a:r>
              <a:rPr lang="en-US" i="1" dirty="0" smtClean="0"/>
              <a:t> Text View.</a:t>
            </a:r>
          </a:p>
          <a:p>
            <a:pPr lvl="1"/>
            <a:r>
              <a:rPr lang="en-US" dirty="0" err="1" smtClean="0"/>
              <a:t>resultsText.setText</a:t>
            </a:r>
            <a:r>
              <a:rPr lang="en-US" dirty="0" smtClean="0"/>
              <a:t>(</a:t>
            </a:r>
            <a:r>
              <a:rPr lang="en-US" dirty="0" err="1" smtClean="0"/>
              <a:t>Integer.</a:t>
            </a:r>
            <a:r>
              <a:rPr lang="en-US" i="1" dirty="0" err="1" smtClean="0"/>
              <a:t>toString</a:t>
            </a:r>
            <a:r>
              <a:rPr lang="en-US" i="1" dirty="0" smtClean="0"/>
              <a:t>(result));</a:t>
            </a:r>
          </a:p>
          <a:p>
            <a:r>
              <a:rPr lang="en-US" i="1" dirty="0" smtClean="0"/>
              <a:t>BONUS :: Save number 1 and number 2 in preferences.</a:t>
            </a:r>
          </a:p>
          <a:p>
            <a:pPr lvl="1"/>
            <a:r>
              <a:rPr lang="en-US" i="1" dirty="0" smtClean="0"/>
              <a:t>Show that the numbers come back when you restart the application</a:t>
            </a:r>
          </a:p>
          <a:p>
            <a:pPr lvl="1"/>
            <a:r>
              <a:rPr lang="en-US" i="1" dirty="0" smtClean="0"/>
              <a:t>Remember that once the IDE loads the application you can access it like a standard app in the emulator.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XML based layout creation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0999" y="1054103"/>
            <a:ext cx="8208523" cy="524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As seen in the earlier sections, the Eclipse IDE provides a graphical based layout editor, but the UI layouts are actually defined using XML</a:t>
            </a:r>
          </a:p>
          <a:p>
            <a:pPr marL="342900" indent="-342900">
              <a:spcBef>
                <a:spcPct val="20000"/>
              </a:spcBef>
              <a:buClr>
                <a:srgbClr val="D4272E"/>
              </a:buClr>
            </a:pPr>
            <a:endParaRPr lang="en-US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Using XML to define the screen layouts helps to separate the layout code from the implementation code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</a:pPr>
            <a:endParaRPr lang="en-US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The XML file contains the layout of all the XML elements, both widgets and containers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Specifies the relationships of widgets with each other and their containers 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Very similar to laying out a webpage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Located in res/layout – aka main.xml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Your layout file will be a tree of XML elements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The attributes or properties of each element then define how the element should look and behave</a:t>
            </a:r>
          </a:p>
          <a:p>
            <a:pPr marL="1257300" lvl="2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The properties </a:t>
            </a:r>
            <a:r>
              <a:rPr lang="en-US" kern="0" dirty="0" smtClean="0">
                <a:latin typeface="+mn-lt"/>
              </a:rPr>
              <a:t>can be accessed via the Java code too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4.4w (API20) gotcha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974574" cy="5149850"/>
          </a:xfrm>
        </p:spPr>
        <p:txBody>
          <a:bodyPr/>
          <a:lstStyle/>
          <a:p>
            <a:r>
              <a:rPr lang="en-US" sz="1200" dirty="0" smtClean="0"/>
              <a:t>It does not support </a:t>
            </a:r>
            <a:r>
              <a:rPr lang="en-US" sz="1200" dirty="0" err="1" smtClean="0"/>
              <a:t>EditText</a:t>
            </a:r>
            <a:r>
              <a:rPr lang="en-US" sz="1200" dirty="0" smtClean="0"/>
              <a:t>.  So in the Activity xml file,  in the Edit window, drop the API for rendering to API19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0967" y="1066800"/>
            <a:ext cx="6903033" cy="50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73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611" y="5144756"/>
            <a:ext cx="8067989" cy="10718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Now for fun try entering something other than a number into your Edit Text input and then add.</a:t>
            </a:r>
          </a:p>
          <a:p>
            <a:pPr lvl="1"/>
            <a:r>
              <a:rPr lang="en-US" dirty="0" smtClean="0"/>
              <a:t>Looks like we should have done some error handling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754" y="912778"/>
            <a:ext cx="6717236" cy="4091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26123"/>
            <a:ext cx="8229600" cy="83233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Limit the </a:t>
            </a:r>
            <a:r>
              <a:rPr lang="en-US" dirty="0" err="1" smtClean="0"/>
              <a:t>EditText</a:t>
            </a:r>
            <a:r>
              <a:rPr lang="en-US" dirty="0" smtClean="0"/>
              <a:t> fields to numbers only.</a:t>
            </a:r>
          </a:p>
          <a:p>
            <a:pPr lvl="1"/>
            <a:r>
              <a:rPr lang="en-US" dirty="0" smtClean="0"/>
              <a:t>Now the Edit Text will only take numeric input.</a:t>
            </a:r>
          </a:p>
          <a:p>
            <a:r>
              <a:rPr lang="en-US" dirty="0" smtClean="0"/>
              <a:t>Instructors can also demonstrate how to use the debugger with the AVD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321" y="1603390"/>
            <a:ext cx="7289688" cy="48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0547" y="939870"/>
            <a:ext cx="6378006" cy="5527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71450"/>
            <a:ext cx="5982104" cy="536575"/>
          </a:xfrm>
        </p:spPr>
        <p:txBody>
          <a:bodyPr/>
          <a:lstStyle/>
          <a:p>
            <a:r>
              <a:rPr lang="en-US" dirty="0" smtClean="0"/>
              <a:t>Bonus : Save Data in Calculator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>
                <a:solidFill>
                  <a:srgbClr val="000000"/>
                </a:solidFill>
              </a:rPr>
              <a:pPr>
                <a:defRPr/>
              </a:pPr>
              <a:t>17-Oct-14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105245" y="2657373"/>
            <a:ext cx="1638705" cy="887271"/>
          </a:xfrm>
          <a:prstGeom prst="wedgeRoundRectCallout">
            <a:avLst>
              <a:gd name="adj1" fmla="val -67199"/>
              <a:gd name="adj2" fmla="val -119031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/>
              </a:rPr>
              <a:t>Preference object accessed via common “name”.</a:t>
            </a:r>
          </a:p>
          <a:p>
            <a:endParaRPr lang="en-US" sz="18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0900" y="1489353"/>
            <a:ext cx="1638705" cy="983350"/>
          </a:xfrm>
          <a:prstGeom prst="wedgeRoundRectCallout">
            <a:avLst>
              <a:gd name="adj1" fmla="val 89284"/>
              <a:gd name="adj2" fmla="val 38066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/>
              </a:rPr>
              <a:t>All data stored must also have a common “name”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Arial"/>
              </a:rPr>
              <a:t>Data stored as a STRING</a:t>
            </a:r>
          </a:p>
          <a:p>
            <a:endParaRPr lang="en-US" sz="18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724399" y="4844293"/>
            <a:ext cx="1638704" cy="1089368"/>
          </a:xfrm>
          <a:prstGeom prst="wedgeRoundRectCallout">
            <a:avLst>
              <a:gd name="adj1" fmla="val -144228"/>
              <a:gd name="adj2" fmla="val 81022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/>
              </a:rPr>
              <a:t>Function to save data.  Called in the override function for </a:t>
            </a:r>
            <a:r>
              <a:rPr lang="en-US" sz="1100" dirty="0" err="1" smtClean="0">
                <a:solidFill>
                  <a:srgbClr val="000000"/>
                </a:solidFill>
                <a:latin typeface="Arial"/>
              </a:rPr>
              <a:t>onStop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.  (Remember the activity flow chart?)</a:t>
            </a:r>
          </a:p>
          <a:p>
            <a:endParaRPr lang="en-US" sz="18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72275" y="5215353"/>
            <a:ext cx="1638705" cy="983350"/>
          </a:xfrm>
          <a:prstGeom prst="wedgeRoundRectCallout">
            <a:avLst>
              <a:gd name="adj1" fmla="val 104446"/>
              <a:gd name="adj2" fmla="val -52900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/>
              </a:rPr>
              <a:t>Function to update this activities values.  I call this in the </a:t>
            </a:r>
            <a:r>
              <a:rPr lang="en-US" sz="1100" dirty="0" err="1" smtClean="0">
                <a:solidFill>
                  <a:srgbClr val="000000"/>
                </a:solidFill>
                <a:latin typeface="Arial"/>
              </a:rPr>
              <a:t>onCreate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() function .</a:t>
            </a:r>
          </a:p>
          <a:p>
            <a:endParaRPr lang="en-US" sz="18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71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3185" y="1053547"/>
            <a:ext cx="6221627" cy="53377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6069496" cy="536575"/>
          </a:xfrm>
        </p:spPr>
        <p:txBody>
          <a:bodyPr/>
          <a:lstStyle/>
          <a:p>
            <a:r>
              <a:rPr lang="en-US" dirty="0"/>
              <a:t>Bonus : Save Data in Calculator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>
                <a:solidFill>
                  <a:srgbClr val="000000"/>
                </a:solidFill>
              </a:rPr>
              <a:pPr>
                <a:defRPr/>
              </a:pPr>
              <a:t>17-Oct-14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771870" y="3502199"/>
            <a:ext cx="1638705" cy="887271"/>
          </a:xfrm>
          <a:prstGeom prst="wedgeRoundRectCallout">
            <a:avLst>
              <a:gd name="adj1" fmla="val -67199"/>
              <a:gd name="adj2" fmla="val -119031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/>
              </a:rPr>
              <a:t>Preference object accessed via common “name”.</a:t>
            </a:r>
          </a:p>
          <a:p>
            <a:endParaRPr lang="en-US" sz="1800" b="1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81000" y="2739060"/>
            <a:ext cx="1638705" cy="983350"/>
          </a:xfrm>
          <a:prstGeom prst="wedgeRoundRectCallout">
            <a:avLst>
              <a:gd name="adj1" fmla="val 89284"/>
              <a:gd name="adj2" fmla="val 38066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/>
              </a:rPr>
              <a:t>All data stored must also have a common “name”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Arial"/>
              </a:rPr>
              <a:t>Data stored as a STRING</a:t>
            </a:r>
          </a:p>
          <a:p>
            <a:endParaRPr lang="en-US" sz="18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105245" y="850560"/>
            <a:ext cx="1638704" cy="1089368"/>
          </a:xfrm>
          <a:prstGeom prst="wedgeRoundRectCallout">
            <a:avLst>
              <a:gd name="adj1" fmla="val -243091"/>
              <a:gd name="adj2" fmla="val 27192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/>
              </a:rPr>
              <a:t>Function to save data.  Called in the override function for </a:t>
            </a:r>
            <a:r>
              <a:rPr lang="en-US" sz="1100" dirty="0" err="1" smtClean="0">
                <a:solidFill>
                  <a:srgbClr val="000000"/>
                </a:solidFill>
                <a:latin typeface="Arial"/>
              </a:rPr>
              <a:t>onStop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.  (Remember the activity flow chart?)</a:t>
            </a:r>
          </a:p>
          <a:p>
            <a:endParaRPr lang="en-US" sz="18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72275" y="5215353"/>
            <a:ext cx="1638705" cy="983350"/>
          </a:xfrm>
          <a:prstGeom prst="wedgeRoundRectCallout">
            <a:avLst>
              <a:gd name="adj1" fmla="val 85037"/>
              <a:gd name="adj2" fmla="val -109502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Arial"/>
              </a:rPr>
              <a:t>Function to update this activities values.  I call this in the </a:t>
            </a:r>
            <a:r>
              <a:rPr lang="en-US" sz="1100" dirty="0" err="1" smtClean="0">
                <a:solidFill>
                  <a:srgbClr val="000000"/>
                </a:solidFill>
                <a:latin typeface="Arial"/>
              </a:rPr>
              <a:t>onCreate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() function .</a:t>
            </a:r>
          </a:p>
          <a:p>
            <a:endParaRPr lang="en-US" sz="18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39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Add Image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183717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ImageView</a:t>
            </a:r>
            <a:r>
              <a:rPr lang="en-US" dirty="0" smtClean="0"/>
              <a:t> is located in Images &amp; Media</a:t>
            </a:r>
          </a:p>
          <a:p>
            <a:pPr lvl="2"/>
            <a:r>
              <a:rPr lang="en-US" dirty="0" smtClean="0"/>
              <a:t>When adding an </a:t>
            </a:r>
            <a:r>
              <a:rPr lang="en-US" dirty="0" err="1" smtClean="0"/>
              <a:t>ImageView</a:t>
            </a:r>
            <a:r>
              <a:rPr lang="en-US" dirty="0" smtClean="0"/>
              <a:t> a Resource Chooser dialog will be displayed  Select </a:t>
            </a:r>
            <a:r>
              <a:rPr lang="en-US" dirty="0" err="1" smtClean="0"/>
              <a:t>ic_launcher</a:t>
            </a:r>
            <a:r>
              <a:rPr lang="en-US" dirty="0" smtClean="0"/>
              <a:t> and then OK</a:t>
            </a:r>
          </a:p>
          <a:p>
            <a:r>
              <a:rPr lang="en-US" dirty="0" smtClean="0"/>
              <a:t>Add a default Icon or pick out a picture of your own.</a:t>
            </a:r>
          </a:p>
          <a:p>
            <a:pPr lvl="1"/>
            <a:r>
              <a:rPr lang="en-US" dirty="0" smtClean="0"/>
              <a:t>Name the new Icon </a:t>
            </a:r>
          </a:p>
          <a:p>
            <a:pPr lvl="1"/>
            <a:r>
              <a:rPr lang="en-US" dirty="0" smtClean="0"/>
              <a:t>Select the configuration</a:t>
            </a:r>
          </a:p>
          <a:p>
            <a:pPr lvl="1"/>
            <a:r>
              <a:rPr lang="en-US" dirty="0" smtClean="0"/>
              <a:t>Now you have a new icon that can be selected for the Image View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821" y="3337703"/>
            <a:ext cx="3044651" cy="306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2843" y="3567164"/>
            <a:ext cx="3050093" cy="283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5575" y="3557116"/>
            <a:ext cx="3168425" cy="2824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Update 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79" y="5194998"/>
            <a:ext cx="7707086" cy="104502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For the Image View – add the new icon in the SRC option of the properties tab</a:t>
            </a:r>
          </a:p>
          <a:p>
            <a:r>
              <a:rPr lang="en-US" dirty="0" smtClean="0"/>
              <a:t>For the application Icon</a:t>
            </a:r>
          </a:p>
          <a:p>
            <a:pPr lvl="1"/>
            <a:r>
              <a:rPr lang="en-US" dirty="0" smtClean="0"/>
              <a:t>Update from the </a:t>
            </a:r>
            <a:r>
              <a:rPr lang="en-US" dirty="0" err="1" smtClean="0"/>
              <a:t>HelloWorld</a:t>
            </a:r>
            <a:r>
              <a:rPr lang="en-US" dirty="0" smtClean="0"/>
              <a:t> Manifest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16" y="988143"/>
            <a:ext cx="5750652" cy="332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8109" y="2189315"/>
            <a:ext cx="4269301" cy="269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</a:t>
            </a:r>
            <a:r>
              <a:rPr lang="en-US" dirty="0" err="1" smtClean="0"/>
              <a:t>applicaton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5336" y="1066799"/>
            <a:ext cx="3446585" cy="1686449"/>
          </a:xfrm>
        </p:spPr>
        <p:txBody>
          <a:bodyPr/>
          <a:lstStyle/>
          <a:p>
            <a:r>
              <a:rPr lang="en-US" dirty="0" smtClean="0"/>
              <a:t>The Final application should look something like this.</a:t>
            </a:r>
          </a:p>
          <a:p>
            <a:r>
              <a:rPr lang="en-US" dirty="0" smtClean="0"/>
              <a:t>Congratulations !! You have created your first android App.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788" y="944419"/>
            <a:ext cx="4743241" cy="5459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Most common layout types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0999" y="1054101"/>
            <a:ext cx="8208523" cy="526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LinearLayout, RelativeLayout, and 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TableLayout</a:t>
            </a:r>
            <a:r>
              <a:rPr lang="en-US" kern="0" dirty="0" smtClean="0">
                <a:latin typeface="+mn-lt"/>
              </a:rPr>
              <a:t> are three very commonly used ways to group Views (TextView, EditText, Button, Spinner, etc…) together.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Keep in mind that every view and every layout manager, added to the application comes at a cost: initialization, layout and drawing become slower</a:t>
            </a:r>
          </a:p>
          <a:p>
            <a:pPr marL="342900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endParaRPr lang="en-US" kern="0" dirty="0" smtClean="0">
              <a:latin typeface="+mn-lt"/>
            </a:endParaRPr>
          </a:p>
          <a:p>
            <a:pPr marL="3429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  <a:hlinkClick r:id="rId3"/>
              </a:rPr>
              <a:t>LinearLayout</a:t>
            </a:r>
            <a:r>
              <a:rPr lang="en-US" kern="0" dirty="0" smtClean="0">
                <a:latin typeface="+mn-lt"/>
              </a:rPr>
              <a:t> - This is the layout that has been used in the previous labs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Very easy to utilize, can be oriented horizontally (rows) or vertically (columns)</a:t>
            </a:r>
          </a:p>
          <a:p>
            <a:pPr marL="1257300" lvl="2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sz="2700" kern="0" dirty="0" err="1" smtClean="0">
                <a:solidFill>
                  <a:srgbClr val="000000"/>
                </a:solidFill>
                <a:latin typeface="Arial"/>
              </a:rPr>
              <a:t>android:</a:t>
            </a:r>
            <a:r>
              <a:rPr lang="en-US" kern="0" dirty="0" err="1" smtClean="0">
                <a:latin typeface="+mn-lt"/>
              </a:rPr>
              <a:t>orientation</a:t>
            </a:r>
            <a:r>
              <a:rPr lang="en-US" kern="0" dirty="0" smtClean="0">
                <a:latin typeface="+mn-lt"/>
              </a:rPr>
              <a:t> property - set the value to be horizontal for a row or vertical for a column</a:t>
            </a:r>
          </a:p>
          <a:p>
            <a:pPr marL="1257300" lvl="2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Place Views within the LinearLayout container and it will handle aligning them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Very easy to misuse and create too many layers to the layout tree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Useful property settings</a:t>
            </a:r>
          </a:p>
          <a:p>
            <a:pPr marL="1257300" lvl="2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sz="2700" kern="0" dirty="0" err="1" smtClean="0">
                <a:solidFill>
                  <a:srgbClr val="000000"/>
                </a:solidFill>
                <a:latin typeface="Arial"/>
              </a:rPr>
              <a:t>android:</a:t>
            </a:r>
            <a:r>
              <a:rPr lang="en-US" kern="0" dirty="0" err="1" smtClean="0">
                <a:latin typeface="+mn-lt"/>
              </a:rPr>
              <a:t>layout_weight</a:t>
            </a:r>
            <a:r>
              <a:rPr lang="en-US" kern="0" dirty="0" smtClean="0">
                <a:latin typeface="+mn-lt"/>
              </a:rPr>
              <a:t>  – sets what proportion of the free space a widget gets. If there are two widgets and you set one’s weight to 1 and the other one’s to 2, the second will get twice as much of the free space.</a:t>
            </a:r>
          </a:p>
          <a:p>
            <a:pPr marL="1257300" lvl="2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sz="2700" kern="0" dirty="0" err="1" smtClean="0">
                <a:solidFill>
                  <a:srgbClr val="000000"/>
                </a:solidFill>
                <a:latin typeface="Arial"/>
              </a:rPr>
              <a:t>android:</a:t>
            </a:r>
            <a:r>
              <a:rPr lang="en-US" kern="0" dirty="0" err="1" smtClean="0">
                <a:latin typeface="+mn-lt"/>
              </a:rPr>
              <a:t>layout_gravity</a:t>
            </a:r>
            <a:r>
              <a:rPr lang="en-US" kern="0" dirty="0" smtClean="0">
                <a:latin typeface="+mn-lt"/>
              </a:rPr>
              <a:t> – alignment - default for LinearLayout is align top left.</a:t>
            </a:r>
          </a:p>
          <a:p>
            <a:pPr marL="1714500" lvl="3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Column values are left, </a:t>
            </a:r>
            <a:r>
              <a:rPr lang="en-US" kern="0" dirty="0" err="1" smtClean="0">
                <a:latin typeface="+mn-lt"/>
              </a:rPr>
              <a:t>center_horizontal</a:t>
            </a:r>
            <a:r>
              <a:rPr lang="en-US" kern="0" dirty="0" smtClean="0">
                <a:latin typeface="+mn-lt"/>
              </a:rPr>
              <a:t>, and right</a:t>
            </a:r>
          </a:p>
          <a:p>
            <a:pPr marL="1714500" lvl="3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Row values – default to let the widgets align along their bottom, but use </a:t>
            </a:r>
            <a:r>
              <a:rPr lang="en-US" kern="0" dirty="0" err="1" smtClean="0">
                <a:latin typeface="+mn-lt"/>
              </a:rPr>
              <a:t>center_vertical</a:t>
            </a:r>
            <a:r>
              <a:rPr lang="en-US" kern="0" dirty="0" smtClean="0">
                <a:latin typeface="+mn-lt"/>
              </a:rPr>
              <a:t> to center along the row’s vertical midpoint</a:t>
            </a:r>
          </a:p>
          <a:p>
            <a:pPr marL="1257300" lvl="2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sz="2700" kern="0" dirty="0" err="1" smtClean="0">
                <a:solidFill>
                  <a:srgbClr val="000000"/>
                </a:solidFill>
                <a:latin typeface="Arial"/>
              </a:rPr>
              <a:t>android:</a:t>
            </a:r>
            <a:r>
              <a:rPr lang="en-US" kern="0" dirty="0" err="1" smtClean="0">
                <a:latin typeface="+mn-lt"/>
              </a:rPr>
              <a:t>padding</a:t>
            </a:r>
            <a:r>
              <a:rPr lang="en-US" kern="0" dirty="0" smtClean="0">
                <a:latin typeface="+mn-lt"/>
              </a:rPr>
              <a:t> – use this to insert whitespace between widgets. Using this property will add padding around the widget equally.</a:t>
            </a:r>
          </a:p>
          <a:p>
            <a:pPr marL="1714500" lvl="3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If the padding needs to vary on each side, use </a:t>
            </a:r>
            <a:r>
              <a:rPr lang="en-US" kern="0" dirty="0" err="1" smtClean="0">
                <a:latin typeface="+mn-lt"/>
              </a:rPr>
              <a:t>android:padding</a:t>
            </a:r>
            <a:r>
              <a:rPr lang="en-US" kern="0" dirty="0" smtClean="0">
                <a:latin typeface="+mn-lt"/>
              </a:rPr>
              <a:t>&lt;Left, Right, Top, Bottom&gt;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Most common layout types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0999" y="1054101"/>
            <a:ext cx="8208523" cy="526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342900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  <a:hlinkClick r:id="rId3"/>
              </a:rPr>
              <a:t>RelativeLayout</a:t>
            </a:r>
            <a:endParaRPr lang="en-US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Contents are laid out based on their relationship to the other widgets and the parent container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Alignment is based on total size – includes padding if any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Set relationships to parent container using:</a:t>
            </a:r>
          </a:p>
          <a:p>
            <a:pPr marL="1257300" lvl="2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err="1" smtClean="0">
                <a:latin typeface="+mn-lt"/>
              </a:rPr>
              <a:t>android:layout_alignParrent</a:t>
            </a:r>
            <a:r>
              <a:rPr lang="en-US" kern="0" dirty="0" smtClean="0">
                <a:latin typeface="+mn-lt"/>
              </a:rPr>
              <a:t>&lt;Top, Bottom, Left, Right&gt;</a:t>
            </a:r>
          </a:p>
          <a:p>
            <a:pPr marL="1257300" lvl="2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err="1" smtClean="0">
                <a:latin typeface="+mn-lt"/>
              </a:rPr>
              <a:t>android:layout_center</a:t>
            </a:r>
            <a:r>
              <a:rPr lang="en-US" kern="0" dirty="0" smtClean="0">
                <a:latin typeface="+mn-lt"/>
              </a:rPr>
              <a:t>&lt;Horizontal, Vertical, </a:t>
            </a:r>
            <a:r>
              <a:rPr lang="en-US" kern="0" dirty="0" err="1" smtClean="0">
                <a:latin typeface="+mn-lt"/>
              </a:rPr>
              <a:t>InParent</a:t>
            </a:r>
            <a:r>
              <a:rPr lang="en-US" kern="0" dirty="0" smtClean="0">
                <a:latin typeface="+mn-lt"/>
              </a:rPr>
              <a:t>&gt;</a:t>
            </a:r>
          </a:p>
          <a:p>
            <a:pPr marL="1257300" lvl="2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These are set using true or false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Set Relationships to other widgets using:</a:t>
            </a:r>
          </a:p>
          <a:p>
            <a:pPr marL="1257300" lvl="2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Referenced widgets need to have an id tag and should be referenced using “@id”</a:t>
            </a:r>
          </a:p>
          <a:p>
            <a:pPr marL="1257300" lvl="2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err="1" smtClean="0">
                <a:latin typeface="+mn-lt"/>
              </a:rPr>
              <a:t>android:layout</a:t>
            </a:r>
            <a:r>
              <a:rPr lang="en-US" kern="0" dirty="0" smtClean="0">
                <a:latin typeface="+mn-lt"/>
              </a:rPr>
              <a:t>_&lt;above, below, </a:t>
            </a:r>
            <a:r>
              <a:rPr lang="en-US" kern="0" dirty="0" err="1" smtClean="0">
                <a:latin typeface="+mn-lt"/>
              </a:rPr>
              <a:t>toLeftOf</a:t>
            </a:r>
            <a:r>
              <a:rPr lang="en-US" kern="0" dirty="0" smtClean="0">
                <a:latin typeface="+mn-lt"/>
              </a:rPr>
              <a:t>, </a:t>
            </a:r>
            <a:r>
              <a:rPr lang="en-US" kern="0" dirty="0" err="1" smtClean="0">
                <a:latin typeface="+mn-lt"/>
              </a:rPr>
              <a:t>toRightOf</a:t>
            </a:r>
            <a:r>
              <a:rPr lang="en-US" kern="0" dirty="0" smtClean="0">
                <a:latin typeface="+mn-lt"/>
              </a:rPr>
              <a:t>&gt; </a:t>
            </a:r>
          </a:p>
          <a:p>
            <a:pPr marL="1257300" lvl="2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err="1" smtClean="0">
                <a:latin typeface="+mn-lt"/>
              </a:rPr>
              <a:t>android:layout_align</a:t>
            </a:r>
            <a:r>
              <a:rPr lang="en-US" kern="0" dirty="0" smtClean="0">
                <a:latin typeface="+mn-lt"/>
              </a:rPr>
              <a:t>&lt;Top, Bottom, Left, Right, Baseline&gt;</a:t>
            </a:r>
          </a:p>
          <a:p>
            <a:pPr marL="1257300" lvl="2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err="1" smtClean="0">
                <a:latin typeface="+mn-lt"/>
              </a:rPr>
              <a:t>android:layout_toRightOf</a:t>
            </a:r>
            <a:r>
              <a:rPr lang="en-US" kern="0" dirty="0" smtClean="0">
                <a:latin typeface="+mn-lt"/>
              </a:rPr>
              <a:t> = "@id/</a:t>
            </a:r>
            <a:r>
              <a:rPr lang="en-US" kern="0" dirty="0" err="1" smtClean="0">
                <a:latin typeface="+mn-lt"/>
              </a:rPr>
              <a:t>widget_a</a:t>
            </a:r>
            <a:r>
              <a:rPr lang="en-US" kern="0" dirty="0" smtClean="0">
                <a:latin typeface="+mn-lt"/>
              </a:rPr>
              <a:t>"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Google has </a:t>
            </a:r>
            <a:r>
              <a:rPr lang="en-US" kern="0" dirty="0" smtClean="0">
                <a:latin typeface="+mn-lt"/>
                <a:hlinkClick r:id="rId4"/>
              </a:rPr>
              <a:t>a tutorial about </a:t>
            </a:r>
            <a:r>
              <a:rPr lang="en-US" kern="0" dirty="0" err="1" smtClean="0">
                <a:latin typeface="+mn-lt"/>
                <a:hlinkClick r:id="rId4"/>
              </a:rPr>
              <a:t>RelativeLayouts</a:t>
            </a:r>
            <a:r>
              <a:rPr lang="en-US" kern="0" dirty="0" smtClean="0">
                <a:latin typeface="+mn-lt"/>
                <a:hlinkClick r:id="rId4"/>
              </a:rPr>
              <a:t> </a:t>
            </a:r>
            <a:r>
              <a:rPr lang="en-US" kern="0" dirty="0" smtClean="0">
                <a:latin typeface="+mn-lt"/>
              </a:rPr>
              <a:t>on the developer site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endParaRPr lang="en-US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endParaRPr lang="en-US" kern="0" dirty="0" smtClean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XML layout widget properties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0999" y="1054101"/>
            <a:ext cx="8208523" cy="526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r>
              <a:rPr kumimoji="0" lang="en-US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element that can be used supported a variety of XML </a:t>
            </a:r>
            <a:r>
              <a:rPr lang="en-US" kern="0" dirty="0" smtClean="0">
                <a:latin typeface="+mn-lt"/>
              </a:rPr>
              <a:t>properties that can be set.</a:t>
            </a:r>
          </a:p>
          <a:p>
            <a:pPr marL="342900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endParaRPr lang="en-US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endParaRPr lang="en-US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endParaRPr lang="en-US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endParaRPr lang="en-US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endParaRPr lang="en-US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endParaRPr lang="en-US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endParaRPr lang="en-US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endParaRPr lang="en-US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r>
              <a:rPr lang="en-US" kern="0" dirty="0" smtClean="0">
                <a:latin typeface="+mn-lt"/>
              </a:rPr>
              <a:t>Layout 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properties </a:t>
            </a:r>
            <a:r>
              <a:rPr lang="en-US" kern="0" dirty="0" smtClean="0">
                <a:latin typeface="+mn-lt"/>
              </a:rPr>
              <a:t>- Each item in the </a:t>
            </a:r>
            <a:r>
              <a:rPr kumimoji="0" lang="en-US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 file as a minimum must define </a:t>
            </a:r>
            <a:r>
              <a:rPr lang="en-US" kern="0" dirty="0" smtClean="0">
                <a:latin typeface="+mn-lt"/>
              </a:rPr>
              <a:t>the </a:t>
            </a:r>
            <a:r>
              <a:rPr lang="en-US" kern="0" dirty="0" err="1" smtClean="0">
                <a:latin typeface="+mn-lt"/>
              </a:rPr>
              <a:t>layout_height</a:t>
            </a:r>
            <a:r>
              <a:rPr lang="en-US" kern="0" dirty="0" smtClean="0">
                <a:latin typeface="+mn-lt"/>
              </a:rPr>
              <a:t> and </a:t>
            </a:r>
            <a:r>
              <a:rPr lang="en-US" kern="0" dirty="0" err="1" smtClean="0">
                <a:latin typeface="+mn-lt"/>
              </a:rPr>
              <a:t>layout_width</a:t>
            </a:r>
            <a:r>
              <a:rPr lang="en-US" kern="0" dirty="0" smtClean="0">
                <a:latin typeface="+mn-lt"/>
              </a:rPr>
              <a:t> properties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r>
              <a:rPr lang="en-US" kern="0" dirty="0" smtClean="0">
                <a:latin typeface="+mn-lt"/>
              </a:rPr>
              <a:t>MATCH_PARENT  - the view will be as big as its parent (minus padding) 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r>
              <a:rPr lang="en-US" kern="0" dirty="0" smtClean="0">
                <a:latin typeface="+mn-lt"/>
              </a:rPr>
              <a:t>WRAP_CONTENT - the view will be just big enough to enclose its content (plus padding) 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r>
              <a:rPr lang="en-US" kern="0" dirty="0" smtClean="0">
                <a:latin typeface="+mn-lt"/>
              </a:rPr>
              <a:t>An exact number of pixels – not recommended if supporting multiple screen sizes.</a:t>
            </a:r>
          </a:p>
          <a:p>
            <a:pPr marL="342900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r>
              <a:rPr lang="en-US" kern="0" dirty="0" smtClean="0">
                <a:latin typeface="+mn-lt"/>
              </a:rPr>
              <a:t>ID 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properties – To interact with an item it must be assigned an ID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The “@” symbol indicates to the XML parser that this is an ID resource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The “+” symbol indicates that it is a new resource.  Do not include the “+” if this is meant to be a reference to another widget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Access this widget later with </a:t>
            </a:r>
            <a:r>
              <a:rPr lang="en-US" dirty="0" err="1" smtClean="0">
                <a:latin typeface="+mn-lt"/>
                <a:hlinkClick r:id="rId3"/>
              </a:rPr>
              <a:t>View.findViewById</a:t>
            </a:r>
            <a:r>
              <a:rPr lang="en-US" dirty="0" smtClean="0">
                <a:latin typeface="+mn-lt"/>
                <a:hlinkClick r:id="rId3"/>
              </a:rPr>
              <a:t>()</a:t>
            </a:r>
            <a:r>
              <a:rPr lang="en-US" dirty="0" smtClean="0">
                <a:latin typeface="+mn-lt"/>
              </a:rPr>
              <a:t> or </a:t>
            </a:r>
            <a:r>
              <a:rPr lang="en-US" dirty="0" err="1" smtClean="0">
                <a:latin typeface="+mn-lt"/>
                <a:hlinkClick r:id="rId4"/>
              </a:rPr>
              <a:t>Activity.findViewById</a:t>
            </a:r>
            <a:r>
              <a:rPr lang="en-US" dirty="0" smtClean="0">
                <a:latin typeface="+mn-lt"/>
                <a:hlinkClick r:id="rId4"/>
              </a:rPr>
              <a:t>()</a:t>
            </a:r>
            <a:endParaRPr lang="en-US" kern="0" dirty="0" smtClean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The Text property shown above is optional and could have the string defined locally</a:t>
            </a:r>
            <a:endParaRPr lang="en-US" kern="0" dirty="0" smtClean="0">
              <a:latin typeface="+mn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6164" y="1300841"/>
            <a:ext cx="4037693" cy="1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Most common layout types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0999" y="1054101"/>
            <a:ext cx="8208523" cy="526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342900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  <a:hlinkClick r:id="rId3"/>
              </a:rPr>
              <a:t>TableLayout</a:t>
            </a:r>
            <a:endParaRPr lang="en-US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Very similar to creating a table in HTML for a web page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Views are arranged in rows and columns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Google has </a:t>
            </a:r>
            <a:r>
              <a:rPr lang="en-US" kern="0" dirty="0" smtClean="0">
                <a:latin typeface="+mn-lt"/>
                <a:hlinkClick r:id="rId4"/>
              </a:rPr>
              <a:t>a tutorial about </a:t>
            </a:r>
            <a:r>
              <a:rPr lang="en-US" kern="0" dirty="0" err="1" smtClean="0">
                <a:latin typeface="+mn-lt"/>
                <a:hlinkClick r:id="rId4"/>
              </a:rPr>
              <a:t>TableLayouts</a:t>
            </a:r>
            <a:r>
              <a:rPr lang="en-US" kern="0" dirty="0" smtClean="0">
                <a:latin typeface="+mn-lt"/>
              </a:rPr>
              <a:t> on the developer site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endParaRPr lang="en-US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  <a:hlinkClick r:id="rId5"/>
              </a:rPr>
              <a:t>Scrollview </a:t>
            </a:r>
            <a:endParaRPr lang="en-US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Given that the Android device will have limited screen area, at some point you will have to use scrolling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Can only have one child element – but that child can have many elements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r>
              <a:rPr lang="en-US" kern="0" dirty="0" smtClean="0">
                <a:latin typeface="+mn-lt"/>
              </a:rPr>
              <a:t>There is a </a:t>
            </a:r>
            <a:r>
              <a:rPr lang="en-US" kern="0" dirty="0" smtClean="0">
                <a:latin typeface="+mn-lt"/>
                <a:hlinkClick r:id="rId6"/>
              </a:rPr>
              <a:t>HorizontalScrollView</a:t>
            </a:r>
            <a:r>
              <a:rPr lang="en-US" kern="0" dirty="0" smtClean="0">
                <a:latin typeface="+mn-lt"/>
              </a:rPr>
              <a:t>, but generally users mind scrolling up and down less than side to side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Tx/>
              <a:buChar char="•"/>
            </a:pPr>
            <a:endParaRPr lang="en-US" kern="0" dirty="0" smtClean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Common XML widgets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0999" y="1054101"/>
            <a:ext cx="8208523" cy="526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r>
              <a:rPr lang="en-US" kern="0" dirty="0" smtClean="0">
                <a:latin typeface="+mn-lt"/>
                <a:hlinkClick r:id="rId3"/>
              </a:rPr>
              <a:t>TextView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+mn-lt"/>
              </a:rPr>
              <a:t>Can do all the things you would expect, set bold, italic, set color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+mn-lt"/>
              </a:rPr>
              <a:t>Can set the text in code, XML, or via a resource defined elsewhere res/values/strings.xml (@string/hello)</a:t>
            </a:r>
          </a:p>
          <a:p>
            <a:pPr marL="342900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r>
              <a:rPr lang="en-US" kern="0" dirty="0" smtClean="0">
                <a:latin typeface="+mn-lt"/>
                <a:hlinkClick r:id="rId4"/>
              </a:rPr>
              <a:t>Button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+mn-lt"/>
              </a:rPr>
              <a:t>Derives from TextView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+mn-lt"/>
              </a:rPr>
              <a:t>Can set the associated “click” method an additional way to the </a:t>
            </a:r>
            <a:r>
              <a:rPr lang="en-US" dirty="0" err="1" smtClean="0">
                <a:latin typeface="+mn-lt"/>
              </a:rPr>
              <a:t>OnClickListener</a:t>
            </a:r>
            <a:r>
              <a:rPr lang="en-US" dirty="0" smtClean="0">
                <a:latin typeface="+mn-lt"/>
              </a:rPr>
              <a:t> 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>
                <a:latin typeface="+mn-lt"/>
              </a:rPr>
              <a:t>Best method.  Set from the IDE properties page.</a:t>
            </a:r>
          </a:p>
          <a:p>
            <a:pPr marL="342900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r>
              <a:rPr lang="en-US" kern="0" dirty="0" smtClean="0">
                <a:latin typeface="+mn-lt"/>
              </a:rPr>
              <a:t>Image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latin typeface="+mn-lt"/>
                <a:hlinkClick r:id="rId5"/>
              </a:rPr>
              <a:t>ImageView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  <a:hlinkClick r:id="rId6"/>
              </a:rPr>
              <a:t>ImageButton</a:t>
            </a:r>
            <a:r>
              <a:rPr lang="en-US" dirty="0" smtClean="0">
                <a:latin typeface="+mn-lt"/>
              </a:rPr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+mn-lt"/>
              </a:rPr>
              <a:t>In main.xml need to include </a:t>
            </a:r>
            <a:r>
              <a:rPr lang="en-US" dirty="0" err="1" smtClean="0">
                <a:latin typeface="+mn-lt"/>
              </a:rPr>
              <a:t>android:src</a:t>
            </a:r>
            <a:r>
              <a:rPr lang="en-US" dirty="0" smtClean="0">
                <a:latin typeface="+mn-lt"/>
              </a:rPr>
              <a:t> attribute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+mn-lt"/>
              </a:rPr>
              <a:t>supports common still-image formats PNG, JPG, and GIF</a:t>
            </a:r>
            <a:endParaRPr lang="en-US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r>
              <a:rPr lang="en-US" kern="0" dirty="0" smtClean="0">
                <a:latin typeface="+mn-lt"/>
                <a:hlinkClick r:id="rId7"/>
              </a:rPr>
              <a:t>EditText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+mn-lt"/>
              </a:rPr>
              <a:t>Derives from TextView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+mn-lt"/>
              </a:rPr>
              <a:t>Typical Edit box properties and also items like </a:t>
            </a:r>
            <a:r>
              <a:rPr lang="en-US" dirty="0" err="1" smtClean="0">
                <a:latin typeface="+mn-lt"/>
              </a:rPr>
              <a:t>autoText</a:t>
            </a:r>
            <a:r>
              <a:rPr lang="en-US" dirty="0" smtClean="0">
                <a:latin typeface="+mn-lt"/>
              </a:rPr>
              <a:t>, digits, </a:t>
            </a:r>
            <a:r>
              <a:rPr lang="en-US" dirty="0" err="1" smtClean="0">
                <a:latin typeface="+mn-lt"/>
              </a:rPr>
              <a:t>singleLine</a:t>
            </a:r>
            <a:endParaRPr lang="en-US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endParaRPr lang="en-US" kern="0" dirty="0" smtClean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Common XML widgets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0999" y="1054101"/>
            <a:ext cx="8208523" cy="526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r>
              <a:rPr lang="en-US" kern="0" dirty="0" smtClean="0">
                <a:latin typeface="+mn-lt"/>
                <a:hlinkClick r:id="rId3"/>
              </a:rPr>
              <a:t>CheckBox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+mn-lt"/>
              </a:rPr>
              <a:t>Derives from </a:t>
            </a:r>
            <a:r>
              <a:rPr lang="en-US" dirty="0" smtClean="0">
                <a:latin typeface="+mn-lt"/>
                <a:hlinkClick r:id="rId4"/>
              </a:rPr>
              <a:t>CompoundButton </a:t>
            </a:r>
            <a:r>
              <a:rPr lang="en-US" dirty="0" smtClean="0">
                <a:latin typeface="+mn-lt"/>
              </a:rPr>
              <a:t>which derives from TextView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+mn-lt"/>
              </a:rPr>
              <a:t>Typical checkbox properties, </a:t>
            </a:r>
            <a:r>
              <a:rPr lang="en-US" dirty="0" err="1" smtClean="0">
                <a:latin typeface="+mn-lt"/>
              </a:rPr>
              <a:t>isChecked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setChecked</a:t>
            </a:r>
            <a:r>
              <a:rPr lang="en-US" dirty="0" smtClean="0">
                <a:latin typeface="+mn-lt"/>
              </a:rPr>
              <a:t>, toggle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+mn-lt"/>
              </a:rPr>
              <a:t>Can wire up a handler right from the XML just like the button or set up the </a:t>
            </a:r>
            <a:r>
              <a:rPr lang="en-US" dirty="0" err="1" smtClean="0">
                <a:latin typeface="+mn-lt"/>
              </a:rPr>
              <a:t>OnCheckedChangeListener</a:t>
            </a:r>
            <a:endParaRPr lang="en-US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r>
              <a:rPr lang="en-US" kern="0" dirty="0" err="1" smtClean="0">
                <a:latin typeface="+mn-lt"/>
                <a:hlinkClick r:id="rId5"/>
              </a:rPr>
              <a:t>RadioButton</a:t>
            </a:r>
            <a:r>
              <a:rPr lang="en-US" kern="0" dirty="0" smtClean="0">
                <a:latin typeface="+mn-lt"/>
              </a:rPr>
              <a:t>, </a:t>
            </a:r>
            <a:r>
              <a:rPr lang="en-US" kern="0" dirty="0" smtClean="0">
                <a:latin typeface="+mn-lt"/>
                <a:hlinkClick r:id="rId6"/>
              </a:rPr>
              <a:t>RadioGroup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+mn-lt"/>
              </a:rPr>
              <a:t>Derives from CompoundButton which derives from TextView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+mn-lt"/>
              </a:rPr>
              <a:t>Place inside a RadioGroup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+mn-lt"/>
              </a:rPr>
              <a:t>Typical properties, check, </a:t>
            </a:r>
            <a:r>
              <a:rPr lang="en-US" dirty="0" err="1" smtClean="0">
                <a:latin typeface="+mn-lt"/>
              </a:rPr>
              <a:t>clearcheck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getCheckedRadioButtonId</a:t>
            </a:r>
            <a:endParaRPr lang="en-US" kern="0" dirty="0" smtClean="0">
              <a:latin typeface="+mn-lt"/>
            </a:endParaRPr>
          </a:p>
          <a:p>
            <a:pPr marL="342900" lvl="1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r>
              <a:rPr lang="en-US" kern="0" dirty="0" smtClean="0">
                <a:latin typeface="+mn-lt"/>
              </a:rPr>
              <a:t>Useful methods - </a:t>
            </a:r>
            <a:r>
              <a:rPr lang="en-US" sz="1400" dirty="0" smtClean="0">
                <a:latin typeface="+mn-lt"/>
                <a:hlinkClick r:id="rId7"/>
              </a:rPr>
              <a:t>http://developer.android.com/resources/tutorials/views/hello-formstuff.html</a:t>
            </a:r>
            <a:endParaRPr lang="en-US" sz="1400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latin typeface="+mn-lt"/>
              </a:rPr>
              <a:t>setEnabled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isEnabled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requestFocus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isFocused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getParent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findViewById</a:t>
            </a:r>
            <a:r>
              <a:rPr lang="en-US" dirty="0" smtClean="0">
                <a:latin typeface="+mn-lt"/>
              </a:rPr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latin typeface="+mn-lt"/>
              </a:rPr>
              <a:t>android:autoText</a:t>
            </a:r>
            <a:r>
              <a:rPr lang="en-US" dirty="0" smtClean="0">
                <a:latin typeface="+mn-lt"/>
              </a:rPr>
              <a:t> - control if the field should provide automatic spelling assistance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latin typeface="+mn-lt"/>
              </a:rPr>
              <a:t>android:capitalize</a:t>
            </a:r>
            <a:r>
              <a:rPr lang="en-US" dirty="0" smtClean="0">
                <a:latin typeface="+mn-lt"/>
              </a:rPr>
              <a:t> - control if the field should automatically capitalize the first letter of entered text (e.g., first name, city)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latin typeface="+mn-lt"/>
              </a:rPr>
              <a:t>android:digits</a:t>
            </a:r>
            <a:r>
              <a:rPr lang="en-US" dirty="0" smtClean="0">
                <a:latin typeface="+mn-lt"/>
              </a:rPr>
              <a:t> - configure the field to accept only certain digits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latin typeface="+mn-lt"/>
              </a:rPr>
              <a:t>android:singleLine</a:t>
            </a:r>
            <a:r>
              <a:rPr lang="en-US" dirty="0" smtClean="0">
                <a:latin typeface="+mn-lt"/>
              </a:rPr>
              <a:t> - control if the field is for single-line input or multiple-line input</a:t>
            </a:r>
          </a:p>
          <a:p>
            <a:pPr marL="800100" lvl="1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endParaRPr lang="en-US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D4272E"/>
              </a:buClr>
              <a:buFont typeface="Arial" pitchFamily="34" charset="0"/>
              <a:buChar char="•"/>
            </a:pPr>
            <a:endParaRPr lang="en-US" kern="0" dirty="0" smtClean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Widget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Upon completion of this lab the student should be able to understand the following</a:t>
            </a:r>
          </a:p>
          <a:p>
            <a:pPr lvl="1"/>
            <a:r>
              <a:rPr lang="en-US" dirty="0" smtClean="0"/>
              <a:t>How to create the basic widgets commonly used</a:t>
            </a:r>
          </a:p>
          <a:p>
            <a:pPr lvl="1"/>
            <a:r>
              <a:rPr lang="en-US" dirty="0" smtClean="0"/>
              <a:t>How to interact with these widgets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Widget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will update the existing </a:t>
            </a:r>
            <a:r>
              <a:rPr lang="en-US" dirty="0" err="1" smtClean="0"/>
              <a:t>HelloWorld</a:t>
            </a:r>
            <a:r>
              <a:rPr lang="en-US" dirty="0" smtClean="0"/>
              <a:t> lab project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TextView</a:t>
            </a:r>
            <a:endParaRPr lang="en-US" dirty="0" smtClean="0"/>
          </a:p>
          <a:p>
            <a:r>
              <a:rPr lang="en-US" dirty="0" smtClean="0"/>
              <a:t>Add a Button</a:t>
            </a:r>
          </a:p>
          <a:p>
            <a:r>
              <a:rPr lang="en-US" dirty="0" smtClean="0"/>
              <a:t>Add an </a:t>
            </a:r>
            <a:r>
              <a:rPr lang="en-US" dirty="0" err="1" smtClean="0"/>
              <a:t>ImageView</a:t>
            </a:r>
            <a:endParaRPr lang="en-US" dirty="0" smtClean="0"/>
          </a:p>
          <a:p>
            <a:r>
              <a:rPr lang="en-US" dirty="0" smtClean="0"/>
              <a:t>Add an </a:t>
            </a:r>
            <a:r>
              <a:rPr lang="en-US" dirty="0" err="1" smtClean="0"/>
              <a:t>EditText</a:t>
            </a:r>
            <a:endParaRPr lang="en-US" dirty="0" smtClean="0"/>
          </a:p>
          <a:p>
            <a:r>
              <a:rPr lang="en-US" dirty="0" smtClean="0"/>
              <a:t>Add a CheckBox</a:t>
            </a:r>
          </a:p>
          <a:p>
            <a:r>
              <a:rPr lang="en-US" dirty="0" smtClean="0"/>
              <a:t>Add a RadioGroup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Use the Graphical Layout editor to add the new widgets</a:t>
            </a:r>
          </a:p>
          <a:p>
            <a:pPr lvl="1"/>
            <a:r>
              <a:rPr lang="en-US" dirty="0" err="1" smtClean="0"/>
              <a:t>ImageView</a:t>
            </a:r>
            <a:r>
              <a:rPr lang="en-US" dirty="0" smtClean="0"/>
              <a:t> is located in Images &amp; Media</a:t>
            </a:r>
          </a:p>
          <a:p>
            <a:pPr lvl="2"/>
            <a:r>
              <a:rPr lang="en-US" dirty="0" smtClean="0"/>
              <a:t>When adding an </a:t>
            </a:r>
            <a:r>
              <a:rPr lang="en-US" dirty="0" err="1" smtClean="0"/>
              <a:t>ImageView</a:t>
            </a:r>
            <a:r>
              <a:rPr lang="en-US" dirty="0" smtClean="0"/>
              <a:t> a Resource Chooser dialog will be displayed  Select </a:t>
            </a:r>
            <a:r>
              <a:rPr lang="en-US" dirty="0" err="1" smtClean="0"/>
              <a:t>ic_launcher</a:t>
            </a:r>
            <a:r>
              <a:rPr lang="en-US" dirty="0" smtClean="0"/>
              <a:t> and then OK</a:t>
            </a:r>
          </a:p>
          <a:p>
            <a:pPr lvl="1"/>
            <a:r>
              <a:rPr lang="en-US" dirty="0" err="1" smtClean="0"/>
              <a:t>EditText</a:t>
            </a:r>
            <a:r>
              <a:rPr lang="en-US" dirty="0" smtClean="0"/>
              <a:t> in </a:t>
            </a:r>
            <a:r>
              <a:rPr lang="en-US" dirty="0" err="1" smtClean="0"/>
              <a:t>TextFields</a:t>
            </a:r>
            <a:r>
              <a:rPr lang="en-US" dirty="0" smtClean="0"/>
              <a:t>, choose the Plain Text version</a:t>
            </a:r>
          </a:p>
          <a:p>
            <a:pPr lvl="1"/>
            <a:r>
              <a:rPr lang="en-US" dirty="0" err="1" smtClean="0"/>
              <a:t>CheckBox</a:t>
            </a:r>
            <a:r>
              <a:rPr lang="en-US" dirty="0" smtClean="0"/>
              <a:t> and </a:t>
            </a:r>
            <a:r>
              <a:rPr lang="en-US" dirty="0" err="1" smtClean="0"/>
              <a:t>RadioGroup</a:t>
            </a:r>
            <a:r>
              <a:rPr lang="en-US" dirty="0" smtClean="0"/>
              <a:t> are in Form Widgets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453" y="883577"/>
            <a:ext cx="7690514" cy="5522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Widget 101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20DF7-9C77-4E7F-94EB-157B6677C03D}" type="datetime5">
              <a:rPr lang="en-US" smtClean="0"/>
              <a:pPr>
                <a:defRPr/>
              </a:pPr>
              <a:t>17-Oct-14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587640" y="4240404"/>
            <a:ext cx="3617405" cy="1587640"/>
          </a:xfrm>
          <a:prstGeom prst="wedgeRoundRectCallout">
            <a:avLst>
              <a:gd name="adj1" fmla="val 32254"/>
              <a:gd name="adj2" fmla="val -96248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sz="1800" dirty="0" smtClean="0">
                <a:latin typeface="+mn-lt"/>
              </a:rPr>
              <a:t>These </a:t>
            </a:r>
            <a:r>
              <a:rPr lang="en-US" sz="1800" dirty="0" smtClean="0">
                <a:solidFill>
                  <a:srgbClr val="000000"/>
                </a:solidFill>
                <a:latin typeface="Arial"/>
              </a:rPr>
              <a:t>settings should be updated in the graphical Editor.  They </a:t>
            </a:r>
            <a:r>
              <a:rPr lang="en-US" sz="1800" dirty="0" smtClean="0">
                <a:latin typeface="+mn-lt"/>
              </a:rPr>
              <a:t>can be updated in the XML and later at runtime using the Java class that will be associated with the layout, However that can be risky and mistakes can happen </a:t>
            </a:r>
            <a:r>
              <a:rPr lang="en-US" sz="1800" smtClean="0">
                <a:latin typeface="+mn-lt"/>
              </a:rPr>
              <a:t>very easily.</a:t>
            </a:r>
            <a:endParaRPr lang="en-US" sz="1800" dirty="0" smtClean="0">
              <a:latin typeface="+mn-lt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68" y="4202130"/>
            <a:ext cx="1672989" cy="2655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 bwMode="auto">
          <a:xfrm flipH="1">
            <a:off x="8116584" y="4202130"/>
            <a:ext cx="10274" cy="26558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BE073222AE0D4AB148357E4DF7B966" ma:contentTypeVersion="0" ma:contentTypeDescription="Create a new document." ma:contentTypeScope="" ma:versionID="51cc3952d4d89def052cf6d22019afa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6A0B6CC-7F25-4EEF-A6A4-5044ED12EA43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C6C7064-8271-47F0-8AAE-7DCD2D801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AC8683-D475-4A66-836F-C23DE17EF7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14320</TotalTime>
  <Words>3398</Words>
  <Application>Microsoft Office PowerPoint</Application>
  <PresentationFormat>On-screen Show (4:3)</PresentationFormat>
  <Paragraphs>357</Paragraphs>
  <Slides>40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Android Layout and Widgets</vt:lpstr>
      <vt:lpstr>Course Outline</vt:lpstr>
      <vt:lpstr>XML based layout creation</vt:lpstr>
      <vt:lpstr>XML layout widget properties</vt:lpstr>
      <vt:lpstr>Common XML widgets</vt:lpstr>
      <vt:lpstr>Common XML widgets</vt:lpstr>
      <vt:lpstr>Lab – Widget 101</vt:lpstr>
      <vt:lpstr>Lab – Widget 101</vt:lpstr>
      <vt:lpstr>Lab – Widget 101</vt:lpstr>
      <vt:lpstr>Lab – Simple Activity</vt:lpstr>
      <vt:lpstr>Lab – Simple Activity</vt:lpstr>
      <vt:lpstr>Lab – Simple Activity</vt:lpstr>
      <vt:lpstr>Lab – Simple Activity</vt:lpstr>
      <vt:lpstr>Lab – Widget 101</vt:lpstr>
      <vt:lpstr>Lab – Widget 101</vt:lpstr>
      <vt:lpstr>Lab – Widget 101</vt:lpstr>
      <vt:lpstr>Lab – Widget 101</vt:lpstr>
      <vt:lpstr>Lab – Widget 101</vt:lpstr>
      <vt:lpstr>Debugging tools </vt:lpstr>
      <vt:lpstr>LogCat Log Debugging</vt:lpstr>
      <vt:lpstr>LogCat Log Debugging</vt:lpstr>
      <vt:lpstr>Toast Debugging</vt:lpstr>
      <vt:lpstr>Toast Debugging</vt:lpstr>
      <vt:lpstr>Saving Data in Preferences</vt:lpstr>
      <vt:lpstr>Saving Data in Preferences</vt:lpstr>
      <vt:lpstr>Saving Data in Preferences</vt:lpstr>
      <vt:lpstr>Saving Data in Preferences</vt:lpstr>
      <vt:lpstr>Lab - Calculator</vt:lpstr>
      <vt:lpstr>Lab - Calculator</vt:lpstr>
      <vt:lpstr>Another 4.4w (API20) gotcha</vt:lpstr>
      <vt:lpstr>Lab Calculator</vt:lpstr>
      <vt:lpstr>Lab Calculator</vt:lpstr>
      <vt:lpstr>Bonus : Save Data in Calculator</vt:lpstr>
      <vt:lpstr>Bonus : Save Data in Calculator</vt:lpstr>
      <vt:lpstr>Lab – Add Image View</vt:lpstr>
      <vt:lpstr>Lab – Update Icon</vt:lpstr>
      <vt:lpstr>Hello World applicaton</vt:lpstr>
      <vt:lpstr>Most common layout types</vt:lpstr>
      <vt:lpstr>Most common layout types</vt:lpstr>
      <vt:lpstr>Most common layout types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djones14</cp:lastModifiedBy>
  <cp:revision>278</cp:revision>
  <cp:lastPrinted>2001-09-25T16:38:37Z</cp:lastPrinted>
  <dcterms:created xsi:type="dcterms:W3CDTF">2003-12-10T18:33:11Z</dcterms:created>
  <dcterms:modified xsi:type="dcterms:W3CDTF">2014-10-17T18:28:30Z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0x01010011BE073222AE0D4AB148357E4DF7B966</vt:lpwstr>
  </property>
</Properties>
</file>