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i="1" dirty="0" smtClean="0">
                <a:solidFill>
                  <a:schemeClr val="accent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PRESENT ANALYTICS - INDIA</a:t>
            </a:r>
            <a:endParaRPr lang="en-IN" sz="3600" i="1" dirty="0">
              <a:solidFill>
                <a:schemeClr val="accent2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" name="Content Placeholder 3" descr="Figur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066800"/>
            <a:ext cx="4495800" cy="2743200"/>
          </a:xfrm>
        </p:spPr>
      </p:pic>
      <p:pic>
        <p:nvPicPr>
          <p:cNvPr id="5" name="Picture 4" descr="MajorFigur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14800"/>
            <a:ext cx="4114800" cy="2540416"/>
          </a:xfrm>
          <a:prstGeom prst="rect">
            <a:avLst/>
          </a:prstGeom>
        </p:spPr>
      </p:pic>
      <p:pic>
        <p:nvPicPr>
          <p:cNvPr id="7" name="Picture 6" descr="MajorFigur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066800"/>
            <a:ext cx="3810000" cy="3200400"/>
          </a:xfrm>
          <a:prstGeom prst="rect">
            <a:avLst/>
          </a:prstGeom>
        </p:spPr>
      </p:pic>
      <p:pic>
        <p:nvPicPr>
          <p:cNvPr id="9" name="Picture 8" descr="Fig_ifr_cm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4191000"/>
            <a:ext cx="36576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US" sz="3000" b="1" i="1" dirty="0" smtClean="0">
                <a:solidFill>
                  <a:schemeClr val="accent2">
                    <a:lumMod val="75000"/>
                  </a:schemeClr>
                </a:solidFill>
                <a:latin typeface="Antique Olive" pitchFamily="34" charset="0"/>
              </a:rPr>
              <a:t>Correlation Study Through </a:t>
            </a:r>
            <a:r>
              <a:rPr lang="en-US" sz="3000" b="1" i="1" dirty="0" err="1" smtClean="0">
                <a:solidFill>
                  <a:schemeClr val="accent2">
                    <a:lumMod val="75000"/>
                  </a:schemeClr>
                </a:solidFill>
                <a:latin typeface="Antique Olive" pitchFamily="34" charset="0"/>
              </a:rPr>
              <a:t>Heatmap</a:t>
            </a:r>
            <a:endParaRPr lang="en-IN" sz="3000" b="1" i="1" dirty="0">
              <a:solidFill>
                <a:schemeClr val="accent2">
                  <a:lumMod val="75000"/>
                </a:schemeClr>
              </a:solidFill>
              <a:latin typeface="Antique Olive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B050"/>
                </a:solidFill>
              </a:rPr>
              <a:t>Study on a dataset consisting 3135 individual from different age brackets </a:t>
            </a:r>
            <a:r>
              <a:rPr lang="en-US" sz="1800" dirty="0" err="1" smtClean="0">
                <a:solidFill>
                  <a:srgbClr val="00B050"/>
                </a:solidFill>
              </a:rPr>
              <a:t>diagonzed</a:t>
            </a:r>
            <a:r>
              <a:rPr lang="en-US" sz="1800" dirty="0" smtClean="0">
                <a:solidFill>
                  <a:srgbClr val="00B050"/>
                </a:solidFill>
              </a:rPr>
              <a:t> with either FLU or COVID 19, with various types of symptoms of multiple degrees of extent.</a:t>
            </a:r>
          </a:p>
          <a:p>
            <a:pPr algn="just">
              <a:buFont typeface="Wingdings" pitchFamily="2" charset="2"/>
              <a:buChar char="Ø"/>
            </a:pPr>
            <a:endParaRPr lang="en-US" sz="1800" dirty="0" smtClean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Ø"/>
            </a:pPr>
            <a:endParaRPr lang="en-US" sz="1800" dirty="0" smtClean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Ø"/>
            </a:pPr>
            <a:endParaRPr lang="en-US" sz="1800" dirty="0" smtClean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Ø"/>
            </a:pPr>
            <a:endParaRPr lang="en-US" sz="1800" dirty="0" smtClean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Ø"/>
            </a:pPr>
            <a:endParaRPr lang="en-US" sz="1800" dirty="0" smtClean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Ø"/>
            </a:pPr>
            <a:endParaRPr lang="en-US" sz="1800" dirty="0" smtClean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Ø"/>
            </a:pPr>
            <a:endParaRPr lang="en-US" sz="1800" dirty="0" smtClean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Ø"/>
            </a:pPr>
            <a:endParaRPr lang="en-US" sz="1800" dirty="0" smtClean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Ø"/>
            </a:pPr>
            <a:endParaRPr lang="en-US" sz="1800" dirty="0" smtClean="0">
              <a:solidFill>
                <a:srgbClr val="00B050"/>
              </a:solidFill>
            </a:endParaRPr>
          </a:p>
          <a:p>
            <a:pPr algn="just">
              <a:buNone/>
            </a:pPr>
            <a:endParaRPr lang="en-US" sz="1800" b="1" i="1" dirty="0" smtClean="0">
              <a:solidFill>
                <a:srgbClr val="00B050"/>
              </a:solidFill>
            </a:endParaRPr>
          </a:p>
          <a:p>
            <a:pPr algn="just">
              <a:buNone/>
            </a:pPr>
            <a:r>
              <a:rPr lang="en-US" sz="1800" b="1" i="1" dirty="0" smtClean="0">
                <a:solidFill>
                  <a:srgbClr val="00B050"/>
                </a:solidFill>
              </a:rPr>
              <a:t>Conclusion: </a:t>
            </a:r>
            <a:r>
              <a:rPr lang="en-US" sz="1800" i="1" dirty="0" smtClean="0">
                <a:solidFill>
                  <a:srgbClr val="00B050"/>
                </a:solidFill>
              </a:rPr>
              <a:t>The association between COVID 19 positive with symptoms, degree of health issues or age, is very low. </a:t>
            </a:r>
            <a:r>
              <a:rPr lang="en-US" sz="1800" i="1" dirty="0" smtClean="0">
                <a:solidFill>
                  <a:srgbClr val="00B050"/>
                </a:solidFill>
                <a:sym typeface="Wingdings" pitchFamily="2" charset="2"/>
              </a:rPr>
              <a:t> individual with severe symptoms can be </a:t>
            </a:r>
            <a:r>
              <a:rPr lang="en-US" sz="1800" i="1" dirty="0" err="1" smtClean="0">
                <a:solidFill>
                  <a:srgbClr val="00B050"/>
                </a:solidFill>
                <a:sym typeface="Wingdings" pitchFamily="2" charset="2"/>
              </a:rPr>
              <a:t>diagonosed</a:t>
            </a:r>
            <a:r>
              <a:rPr lang="en-US" sz="1800" i="1" dirty="0" smtClean="0">
                <a:solidFill>
                  <a:srgbClr val="00B050"/>
                </a:solidFill>
                <a:sym typeface="Wingdings" pitchFamily="2" charset="2"/>
              </a:rPr>
              <a:t> with flu, not </a:t>
            </a:r>
            <a:r>
              <a:rPr lang="en-US" sz="1800" i="1" dirty="0" err="1" smtClean="0">
                <a:solidFill>
                  <a:srgbClr val="00B050"/>
                </a:solidFill>
                <a:sym typeface="Wingdings" pitchFamily="2" charset="2"/>
              </a:rPr>
              <a:t>covid</a:t>
            </a:r>
            <a:r>
              <a:rPr lang="en-US" sz="1800" i="1" dirty="0" smtClean="0">
                <a:solidFill>
                  <a:srgbClr val="00B050"/>
                </a:solidFill>
                <a:sym typeface="Wingdings" pitchFamily="2" charset="2"/>
              </a:rPr>
              <a:t> 19.</a:t>
            </a:r>
          </a:p>
          <a:p>
            <a:pPr algn="just">
              <a:buNone/>
            </a:pPr>
            <a:r>
              <a:rPr lang="en-US" sz="1800" i="1" dirty="0" smtClean="0">
                <a:solidFill>
                  <a:schemeClr val="accent4">
                    <a:lumMod val="75000"/>
                  </a:schemeClr>
                </a:solidFill>
                <a:sym typeface="Wingdings" pitchFamily="2" charset="2"/>
              </a:rPr>
              <a:t>What causes or influence COVID 19 is inconclusive: </a:t>
            </a:r>
            <a:r>
              <a:rPr lang="en-US" sz="1800" i="1" dirty="0" smtClean="0">
                <a:solidFill>
                  <a:schemeClr val="accent4">
                    <a:lumMod val="75000"/>
                  </a:schemeClr>
                </a:solidFill>
              </a:rPr>
              <a:t> Need for thinking OUT OF THE BOX</a:t>
            </a:r>
          </a:p>
          <a:p>
            <a:pPr algn="just">
              <a:buFont typeface="Wingdings" pitchFamily="2" charset="2"/>
              <a:buChar char="Ø"/>
            </a:pPr>
            <a:endParaRPr lang="en-US" sz="1800" dirty="0" smtClean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Ø"/>
            </a:pPr>
            <a:endParaRPr lang="en-US" sz="1800" dirty="0" smtClean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Ø"/>
            </a:pPr>
            <a:endParaRPr lang="en-US" sz="1800" dirty="0" smtClean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Ø"/>
            </a:pPr>
            <a:endParaRPr lang="en-US" sz="1800" dirty="0" smtClean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Ø"/>
            </a:pPr>
            <a:endParaRPr lang="en-US" sz="1800" dirty="0" smtClean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Ø"/>
            </a:pPr>
            <a:endParaRPr lang="en-US" sz="1800" dirty="0" smtClean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Ø"/>
            </a:pPr>
            <a:endParaRPr lang="en-US" sz="1800" dirty="0" smtClean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Ø"/>
            </a:pPr>
            <a:endParaRPr lang="en-IN" sz="1800" dirty="0">
              <a:solidFill>
                <a:srgbClr val="00B050"/>
              </a:solidFill>
            </a:endParaRPr>
          </a:p>
        </p:txBody>
      </p:sp>
      <p:pic>
        <p:nvPicPr>
          <p:cNvPr id="4" name="Picture 3" descr="myheat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981200"/>
            <a:ext cx="80010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solidFill>
                  <a:schemeClr val="accent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Models For Prediction</a:t>
            </a:r>
            <a:endParaRPr lang="en-IN" sz="3600" i="1" dirty="0">
              <a:solidFill>
                <a:schemeClr val="accent2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3810000" cy="838200"/>
          </a:xfrm>
        </p:spPr>
        <p:txBody>
          <a:bodyPr>
            <a:noAutofit/>
          </a:bodyPr>
          <a:lstStyle/>
          <a:p>
            <a:r>
              <a:rPr lang="en-US" sz="1800" dirty="0" smtClean="0"/>
              <a:t>Fitting of Daily New Cases through Linear regression on Active Cases of the previous day</a:t>
            </a:r>
            <a:endParaRPr lang="en-IN" sz="1800" dirty="0"/>
          </a:p>
        </p:txBody>
      </p:sp>
      <p:pic>
        <p:nvPicPr>
          <p:cNvPr id="7" name="Content Placeholder 6" descr="MajorFigure_holt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24400" y="2057400"/>
            <a:ext cx="4191000" cy="37338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143000"/>
            <a:ext cx="3886200" cy="838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Time Series modeling of Daily New Cases using Holt’s method</a:t>
            </a:r>
            <a:endParaRPr lang="en-IN" dirty="0"/>
          </a:p>
        </p:txBody>
      </p:sp>
      <p:pic>
        <p:nvPicPr>
          <p:cNvPr id="8" name="Content Placeholder 7" descr="Reg_Figure (1)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57200" y="2057400"/>
            <a:ext cx="4041775" cy="36576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3050"/>
            <a:ext cx="7848600" cy="565150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 smtClean="0">
                <a:solidFill>
                  <a:schemeClr val="accent2">
                    <a:lumMod val="50000"/>
                  </a:schemeClr>
                </a:solidFill>
                <a:latin typeface="Antique Olive" pitchFamily="34" charset="0"/>
              </a:rPr>
              <a:t>Classifiers for gauging severity</a:t>
            </a:r>
            <a:endParaRPr lang="en-IN" sz="3200" b="1" i="1" dirty="0">
              <a:solidFill>
                <a:schemeClr val="accent2">
                  <a:lumMod val="50000"/>
                </a:schemeClr>
              </a:solidFill>
              <a:latin typeface="Antique Olive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05400" y="1524000"/>
            <a:ext cx="3581400" cy="4602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Used: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SVM 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(Accuracy = 0.46) 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Decission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Tree (Accuracy = 0.7)</a:t>
            </a: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       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75% used as trainee set, 25% used as test set]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 </a:t>
            </a:r>
            <a:endParaRPr lang="en-US" sz="2800" dirty="0" smtClean="0">
              <a:solidFill>
                <a:schemeClr val="accent6">
                  <a:lumMod val="50000"/>
                </a:schemeClr>
              </a:solidFill>
              <a:sym typeface="Wingdings" pitchFamily="2" charset="2"/>
            </a:endParaRPr>
          </a:p>
          <a:p>
            <a:endParaRPr lang="en-IN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4114800" cy="5334000"/>
          </a:xfrm>
        </p:spPr>
        <p:txBody>
          <a:bodyPr>
            <a:noAutofit/>
          </a:bodyPr>
          <a:lstStyle/>
          <a:p>
            <a:pPr algn="ctr"/>
            <a:r>
              <a:rPr lang="en-US" sz="3200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</a:t>
            </a:r>
          </a:p>
          <a:p>
            <a:pPr algn="ctr"/>
            <a:endParaRPr lang="en-US" sz="1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Target: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+mj-lt"/>
                <a:sym typeface="Wingdings" pitchFamily="2" charset="2"/>
              </a:rPr>
              <a:t>Covid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+mj-lt"/>
                <a:sym typeface="Wingdings" pitchFamily="2" charset="2"/>
              </a:rPr>
              <a:t> 19 </a:t>
            </a:r>
            <a:r>
              <a:rPr lang="en-US" sz="2400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OR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+mj-lt"/>
                <a:sym typeface="Wingdings" pitchFamily="2" charset="2"/>
              </a:rPr>
              <a:t>Flu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+mj-lt"/>
                <a:sym typeface="Wingdings" pitchFamily="2" charset="2"/>
              </a:rPr>
              <a:t>??</a:t>
            </a:r>
          </a:p>
          <a:p>
            <a:endParaRPr lang="en-US" sz="1600" dirty="0" smtClean="0">
              <a:solidFill>
                <a:schemeClr val="accent4">
                  <a:lumMod val="50000"/>
                </a:schemeClr>
              </a:solidFill>
              <a:latin typeface="+mj-lt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+mj-lt"/>
                <a:sym typeface="Wingdings" pitchFamily="2" charset="2"/>
              </a:rPr>
              <a:t>Set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+mj-lt"/>
                <a:sym typeface="Wingdings" pitchFamily="2" charset="2"/>
              </a:rPr>
              <a:t>of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+mj-lt"/>
                <a:sym typeface="Wingdings" pitchFamily="2" charset="2"/>
              </a:rPr>
              <a:t>Classifiers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+mj-lt"/>
                <a:sym typeface="Wingdings" pitchFamily="2" charset="2"/>
              </a:rPr>
              <a:t>:</a:t>
            </a:r>
            <a:endParaRPr lang="en-US" sz="2400" dirty="0" smtClean="0">
              <a:solidFill>
                <a:schemeClr val="accent4">
                  <a:lumMod val="50000"/>
                </a:schemeClr>
              </a:solidFill>
              <a:latin typeface="+mj-lt"/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+mj-lt"/>
                <a:sym typeface="Wingdings" pitchFamily="2" charset="2"/>
              </a:rPr>
              <a:t>Age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+mj-lt"/>
                <a:sym typeface="Wingdings" pitchFamily="2" charset="2"/>
              </a:rPr>
              <a:t>Serious symptoms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+mj-lt"/>
                <a:sym typeface="Wingdings" pitchFamily="2" charset="2"/>
              </a:rPr>
              <a:t>Most important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+mj-lt"/>
                <a:sym typeface="Wingdings" pitchFamily="2" charset="2"/>
              </a:rPr>
              <a:t>Symptoms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+mj-lt"/>
                <a:sym typeface="Wingdings" pitchFamily="2" charset="2"/>
              </a:rPr>
              <a:t>Less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+mj-lt"/>
                <a:sym typeface="Wingdings" pitchFamily="2" charset="2"/>
              </a:rPr>
              <a:t>imoportant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+mj-lt"/>
                <a:sym typeface="Wingdings" pitchFamily="2" charset="2"/>
              </a:rPr>
              <a:t> symptoms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+mj-lt"/>
                <a:sym typeface="Wingdings" pitchFamily="2" charset="2"/>
              </a:rPr>
              <a:t>,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+mj-lt"/>
                <a:sym typeface="Wingdings" pitchFamily="2" charset="2"/>
              </a:rPr>
              <a:t>Severity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>
              <a:solidFill>
                <a:schemeClr val="accent4">
                  <a:lumMod val="50000"/>
                </a:schemeClr>
              </a:solidFill>
              <a:latin typeface="+mj-lt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+mj-lt"/>
                <a:sym typeface="Wingdings" pitchFamily="2" charset="2"/>
              </a:rPr>
              <a:t>#individuals: 3135</a:t>
            </a:r>
            <a:endParaRPr lang="en-US" sz="2400" dirty="0" smtClean="0">
              <a:solidFill>
                <a:schemeClr val="accent4">
                  <a:lumMod val="50000"/>
                </a:schemeClr>
              </a:solidFill>
              <a:latin typeface="+mj-lt"/>
              <a:sym typeface="Wingdings" pitchFamily="2" charset="2"/>
            </a:endParaRPr>
          </a:p>
          <a:p>
            <a:endParaRPr lang="en-US" sz="2400" dirty="0" smtClean="0">
              <a:sym typeface="Wingdings" pitchFamily="2" charset="2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185</Words>
  <Application>Microsoft Office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PRESENT ANALYTICS - INDIA</vt:lpstr>
      <vt:lpstr>Correlation Study Through Heatmap</vt:lpstr>
      <vt:lpstr>Models For Prediction</vt:lpstr>
      <vt:lpstr>Classifiers for gauging severity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ANALYTICS - INDIA</dc:title>
  <dc:creator>LBC</dc:creator>
  <cp:lastModifiedBy>LBC</cp:lastModifiedBy>
  <cp:revision>11</cp:revision>
  <dcterms:created xsi:type="dcterms:W3CDTF">2006-08-16T00:00:00Z</dcterms:created>
  <dcterms:modified xsi:type="dcterms:W3CDTF">2020-07-12T23:42:48Z</dcterms:modified>
</cp:coreProperties>
</file>