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3" r:id="rId2"/>
    <p:sldId id="267" r:id="rId3"/>
    <p:sldId id="268" r:id="rId4"/>
    <p:sldId id="292" r:id="rId5"/>
    <p:sldId id="294" r:id="rId6"/>
    <p:sldId id="287" r:id="rId7"/>
    <p:sldId id="281" r:id="rId8"/>
    <p:sldId id="278" r:id="rId9"/>
    <p:sldId id="280" r:id="rId10"/>
    <p:sldId id="282" r:id="rId11"/>
    <p:sldId id="288" r:id="rId12"/>
    <p:sldId id="283" r:id="rId13"/>
    <p:sldId id="290" r:id="rId14"/>
    <p:sldId id="284" r:id="rId15"/>
    <p:sldId id="291" r:id="rId16"/>
    <p:sldId id="274" r:id="rId17"/>
    <p:sldId id="275" r:id="rId18"/>
    <p:sldId id="277" r:id="rId19"/>
    <p:sldId id="262" r:id="rId20"/>
    <p:sldId id="293" r:id="rId21"/>
    <p:sldId id="286" r:id="rId22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tati Chakraborti" initials="BC" lastIdx="1" clrIdx="0">
    <p:extLst>
      <p:ext uri="{19B8F6BF-5375-455C-9EA6-DF929625EA0E}">
        <p15:presenceInfo xmlns:p15="http://schemas.microsoft.com/office/powerpoint/2012/main" userId="37dce271d413a6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howGuides="1">
      <p:cViewPr varScale="1">
        <p:scale>
          <a:sx n="80" d="100"/>
          <a:sy n="80" d="100"/>
        </p:scale>
        <p:origin x="414" y="8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4T13:24:58.55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02F678-F322-436F-969F-581A681A4022}" type="datetime1">
              <a:rPr lang="en-GB" smtClean="0"/>
              <a:t>17/06/2024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5F85D5D-D531-4EF4-BBA5-13F53735D17A}" type="datetime1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f86facc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df86facc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f86facc1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42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GB" smtClean="0"/>
              <a:pPr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72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GB" smtClean="0"/>
              <a:pPr rtl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34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553D316-16AB-42CE-89B2-F5A42FA03291}" type="datetime1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E590D-3E1C-4529-9FEB-6819CB8D64A4}" type="datetime1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C96D0-FA2C-4E12-9A01-4FB6EBCFF224}" type="datetime1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D90D2D-092C-49A5-8BDF-9B6C10AEC9FC}" type="datetime1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D514119-688F-4086-B70F-3CB79DC41DC9}" type="datetime1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B89F6-C2AB-4CD5-9F8D-55CF144CE776}" type="datetime1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97697C-5D26-4A25-83C8-130BCFF33A0F}" type="datetime1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CAEDCB-3F75-4B4A-ABAC-AA9986258E89}" type="datetime1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54A435-6A9B-478B-BAEF-B997D7A6F641}" type="datetime1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45E7A-6BB3-4EC9-BCE8-88D7CA65CEB9}" type="datetime1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F4033CC-F025-4A3E-9666-3EBD09C60920}" type="datetime1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00D867F5-F25C-4334-BEFF-CCB24DBFBEDC}" type="datetime1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eg"/><Relationship Id="rId4" Type="http://schemas.openxmlformats.org/officeDocument/2006/relationships/hyperlink" Target="https://www.kaggle.com/datasets/emirhanai/social-media-usage-and-emotional-well-bei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f86facc12_0_0"/>
          <p:cNvSpPr txBox="1">
            <a:spLocks noGrp="1"/>
          </p:cNvSpPr>
          <p:nvPr>
            <p:ph type="ctrTitle"/>
          </p:nvPr>
        </p:nvSpPr>
        <p:spPr>
          <a:xfrm>
            <a:off x="2494012" y="1268759"/>
            <a:ext cx="8328900" cy="186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Analysing the Impact of Social Media Usage on Emotional Well-being Using Big Data Technologies</a:t>
            </a:r>
            <a:endParaRPr lang="en-GB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Google Shape;146;g2df86facc12_0_0"/>
          <p:cNvSpPr txBox="1">
            <a:spLocks noGrp="1"/>
          </p:cNvSpPr>
          <p:nvPr>
            <p:ph type="subTitle" idx="1"/>
          </p:nvPr>
        </p:nvSpPr>
        <p:spPr>
          <a:xfrm>
            <a:off x="2205980" y="3057359"/>
            <a:ext cx="9159600" cy="20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sz="1940" b="0" i="0" dirty="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b="0" i="0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Bratati Chakraborti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                 Guided by Prof Axel Wemmel</a:t>
            </a:r>
            <a:endParaRPr dirty="0"/>
          </a:p>
        </p:txBody>
      </p:sp>
      <p:pic>
        <p:nvPicPr>
          <p:cNvPr id="1032" name="Picture 8" descr="Is Social Media Busting or Boosting ...">
            <a:extLst>
              <a:ext uri="{FF2B5EF4-FFF2-40B4-BE49-F238E27FC236}">
                <a16:creationId xmlns:a16="http://schemas.microsoft.com/office/drawing/2014/main" id="{D241A007-3C03-3488-1429-D20776BB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284" y="-17174"/>
            <a:ext cx="2664296" cy="171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ocio-Emotional Learning, Mental Health ...">
            <a:extLst>
              <a:ext uri="{FF2B5EF4-FFF2-40B4-BE49-F238E27FC236}">
                <a16:creationId xmlns:a16="http://schemas.microsoft.com/office/drawing/2014/main" id="{119673DF-9DF6-02F0-A78D-4602EF9E8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4365104"/>
            <a:ext cx="5518349" cy="247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04F4-5F92-33BE-3F5E-11449915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Ingestion and Storage in HDFS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A433AF-5645-456D-850A-F3661FB3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564904"/>
            <a:ext cx="10679807" cy="4266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8324CF-7891-7091-7854-1FA1BB69428D}"/>
              </a:ext>
            </a:extLst>
          </p:cNvPr>
          <p:cNvSpPr txBox="1"/>
          <p:nvPr/>
        </p:nvSpPr>
        <p:spPr>
          <a:xfrm>
            <a:off x="1269876" y="1644949"/>
            <a:ext cx="10369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HDFS:</a:t>
            </a:r>
            <a:r>
              <a:rPr lang="en-GB" dirty="0"/>
              <a:t> Store CSV files from Kaggle for distributed storage and  processing. </a:t>
            </a:r>
          </a:p>
          <a:p>
            <a:r>
              <a:rPr lang="en-GB" dirty="0"/>
              <a:t>Output stored also in HDFS.</a:t>
            </a:r>
          </a:p>
        </p:txBody>
      </p:sp>
    </p:spTree>
    <p:extLst>
      <p:ext uri="{BB962C8B-B14F-4D97-AF65-F5344CB8AC3E}">
        <p14:creationId xmlns:p14="http://schemas.microsoft.com/office/powerpoint/2010/main" val="16660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4983-89EB-CE4A-462C-C96C3108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D4A58-406B-DF0E-8D8A-A5F398DE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5" y="1953344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Purpose : </a:t>
            </a:r>
          </a:p>
          <a:p>
            <a:r>
              <a:rPr lang="en-GB" b="1" dirty="0"/>
              <a:t>In-Memory Data Processing: </a:t>
            </a:r>
            <a:r>
              <a:rPr lang="en-GB" dirty="0"/>
              <a:t>Spark processes data in memory, significantly speeding up data processing tasks </a:t>
            </a:r>
          </a:p>
          <a:p>
            <a:r>
              <a:rPr lang="en-GB" b="1" dirty="0"/>
              <a:t>Advanced Analytics: </a:t>
            </a:r>
            <a:r>
              <a:rPr lang="en-GB" dirty="0"/>
              <a:t>Provides powerful APIs for data manipulation and analysis (e.g., </a:t>
            </a:r>
            <a:r>
              <a:rPr lang="en-GB" dirty="0" err="1"/>
              <a:t>PySpark</a:t>
            </a:r>
            <a:r>
              <a:rPr lang="en-GB" dirty="0"/>
              <a:t> , Spark SQL ).</a:t>
            </a:r>
          </a:p>
          <a:p>
            <a:r>
              <a:rPr lang="en-GB" b="1" dirty="0"/>
              <a:t>Machine Learning: </a:t>
            </a:r>
            <a:r>
              <a:rPr lang="en-GB" dirty="0"/>
              <a:t>Spark’s </a:t>
            </a:r>
            <a:r>
              <a:rPr lang="en-GB" dirty="0" err="1"/>
              <a:t>MLlib</a:t>
            </a:r>
            <a:r>
              <a:rPr lang="en-GB" dirty="0"/>
              <a:t> library supports machine learning algorithms for tasks like </a:t>
            </a:r>
            <a:r>
              <a:rPr lang="en-GB" b="1" dirty="0"/>
              <a:t>regression analysis </a:t>
            </a:r>
            <a:r>
              <a:rPr lang="en-GB" dirty="0"/>
              <a:t>and </a:t>
            </a:r>
            <a:r>
              <a:rPr lang="en-GB" b="1" dirty="0"/>
              <a:t>pattern matching.</a:t>
            </a:r>
          </a:p>
          <a:p>
            <a:endParaRPr lang="en-GB" b="1" dirty="0"/>
          </a:p>
        </p:txBody>
      </p:sp>
      <p:pic>
        <p:nvPicPr>
          <p:cNvPr id="4" name="Picture 2" descr="Apache Spark and Analytics ...">
            <a:extLst>
              <a:ext uri="{FF2B5EF4-FFF2-40B4-BE49-F238E27FC236}">
                <a16:creationId xmlns:a16="http://schemas.microsoft.com/office/drawing/2014/main" id="{8DE1AAD0-061C-7B73-41C2-3FC9F73EF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44" y="177800"/>
            <a:ext cx="7200800" cy="22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2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D3A0-D3CD-F20C-9BEA-76C0258F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for data 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A3BC36-0662-2E96-F1F4-943A0C0A6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876" y="1600200"/>
            <a:ext cx="10657184" cy="5080000"/>
          </a:xfrm>
        </p:spPr>
      </p:pic>
    </p:spTree>
    <p:extLst>
      <p:ext uri="{BB962C8B-B14F-4D97-AF65-F5344CB8AC3E}">
        <p14:creationId xmlns:p14="http://schemas.microsoft.com/office/powerpoint/2010/main" val="270995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F3EE-E968-DA20-23F4-F0C16A82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08" y="685800"/>
            <a:ext cx="9782801" cy="736600"/>
          </a:xfrm>
        </p:spPr>
        <p:txBody>
          <a:bodyPr>
            <a:normAutofit fontScale="90000"/>
          </a:bodyPr>
          <a:lstStyle/>
          <a:p>
            <a:r>
              <a:rPr lang="en-GB" dirty="0"/>
              <a:t>Data Storage and Retrieval </a:t>
            </a:r>
            <a:br>
              <a:rPr lang="en-GB" dirty="0"/>
            </a:br>
            <a:r>
              <a:rPr lang="en-GB" dirty="0"/>
              <a:t>with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54A8-E660-41AB-16D6-10AE26B5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755" y="1600200"/>
            <a:ext cx="9782801" cy="4572000"/>
          </a:xfrm>
        </p:spPr>
        <p:txBody>
          <a:bodyPr>
            <a:normAutofit/>
          </a:bodyPr>
          <a:lstStyle/>
          <a:p>
            <a:r>
              <a:rPr lang="en-GB" b="1" dirty="0"/>
              <a:t>Purpose:</a:t>
            </a:r>
          </a:p>
          <a:p>
            <a:r>
              <a:rPr lang="en-GB" dirty="0"/>
              <a:t>NoSQL Database</a:t>
            </a:r>
          </a:p>
          <a:p>
            <a:r>
              <a:rPr lang="en-GB" dirty="0"/>
              <a:t>Efficient Storage and Retrieval:</a:t>
            </a:r>
          </a:p>
          <a:p>
            <a:r>
              <a:rPr lang="en-GB" b="1" dirty="0"/>
              <a:t>Benefits: </a:t>
            </a:r>
          </a:p>
          <a:p>
            <a:r>
              <a:rPr lang="en-GB" dirty="0"/>
              <a:t>Scalability:</a:t>
            </a:r>
          </a:p>
          <a:p>
            <a:r>
              <a:rPr lang="en-GB" dirty="0"/>
              <a:t>High Performance: </a:t>
            </a:r>
          </a:p>
          <a:p>
            <a:r>
              <a:rPr lang="en-GB" dirty="0"/>
              <a:t>Integration with Hadoop Ecosystem:</a:t>
            </a:r>
          </a:p>
          <a:p>
            <a:r>
              <a:rPr lang="en-US" altLang="en-US" b="1" dirty="0" err="1"/>
              <a:t>HappyBase</a:t>
            </a:r>
            <a:r>
              <a:rPr lang="en-US" altLang="en-US" b="1" dirty="0"/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library to interact  HBase using Thrift.</a:t>
            </a:r>
          </a:p>
          <a:p>
            <a:endParaRPr lang="en-GB" dirty="0"/>
          </a:p>
        </p:txBody>
      </p:sp>
      <p:pic>
        <p:nvPicPr>
          <p:cNvPr id="2053" name="Picture 5" descr="Overview of HBase Architecture and its ...">
            <a:extLst>
              <a:ext uri="{FF2B5EF4-FFF2-40B4-BE49-F238E27FC236}">
                <a16:creationId xmlns:a16="http://schemas.microsoft.com/office/drawing/2014/main" id="{35805285-1ED7-E87A-E494-252B28CE6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5" y="0"/>
            <a:ext cx="5158309" cy="47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6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AD1-0B74-20B4-6C2B-82405123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7" y="177801"/>
            <a:ext cx="9613130" cy="658912"/>
          </a:xfrm>
        </p:spPr>
        <p:txBody>
          <a:bodyPr>
            <a:normAutofit/>
          </a:bodyPr>
          <a:lstStyle/>
          <a:p>
            <a:r>
              <a:rPr lang="en-GB" dirty="0"/>
              <a:t>Data Storage and Retrieval with HBase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4F8CB-859B-62A0-B098-B661DAB1B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7480"/>
            <a:ext cx="11855051" cy="31216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5839A-AEC3-5813-2823-E2AB5C9AE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2230"/>
            <a:ext cx="11783045" cy="343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5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90EA-AD6C-A087-CD1C-54B20643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 and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0580A7-2CF8-CA71-7FD3-CAE8607D71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3892" y="1613118"/>
            <a:ext cx="1053160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Matplotlib,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Seaborn,plotly,Pandas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creating interactive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detailed visualizations.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Visualize the correlation  across  different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Tree maps, chord charts, 3D animations. </a:t>
            </a:r>
          </a:p>
        </p:txBody>
      </p:sp>
      <p:pic>
        <p:nvPicPr>
          <p:cNvPr id="2053" name="Picture 5" descr="Introducing the Multi-Chord Diagram ...">
            <a:extLst>
              <a:ext uri="{FF2B5EF4-FFF2-40B4-BE49-F238E27FC236}">
                <a16:creationId xmlns:a16="http://schemas.microsoft.com/office/drawing/2014/main" id="{A13C9505-0F80-D8C9-CE6B-AE16F491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564" y="4077072"/>
            <a:ext cx="3573760" cy="268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Treemap | D3 by Observable">
            <a:extLst>
              <a:ext uri="{FF2B5EF4-FFF2-40B4-BE49-F238E27FC236}">
                <a16:creationId xmlns:a16="http://schemas.microsoft.com/office/drawing/2014/main" id="{6453AE05-BBA3-E15D-0B78-EEFC64A6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4563844"/>
            <a:ext cx="5400600" cy="218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0429-B182-779D-52D2-72A57BC4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scope: Databricks creation in Azure</a:t>
            </a:r>
            <a:br>
              <a:rPr lang="en-GB" dirty="0"/>
            </a:br>
            <a:r>
              <a:rPr lang="en-GB" sz="2800" dirty="0"/>
              <a:t>Data Processing with Spark on Databricks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260C4A-68FE-200A-3BCF-500230622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729" y="1677744"/>
            <a:ext cx="10201645" cy="17512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A5111-EB34-60A6-74EE-389489D1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29" y="3621960"/>
            <a:ext cx="10721331" cy="32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32BE-F065-8BA2-F578-792ADB6A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Processing on Databricks</a:t>
            </a:r>
            <a:br>
              <a:rPr lang="en-GB" dirty="0"/>
            </a:br>
            <a:r>
              <a:rPr lang="en-GB" sz="2400" dirty="0"/>
              <a:t>Read CSV Files in Spark using </a:t>
            </a:r>
            <a:r>
              <a:rPr lang="en-GB" sz="2400" dirty="0" err="1"/>
              <a:t>PySpark</a:t>
            </a:r>
            <a:r>
              <a:rPr lang="en-GB" sz="24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9B20-C6C0-38AB-DFF7-252391A1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7FEFC-1926-1B55-8860-EBAC938E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8" y="1567632"/>
            <a:ext cx="1166384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FFC9-40CD-B756-7D8B-CFB586F0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 Data Operations: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22991-641B-C7A8-165C-75BB44A1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" y="1417637"/>
            <a:ext cx="12188825" cy="54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3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F44C3-8168-366C-037F-D71C91026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" y="1354212"/>
            <a:ext cx="12071076" cy="5474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6B4393-7A83-C0FC-1457-BEFED7F054BA}"/>
              </a:ext>
            </a:extLst>
          </p:cNvPr>
          <p:cNvSpPr txBox="1"/>
          <p:nvPr/>
        </p:nvSpPr>
        <p:spPr>
          <a:xfrm>
            <a:off x="981844" y="620688"/>
            <a:ext cx="7180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Configure Cluster Settings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dirty="0"/>
              <a:t>Objective and data source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700808"/>
            <a:ext cx="9782801" cy="4471392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600" b="1" dirty="0"/>
              <a:t>Overview</a:t>
            </a:r>
            <a:r>
              <a:rPr lang="en-GB" sz="2600" dirty="0"/>
              <a:t>: This project aims to </a:t>
            </a:r>
            <a:r>
              <a:rPr lang="en-GB" sz="2600" dirty="0" err="1"/>
              <a:t>analyze</a:t>
            </a:r>
            <a:r>
              <a:rPr lang="en-GB" sz="2600" dirty="0"/>
              <a:t> the relationship between social media usage patterns and emotional well-being using big data technologies.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600" b="1" dirty="0"/>
              <a:t>Key Technologies and tools </a:t>
            </a:r>
            <a:r>
              <a:rPr lang="en-GB" sz="2600" dirty="0"/>
              <a:t>: MapReduce, Hadoop, HDFS, Spark, HBase , </a:t>
            </a:r>
            <a:r>
              <a:rPr lang="en-GB" sz="2600" dirty="0" err="1"/>
              <a:t>Jupyter</a:t>
            </a:r>
            <a:r>
              <a:rPr lang="en-GB" sz="2600" dirty="0"/>
              <a:t> lab , </a:t>
            </a:r>
            <a:r>
              <a:rPr lang="en-GB" sz="2600" dirty="0" err="1"/>
              <a:t>seaborn,pandas,plotly,Matplotlib</a:t>
            </a:r>
            <a:r>
              <a:rPr lang="en-GB" sz="2600" dirty="0"/>
              <a:t> (data visualization).</a:t>
            </a:r>
            <a:r>
              <a:rPr lang="en-GB" sz="2600" dirty="0" err="1"/>
              <a:t>Datbricks</a:t>
            </a:r>
            <a:r>
              <a:rPr lang="en-GB" sz="2600" dirty="0"/>
              <a:t>(Azure and </a:t>
            </a:r>
            <a:r>
              <a:rPr lang="en-GB" sz="2600" dirty="0" err="1"/>
              <a:t>kafka</a:t>
            </a:r>
            <a:r>
              <a:rPr lang="en-GB" sz="2600" dirty="0"/>
              <a:t> for future scope)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600" b="1" dirty="0">
                <a:sym typeface="Arial"/>
              </a:rPr>
              <a:t>Data Sources: </a:t>
            </a:r>
            <a:r>
              <a:rPr lang="en-GB" sz="2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 Usage and Emotional Well-Being (kaggle.com)</a:t>
            </a:r>
            <a:r>
              <a:rPr lang="en-GB" sz="2600" dirty="0">
                <a:sym typeface="Arial"/>
              </a:rPr>
              <a:t>, github.com/topics/social-media-usage</a:t>
            </a:r>
            <a:endParaRPr lang="en-GB" sz="26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2600" b="1" dirty="0"/>
              <a:t>Files used :  </a:t>
            </a:r>
            <a:r>
              <a:rPr lang="en-GB" sz="2600" dirty="0"/>
              <a:t>train.csv,test.csv,Processed.csv,Subscription.csv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C4043"/>
              </a:solidFill>
              <a:effectLst/>
              <a:latin typeface="inherit"/>
            </a:endParaRPr>
          </a:p>
          <a:p>
            <a:pPr rtl="0"/>
            <a:endParaRPr lang="en-GB" dirty="0"/>
          </a:p>
        </p:txBody>
      </p:sp>
      <p:pic>
        <p:nvPicPr>
          <p:cNvPr id="3074" name="Picture 2" descr="Hashtags and Heartaches: Social Media's Influence on Mental Health |  YourStory">
            <a:extLst>
              <a:ext uri="{FF2B5EF4-FFF2-40B4-BE49-F238E27FC236}">
                <a16:creationId xmlns:a16="http://schemas.microsoft.com/office/drawing/2014/main" id="{BFBB39E4-E353-3DCE-A7E4-E961A86EF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110" y="0"/>
            <a:ext cx="3028950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FFC9-40CD-B756-7D8B-CFB586F0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177800"/>
            <a:ext cx="9890337" cy="785663"/>
          </a:xfrm>
        </p:spPr>
        <p:txBody>
          <a:bodyPr/>
          <a:lstStyle/>
          <a:p>
            <a:r>
              <a:rPr lang="en-GB" dirty="0"/>
              <a:t>Real-Time Data Processing with Kafka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40F36-A5CD-85F9-1891-68A278E3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92" y="1340769"/>
            <a:ext cx="11161240" cy="1296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68C6A3-A37B-C2AB-ACE0-52519D6F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12" y="2636911"/>
            <a:ext cx="11190176" cy="1584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2A1663-7D90-902E-7E72-049F95752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70" y="4221089"/>
            <a:ext cx="11161240" cy="1102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CD620A-A59D-D70B-4E75-712411B1C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56" y="5302499"/>
            <a:ext cx="11121832" cy="16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ocial media On Mental Well-Being ...">
            <a:extLst>
              <a:ext uri="{FF2B5EF4-FFF2-40B4-BE49-F238E27FC236}">
                <a16:creationId xmlns:a16="http://schemas.microsoft.com/office/drawing/2014/main" id="{B2025CAE-AFEB-63FC-A6E9-0B439646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07" y="4347810"/>
            <a:ext cx="4246618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C50280-1F0B-71C3-69C6-9EAD0902645F}"/>
              </a:ext>
            </a:extLst>
          </p:cNvPr>
          <p:cNvSpPr txBox="1"/>
          <p:nvPr/>
        </p:nvSpPr>
        <p:spPr>
          <a:xfrm>
            <a:off x="1341884" y="908720"/>
            <a:ext cx="95770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b="1" dirty="0"/>
              <a:t>Achievements:  </a:t>
            </a:r>
            <a:r>
              <a:rPr lang="en-GB" dirty="0"/>
              <a:t>Efficient data processing and storage, real-time data streaming, advanced analytics, and insightful visualizations.</a:t>
            </a:r>
          </a:p>
          <a:p>
            <a:pPr lvl="1"/>
            <a:endParaRPr lang="en-GB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Future Work: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Future research could expand to other platforms and incorporate </a:t>
            </a:r>
          </a:p>
          <a:p>
            <a:pPr lvl="1"/>
            <a:r>
              <a:rPr lang="en-GB" dirty="0"/>
              <a:t>   more diverse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Aim to integrate more advanced machine learning algorithms and AI techniques to enhance our predictive capabilities and derive deeper insights from the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7E1A57-6CB2-DC60-6318-053C85E84D63}"/>
              </a:ext>
            </a:extLst>
          </p:cNvPr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Conclusion</a:t>
            </a:r>
          </a:p>
        </p:txBody>
      </p:sp>
      <p:pic>
        <p:nvPicPr>
          <p:cNvPr id="2" name="Picture 2" descr="Social Media and Mental Well-being">
            <a:extLst>
              <a:ext uri="{FF2B5EF4-FFF2-40B4-BE49-F238E27FC236}">
                <a16:creationId xmlns:a16="http://schemas.microsoft.com/office/drawing/2014/main" id="{94FE6036-8ED4-14AB-952C-9BD29733A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37" y="4347810"/>
            <a:ext cx="4514873" cy="25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4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2" y="177801"/>
            <a:ext cx="9602305" cy="802928"/>
          </a:xfrm>
        </p:spPr>
        <p:txBody>
          <a:bodyPr rtlCol="0"/>
          <a:lstStyle/>
          <a:p>
            <a:r>
              <a:rPr lang="en-GB" b="1" dirty="0"/>
              <a:t>Features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351-572E-2880-EF1C-13466F55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257800"/>
          </a:xfrm>
        </p:spPr>
        <p:txBody>
          <a:bodyPr>
            <a:normAutofit fontScale="850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3C4043"/>
                </a:solidFill>
                <a:effectLst/>
                <a:latin typeface="inherit"/>
              </a:rPr>
              <a:t>User_ID</a:t>
            </a:r>
            <a:r>
              <a:rPr lang="en-GB" b="0" i="0" dirty="0">
                <a:solidFill>
                  <a:srgbClr val="3C4043"/>
                </a:solidFill>
                <a:effectLst/>
                <a:latin typeface="inherit"/>
              </a:rPr>
              <a:t>: Unique identifier for the user.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C4043"/>
                </a:solidFill>
                <a:effectLst/>
                <a:latin typeface="inherit"/>
              </a:rPr>
              <a:t>Age</a:t>
            </a:r>
            <a:r>
              <a:rPr lang="en-GB" b="0" i="0" dirty="0">
                <a:solidFill>
                  <a:srgbClr val="3C4043"/>
                </a:solidFill>
                <a:effectLst/>
                <a:latin typeface="inherit"/>
              </a:rPr>
              <a:t>: Age of the user.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C4043"/>
                </a:solidFill>
                <a:effectLst/>
                <a:latin typeface="inherit"/>
              </a:rPr>
              <a:t>Gender</a:t>
            </a:r>
            <a:r>
              <a:rPr lang="en-GB" b="0" i="0" dirty="0">
                <a:solidFill>
                  <a:srgbClr val="3C4043"/>
                </a:solidFill>
                <a:effectLst/>
                <a:latin typeface="inherit"/>
              </a:rPr>
              <a:t>: Gender of the user (Female, Male, Non-binary).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C4043"/>
                </a:solidFill>
                <a:effectLst/>
                <a:latin typeface="inherit"/>
              </a:rPr>
              <a:t>Platform</a:t>
            </a:r>
            <a:r>
              <a:rPr lang="en-GB" b="0" i="0" dirty="0">
                <a:solidFill>
                  <a:srgbClr val="3C4043"/>
                </a:solidFill>
                <a:effectLst/>
                <a:latin typeface="inherit"/>
              </a:rPr>
              <a:t>: Social media platform used (e.g., Instagram, Twitter, Facebook, LinkedIn, Snapchat, </a:t>
            </a:r>
            <a:r>
              <a:rPr lang="en-GB" b="0" i="0" dirty="0" err="1">
                <a:solidFill>
                  <a:srgbClr val="3C4043"/>
                </a:solidFill>
                <a:effectLst/>
                <a:latin typeface="inherit"/>
              </a:rPr>
              <a:t>Whatsapp</a:t>
            </a:r>
            <a:r>
              <a:rPr lang="en-GB" b="0" i="0" dirty="0">
                <a:solidFill>
                  <a:srgbClr val="3C4043"/>
                </a:solidFill>
                <a:effectLst/>
                <a:latin typeface="inherit"/>
              </a:rPr>
              <a:t>, Telegram).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3C4043"/>
                </a:solidFill>
                <a:effectLst/>
                <a:latin typeface="inherit"/>
              </a:rPr>
              <a:t>Daily_Usage_Time</a:t>
            </a:r>
            <a:r>
              <a:rPr lang="en-GB" b="1" i="0" dirty="0">
                <a:solidFill>
                  <a:srgbClr val="3C4043"/>
                </a:solidFill>
                <a:effectLst/>
                <a:latin typeface="inherit"/>
              </a:rPr>
              <a:t> (minutes)</a:t>
            </a:r>
            <a:r>
              <a:rPr lang="en-GB" b="0" i="0" dirty="0">
                <a:solidFill>
                  <a:srgbClr val="3C4043"/>
                </a:solidFill>
                <a:effectLst/>
                <a:latin typeface="inherit"/>
              </a:rPr>
              <a:t>: Daily time spent on the platform in minutes.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3C4043"/>
                </a:solidFill>
                <a:effectLst/>
                <a:latin typeface="inherit"/>
              </a:rPr>
              <a:t>Posts_Per_Day</a:t>
            </a:r>
            <a:r>
              <a:rPr lang="en-GB" b="0" i="0" dirty="0">
                <a:solidFill>
                  <a:srgbClr val="3C4043"/>
                </a:solidFill>
                <a:effectLst/>
                <a:latin typeface="inherit"/>
              </a:rPr>
              <a:t>: Number of posts made per day.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3C4043"/>
                </a:solidFill>
                <a:effectLst/>
                <a:latin typeface="inherit"/>
              </a:rPr>
              <a:t>Likes_Received_Per_Day</a:t>
            </a:r>
            <a:r>
              <a:rPr lang="en-GB" b="0" i="0" dirty="0">
                <a:solidFill>
                  <a:srgbClr val="3C4043"/>
                </a:solidFill>
                <a:effectLst/>
                <a:latin typeface="inherit"/>
              </a:rPr>
              <a:t>: Number of likes received per day.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3C4043"/>
                </a:solidFill>
                <a:effectLst/>
                <a:latin typeface="inherit"/>
              </a:rPr>
              <a:t>Comments_Received_Per_Day</a:t>
            </a:r>
            <a:r>
              <a:rPr lang="en-GB" b="0" i="0" dirty="0">
                <a:solidFill>
                  <a:srgbClr val="3C4043"/>
                </a:solidFill>
                <a:effectLst/>
                <a:latin typeface="inherit"/>
              </a:rPr>
              <a:t>: Number of comments received per day.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3C4043"/>
                </a:solidFill>
                <a:effectLst/>
                <a:latin typeface="inherit"/>
              </a:rPr>
              <a:t>Messages_Sent_Per_Day</a:t>
            </a:r>
            <a:r>
              <a:rPr lang="en-GB" b="0" i="0" dirty="0">
                <a:solidFill>
                  <a:srgbClr val="3C4043"/>
                </a:solidFill>
                <a:effectLst/>
                <a:latin typeface="inherit"/>
              </a:rPr>
              <a:t>: Number of messages sent per day.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3C4043"/>
                </a:solidFill>
                <a:effectLst/>
                <a:latin typeface="inherit"/>
              </a:rPr>
              <a:t>Dominant_Emotion</a:t>
            </a:r>
            <a:r>
              <a:rPr lang="en-GB" b="0" i="0" dirty="0">
                <a:solidFill>
                  <a:srgbClr val="3C4043"/>
                </a:solidFill>
                <a:effectLst/>
                <a:latin typeface="inherit"/>
              </a:rPr>
              <a:t>: User's dominant emotional state during the day (e.g., Happiness, Sadness, Anger, Anxiety, Boredom, Neutral).</a:t>
            </a:r>
          </a:p>
          <a:p>
            <a:endParaRPr lang="en-GB" dirty="0"/>
          </a:p>
        </p:txBody>
      </p:sp>
      <p:pic>
        <p:nvPicPr>
          <p:cNvPr id="1030" name="Picture 6" descr="Young People, Social Media and Mental Health – EduTimes Africa">
            <a:extLst>
              <a:ext uri="{FF2B5EF4-FFF2-40B4-BE49-F238E27FC236}">
                <a16:creationId xmlns:a16="http://schemas.microsoft.com/office/drawing/2014/main" id="{016B7073-F1CB-8D4B-7041-B3BB38FE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24" y="-99392"/>
            <a:ext cx="3286101" cy="278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7C7A-9348-C675-FB6F-057EC6AB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6" y="177801"/>
            <a:ext cx="9746321" cy="874936"/>
          </a:xfrm>
        </p:spPr>
        <p:txBody>
          <a:bodyPr/>
          <a:lstStyle/>
          <a:p>
            <a:r>
              <a:rPr lang="en-GB" dirty="0"/>
              <a:t>Tools and Technologies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8F02CB-7DB6-3231-E8C9-D7A6D39F65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9876" y="1081550"/>
            <a:ext cx="1051316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Hadoop: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HDFS for data storage, MapReduce data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Spark: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 processing and analysis,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Spark SQL for structured data queries,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machine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cleaning and transformation.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HBase: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NoSQL database for efficient storage and retrieval of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 environment for data analysis and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Tools: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Matplotlib, Seaborn for static and interactive visualizations.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sz="2000" b="1" dirty="0">
                <a:latin typeface="Arial" panose="020B0604020202020204" pitchFamily="34" charset="0"/>
              </a:rPr>
              <a:t>Miro: </a:t>
            </a:r>
            <a:r>
              <a:rPr lang="en-GB" sz="2000" dirty="0">
                <a:latin typeface="Arial" panose="020B0604020202020204" pitchFamily="34" charset="0"/>
              </a:rPr>
              <a:t>Visual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Kafka: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data streaming and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Databricks: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Unified analytics platform for collaborative data science and  data processing. </a:t>
            </a:r>
          </a:p>
        </p:txBody>
      </p:sp>
      <p:pic>
        <p:nvPicPr>
          <p:cNvPr id="1027" name="Picture 3" descr="5 Essential Tech Tools To Grow Your ...">
            <a:extLst>
              <a:ext uri="{FF2B5EF4-FFF2-40B4-BE49-F238E27FC236}">
                <a16:creationId xmlns:a16="http://schemas.microsoft.com/office/drawing/2014/main" id="{557CEBBA-B127-AE6C-534F-A7D71F86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069" y="0"/>
            <a:ext cx="2847975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3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B5D7-A5E2-B2CB-3936-E74AD793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07999"/>
          </a:xfrm>
        </p:spPr>
        <p:txBody>
          <a:bodyPr>
            <a:normAutofit fontScale="90000"/>
          </a:bodyPr>
          <a:lstStyle/>
          <a:p>
            <a:r>
              <a:rPr lang="en-GB" dirty="0"/>
              <a:t>Workflow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EE2F4C0-7806-AAD3-D9A0-79FEB7C1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1DFDD6-B448-BE42-2BCD-9FE54885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908720"/>
            <a:ext cx="10729192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8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A531-6D06-6E44-A5B9-EE8CE56C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Processing with MapReduce (Hadoop)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36EF-339B-686A-B7F4-405755C9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1600200"/>
            <a:ext cx="10297144" cy="457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Purpose:</a:t>
            </a:r>
          </a:p>
          <a:p>
            <a:r>
              <a:rPr lang="en-GB" b="1" dirty="0"/>
              <a:t>Initial Data Processing at Scale:</a:t>
            </a:r>
            <a:r>
              <a:rPr lang="en-GB" dirty="0"/>
              <a:t> process large datasets by distributing the workload across multiple node.</a:t>
            </a:r>
          </a:p>
          <a:p>
            <a:r>
              <a:rPr lang="en-GB" b="1" dirty="0"/>
              <a:t>Data processing :</a:t>
            </a:r>
            <a:r>
              <a:rPr lang="en-GB" dirty="0"/>
              <a:t>cleaning, transforming , aggregating raw data</a:t>
            </a:r>
          </a:p>
          <a:p>
            <a:r>
              <a:rPr lang="en-GB" b="1" dirty="0"/>
              <a:t>Batch Processing</a:t>
            </a:r>
          </a:p>
          <a:p>
            <a:pPr marL="0" indent="0">
              <a:buNone/>
            </a:pPr>
            <a:r>
              <a:rPr lang="en-GB" b="1" dirty="0"/>
              <a:t>Benefits: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Scalability:</a:t>
            </a:r>
            <a:r>
              <a:rPr lang="en-GB" dirty="0"/>
              <a:t> Can handle massive volumes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Fault Tolerance:</a:t>
            </a:r>
            <a:r>
              <a:rPr lang="en-GB" dirty="0"/>
              <a:t> fault tolerance mechanisms node failures.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Integration with </a:t>
            </a:r>
            <a:r>
              <a:rPr lang="en-GB" b="1" dirty="0" err="1"/>
              <a:t>HDF:</a:t>
            </a:r>
            <a:r>
              <a:rPr lang="en-GB" dirty="0" err="1"/>
              <a:t>efficient</a:t>
            </a:r>
            <a:r>
              <a:rPr lang="en-GB" dirty="0"/>
              <a:t> data storage and retrieval.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1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70C-EAC7-99BC-5927-D5ED5128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59" y="-321478"/>
            <a:ext cx="11577275" cy="1311845"/>
          </a:xfrm>
        </p:spPr>
        <p:txBody>
          <a:bodyPr/>
          <a:lstStyle/>
          <a:p>
            <a:r>
              <a:rPr lang="en-GB" dirty="0"/>
              <a:t>    MapReduce Task1 (</a:t>
            </a:r>
            <a:r>
              <a:rPr lang="en-GB" dirty="0" err="1"/>
              <a:t>dominant_emotion</a:t>
            </a:r>
            <a:r>
              <a:rPr lang="en-GB" dirty="0"/>
              <a:t> by gender)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DB7A7-15DE-B606-8817-5BA504BA3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1" y="3429000"/>
            <a:ext cx="12068878" cy="19442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F2A2F3-8F3A-FB72-EDA5-D29075820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1" y="5373216"/>
            <a:ext cx="11941938" cy="16442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EFAEF0-891D-CAF5-6049-4ED0BEB4C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9" y="1340768"/>
            <a:ext cx="1194893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D1C7-A3A2-E47A-2D15-A578B277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77800"/>
            <a:ext cx="10178369" cy="1239837"/>
          </a:xfrm>
        </p:spPr>
        <p:txBody>
          <a:bodyPr/>
          <a:lstStyle/>
          <a:p>
            <a:r>
              <a:rPr lang="en-GB" dirty="0"/>
              <a:t>MapReduce Task 2 (</a:t>
            </a:r>
            <a:r>
              <a:rPr lang="en-GB" dirty="0" err="1"/>
              <a:t>emotion_count</a:t>
            </a:r>
            <a:r>
              <a:rPr lang="en-GB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ADC756-AEE4-4FE5-6453-5F0DC631F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536449"/>
            <a:ext cx="10751067" cy="1873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4C3B83-9432-FBD0-DABC-138183FB50F1}"/>
              </a:ext>
            </a:extLst>
          </p:cNvPr>
          <p:cNvSpPr txBox="1"/>
          <p:nvPr/>
        </p:nvSpPr>
        <p:spPr>
          <a:xfrm>
            <a:off x="1197868" y="3529151"/>
            <a:ext cx="9865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MapReduce Task 3 (platform used by gender)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981451-DD20-4EE9-B539-09FA605A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4294294"/>
            <a:ext cx="10990957" cy="22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9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3DBD-5380-52F2-E24A-2A9E7EC0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Reduce Task 4(post count)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A8F21-586B-6132-5F38-524716C47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" t="-5556" r="-980" b="5556"/>
          <a:stretch/>
        </p:blipFill>
        <p:spPr>
          <a:xfrm>
            <a:off x="1197868" y="1384627"/>
            <a:ext cx="11000112" cy="3168352"/>
          </a:xfrm>
          <a:prstGeom prst="rect">
            <a:avLst/>
          </a:prstGeom>
        </p:spPr>
      </p:pic>
      <p:pic>
        <p:nvPicPr>
          <p:cNvPr id="2050" name="Picture 2" descr="Map Reduce in Hadoop - GeeksforGeeks">
            <a:extLst>
              <a:ext uri="{FF2B5EF4-FFF2-40B4-BE49-F238E27FC236}">
                <a16:creationId xmlns:a16="http://schemas.microsoft.com/office/drawing/2014/main" id="{B36A08E2-4560-1062-5241-8D27C7E95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4822010"/>
            <a:ext cx="7632848" cy="201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6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s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356_TF02787947.potx" id="{AA186DDE-566F-42C5-8CB6-F35A993DED74}" vid="{3356CA41-5E73-44D9-87F2-E9382460180D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770</Words>
  <Application>Microsoft Office PowerPoint</Application>
  <PresentationFormat>Custom</PresentationFormat>
  <Paragraphs>95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Euphemia</vt:lpstr>
      <vt:lpstr>inherit</vt:lpstr>
      <vt:lpstr>Times New Roman</vt:lpstr>
      <vt:lpstr>Maths 16x9</vt:lpstr>
      <vt:lpstr>Analysing the Impact of Social Media Usage on Emotional Well-being Using Big Data Technologies</vt:lpstr>
      <vt:lpstr>Objective and data source </vt:lpstr>
      <vt:lpstr>Features </vt:lpstr>
      <vt:lpstr>Tools and Technologies</vt:lpstr>
      <vt:lpstr>Workflow </vt:lpstr>
      <vt:lpstr>Data Processing with MapReduce (Hadoop)</vt:lpstr>
      <vt:lpstr>    MapReduce Task1 (dominant_emotion by gender)</vt:lpstr>
      <vt:lpstr>MapReduce Task 2 (emotion_count)</vt:lpstr>
      <vt:lpstr>Map Reduce Task 4(post count)</vt:lpstr>
      <vt:lpstr>Data Ingestion and Storage in HDFS</vt:lpstr>
      <vt:lpstr>Apache Spark</vt:lpstr>
      <vt:lpstr>Spark for data Processing</vt:lpstr>
      <vt:lpstr>Data Storage and Retrieval  with HBase</vt:lpstr>
      <vt:lpstr>Data Storage and Retrieval with HBase</vt:lpstr>
      <vt:lpstr>Visualization and Insights</vt:lpstr>
      <vt:lpstr>Future scope: Databricks creation in Azure Data Processing with Spark on Databricks</vt:lpstr>
      <vt:lpstr>Data Processing on Databricks Read CSV Files in Spark using PySpark:</vt:lpstr>
      <vt:lpstr>Perform Data Operations:</vt:lpstr>
      <vt:lpstr>PowerPoint Presentation</vt:lpstr>
      <vt:lpstr>Real-Time Data Processing with Kafka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Bratati Chakraborti</dc:creator>
  <cp:lastModifiedBy>Bratati Chakraborti</cp:lastModifiedBy>
  <cp:revision>28</cp:revision>
  <dcterms:created xsi:type="dcterms:W3CDTF">2024-06-13T15:33:04Z</dcterms:created>
  <dcterms:modified xsi:type="dcterms:W3CDTF">2024-06-17T13:33:07Z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