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87" r:id="rId4"/>
    <p:sldId id="274" r:id="rId5"/>
    <p:sldId id="275" r:id="rId6"/>
    <p:sldId id="278" r:id="rId7"/>
    <p:sldId id="277" r:id="rId8"/>
    <p:sldId id="292" r:id="rId9"/>
    <p:sldId id="283" r:id="rId10"/>
    <p:sldId id="294" r:id="rId11"/>
    <p:sldId id="284" r:id="rId12"/>
    <p:sldId id="295" r:id="rId13"/>
    <p:sldId id="293" r:id="rId14"/>
    <p:sldId id="280" r:id="rId15"/>
    <p:sldId id="296" r:id="rId16"/>
  </p:sldIdLst>
  <p:sldSz cx="12188825" cy="6858000"/>
  <p:notesSz cx="6858000" cy="9144000"/>
  <p:defaultTextStyle>
    <a:defPPr rtl="0"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1" autoAdjust="0"/>
    <p:restoredTop sz="94660"/>
  </p:normalViewPr>
  <p:slideViewPr>
    <p:cSldViewPr showGuides="1">
      <p:cViewPr>
        <p:scale>
          <a:sx n="87" d="100"/>
          <a:sy n="87" d="100"/>
        </p:scale>
        <p:origin x="138" y="6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02F678-F322-436F-969F-581A681A4022}" type="datetime1">
              <a:rPr lang="en-GB" smtClean="0"/>
              <a:t>23/05/2024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5F85D5D-D531-4EF4-BBA5-13F53735D17A}" type="datetime1">
              <a:rPr lang="en-GB" noProof="0" smtClean="0"/>
              <a:t>23/05/2024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17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553D316-16AB-42CE-89B2-F5A42FA03291}" type="datetime1">
              <a:rPr lang="en-GB" noProof="0" smtClean="0"/>
              <a:t>23/05/2024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E590D-3E1C-4529-9FEB-6819CB8D64A4}" type="datetime1">
              <a:rPr lang="en-GB" noProof="0" smtClean="0"/>
              <a:t>23/05/2024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C96D0-FA2C-4E12-9A01-4FB6EBCFF224}" type="datetime1">
              <a:rPr lang="en-GB" noProof="0" smtClean="0"/>
              <a:t>23/05/2024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90D2D-092C-49A5-8BDF-9B6C10AEC9FC}" type="datetime1">
              <a:rPr lang="en-GB" noProof="0" smtClean="0"/>
              <a:t>23/05/2024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D514119-688F-4086-B70F-3CB79DC41DC9}" type="datetime1">
              <a:rPr lang="en-GB" noProof="0" smtClean="0"/>
              <a:t>23/05/2024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B89F6-C2AB-4CD5-9F8D-55CF144CE776}" type="datetime1">
              <a:rPr lang="en-GB" noProof="0" smtClean="0"/>
              <a:t>23/05/2024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97697C-5D26-4A25-83C8-130BCFF33A0F}" type="datetime1">
              <a:rPr lang="en-GB" noProof="0" smtClean="0"/>
              <a:t>23/05/2024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CAEDCB-3F75-4B4A-ABAC-AA9986258E89}" type="datetime1">
              <a:rPr lang="en-GB" noProof="0" smtClean="0"/>
              <a:t>23/05/2024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4A435-6A9B-478B-BAEF-B997D7A6F641}" type="datetime1">
              <a:rPr lang="en-GB" noProof="0" smtClean="0"/>
              <a:t>23/05/2024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45E7A-6BB3-4EC9-BCE8-88D7CA65CEB9}" type="datetime1">
              <a:rPr lang="en-GB" noProof="0" smtClean="0"/>
              <a:t>23/05/2024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F4033CC-F025-4A3E-9666-3EBD09C60920}" type="datetime1">
              <a:rPr lang="en-GB" noProof="0" smtClean="0"/>
              <a:t>23/05/2024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00D867F5-F25C-4334-BEFF-CCB24DBFBEDC}" type="datetime1">
              <a:rPr lang="en-GB" noProof="0" smtClean="0"/>
              <a:t>23/05/2024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ourworldindata.org/coronavirus-testing" TargetMode="External"/><Relationship Id="rId3" Type="http://schemas.openxmlformats.org/officeDocument/2006/relationships/hyperlink" Target="https://www.moph.gov.af/en" TargetMode="External"/><Relationship Id="rId7" Type="http://schemas.openxmlformats.org/officeDocument/2006/relationships/hyperlink" Target="http://www.emro.who.int/images/stories/coronavirus/covid-sitrep-28.pdf" TargetMode="External"/><Relationship Id="rId2" Type="http://schemas.openxmlformats.org/officeDocument/2006/relationships/hyperlink" Target="https://www.rki.de/EN/Content/infections/epidemiology/inf_dis_Germany/COVID-19/Situationsberichte_Ta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o.int/emergencies/diseases/novel-coronavirus-2019/advice-for-public" TargetMode="External"/><Relationship Id="rId5" Type="http://schemas.openxmlformats.org/officeDocument/2006/relationships/hyperlink" Target="https://ghdx.healthdata.org/organizations/ministry-health-population-and-hospital-reform-algeria" TargetMode="External"/><Relationship Id="rId4" Type="http://schemas.openxmlformats.org/officeDocument/2006/relationships/hyperlink" Target="https://health-infobase.canada.ca/covid-19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012" y="451551"/>
            <a:ext cx="8329031" cy="1508287"/>
          </a:xfrm>
        </p:spPr>
        <p:txBody>
          <a:bodyPr rtlCol="0"/>
          <a:lstStyle/>
          <a:p>
            <a:pPr algn="ctr" rtl="0"/>
            <a:r>
              <a:rPr lang="en" sz="4000" dirty="0"/>
              <a:t>Analysis of </a:t>
            </a:r>
            <a:br>
              <a:rPr lang="en" sz="4000" dirty="0"/>
            </a:br>
            <a:r>
              <a:rPr lang="en" sz="4000" dirty="0"/>
              <a:t>Vaccination Rates and Test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0076" y="2150877"/>
            <a:ext cx="7444434" cy="2556245"/>
          </a:xfrm>
        </p:spPr>
        <p:txBody>
          <a:bodyPr rtlCol="0"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Analysis of Age Groups, Test Cases, Vaccination Comparisons</a:t>
            </a:r>
            <a:r>
              <a:rPr lang="en" sz="2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 Recovery </a:t>
            </a:r>
          </a:p>
          <a:p>
            <a:pPr algn="l"/>
            <a:r>
              <a:rPr lang="en" sz="2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 Time Frame  2020-2024)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6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Sources: WHO, John Hopkins University, and other relevant sources.[Sources </a:t>
            </a:r>
          </a:p>
          <a:p>
            <a:pPr algn="l"/>
            <a:r>
              <a:rPr lang="en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are given in Reference]</a:t>
            </a:r>
          </a:p>
          <a:p>
            <a:pPr algn="l"/>
            <a:endParaRPr lang="en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64959-9313-1BD8-183A-E943D5323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0"/>
            <a:ext cx="1506747" cy="1508287"/>
          </a:xfrm>
          <a:prstGeom prst="rect">
            <a:avLst/>
          </a:prstGeom>
        </p:spPr>
      </p:pic>
      <p:pic>
        <p:nvPicPr>
          <p:cNvPr id="1028" name="Picture 4" descr="Sympathy Goes Out...&quot;: AstraZeneca Amid ...">
            <a:extLst>
              <a:ext uri="{FF2B5EF4-FFF2-40B4-BE49-F238E27FC236}">
                <a16:creationId xmlns:a16="http://schemas.microsoft.com/office/drawing/2014/main" id="{35272447-9009-4C92-D7F2-4D5DC4FF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968" y="3868922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E702-48E1-A0B0-0941-32AE73CE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Analyzing Histplot and Scatter Plot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1DFD-32DE-9F51-2D79-4C396F0E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4581525" cy="4572000"/>
          </a:xfrm>
        </p:spPr>
        <p:txBody>
          <a:bodyPr/>
          <a:lstStyle/>
          <a:p>
            <a:r>
              <a:rPr lang="e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Scatter plots are used to show the relationship between year and test cases and help identify correlations and outliers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3EB27-107E-2968-0167-0548D387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1" y="1417637"/>
            <a:ext cx="4491371" cy="2659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DB827-F1EA-327C-567E-F44C6E2F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847" y="3097764"/>
            <a:ext cx="4581525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67376E-B80B-B598-8045-BFB54AD26525}"/>
              </a:ext>
            </a:extLst>
          </p:cNvPr>
          <p:cNvSpPr txBox="1"/>
          <p:nvPr/>
        </p:nvSpPr>
        <p:spPr>
          <a:xfrm>
            <a:off x="6094412" y="4536569"/>
            <a:ext cx="52818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Histograms help in visualizing how frequently certain infection rates occur within a given population or timeframe.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histogram of cases might show a right-skewed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9716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5A5F-3B26-C852-FE61-BB8D3D17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>
                <a:highlight>
                  <a:srgbClr val="FFFFFF"/>
                </a:highlight>
                <a:latin typeface="system-ui"/>
              </a:rPr>
              <a:t>Box </a:t>
            </a:r>
            <a:r>
              <a:rPr lang="en" b="1" i="0" dirty="0">
                <a:effectLst/>
                <a:highlight>
                  <a:srgbClr val="FFFFFF"/>
                </a:highlight>
                <a:latin typeface="system-ui"/>
              </a:rPr>
              <a:t>plot to visualize </a:t>
            </a:r>
            <a:r>
              <a:rPr lang="en" b="0" i="0" dirty="0">
                <a:effectLst/>
                <a:highlight>
                  <a:srgbClr val="FFFFFF"/>
                </a:highlight>
                <a:latin typeface="system-ui"/>
              </a:rPr>
              <a:t>the distribution of total vaccinations across different years[2020-204]</a:t>
            </a:r>
            <a:br>
              <a:rPr lang="en-GB" dirty="0"/>
            </a:b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A6822B-6A5E-D3EA-E0B2-5A77EF7A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68760"/>
            <a:ext cx="9792369" cy="4572000"/>
          </a:xfrm>
        </p:spPr>
        <p:txBody>
          <a:bodyPr/>
          <a:lstStyle/>
          <a:p>
            <a:r>
              <a:rPr lang="e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Comparing Infection Rates Over Time </a:t>
            </a:r>
            <a:r>
              <a:rPr lang="e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Box plots can show how the </a:t>
            </a:r>
            <a:r>
              <a:rPr lang="en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vaccination </a:t>
            </a:r>
            <a:r>
              <a:rPr lang="e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rates vary over different periods </a:t>
            </a:r>
            <a:r>
              <a:rPr lang="en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  <a:endParaRPr lang="e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the distribution of vaccination rates among different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age groups.</a:t>
            </a:r>
            <a:endParaRPr lang="en-GB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ED256-566A-DE12-078B-54E3C091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836" y="3209925"/>
            <a:ext cx="4562475" cy="2962275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EE15484-EB4B-677F-97AC-B6AEFEDCA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20" y="2917540"/>
            <a:ext cx="437503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3587-27C7-6BEA-C2F1-668F1B39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Analyzing by Facet Grid and Heatmap test case over year(2020-2024)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E8854-262B-C487-A66E-36618AC6A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436" y="1700808"/>
            <a:ext cx="4552950" cy="172819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F5B844-3DCC-219B-191A-9310FD591E18}"/>
              </a:ext>
            </a:extLst>
          </p:cNvPr>
          <p:cNvSpPr txBox="1"/>
          <p:nvPr/>
        </p:nvSpPr>
        <p:spPr>
          <a:xfrm>
            <a:off x="6496027" y="4077072"/>
            <a:ext cx="4998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Heatmap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:Show the vaccination rates over time for different a year and month.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284B2-238A-1E0D-0F2B-9F9892C0C26B}"/>
              </a:ext>
            </a:extLst>
          </p:cNvPr>
          <p:cNvSpPr txBox="1"/>
          <p:nvPr/>
        </p:nvSpPr>
        <p:spPr>
          <a:xfrm>
            <a:off x="2061964" y="1700808"/>
            <a:ext cx="324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Facet grids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can display infection rates across different regions over time, making it easier to compare trends and patterns.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25FE7-ED3A-3B42-7423-0DF986FAC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62" y="2996952"/>
            <a:ext cx="48577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BEC4-864F-D504-A1A9-6D021DEC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Analyzing by lineplot and pairplot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C8FA26-85A6-4EBD-D416-ECB7019D5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1434134"/>
            <a:ext cx="4320480" cy="299984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F11E0-F419-AF45-87AD-A50B0535E17F}"/>
              </a:ext>
            </a:extLst>
          </p:cNvPr>
          <p:cNvSpPr txBox="1"/>
          <p:nvPr/>
        </p:nvSpPr>
        <p:spPr>
          <a:xfrm>
            <a:off x="5676004" y="1713582"/>
            <a:ext cx="6094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Line plots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can illustrate the cumulative number of vaccinations administered over time, showing the pace and acceleration of vaccination 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26615C-C46E-4172-B9A3-2D1A942A7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36" y="4221088"/>
            <a:ext cx="4476750" cy="23496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759B66-3C78-BFEC-397E-43DE08B24E09}"/>
              </a:ext>
            </a:extLst>
          </p:cNvPr>
          <p:cNvSpPr txBox="1"/>
          <p:nvPr/>
        </p:nvSpPr>
        <p:spPr>
          <a:xfrm>
            <a:off x="1228693" y="4648875"/>
            <a:ext cx="52561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Pair plots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can reveal relationships between multiple factors such as age, test case, and vaccination status.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Multivariate Analysis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quick visual examination of the relationships between several variables, which can be crucial in understanding the factors influencing COVID-19 spread and outcomes.</a:t>
            </a:r>
          </a:p>
        </p:txBody>
      </p:sp>
    </p:spTree>
    <p:extLst>
      <p:ext uri="{BB962C8B-B14F-4D97-AF65-F5344CB8AC3E}">
        <p14:creationId xmlns:p14="http://schemas.microsoft.com/office/powerpoint/2010/main" val="16133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C591-EEE5-41A7-6A06-B9BBA118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Geographical distribution of cases</a:t>
            </a:r>
            <a:b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90CE4D-7A8B-F901-27E3-B74072618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3636" y="1401410"/>
            <a:ext cx="6394153" cy="3130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AB5179-C045-1BB7-EECF-3CE6C21340AD}"/>
              </a:ext>
            </a:extLst>
          </p:cNvPr>
          <p:cNvSpPr txBox="1"/>
          <p:nvPr/>
        </p:nvSpPr>
        <p:spPr>
          <a:xfrm>
            <a:off x="1341884" y="1124744"/>
            <a:ext cx="41044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geographical maps can display affected countries over time, allowing for a visual representation of the spread and control of the virus.</a:t>
            </a:r>
          </a:p>
          <a:p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vaccinations reveals significant regional disparities and trends influenced by various factors such as healthcare infrastructure, government policies, public health measures, and socio-economic conditions</a:t>
            </a:r>
          </a:p>
          <a:p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816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FB7F-DF95-5A95-1665-9222A630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BA7B1-A11C-7168-B5CB-39E30CC2A837}"/>
              </a:ext>
            </a:extLst>
          </p:cNvPr>
          <p:cNvSpPr txBox="1"/>
          <p:nvPr/>
        </p:nvSpPr>
        <p:spPr>
          <a:xfrm>
            <a:off x="2638028" y="1719634"/>
            <a:ext cx="8136904" cy="4251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1.(</a:t>
            </a:r>
            <a:r>
              <a:rPr lang="en-GB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https://www.rki.de/EN/Content/infections/epidemiology/inf_dis_Germany/COVID-19/Situationsberichte_Tab.html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</a:t>
            </a:r>
            <a:r>
              <a:rPr lang="en-GB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https://www.moph.gov.af/en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 </a:t>
            </a:r>
            <a:r>
              <a:rPr lang="en-GB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https://health-infobase.canada.ca/covid-19/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 For real data, you can refer to official sources from the Algerian Ministry of Health (</a:t>
            </a:r>
            <a:r>
              <a:rPr lang="en-GB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https://ghdx.healthdata.org/organizations/ministry-health-population-and-hospital-reform-algeria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or the World Health Organization (</a:t>
            </a:r>
            <a:r>
              <a:rPr lang="en-GB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https://www.who.int/emergencies/diseases/novel-coronavirus-2019/advice-for-public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5. </a:t>
            </a:r>
            <a:r>
              <a:rPr lang="en-GB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7"/>
              </a:rPr>
              <a:t>http://www.emro.who.int/images/stories/coronavirus/covid-sitrep-28.pdf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6. </a:t>
            </a:r>
            <a:r>
              <a:rPr lang="en-GB" sz="1800" dirty="0">
                <a:solidFill>
                  <a:srgbClr val="1155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8"/>
              </a:rPr>
              <a:t>https://ourworldindata.org/coronavirus-testing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https://data.who.int/dashboards/covid19/</a:t>
            </a:r>
          </a:p>
        </p:txBody>
      </p:sp>
    </p:spTree>
    <p:extLst>
      <p:ext uri="{BB962C8B-B14F-4D97-AF65-F5344CB8AC3E}">
        <p14:creationId xmlns:p14="http://schemas.microsoft.com/office/powerpoint/2010/main" val="15462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92E7-08CD-7CA0-8EE7-EC9F67F0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3600" b="1" dirty="0"/>
            </a:br>
            <a:r>
              <a:rPr lang="en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Objectives of the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09AF-1589-4007-9360-62BFBDF8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endParaRPr lang="en-GB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COVID-19 pandemic has required comprehensive data analysis to understand its impact and develop effective response strategies.</a:t>
            </a:r>
          </a:p>
          <a:p>
            <a:pPr algn="l">
              <a:buFont typeface="+mj-lt"/>
              <a:buAutoNum type="arabicPeriod"/>
            </a:pPr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Assessing the spread and impact of COVID-19:</a:t>
            </a:r>
            <a:endParaRPr lang="en-GB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6200" marR="290195" algn="just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</a:pPr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Geographic Distribution: </a:t>
            </a:r>
            <a:r>
              <a:rPr lang="e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Analyse the spread of COVID-19 across different countries and regions.[</a:t>
            </a:r>
            <a:r>
              <a:rPr lang="en-US" sz="1800" spc="-65" dirty="0">
                <a:effectLst/>
                <a:latin typeface="LM Roman 12"/>
                <a:ea typeface="LM Roman 12"/>
                <a:cs typeface="LM Roman 12"/>
              </a:rPr>
              <a:t>  </a:t>
            </a:r>
            <a:r>
              <a:rPr lang="en-US" sz="1800" b="1" spc="-65" dirty="0">
                <a:effectLst/>
                <a:latin typeface="LM Roman 12"/>
                <a:ea typeface="LM Roman 12"/>
                <a:cs typeface="LM Roman 12"/>
              </a:rPr>
              <a:t>Germany, USA, Italy,India,France,Spain,China,Algeria,Argentina]</a:t>
            </a:r>
            <a:endParaRPr lang="en-GB" sz="1800" b="1" dirty="0">
              <a:effectLst/>
              <a:latin typeface="LM Roman 12"/>
              <a:ea typeface="LM Roman 12"/>
              <a:cs typeface="LM Roman 12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Temporal Trends: </a:t>
            </a:r>
            <a:r>
              <a:rPr lang="e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Examine how the number of cases, deaths, and vaccinations have evolved over time from 2020 to 2024.</a:t>
            </a:r>
          </a:p>
          <a:p>
            <a:pPr algn="l">
              <a:buFont typeface="+mj-lt"/>
              <a:buAutoNum type="arabicPeriod"/>
            </a:pPr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Demographic Analysis:</a:t>
            </a:r>
            <a:endParaRPr lang="en-GB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Age Groups: </a:t>
            </a:r>
            <a:r>
              <a:rPr lang="e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Investigate the distribution of COVID-19 cases, hospitalizations, and deaths across various age groups.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Vulnerable Populations: </a:t>
            </a:r>
            <a:r>
              <a:rPr lang="e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Identify populations at higher risk of severe outcomes and mortality.</a:t>
            </a:r>
          </a:p>
          <a:p>
            <a:endParaRPr lang="en-GB" dirty="0"/>
          </a:p>
        </p:txBody>
      </p:sp>
      <p:pic>
        <p:nvPicPr>
          <p:cNvPr id="5" name="Picture 2" descr="Persons with Disabilities and Access to ...">
            <a:extLst>
              <a:ext uri="{FF2B5EF4-FFF2-40B4-BE49-F238E27FC236}">
                <a16:creationId xmlns:a16="http://schemas.microsoft.com/office/drawing/2014/main" id="{A08DE5E4-30B2-1AFF-ED87-5DBDA19A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94974"/>
            <a:ext cx="360040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8541-29FC-2BBE-7195-6D2056D8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427" y="124073"/>
            <a:ext cx="9937104" cy="6192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3 . </a:t>
            </a:r>
            <a:r>
              <a:rPr lang="en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Evaluating vaccination efforts:</a:t>
            </a:r>
            <a:endParaRPr lang="en-GB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Vaccination coverage: </a:t>
            </a:r>
            <a:r>
              <a:rPr lang="en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the vaccination rates across different countries and age groups.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Comparing Different Vaccines and Efficacy and Side Effects: </a:t>
            </a:r>
            <a:r>
              <a:rPr lang="en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the efficacy and side effects of various vaccines (eg, Moderna, Pfizer-BioNTech, Covaxin) in preventing infections, hospitalizations, and deaths </a:t>
            </a:r>
            <a:r>
              <a:rPr lang="en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" sz="26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 </a:t>
            </a:r>
            <a:r>
              <a:rPr lang="en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Visualizing Data for Insights:</a:t>
            </a:r>
            <a:endParaRPr lang="en-GB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Boxplots and Violin Plots: </a:t>
            </a:r>
            <a:r>
              <a:rPr lang="e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the distributions of cases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Heatmaps and Histplot: </a:t>
            </a:r>
            <a:r>
              <a:rPr lang="e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shows vaccination coverage across different regions.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Scatter </a:t>
            </a:r>
            <a:r>
              <a:rPr lang="en" sz="2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</a:t>
            </a:r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Line Plots and </a:t>
            </a:r>
            <a:r>
              <a:rPr lang="en" sz="2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Pair plots </a:t>
            </a:r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illustrate trends over time and correlations between variables.</a:t>
            </a:r>
          </a:p>
          <a:p>
            <a:pPr marL="0" indent="0" algn="l">
              <a:buNone/>
            </a:pPr>
            <a:r>
              <a:rPr lang="en" sz="26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 </a:t>
            </a:r>
            <a:r>
              <a:rPr lang="en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Preparing for Future Pandemics:</a:t>
            </a:r>
            <a:endParaRPr lang="en-GB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Lessons Learned: </a:t>
            </a:r>
            <a:r>
              <a:rPr lang="e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Improve Future Pandemic Preparedness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Building Resilience: </a:t>
            </a:r>
            <a:r>
              <a:rPr lang="e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building more resilient healthcare systems</a:t>
            </a:r>
          </a:p>
          <a:p>
            <a:pPr marL="457200" lvl="1" indent="0" algn="l">
              <a:buNone/>
            </a:pPr>
            <a:r>
              <a:rPr lang="en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 ensure rapid response to future health crises.</a:t>
            </a:r>
          </a:p>
          <a:p>
            <a:endParaRPr lang="en-GB" dirty="0"/>
          </a:p>
        </p:txBody>
      </p:sp>
      <p:pic>
        <p:nvPicPr>
          <p:cNvPr id="2052" name="Picture 4" descr="Pfizer expects to hike U.S. COVID ...">
            <a:extLst>
              <a:ext uri="{FF2B5EF4-FFF2-40B4-BE49-F238E27FC236}">
                <a16:creationId xmlns:a16="http://schemas.microsoft.com/office/drawing/2014/main" id="{42DCD811-818C-9B02-B859-CE0271EB1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16" y="4365104"/>
            <a:ext cx="2907407" cy="23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4FE2-B2E2-5A59-40D5-FCC94521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Methodology, Tools, Analysis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5556-7106-EDAE-9CE3-7EB34CDC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985" y="1440355"/>
            <a:ext cx="9782801" cy="4572000"/>
          </a:xfrm>
        </p:spPr>
        <p:txBody>
          <a:bodyPr>
            <a:normAutofit/>
          </a:bodyPr>
          <a:lstStyle/>
          <a:p>
            <a:pPr algn="l"/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Time series data to capture trends from 2020 to 2024.</a:t>
            </a:r>
          </a:p>
          <a:p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sources (eg, WHO, CDC, country health departments)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metrics: doses administered, infection rates, age group segmentation for vaccination rates and vaccination comparison</a:t>
            </a:r>
          </a:p>
          <a:p>
            <a:pPr marL="0" indent="0">
              <a:buNone/>
            </a:pP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:{ </a:t>
            </a:r>
            <a:r>
              <a:rPr lang="en" dirty="0"/>
              <a:t>vaccinations-by-age-group.csv, affected_country.csv, vaccinations-by-manufacturer.csv, aggregated_vaccine_data.csv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} and tools 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Jupyter lab,anaconda,[Pandas,seaborn,plotly,cartopy,</a:t>
            </a:r>
          </a:p>
          <a:p>
            <a:pPr marL="0" indent="0">
              <a:buNone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umpy],sqlite</a:t>
            </a:r>
          </a:p>
        </p:txBody>
      </p:sp>
      <p:pic>
        <p:nvPicPr>
          <p:cNvPr id="2050" name="Picture 2" descr="New COVID-19 vaccine has been approved ...">
            <a:extLst>
              <a:ext uri="{FF2B5EF4-FFF2-40B4-BE49-F238E27FC236}">
                <a16:creationId xmlns:a16="http://schemas.microsoft.com/office/drawing/2014/main" id="{988BC9D2-28DF-7DB3-50B1-6C8A7CA2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4869160"/>
            <a:ext cx="3744415" cy="18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8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A0516DA-6534-3B8E-E9C4-22593423C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5900" y="1357798"/>
            <a:ext cx="5803660" cy="500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Analysis Insights</a:t>
            </a:r>
          </a:p>
          <a:p>
            <a:pPr algn="l"/>
            <a:r>
              <a:rPr lang="e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Using these visualizations, we can extract several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Total Affected Persons </a:t>
            </a:r>
            <a:r>
              <a:rPr lang="e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scatter will show which countries had the highest total number of affected persons.</a:t>
            </a:r>
            <a:endParaRPr lang="en-GB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Temporal Spread </a:t>
            </a:r>
            <a:r>
              <a:rPr lang="e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 will reveal how the pandemic spread over time in different countries, identifying periods of high transmission.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Testing and Case Detection </a:t>
            </a:r>
            <a:r>
              <a:rPr lang="e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scatter plot will help in understanding the relationship between the number of tests conducted and the reported cases, which can indicate the effectiveness of testing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Trends Over Time </a:t>
            </a:r>
            <a:r>
              <a:rPr lang="e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line plot will illustrate the temporal trends of the pandemic, showing peaks and declines in the number of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2D684-D32E-7DAF-A50A-1B2B7822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560" y="1628800"/>
            <a:ext cx="4667937" cy="5124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8B2A3-D839-4A47-D11F-0EB1ED4B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966" y="3861048"/>
            <a:ext cx="8467955" cy="1547789"/>
          </a:xfrm>
        </p:spPr>
        <p:txBody>
          <a:bodyPr>
            <a:normAutofit fontScale="90000"/>
          </a:bodyPr>
          <a:lstStyle/>
          <a:p>
            <a:br>
              <a:rPr lang="en-GB" sz="3200" b="1" i="0" dirty="0">
                <a:effectLst/>
                <a:highlight>
                  <a:srgbClr val="FFFFFF"/>
                </a:highlight>
                <a:latin typeface="system-ui"/>
              </a:rPr>
            </a:br>
            <a:br>
              <a:rPr lang="en-GB" sz="3200" b="1" i="0" dirty="0">
                <a:effectLst/>
                <a:highlight>
                  <a:srgbClr val="FFFFFF"/>
                </a:highlight>
                <a:latin typeface="system-ui"/>
              </a:rPr>
            </a:br>
            <a:br>
              <a:rPr lang="en-GB" sz="3200" b="1" i="0" dirty="0">
                <a:effectLst/>
                <a:highlight>
                  <a:srgbClr val="FFFFFF"/>
                </a:highlight>
                <a:latin typeface="system-ui"/>
              </a:rPr>
            </a:br>
            <a:br>
              <a:rPr lang="en-GB" sz="3200" dirty="0"/>
            </a:br>
            <a:br>
              <a:rPr lang="en-GB" sz="3200" dirty="0"/>
            </a:br>
            <a:endParaRPr lang="en-GB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00434-9899-8C37-8F6B-974F4E3AC839}"/>
              </a:ext>
            </a:extLst>
          </p:cNvPr>
          <p:cNvSpPr txBox="1"/>
          <p:nvPr/>
        </p:nvSpPr>
        <p:spPr>
          <a:xfrm>
            <a:off x="2205980" y="539388"/>
            <a:ext cx="9577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b="1" i="0" dirty="0">
                <a:effectLst/>
                <a:highlight>
                  <a:srgbClr val="FFFFFF"/>
                </a:highlight>
                <a:latin typeface="system-ui"/>
              </a:rPr>
              <a:t>Positive case Visualization </a:t>
            </a:r>
            <a:r>
              <a:rPr lang="en" sz="3200" b="1" dirty="0">
                <a:highlight>
                  <a:srgbClr val="FFFFFF"/>
                </a:highlight>
                <a:latin typeface="system-ui"/>
              </a:rPr>
              <a:t>Affected Continent by Year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5592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E974-EC7A-26AD-2738-68163FF9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443761"/>
            <a:ext cx="9602305" cy="1027658"/>
          </a:xfrm>
        </p:spPr>
        <p:txBody>
          <a:bodyPr>
            <a:noAutofit/>
          </a:bodyPr>
          <a:lstStyle/>
          <a:p>
            <a:r>
              <a:rPr lang="en" sz="2800" b="0" i="0" dirty="0">
                <a:effectLst/>
                <a:highlight>
                  <a:srgbClr val="FFFFFF"/>
                </a:highlight>
                <a:latin typeface="system-ui"/>
              </a:rPr>
              <a:t>Interactive dashboard using (Bar chart) to visualize vaccination rates across different age groups for </a:t>
            </a:r>
            <a:r>
              <a:rPr lang="en" sz="2800" dirty="0">
                <a:highlight>
                  <a:srgbClr val="FFFFFF"/>
                </a:highlight>
                <a:latin typeface="system-ui"/>
              </a:rPr>
              <a:t>different country</a:t>
            </a:r>
            <a:r>
              <a:rPr lang="en" sz="2800" b="0" i="0" dirty="0">
                <a:effectLst/>
                <a:highlight>
                  <a:srgbClr val="FFFFFF"/>
                </a:highlight>
                <a:latin typeface="system-ui"/>
              </a:rPr>
              <a:t> . </a:t>
            </a:r>
            <a:br>
              <a:rPr lang="en" sz="2800" b="0" i="0" dirty="0">
                <a:effectLst/>
                <a:highlight>
                  <a:srgbClr val="FFFFFF"/>
                </a:highlight>
                <a:latin typeface="system-ui"/>
              </a:rPr>
            </a:br>
            <a:r>
              <a:rPr lang="en" sz="2800" dirty="0">
                <a:highlight>
                  <a:srgbClr val="FFFFFF"/>
                </a:highlight>
                <a:latin typeface="system-ui"/>
              </a:rPr>
              <a:t>( </a:t>
            </a:r>
            <a:r>
              <a:rPr lang="e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Vaccination by Age Group [2020-2024 </a:t>
            </a:r>
            <a:r>
              <a:rPr lang="en" sz="2800" dirty="0">
                <a:highlight>
                  <a:srgbClr val="FFFFFF"/>
                </a:highlight>
                <a:latin typeface="system-ui"/>
              </a:rPr>
              <a:t>)</a:t>
            </a:r>
            <a:endParaRPr lang="en-GB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A3D1D-8107-6783-B55B-134AB175C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224" y="1762561"/>
            <a:ext cx="6267450" cy="4095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24FB1-7691-5B13-7940-77D4AFC1BD5A}"/>
              </a:ext>
            </a:extLst>
          </p:cNvPr>
          <p:cNvSpPr txBox="1"/>
          <p:nvPr/>
        </p:nvSpPr>
        <p:spPr>
          <a:xfrm>
            <a:off x="1620312" y="1727538"/>
            <a:ext cx="39249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Vaccination Rates: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Different age groups also showed varying levels of vaccination uptake. Older age groups were prioritized for vaccination in many countries, resulting in higher vaccination rates compared to younger populations.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Infection Rates: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Younger people, especially those under 30, showed different infection patterns compared to older adults. Younger individuals often had higher rates of infection but lower severity.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Hospitalization and Death Rates: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Older adults, particularly those over 60, had higher rates of severe outcomes, including hospitalizations and deaths.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706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1FA33-F260-C391-9032-DCEE131E0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436" y="1628800"/>
            <a:ext cx="5574982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31917E-84C5-7FFE-A1E3-C4AFE90D3CB8}"/>
              </a:ext>
            </a:extLst>
          </p:cNvPr>
          <p:cNvSpPr txBox="1"/>
          <p:nvPr/>
        </p:nvSpPr>
        <p:spPr>
          <a:xfrm>
            <a:off x="1485900" y="1417637"/>
            <a:ext cx="46085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Distribution and uptake: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line plot showing the number of doses administered for each vaccine in various countries can highlight which countries are predominantly using which vaccines. This helps identify distribution patterns.</a:t>
            </a:r>
            <a:endParaRPr lang="en-GB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Vaccination Rates: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Analyzing vaccination rates across different countries over time provides insights into the efficiency of vaccination and public health strategies.</a:t>
            </a:r>
            <a:endParaRPr lang="en-GB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Impact on Infection and Recovery Rates: Correlating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vaccination data with infection and recovery rates helps assess the real-world effectiveness of vaccines, informing future vaccination strategies.</a:t>
            </a:r>
            <a:endParaRPr lang="en-GB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GB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7516E65-A8F9-4E2B-2EC3-B125B7C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Analysis of Vaccination Rates Across Different Countries</a:t>
            </a:r>
            <a:b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93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5F13-0B22-6CE2-9689-DD5A41A6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777" y="548680"/>
            <a:ext cx="9782801" cy="1239837"/>
          </a:xfrm>
        </p:spPr>
        <p:txBody>
          <a:bodyPr>
            <a:normAutofit fontScale="90000"/>
          </a:bodyPr>
          <a:lstStyle/>
          <a:p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Analysis of Vaccination Rates Across Different Countries (bar plot and box plot)</a:t>
            </a:r>
            <a:b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b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4738C-443C-3DD9-6FAA-F2625D0466D4}"/>
              </a:ext>
            </a:extLst>
          </p:cNvPr>
          <p:cNvSpPr txBox="1"/>
          <p:nvPr/>
        </p:nvSpPr>
        <p:spPr>
          <a:xfrm>
            <a:off x="1567777" y="797718"/>
            <a:ext cx="452663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Interpretation </a:t>
            </a:r>
            <a:r>
              <a:rPr lang="e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whether higher vaccination rates correlate with lower infection rates and higher recovery rates.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1B389-50B5-C216-05F1-DD573187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980728"/>
            <a:ext cx="5467350" cy="2736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5679A0-B0FD-39B6-EBC9-41C2C435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11" y="3556967"/>
            <a:ext cx="4657725" cy="3400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8F04F-EF06-C965-2289-C578D57B9A5C}"/>
              </a:ext>
            </a:extLst>
          </p:cNvPr>
          <p:cNvSpPr txBox="1"/>
          <p:nvPr/>
        </p:nvSpPr>
        <p:spPr>
          <a:xfrm>
            <a:off x="6094412" y="4590396"/>
            <a:ext cx="4657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Boxplots provide a summary of the distribution of a dataset. They display the median, quartiles, and potential outliers. (year and different country)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65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BD21-EFF3-23A1-EBFE-79F65103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i="0" dirty="0">
                <a:effectLst/>
                <a:highlight>
                  <a:srgbClr val="FFFFFF"/>
                </a:highlight>
                <a:latin typeface="system-ui"/>
              </a:rPr>
              <a:t>correlations between vaccination metrics for different age groups using a heatmap visualization</a:t>
            </a:r>
            <a:r>
              <a:rPr lang="en" b="1" dirty="0">
                <a:highlight>
                  <a:srgbClr val="FFFFFF"/>
                </a:highlight>
                <a:latin typeface="system-ui"/>
              </a:rPr>
              <a:t> </a:t>
            </a:r>
            <a:r>
              <a:rPr lang="en" b="1" i="0" dirty="0">
                <a:effectLst/>
                <a:highlight>
                  <a:srgbClr val="FFFFFF"/>
                </a:highlight>
                <a:latin typeface="system-ui"/>
              </a:rPr>
              <a:t>and </a:t>
            </a:r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Violin Plot</a:t>
            </a:r>
            <a:b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83379-B510-317A-F738-854F138B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4177" y="1104584"/>
            <a:ext cx="5610225" cy="291325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0B95D-C003-2710-5292-22DA16310A7E}"/>
              </a:ext>
            </a:extLst>
          </p:cNvPr>
          <p:cNvSpPr txBox="1"/>
          <p:nvPr/>
        </p:nvSpPr>
        <p:spPr>
          <a:xfrm>
            <a:off x="1413892" y="1916832"/>
            <a:ext cx="4464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Heat maps </a:t>
            </a:r>
            <a:r>
              <a:rPr lang="e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Heat maps can illustrate the  vaccinations doses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ECEB8E-E180-E913-2B47-FD7615D4B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3645024"/>
            <a:ext cx="4324350" cy="3400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D3906-DFB5-6F89-B703-11BC40E03033}"/>
              </a:ext>
            </a:extLst>
          </p:cNvPr>
          <p:cNvSpPr txBox="1"/>
          <p:nvPr/>
        </p:nvSpPr>
        <p:spPr>
          <a:xfrm>
            <a:off x="6666607" y="4822701"/>
            <a:ext cx="4709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Violin plots </a:t>
            </a:r>
            <a:r>
              <a:rPr lang="e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show the distribution of data across different countries and provide a visual representation of data density.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310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s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356_TF02787947.potx" id="{AA186DDE-566F-42C5-8CB6-F35A993DED74}" vid="{3356CA41-5E73-44D9-87F2-E9382460180D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Maths education presentation with Pi (widescreen)</Template>
  <TotalTime>1680</TotalTime>
  <Words>1264</Words>
  <Application>Microsoft Office PowerPoint</Application>
  <PresentationFormat>Custom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Euphemia</vt:lpstr>
      <vt:lpstr>LM Roman 12</vt:lpstr>
      <vt:lpstr>Söhne</vt:lpstr>
      <vt:lpstr>system-ui</vt:lpstr>
      <vt:lpstr>Wingdings</vt:lpstr>
      <vt:lpstr>Maths 16x9</vt:lpstr>
      <vt:lpstr>Analysis of  Vaccination Rates and Test Cases</vt:lpstr>
      <vt:lpstr> Objectives of the Analysis</vt:lpstr>
      <vt:lpstr>PowerPoint Presentation</vt:lpstr>
      <vt:lpstr>Methodology, Tools, Analysis Framework</vt:lpstr>
      <vt:lpstr>     </vt:lpstr>
      <vt:lpstr>Interactive dashboard using (Bar chart) to visualize vaccination rates across different age groups for different country .  ( Vaccination by Age Group [2020-2024 )</vt:lpstr>
      <vt:lpstr>. Analysis of Vaccination Rates Across Different Countries </vt:lpstr>
      <vt:lpstr>Analysis of Vaccination Rates Across Different Countries (bar plot and box plot)  </vt:lpstr>
      <vt:lpstr>correlations between vaccination metrics for different age groups using a heatmap visualization and Violin Plot </vt:lpstr>
      <vt:lpstr>Analyzing Histplot and Scatter Plot</vt:lpstr>
      <vt:lpstr>Box plot to visualize the distribution of total vaccinations across different years[2020-204] </vt:lpstr>
      <vt:lpstr>Analyzing by Facet Grid and Heatmap test case over year(2020-2024)</vt:lpstr>
      <vt:lpstr>Analyzing by lineplot and pairplot</vt:lpstr>
      <vt:lpstr>Geographical distribution of cases 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COVID-19: Analysis of Cases and Vaccination Rates</dc:title>
  <dc:creator>Bratati Chakraborti</dc:creator>
  <cp:lastModifiedBy>Bratati Chakraborti</cp:lastModifiedBy>
  <cp:revision>64</cp:revision>
  <dcterms:created xsi:type="dcterms:W3CDTF">2024-05-20T08:36:30Z</dcterms:created>
  <dcterms:modified xsi:type="dcterms:W3CDTF">2024-05-23T12:11:31Z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