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88" r:id="rId3"/>
    <p:sldId id="287" r:id="rId4"/>
    <p:sldId id="274" r:id="rId5"/>
    <p:sldId id="275" r:id="rId6"/>
    <p:sldId id="278" r:id="rId7"/>
    <p:sldId id="277" r:id="rId8"/>
    <p:sldId id="292" r:id="rId9"/>
    <p:sldId id="283" r:id="rId10"/>
    <p:sldId id="294" r:id="rId11"/>
    <p:sldId id="284" r:id="rId12"/>
    <p:sldId id="295" r:id="rId13"/>
    <p:sldId id="293" r:id="rId14"/>
    <p:sldId id="280" r:id="rId15"/>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autoAdjust="0"/>
    <p:restoredTop sz="94660"/>
  </p:normalViewPr>
  <p:slideViewPr>
    <p:cSldViewPr showGuides="1">
      <p:cViewPr varScale="1">
        <p:scale>
          <a:sx n="72" d="100"/>
          <a:sy n="72" d="100"/>
        </p:scale>
        <p:origin x="660"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402F678-F322-436F-969F-581A681A4022}" type="datetime1">
              <a:rPr lang="en-GB" smtClean="0"/>
              <a:t>21/05/2024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GB" smtClean="0"/>
              <a:t>‹#›</a:t>
            </a:fld>
            <a:endParaRPr lang="en-GB"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5F85D5D-D531-4EF4-BBA5-13F53735D17A}" type="datetime1">
              <a:rPr lang="en-GB" noProof="0" smtClean="0"/>
              <a:t>21/05/2024</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n-GB" noProof="0" smtClean="0"/>
              <a:pPr/>
              <a:t>‹#›</a:t>
            </a:fld>
            <a:endParaRPr lang="en-GB"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a:t>
            </a:fld>
            <a:endParaRPr lang="en-GB" dirty="0"/>
          </a:p>
        </p:txBody>
      </p:sp>
    </p:spTree>
    <p:extLst>
      <p:ext uri="{BB962C8B-B14F-4D97-AF65-F5344CB8AC3E}">
        <p14:creationId xmlns:p14="http://schemas.microsoft.com/office/powerpoint/2010/main" val="140817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sp>
        <p:nvSpPr>
          <p:cNvPr id="2" name="Title 1"/>
          <p:cNvSpPr>
            <a:spLocks noGrp="1"/>
          </p:cNvSpPr>
          <p:nvPr>
            <p:ph type="ctrTitle"/>
          </p:nvPr>
        </p:nvSpPr>
        <p:spPr>
          <a:xfrm>
            <a:off x="2428669" y="1600200"/>
            <a:ext cx="8329031" cy="2680127"/>
          </a:xfrm>
        </p:spPr>
        <p:txBody>
          <a:bodyPr rtlCol="0">
            <a:noAutofit/>
          </a:bodyPr>
          <a:lstStyle>
            <a:lvl1pPr>
              <a:defRPr sz="5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4553D316-16AB-42CE-89B2-F5A42FA03291}"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575E590D-3E1C-4529-9FEB-6819CB8D64A4}"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98613" y="685800"/>
            <a:ext cx="7848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00C96D0-FA2C-4E12-9A01-4FB6EBCFF224}"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2D90D2D-092C-49A5-8BDF-9B6C10AEC9FC}"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3D514119-688F-4086-B70F-3CB79DC41DC9}"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057B89F6-C2AB-4CD5-9F8D-55CF144CE776}" type="datetime1">
              <a:rPr lang="en-GB" noProof="0" smtClean="0"/>
              <a:t>21/05/2024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A097697C-5D26-4A25-83C8-130BCFF33A0F}" type="datetime1">
              <a:rPr lang="en-GB" noProof="0" smtClean="0"/>
              <a:t>21/05/2024</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35CAEDCB-3F75-4B4A-ABAC-AA9986258E89}" type="datetime1">
              <a:rPr lang="en-GB" noProof="0" smtClean="0"/>
              <a:t>21/05/2024</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5" name="Slide Number Placeholder 4"/>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Date Placeholder 1"/>
          <p:cNvSpPr>
            <a:spLocks noGrp="1"/>
          </p:cNvSpPr>
          <p:nvPr>
            <p:ph type="dt" sz="half" idx="10"/>
          </p:nvPr>
        </p:nvSpPr>
        <p:spPr/>
        <p:txBody>
          <a:bodyPr rtlCol="0"/>
          <a:lstStyle/>
          <a:p>
            <a:pPr rtl="0"/>
            <a:fld id="{2554A435-6A9B-478B-BAEF-B997D7A6F641}" type="datetime1">
              <a:rPr lang="en-GB" noProof="0" smtClean="0"/>
              <a:t>21/05/2024</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4" name="Slide Number Placeholder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EC45E7A-6BB3-4EC9-BCE8-88D7CA65CEB9}" type="datetime1">
              <a:rPr lang="en-GB" noProof="0" smtClean="0"/>
              <a:t>21/05/2024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baseline="0">
                <a:solidFill>
                  <a:schemeClr val="tx2"/>
                </a:solidFill>
              </a:defRPr>
            </a:lvl1pPr>
          </a:lstStyle>
          <a:p>
            <a:pPr rtl="0"/>
            <a:fld id="{1F4033CC-F025-4A3E-9666-3EBD09C60920}" type="datetime1">
              <a:rPr lang="en-GB" noProof="0" smtClean="0"/>
              <a:t>21/05/2024</a:t>
            </a:fld>
            <a:endParaRPr lang="en-GB" noProof="0" dirty="0"/>
          </a:p>
        </p:txBody>
      </p:sp>
      <p:sp>
        <p:nvSpPr>
          <p:cNvPr id="6" name="Footer Placeholder 5"/>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7" name="Slide Number Placeholder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00D867F5-F25C-4334-BEFF-CCB24DBFBEDC}" type="datetime1">
              <a:rPr lang="en-GB" noProof="0" smtClean="0"/>
              <a:t>21/05/2024</a:t>
            </a:fld>
            <a:endParaRPr lang="en-GB" noProof="0"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n-GB" noProof="0"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Readme_vaccination_link.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4012" y="451551"/>
            <a:ext cx="8329031" cy="2680127"/>
          </a:xfrm>
        </p:spPr>
        <p:txBody>
          <a:bodyPr rtlCol="0"/>
          <a:lstStyle/>
          <a:p>
            <a:pPr rtl="0"/>
            <a:r>
              <a:rPr lang="en-GB" dirty="0"/>
              <a:t>Understanding COVID-19: Analysis of Cases and Vaccination Rates</a:t>
            </a:r>
          </a:p>
        </p:txBody>
      </p:sp>
      <p:sp>
        <p:nvSpPr>
          <p:cNvPr id="3" name="Subtitle 2"/>
          <p:cNvSpPr>
            <a:spLocks noGrp="1"/>
          </p:cNvSpPr>
          <p:nvPr>
            <p:ph type="subTitle" idx="1"/>
          </p:nvPr>
        </p:nvSpPr>
        <p:spPr>
          <a:xfrm>
            <a:off x="2710036" y="3284984"/>
            <a:ext cx="7444434" cy="2556245"/>
          </a:xfrm>
        </p:spPr>
        <p:txBody>
          <a:bodyPr rtlCol="0">
            <a:normAutofit fontScale="77500" lnSpcReduction="20000"/>
          </a:bodyPr>
          <a:lstStyle/>
          <a:p>
            <a:pPr algn="l">
              <a:buFont typeface="Arial" panose="020B0604020202020204" pitchFamily="34" charset="0"/>
              <a:buChar char="•"/>
            </a:pPr>
            <a:r>
              <a:rPr lang="en-GB" b="0" i="0" dirty="0">
                <a:solidFill>
                  <a:srgbClr val="0D0D0D"/>
                </a:solidFill>
                <a:effectLst/>
                <a:highlight>
                  <a:srgbClr val="FFFFFF"/>
                </a:highlight>
                <a:latin typeface="Söhne"/>
              </a:rPr>
              <a:t>Analysis of Age Groups, Test Cases,  Vaccination Comparisons, and Recovery(</a:t>
            </a:r>
            <a:r>
              <a:rPr lang="en-GB" sz="3200" b="0" i="0" dirty="0">
                <a:solidFill>
                  <a:srgbClr val="0D0D0D"/>
                </a:solidFill>
                <a:effectLst/>
                <a:highlight>
                  <a:srgbClr val="FFFFFF"/>
                </a:highlight>
                <a:latin typeface="Söhne"/>
              </a:rPr>
              <a:t>Analysis Period </a:t>
            </a:r>
            <a:r>
              <a:rPr lang="en-GB" b="0" i="0" dirty="0">
                <a:solidFill>
                  <a:srgbClr val="0D0D0D"/>
                </a:solidFill>
                <a:effectLst/>
                <a:highlight>
                  <a:srgbClr val="FFFFFF"/>
                </a:highlight>
                <a:latin typeface="Söhne"/>
              </a:rPr>
              <a:t>2020-2024) </a:t>
            </a:r>
          </a:p>
          <a:p>
            <a:pPr algn="l">
              <a:buFont typeface="Arial" panose="020B0604020202020204" pitchFamily="34" charset="0"/>
              <a:buChar char="•"/>
            </a:pPr>
            <a:endParaRPr lang="en-GB" dirty="0">
              <a:solidFill>
                <a:srgbClr val="0D0D0D"/>
              </a:solidFill>
              <a:highlight>
                <a:srgbClr val="FFFFFF"/>
              </a:highlight>
              <a:latin typeface="Söhne"/>
            </a:endParaRPr>
          </a:p>
          <a:p>
            <a:pPr algn="l">
              <a:buFont typeface="Arial" panose="020B0604020202020204" pitchFamily="34" charset="0"/>
              <a:buChar char="•"/>
            </a:pPr>
            <a:r>
              <a:rPr lang="en-GB" sz="3200" b="0" i="0" dirty="0">
                <a:solidFill>
                  <a:srgbClr val="0D0D0D"/>
                </a:solidFill>
                <a:effectLst/>
                <a:highlight>
                  <a:srgbClr val="FFFFFF"/>
                </a:highlight>
                <a:latin typeface="Söhne"/>
              </a:rPr>
              <a:t>Data Sources: WHO, John Hopkins University, and other relevant sources.[Sources are given in Reference]</a:t>
            </a:r>
          </a:p>
          <a:p>
            <a:pPr algn="l"/>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[Bratati Chakraborti]</a:t>
            </a:r>
            <a:endParaRPr lang="en-GB" dirty="0"/>
          </a:p>
        </p:txBody>
      </p:sp>
      <p:pic>
        <p:nvPicPr>
          <p:cNvPr id="4" name="Picture 3">
            <a:extLst>
              <a:ext uri="{FF2B5EF4-FFF2-40B4-BE49-F238E27FC236}">
                <a16:creationId xmlns:a16="http://schemas.microsoft.com/office/drawing/2014/main" id="{3CC64959-9313-1BD8-183A-E943D5323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9" y="91913"/>
            <a:ext cx="1506747" cy="1508287"/>
          </a:xfrm>
          <a:prstGeom prst="rect">
            <a:avLst/>
          </a:prstGeom>
        </p:spPr>
      </p:pic>
      <p:pic>
        <p:nvPicPr>
          <p:cNvPr id="1026" name="Picture 2" descr="Access to free COVID vaccine for ...">
            <a:extLst>
              <a:ext uri="{FF2B5EF4-FFF2-40B4-BE49-F238E27FC236}">
                <a16:creationId xmlns:a16="http://schemas.microsoft.com/office/drawing/2014/main" id="{9FDDD8D9-9E9C-1223-6F74-5307C3335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700" y="4853417"/>
            <a:ext cx="3502125" cy="200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702-48E1-A0B0-0941-32AE73CE1E05}"/>
              </a:ext>
            </a:extLst>
          </p:cNvPr>
          <p:cNvSpPr>
            <a:spLocks noGrp="1"/>
          </p:cNvSpPr>
          <p:nvPr>
            <p:ph type="title"/>
          </p:nvPr>
        </p:nvSpPr>
        <p:spPr/>
        <p:txBody>
          <a:bodyPr/>
          <a:lstStyle/>
          <a:p>
            <a:r>
              <a:rPr lang="en-GB" b="1" dirty="0">
                <a:solidFill>
                  <a:srgbClr val="0D0D0D"/>
                </a:solidFill>
                <a:highlight>
                  <a:srgbClr val="FFFFFF"/>
                </a:highlight>
                <a:latin typeface="Söhne"/>
              </a:rPr>
              <a:t>Analysing Histplot and Scatter Plot</a:t>
            </a:r>
            <a:endParaRPr lang="en-GB" dirty="0"/>
          </a:p>
        </p:txBody>
      </p:sp>
      <p:sp>
        <p:nvSpPr>
          <p:cNvPr id="3" name="Content Placeholder 2">
            <a:extLst>
              <a:ext uri="{FF2B5EF4-FFF2-40B4-BE49-F238E27FC236}">
                <a16:creationId xmlns:a16="http://schemas.microsoft.com/office/drawing/2014/main" id="{FA7F1DFD-32DE-9F51-2D79-4C396F0E919A}"/>
              </a:ext>
            </a:extLst>
          </p:cNvPr>
          <p:cNvSpPr>
            <a:spLocks noGrp="1"/>
          </p:cNvSpPr>
          <p:nvPr>
            <p:ph idx="1"/>
          </p:nvPr>
        </p:nvSpPr>
        <p:spPr>
          <a:xfrm>
            <a:off x="1593436" y="1600200"/>
            <a:ext cx="4581525" cy="4572000"/>
          </a:xfrm>
        </p:spPr>
        <p:txBody>
          <a:bodyPr/>
          <a:lstStyle/>
          <a:p>
            <a:r>
              <a:rPr lang="en-GB" sz="1800" b="0" i="0" dirty="0">
                <a:solidFill>
                  <a:srgbClr val="0D0D0D"/>
                </a:solidFill>
                <a:effectLst/>
                <a:highlight>
                  <a:srgbClr val="FFFFFF"/>
                </a:highlight>
                <a:latin typeface="Söhne"/>
              </a:rPr>
              <a:t>Scatter plots are used to  show the relationship between year and Test cases and  help identify  correlations, and outliers</a:t>
            </a:r>
            <a:r>
              <a:rPr lang="en-GB" b="0" i="0" dirty="0">
                <a:solidFill>
                  <a:srgbClr val="0D0D0D"/>
                </a:solidFill>
                <a:effectLst/>
                <a:highlight>
                  <a:srgbClr val="FFFFFF"/>
                </a:highlight>
                <a:latin typeface="Söhne"/>
              </a:rPr>
              <a:t>.</a:t>
            </a:r>
          </a:p>
          <a:p>
            <a:endParaRPr lang="en-GB" dirty="0"/>
          </a:p>
        </p:txBody>
      </p:sp>
      <p:pic>
        <p:nvPicPr>
          <p:cNvPr id="7" name="Picture 6">
            <a:extLst>
              <a:ext uri="{FF2B5EF4-FFF2-40B4-BE49-F238E27FC236}">
                <a16:creationId xmlns:a16="http://schemas.microsoft.com/office/drawing/2014/main" id="{FCC3EB27-107E-2968-0167-0548D387F4AD}"/>
              </a:ext>
            </a:extLst>
          </p:cNvPr>
          <p:cNvPicPr>
            <a:picLocks noChangeAspect="1"/>
          </p:cNvPicPr>
          <p:nvPr/>
        </p:nvPicPr>
        <p:blipFill>
          <a:blip r:embed="rId2"/>
          <a:stretch>
            <a:fillRect/>
          </a:stretch>
        </p:blipFill>
        <p:spPr>
          <a:xfrm>
            <a:off x="6814491" y="1417637"/>
            <a:ext cx="4491371" cy="2659435"/>
          </a:xfrm>
          <a:prstGeom prst="rect">
            <a:avLst/>
          </a:prstGeom>
        </p:spPr>
      </p:pic>
      <p:pic>
        <p:nvPicPr>
          <p:cNvPr id="9" name="Picture 8">
            <a:extLst>
              <a:ext uri="{FF2B5EF4-FFF2-40B4-BE49-F238E27FC236}">
                <a16:creationId xmlns:a16="http://schemas.microsoft.com/office/drawing/2014/main" id="{B77DB827-F1EA-327C-567E-F44C6E2FAF23}"/>
              </a:ext>
            </a:extLst>
          </p:cNvPr>
          <p:cNvPicPr>
            <a:picLocks noChangeAspect="1"/>
          </p:cNvPicPr>
          <p:nvPr/>
        </p:nvPicPr>
        <p:blipFill>
          <a:blip r:embed="rId3"/>
          <a:stretch>
            <a:fillRect/>
          </a:stretch>
        </p:blipFill>
        <p:spPr>
          <a:xfrm>
            <a:off x="1502847" y="3097764"/>
            <a:ext cx="4581525" cy="3429000"/>
          </a:xfrm>
          <a:prstGeom prst="rect">
            <a:avLst/>
          </a:prstGeom>
        </p:spPr>
      </p:pic>
      <p:sp>
        <p:nvSpPr>
          <p:cNvPr id="12" name="TextBox 11">
            <a:extLst>
              <a:ext uri="{FF2B5EF4-FFF2-40B4-BE49-F238E27FC236}">
                <a16:creationId xmlns:a16="http://schemas.microsoft.com/office/drawing/2014/main" id="{EE67376E-B80B-B598-8045-BFB54AD26525}"/>
              </a:ext>
            </a:extLst>
          </p:cNvPr>
          <p:cNvSpPr txBox="1"/>
          <p:nvPr/>
        </p:nvSpPr>
        <p:spPr>
          <a:xfrm>
            <a:off x="6094412" y="4536569"/>
            <a:ext cx="5281825" cy="1477328"/>
          </a:xfrm>
          <a:prstGeom prst="rect">
            <a:avLst/>
          </a:prstGeom>
          <a:noFill/>
        </p:spPr>
        <p:txBody>
          <a:bodyPr wrap="square">
            <a:spAutoFit/>
          </a:bodyPr>
          <a:lstStyle/>
          <a:p>
            <a:pPr algn="l">
              <a:buFont typeface="Arial" panose="020B0604020202020204" pitchFamily="34" charset="0"/>
              <a:buChar char="•"/>
            </a:pPr>
            <a:r>
              <a:rPr lang="en-GB" b="0" i="0" dirty="0">
                <a:solidFill>
                  <a:srgbClr val="0D0D0D"/>
                </a:solidFill>
                <a:effectLst/>
                <a:highlight>
                  <a:srgbClr val="FFFFFF"/>
                </a:highlight>
                <a:latin typeface="Söhne"/>
              </a:rPr>
              <a:t>Histograms help in visualizing how frequently certain infection rates occur within a given population or timeframe.</a:t>
            </a:r>
          </a:p>
          <a:p>
            <a:pPr algn="l">
              <a:buFont typeface="Arial" panose="020B0604020202020204" pitchFamily="34" charset="0"/>
              <a:buChar char="•"/>
            </a:pPr>
            <a:r>
              <a:rPr lang="en-GB" b="0" i="0" dirty="0">
                <a:solidFill>
                  <a:srgbClr val="0D0D0D"/>
                </a:solidFill>
                <a:effectLst/>
                <a:highlight>
                  <a:srgbClr val="FFFFFF"/>
                </a:highlight>
                <a:latin typeface="Söhne"/>
              </a:rPr>
              <a:t>A histogram of  cases might show a right-skewed distribution</a:t>
            </a:r>
          </a:p>
        </p:txBody>
      </p:sp>
    </p:spTree>
    <p:extLst>
      <p:ext uri="{BB962C8B-B14F-4D97-AF65-F5344CB8AC3E}">
        <p14:creationId xmlns:p14="http://schemas.microsoft.com/office/powerpoint/2010/main" val="97165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5A5F-3B26-C852-FE61-BB8D3D1799A1}"/>
              </a:ext>
            </a:extLst>
          </p:cNvPr>
          <p:cNvSpPr>
            <a:spLocks noGrp="1"/>
          </p:cNvSpPr>
          <p:nvPr>
            <p:ph type="title"/>
          </p:nvPr>
        </p:nvSpPr>
        <p:spPr/>
        <p:txBody>
          <a:bodyPr>
            <a:normAutofit fontScale="90000"/>
          </a:bodyPr>
          <a:lstStyle/>
          <a:p>
            <a:r>
              <a:rPr lang="en-GB" b="1" dirty="0">
                <a:highlight>
                  <a:srgbClr val="FFFFFF"/>
                </a:highlight>
                <a:latin typeface="system-ui"/>
              </a:rPr>
              <a:t>B</a:t>
            </a:r>
            <a:r>
              <a:rPr lang="en-GB" b="1" i="0" dirty="0">
                <a:effectLst/>
                <a:highlight>
                  <a:srgbClr val="FFFFFF"/>
                </a:highlight>
                <a:latin typeface="system-ui"/>
              </a:rPr>
              <a:t>ox plot to visualize</a:t>
            </a:r>
            <a:r>
              <a:rPr lang="en-GB" b="0" i="0" dirty="0">
                <a:effectLst/>
                <a:highlight>
                  <a:srgbClr val="FFFFFF"/>
                </a:highlight>
                <a:latin typeface="system-ui"/>
              </a:rPr>
              <a:t> the distribution of total vaccinations across different  years[2020-204]</a:t>
            </a:r>
            <a:br>
              <a:rPr lang="en-GB" dirty="0"/>
            </a:br>
            <a:endParaRPr lang="en-GB" dirty="0"/>
          </a:p>
        </p:txBody>
      </p:sp>
      <p:sp>
        <p:nvSpPr>
          <p:cNvPr id="9" name="Content Placeholder 8">
            <a:extLst>
              <a:ext uri="{FF2B5EF4-FFF2-40B4-BE49-F238E27FC236}">
                <a16:creationId xmlns:a16="http://schemas.microsoft.com/office/drawing/2014/main" id="{C7A6822B-6A5E-D3EA-E0B2-5A77EF7A4671}"/>
              </a:ext>
            </a:extLst>
          </p:cNvPr>
          <p:cNvSpPr>
            <a:spLocks noGrp="1"/>
          </p:cNvSpPr>
          <p:nvPr>
            <p:ph idx="1"/>
          </p:nvPr>
        </p:nvSpPr>
        <p:spPr>
          <a:xfrm>
            <a:off x="1593436" y="1268760"/>
            <a:ext cx="9792369" cy="4572000"/>
          </a:xfrm>
        </p:spPr>
        <p:txBody>
          <a:bodyPr/>
          <a:lstStyle/>
          <a:p>
            <a:r>
              <a:rPr lang="en-GB" sz="2400" b="1" i="0" dirty="0">
                <a:solidFill>
                  <a:srgbClr val="0D0D0D"/>
                </a:solidFill>
                <a:effectLst/>
                <a:highlight>
                  <a:srgbClr val="FFFFFF"/>
                </a:highlight>
                <a:latin typeface="Söhne"/>
              </a:rPr>
              <a:t>Comparing Infection Rates Over Time</a:t>
            </a:r>
            <a:r>
              <a:rPr lang="en-GB" sz="2400" b="0" i="0" dirty="0">
                <a:solidFill>
                  <a:srgbClr val="0D0D0D"/>
                </a:solidFill>
                <a:effectLst/>
                <a:highlight>
                  <a:srgbClr val="FFFFFF"/>
                </a:highlight>
                <a:latin typeface="Söhne"/>
              </a:rPr>
              <a:t>: Box plots can show how the </a:t>
            </a:r>
            <a:r>
              <a:rPr lang="en-GB" sz="2400" dirty="0">
                <a:solidFill>
                  <a:srgbClr val="0D0D0D"/>
                </a:solidFill>
                <a:highlight>
                  <a:srgbClr val="FFFFFF"/>
                </a:highlight>
                <a:latin typeface="Söhne"/>
              </a:rPr>
              <a:t>vaccination</a:t>
            </a:r>
            <a:r>
              <a:rPr lang="en-GB" sz="2400" b="0" i="0" dirty="0">
                <a:solidFill>
                  <a:srgbClr val="0D0D0D"/>
                </a:solidFill>
                <a:effectLst/>
                <a:highlight>
                  <a:srgbClr val="FFFFFF"/>
                </a:highlight>
                <a:latin typeface="Söhne"/>
              </a:rPr>
              <a:t> rates vary over different periods (e.g., yearly data from 2020 to 2024).</a:t>
            </a:r>
          </a:p>
          <a:p>
            <a:r>
              <a:rPr lang="en-GB" sz="2400" b="0" i="0" dirty="0">
                <a:solidFill>
                  <a:srgbClr val="0D0D0D"/>
                </a:solidFill>
                <a:effectLst/>
                <a:highlight>
                  <a:srgbClr val="FFFFFF"/>
                </a:highlight>
                <a:latin typeface="Söhne"/>
              </a:rPr>
              <a:t>Compare the distribution of vaccinations rates among different </a:t>
            </a:r>
            <a:r>
              <a:rPr lang="en-GB" b="0" i="0" dirty="0">
                <a:solidFill>
                  <a:srgbClr val="0D0D0D"/>
                </a:solidFill>
                <a:effectLst/>
                <a:highlight>
                  <a:srgbClr val="FFFFFF"/>
                </a:highlight>
                <a:latin typeface="Söhne"/>
              </a:rPr>
              <a:t>age groups.</a:t>
            </a:r>
            <a:endParaRPr lang="en-GB" dirty="0"/>
          </a:p>
          <a:p>
            <a:endParaRPr lang="en-GB" dirty="0"/>
          </a:p>
        </p:txBody>
      </p:sp>
      <p:pic>
        <p:nvPicPr>
          <p:cNvPr id="11" name="Picture 10">
            <a:extLst>
              <a:ext uri="{FF2B5EF4-FFF2-40B4-BE49-F238E27FC236}">
                <a16:creationId xmlns:a16="http://schemas.microsoft.com/office/drawing/2014/main" id="{4B3ED256-566A-DE12-078B-54E3C09118A8}"/>
              </a:ext>
            </a:extLst>
          </p:cNvPr>
          <p:cNvPicPr>
            <a:picLocks noChangeAspect="1"/>
          </p:cNvPicPr>
          <p:nvPr/>
        </p:nvPicPr>
        <p:blipFill>
          <a:blip r:embed="rId2"/>
          <a:stretch>
            <a:fillRect/>
          </a:stretch>
        </p:blipFill>
        <p:spPr>
          <a:xfrm>
            <a:off x="6484836" y="3209925"/>
            <a:ext cx="4562475" cy="2962275"/>
          </a:xfrm>
          <a:prstGeom prst="rect">
            <a:avLst/>
          </a:prstGeom>
        </p:spPr>
      </p:pic>
      <p:pic>
        <p:nvPicPr>
          <p:cNvPr id="3" name="Content Placeholder 4">
            <a:extLst>
              <a:ext uri="{FF2B5EF4-FFF2-40B4-BE49-F238E27FC236}">
                <a16:creationId xmlns:a16="http://schemas.microsoft.com/office/drawing/2014/main" id="{9EE15484-EB4B-677F-97AC-B6AEFEDCAAF9}"/>
              </a:ext>
            </a:extLst>
          </p:cNvPr>
          <p:cNvPicPr>
            <a:picLocks noChangeAspect="1"/>
          </p:cNvPicPr>
          <p:nvPr/>
        </p:nvPicPr>
        <p:blipFill>
          <a:blip r:embed="rId3"/>
          <a:stretch>
            <a:fillRect/>
          </a:stretch>
        </p:blipFill>
        <p:spPr>
          <a:xfrm>
            <a:off x="1851620" y="2917540"/>
            <a:ext cx="4375032" cy="4680520"/>
          </a:xfrm>
          <a:prstGeom prst="rect">
            <a:avLst/>
          </a:prstGeom>
        </p:spPr>
      </p:pic>
    </p:spTree>
    <p:extLst>
      <p:ext uri="{BB962C8B-B14F-4D97-AF65-F5344CB8AC3E}">
        <p14:creationId xmlns:p14="http://schemas.microsoft.com/office/powerpoint/2010/main" val="88665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3587-27C7-6BEA-C2F1-668F1B39E584}"/>
              </a:ext>
            </a:extLst>
          </p:cNvPr>
          <p:cNvSpPr>
            <a:spLocks noGrp="1"/>
          </p:cNvSpPr>
          <p:nvPr>
            <p:ph type="title"/>
          </p:nvPr>
        </p:nvSpPr>
        <p:spPr/>
        <p:txBody>
          <a:bodyPr/>
          <a:lstStyle/>
          <a:p>
            <a:r>
              <a:rPr lang="en-GB" dirty="0"/>
              <a:t>Analysing by Facet Grid and Heatmap test case over year(2020-2024)</a:t>
            </a:r>
          </a:p>
        </p:txBody>
      </p:sp>
      <p:pic>
        <p:nvPicPr>
          <p:cNvPr id="5" name="Content Placeholder 4">
            <a:extLst>
              <a:ext uri="{FF2B5EF4-FFF2-40B4-BE49-F238E27FC236}">
                <a16:creationId xmlns:a16="http://schemas.microsoft.com/office/drawing/2014/main" id="{99EE8854-262B-C487-A66E-36618AC6AE7C}"/>
              </a:ext>
            </a:extLst>
          </p:cNvPr>
          <p:cNvPicPr>
            <a:picLocks noGrp="1" noChangeAspect="1"/>
          </p:cNvPicPr>
          <p:nvPr>
            <p:ph idx="1"/>
          </p:nvPr>
        </p:nvPicPr>
        <p:blipFill>
          <a:blip r:embed="rId2"/>
          <a:stretch>
            <a:fillRect/>
          </a:stretch>
        </p:blipFill>
        <p:spPr>
          <a:xfrm>
            <a:off x="6310436" y="1700808"/>
            <a:ext cx="4552950" cy="1728192"/>
          </a:xfrm>
        </p:spPr>
      </p:pic>
      <p:pic>
        <p:nvPicPr>
          <p:cNvPr id="7" name="Picture 6">
            <a:extLst>
              <a:ext uri="{FF2B5EF4-FFF2-40B4-BE49-F238E27FC236}">
                <a16:creationId xmlns:a16="http://schemas.microsoft.com/office/drawing/2014/main" id="{3471E352-2198-B318-2325-859E11ACDD5B}"/>
              </a:ext>
            </a:extLst>
          </p:cNvPr>
          <p:cNvPicPr>
            <a:picLocks noChangeAspect="1"/>
          </p:cNvPicPr>
          <p:nvPr/>
        </p:nvPicPr>
        <p:blipFill>
          <a:blip r:embed="rId3"/>
          <a:stretch>
            <a:fillRect/>
          </a:stretch>
        </p:blipFill>
        <p:spPr>
          <a:xfrm>
            <a:off x="1593436" y="3053427"/>
            <a:ext cx="4667250" cy="4076700"/>
          </a:xfrm>
          <a:prstGeom prst="rect">
            <a:avLst/>
          </a:prstGeom>
        </p:spPr>
      </p:pic>
      <p:sp>
        <p:nvSpPr>
          <p:cNvPr id="9" name="TextBox 8">
            <a:extLst>
              <a:ext uri="{FF2B5EF4-FFF2-40B4-BE49-F238E27FC236}">
                <a16:creationId xmlns:a16="http://schemas.microsoft.com/office/drawing/2014/main" id="{C1F5B844-3DCC-219B-191A-9310FD591E18}"/>
              </a:ext>
            </a:extLst>
          </p:cNvPr>
          <p:cNvSpPr txBox="1"/>
          <p:nvPr/>
        </p:nvSpPr>
        <p:spPr>
          <a:xfrm>
            <a:off x="6496027" y="4077072"/>
            <a:ext cx="4998985" cy="646331"/>
          </a:xfrm>
          <a:prstGeom prst="rect">
            <a:avLst/>
          </a:prstGeom>
          <a:noFill/>
        </p:spPr>
        <p:txBody>
          <a:bodyPr wrap="square">
            <a:spAutoFit/>
          </a:bodyPr>
          <a:lstStyle/>
          <a:p>
            <a:r>
              <a:rPr lang="en-GB" b="1" i="0" dirty="0">
                <a:solidFill>
                  <a:srgbClr val="0D0D0D"/>
                </a:solidFill>
                <a:effectLst/>
                <a:highlight>
                  <a:srgbClr val="FFFFFF"/>
                </a:highlight>
                <a:latin typeface="Söhne"/>
              </a:rPr>
              <a:t>Heatmap</a:t>
            </a:r>
            <a:r>
              <a:rPr lang="en-GB" b="0" i="0" dirty="0">
                <a:solidFill>
                  <a:srgbClr val="0D0D0D"/>
                </a:solidFill>
                <a:effectLst/>
                <a:highlight>
                  <a:srgbClr val="FFFFFF"/>
                </a:highlight>
                <a:latin typeface="Söhne"/>
              </a:rPr>
              <a:t> :Show the vaccination rates over time for different a year and month.</a:t>
            </a:r>
            <a:endParaRPr lang="en-GB" dirty="0"/>
          </a:p>
        </p:txBody>
      </p:sp>
      <p:sp>
        <p:nvSpPr>
          <p:cNvPr id="11" name="TextBox 10">
            <a:extLst>
              <a:ext uri="{FF2B5EF4-FFF2-40B4-BE49-F238E27FC236}">
                <a16:creationId xmlns:a16="http://schemas.microsoft.com/office/drawing/2014/main" id="{0D3284B2-238A-1E0D-0F2B-9F9892C0C26B}"/>
              </a:ext>
            </a:extLst>
          </p:cNvPr>
          <p:cNvSpPr txBox="1"/>
          <p:nvPr/>
        </p:nvSpPr>
        <p:spPr>
          <a:xfrm>
            <a:off x="2061964" y="1700808"/>
            <a:ext cx="3240360" cy="1200329"/>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Facet grids </a:t>
            </a:r>
            <a:r>
              <a:rPr lang="en-GB" b="0" i="0" dirty="0">
                <a:solidFill>
                  <a:srgbClr val="0D0D0D"/>
                </a:solidFill>
                <a:effectLst/>
                <a:highlight>
                  <a:srgbClr val="FFFFFF"/>
                </a:highlight>
                <a:latin typeface="Söhne"/>
              </a:rPr>
              <a:t>can display infection rates across different regions over time, making it easier to compare trends and patterns.</a:t>
            </a:r>
          </a:p>
        </p:txBody>
      </p:sp>
    </p:spTree>
    <p:extLst>
      <p:ext uri="{BB962C8B-B14F-4D97-AF65-F5344CB8AC3E}">
        <p14:creationId xmlns:p14="http://schemas.microsoft.com/office/powerpoint/2010/main" val="31034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BEC4-864F-D504-A1A9-6D021DEC20B5}"/>
              </a:ext>
            </a:extLst>
          </p:cNvPr>
          <p:cNvSpPr>
            <a:spLocks noGrp="1"/>
          </p:cNvSpPr>
          <p:nvPr>
            <p:ph type="title"/>
          </p:nvPr>
        </p:nvSpPr>
        <p:spPr/>
        <p:txBody>
          <a:bodyPr/>
          <a:lstStyle/>
          <a:p>
            <a:r>
              <a:rPr lang="en-GB" dirty="0"/>
              <a:t>Analysing by lineplot and Pairplot</a:t>
            </a:r>
          </a:p>
        </p:txBody>
      </p:sp>
      <p:pic>
        <p:nvPicPr>
          <p:cNvPr id="7" name="Content Placeholder 6">
            <a:extLst>
              <a:ext uri="{FF2B5EF4-FFF2-40B4-BE49-F238E27FC236}">
                <a16:creationId xmlns:a16="http://schemas.microsoft.com/office/drawing/2014/main" id="{5AC8FA26-85A6-4EBD-D416-ECB7019D5508}"/>
              </a:ext>
            </a:extLst>
          </p:cNvPr>
          <p:cNvPicPr>
            <a:picLocks noGrp="1" noChangeAspect="1"/>
          </p:cNvPicPr>
          <p:nvPr>
            <p:ph idx="1"/>
          </p:nvPr>
        </p:nvPicPr>
        <p:blipFill>
          <a:blip r:embed="rId2"/>
          <a:stretch>
            <a:fillRect/>
          </a:stretch>
        </p:blipFill>
        <p:spPr>
          <a:xfrm>
            <a:off x="1197868" y="1434134"/>
            <a:ext cx="4320480" cy="2999847"/>
          </a:xfrm>
        </p:spPr>
      </p:pic>
      <p:sp>
        <p:nvSpPr>
          <p:cNvPr id="5" name="TextBox 4">
            <a:extLst>
              <a:ext uri="{FF2B5EF4-FFF2-40B4-BE49-F238E27FC236}">
                <a16:creationId xmlns:a16="http://schemas.microsoft.com/office/drawing/2014/main" id="{7D1F11E0-F419-AF45-87AD-A50B0535E17F}"/>
              </a:ext>
            </a:extLst>
          </p:cNvPr>
          <p:cNvSpPr txBox="1"/>
          <p:nvPr/>
        </p:nvSpPr>
        <p:spPr>
          <a:xfrm>
            <a:off x="6094412" y="1772816"/>
            <a:ext cx="4583832" cy="1200329"/>
          </a:xfrm>
          <a:prstGeom prst="rect">
            <a:avLst/>
          </a:prstGeom>
          <a:noFill/>
        </p:spPr>
        <p:txBody>
          <a:bodyPr wrap="square">
            <a:spAutoFit/>
          </a:bodyPr>
          <a:lstStyle/>
          <a:p>
            <a:r>
              <a:rPr lang="en-GB" b="1" i="0" dirty="0">
                <a:solidFill>
                  <a:srgbClr val="0D0D0D"/>
                </a:solidFill>
                <a:effectLst/>
                <a:highlight>
                  <a:srgbClr val="FFFFFF"/>
                </a:highlight>
                <a:latin typeface="Söhne"/>
              </a:rPr>
              <a:t>Line plots </a:t>
            </a:r>
            <a:r>
              <a:rPr lang="en-GB" b="0" i="0" dirty="0">
                <a:solidFill>
                  <a:srgbClr val="0D0D0D"/>
                </a:solidFill>
                <a:effectLst/>
                <a:highlight>
                  <a:srgbClr val="FFFFFF"/>
                </a:highlight>
                <a:latin typeface="Söhne"/>
              </a:rPr>
              <a:t>can illustrate the cumulative number of vaccinations administered over time, showing the pace and acceleration of vaccination campaigns.</a:t>
            </a:r>
            <a:endParaRPr lang="en-GB" dirty="0"/>
          </a:p>
        </p:txBody>
      </p:sp>
      <p:pic>
        <p:nvPicPr>
          <p:cNvPr id="8" name="Picture 7">
            <a:extLst>
              <a:ext uri="{FF2B5EF4-FFF2-40B4-BE49-F238E27FC236}">
                <a16:creationId xmlns:a16="http://schemas.microsoft.com/office/drawing/2014/main" id="{EF26615C-C46E-4172-B9A3-2D1A942A7602}"/>
              </a:ext>
            </a:extLst>
          </p:cNvPr>
          <p:cNvPicPr>
            <a:picLocks noChangeAspect="1"/>
          </p:cNvPicPr>
          <p:nvPr/>
        </p:nvPicPr>
        <p:blipFill>
          <a:blip r:embed="rId3"/>
          <a:stretch>
            <a:fillRect/>
          </a:stretch>
        </p:blipFill>
        <p:spPr>
          <a:xfrm>
            <a:off x="6484836" y="4221088"/>
            <a:ext cx="4476750" cy="2349699"/>
          </a:xfrm>
          <a:prstGeom prst="rect">
            <a:avLst/>
          </a:prstGeom>
        </p:spPr>
      </p:pic>
      <p:sp>
        <p:nvSpPr>
          <p:cNvPr id="10" name="TextBox 9">
            <a:extLst>
              <a:ext uri="{FF2B5EF4-FFF2-40B4-BE49-F238E27FC236}">
                <a16:creationId xmlns:a16="http://schemas.microsoft.com/office/drawing/2014/main" id="{30759B66-3C78-BFEC-397E-43DE08B24E09}"/>
              </a:ext>
            </a:extLst>
          </p:cNvPr>
          <p:cNvSpPr txBox="1"/>
          <p:nvPr/>
        </p:nvSpPr>
        <p:spPr>
          <a:xfrm>
            <a:off x="1228693" y="4648875"/>
            <a:ext cx="5256143" cy="1754326"/>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Pair plots </a:t>
            </a:r>
            <a:r>
              <a:rPr lang="en-GB" b="0" i="0" dirty="0">
                <a:solidFill>
                  <a:srgbClr val="0D0D0D"/>
                </a:solidFill>
                <a:effectLst/>
                <a:highlight>
                  <a:srgbClr val="FFFFFF"/>
                </a:highlight>
                <a:latin typeface="Söhne"/>
              </a:rPr>
              <a:t>can reveal relationships between multiple factors such as age, test case,  and vaccination status.</a:t>
            </a:r>
          </a:p>
          <a:p>
            <a:pPr algn="l">
              <a:buFont typeface="Arial" panose="020B0604020202020204" pitchFamily="34" charset="0"/>
              <a:buChar char="•"/>
            </a:pPr>
            <a:r>
              <a:rPr lang="en-GB" b="1" i="0" dirty="0">
                <a:solidFill>
                  <a:srgbClr val="0D0D0D"/>
                </a:solidFill>
                <a:effectLst/>
                <a:highlight>
                  <a:srgbClr val="FFFFFF"/>
                </a:highlight>
                <a:latin typeface="Söhne"/>
              </a:rPr>
              <a:t>Multivariate Analysis</a:t>
            </a:r>
            <a:r>
              <a:rPr lang="en-GB" b="0" i="0" dirty="0">
                <a:solidFill>
                  <a:srgbClr val="0D0D0D"/>
                </a:solidFill>
                <a:effectLst/>
                <a:highlight>
                  <a:srgbClr val="FFFFFF"/>
                </a:highlight>
                <a:latin typeface="Söhne"/>
              </a:rPr>
              <a:t>:  quick visual examination of the relationships between several variables, which can be crucial in understanding the factors influencing COVID-19 spread and outcomes.</a:t>
            </a:r>
          </a:p>
        </p:txBody>
      </p:sp>
    </p:spTree>
    <p:extLst>
      <p:ext uri="{BB962C8B-B14F-4D97-AF65-F5344CB8AC3E}">
        <p14:creationId xmlns:p14="http://schemas.microsoft.com/office/powerpoint/2010/main" val="161331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C591-EEE5-41A7-6A06-B9BBA118270B}"/>
              </a:ext>
            </a:extLst>
          </p:cNvPr>
          <p:cNvSpPr>
            <a:spLocks noGrp="1"/>
          </p:cNvSpPr>
          <p:nvPr>
            <p:ph type="title"/>
          </p:nvPr>
        </p:nvSpPr>
        <p:spPr/>
        <p:txBody>
          <a:bodyPr/>
          <a:lstStyle/>
          <a:p>
            <a:r>
              <a:rPr lang="en-GB" b="1" i="0" dirty="0">
                <a:solidFill>
                  <a:srgbClr val="0D0D0D"/>
                </a:solidFill>
                <a:effectLst/>
                <a:highlight>
                  <a:srgbClr val="FFFFFF"/>
                </a:highlight>
                <a:latin typeface="Söhne"/>
              </a:rPr>
              <a:t>Geographic Distribution of Cases</a:t>
            </a:r>
            <a:br>
              <a:rPr lang="en-GB" b="1" i="0" dirty="0">
                <a:solidFill>
                  <a:srgbClr val="0D0D0D"/>
                </a:solidFill>
                <a:effectLst/>
                <a:highlight>
                  <a:srgbClr val="FFFFFF"/>
                </a:highlight>
                <a:latin typeface="Söhne"/>
              </a:rPr>
            </a:br>
            <a:endParaRPr lang="en-GB" dirty="0"/>
          </a:p>
        </p:txBody>
      </p:sp>
      <p:pic>
        <p:nvPicPr>
          <p:cNvPr id="6" name="Content Placeholder 5">
            <a:extLst>
              <a:ext uri="{FF2B5EF4-FFF2-40B4-BE49-F238E27FC236}">
                <a16:creationId xmlns:a16="http://schemas.microsoft.com/office/drawing/2014/main" id="{3F90CE4D-7A8B-F901-27E3-B74072618349}"/>
              </a:ext>
            </a:extLst>
          </p:cNvPr>
          <p:cNvPicPr>
            <a:picLocks noGrp="1" noChangeAspect="1"/>
          </p:cNvPicPr>
          <p:nvPr>
            <p:ph idx="1"/>
          </p:nvPr>
        </p:nvPicPr>
        <p:blipFill>
          <a:blip r:embed="rId2"/>
          <a:stretch>
            <a:fillRect/>
          </a:stretch>
        </p:blipFill>
        <p:spPr>
          <a:xfrm>
            <a:off x="5233636" y="1401410"/>
            <a:ext cx="6394153" cy="3130552"/>
          </a:xfrm>
          <a:prstGeom prst="rect">
            <a:avLst/>
          </a:prstGeom>
        </p:spPr>
      </p:pic>
      <p:sp>
        <p:nvSpPr>
          <p:cNvPr id="4" name="TextBox 3">
            <a:extLst>
              <a:ext uri="{FF2B5EF4-FFF2-40B4-BE49-F238E27FC236}">
                <a16:creationId xmlns:a16="http://schemas.microsoft.com/office/drawing/2014/main" id="{02AB5179-C045-1BB7-EECF-3CE6C21340AD}"/>
              </a:ext>
            </a:extLst>
          </p:cNvPr>
          <p:cNvSpPr txBox="1"/>
          <p:nvPr/>
        </p:nvSpPr>
        <p:spPr>
          <a:xfrm>
            <a:off x="1341884" y="1124744"/>
            <a:ext cx="4104455" cy="4801314"/>
          </a:xfrm>
          <a:prstGeom prst="rect">
            <a:avLst/>
          </a:prstGeom>
          <a:noFill/>
        </p:spPr>
        <p:txBody>
          <a:bodyPr wrap="square">
            <a:spAutoFit/>
          </a:bodyPr>
          <a:lstStyle/>
          <a:p>
            <a:endParaRPr lang="en-GB" b="1" i="0" dirty="0">
              <a:solidFill>
                <a:srgbClr val="0D0D0D"/>
              </a:solidFill>
              <a:effectLst/>
              <a:highlight>
                <a:srgbClr val="FFFFFF"/>
              </a:highlight>
              <a:latin typeface="Söhne"/>
            </a:endParaRPr>
          </a:p>
          <a:p>
            <a:r>
              <a:rPr lang="en-GB" b="1" i="0" dirty="0">
                <a:solidFill>
                  <a:srgbClr val="0D0D0D"/>
                </a:solidFill>
                <a:effectLst/>
                <a:highlight>
                  <a:srgbClr val="FFFFFF"/>
                </a:highlight>
                <a:latin typeface="Söhne"/>
              </a:rPr>
              <a:t>Interactive geographical maps can display affected countries over time, allowing for a visual representation of the spread and control of the virus.</a:t>
            </a:r>
          </a:p>
          <a:p>
            <a:endParaRPr lang="en-GB" b="0" i="0" dirty="0">
              <a:solidFill>
                <a:srgbClr val="0D0D0D"/>
              </a:solidFill>
              <a:effectLst/>
              <a:highlight>
                <a:srgbClr val="FFFFFF"/>
              </a:highlight>
              <a:latin typeface="Söhne"/>
            </a:endParaRPr>
          </a:p>
          <a:p>
            <a:r>
              <a:rPr lang="en-GB" b="0" i="0" dirty="0">
                <a:solidFill>
                  <a:srgbClr val="0D0D0D"/>
                </a:solidFill>
                <a:effectLst/>
                <a:highlight>
                  <a:srgbClr val="FFFFFF"/>
                </a:highlight>
                <a:latin typeface="Söhne"/>
              </a:rPr>
              <a:t>vaccinations reveals significant regional disparities and trends influenced by various factors such as healthcare infrastructure, government policies, public health measures, and socio-economic conditions</a:t>
            </a:r>
          </a:p>
          <a:p>
            <a:endParaRPr lang="en-GB" b="0" i="0" dirty="0">
              <a:solidFill>
                <a:srgbClr val="0D0D0D"/>
              </a:solidFill>
              <a:effectLst/>
              <a:highlight>
                <a:srgbClr val="FFFFFF"/>
              </a:highlight>
              <a:latin typeface="Söhne"/>
            </a:endParaRPr>
          </a:p>
          <a:p>
            <a:r>
              <a:rPr lang="en-GB" b="1" i="0" dirty="0">
                <a:solidFill>
                  <a:srgbClr val="0D0D0D"/>
                </a:solidFill>
                <a:effectLst/>
                <a:highlight>
                  <a:srgbClr val="FFFFFF"/>
                </a:highlight>
                <a:latin typeface="Söhne"/>
              </a:rPr>
              <a:t>Global Spread and Case Distribution</a:t>
            </a:r>
            <a:r>
              <a:rPr lang="en-GB" b="0" i="0" dirty="0">
                <a:solidFill>
                  <a:srgbClr val="0D0D0D"/>
                </a:solidFill>
                <a:effectLst/>
                <a:highlight>
                  <a:srgbClr val="FFFFFF"/>
                </a:highlight>
                <a:latin typeface="Söhne"/>
              </a:rPr>
              <a:t>:</a:t>
            </a:r>
          </a:p>
          <a:p>
            <a:r>
              <a:rPr lang="en-GB" b="1" dirty="0">
                <a:solidFill>
                  <a:srgbClr val="0D0D0D"/>
                </a:solidFill>
                <a:highlight>
                  <a:srgbClr val="FFFFFF"/>
                </a:highlight>
                <a:latin typeface="Söhne"/>
              </a:rPr>
              <a:t>a</a:t>
            </a:r>
            <a:r>
              <a:rPr lang="en-GB" b="1" i="0" dirty="0">
                <a:solidFill>
                  <a:srgbClr val="0D0D0D"/>
                </a:solidFill>
                <a:effectLst/>
                <a:highlight>
                  <a:srgbClr val="FFFFFF"/>
                </a:highlight>
                <a:latin typeface="Söhne"/>
              </a:rPr>
              <a:t> . Epicentres</a:t>
            </a:r>
            <a:r>
              <a:rPr lang="en-GB" b="0" i="0" dirty="0">
                <a:solidFill>
                  <a:srgbClr val="0D0D0D"/>
                </a:solidFill>
                <a:effectLst/>
                <a:highlight>
                  <a:srgbClr val="FFFFFF"/>
                </a:highlight>
                <a:latin typeface="Söhne"/>
              </a:rPr>
              <a:t>:</a:t>
            </a:r>
            <a:endParaRPr lang="en-GB" dirty="0">
              <a:solidFill>
                <a:srgbClr val="0D0D0D"/>
              </a:solidFill>
              <a:highlight>
                <a:srgbClr val="FFFFFF"/>
              </a:highlight>
              <a:latin typeface="Söhne"/>
            </a:endParaRPr>
          </a:p>
          <a:p>
            <a:r>
              <a:rPr lang="en-GB" b="1" i="0" dirty="0">
                <a:solidFill>
                  <a:srgbClr val="0D0D0D"/>
                </a:solidFill>
                <a:effectLst/>
                <a:highlight>
                  <a:srgbClr val="FFFFFF"/>
                </a:highlight>
                <a:latin typeface="Söhne"/>
              </a:rPr>
              <a:t>b. Subsequent Waves</a:t>
            </a:r>
          </a:p>
          <a:p>
            <a:r>
              <a:rPr lang="en-GB" b="1" i="0" dirty="0">
                <a:solidFill>
                  <a:srgbClr val="0D0D0D"/>
                </a:solidFill>
                <a:effectLst/>
                <a:highlight>
                  <a:srgbClr val="FFFFFF"/>
                </a:highlight>
                <a:latin typeface="Söhne"/>
              </a:rPr>
              <a:t>c. </a:t>
            </a:r>
            <a:r>
              <a:rPr lang="en-GB" b="1" i="0">
                <a:solidFill>
                  <a:srgbClr val="0D0D0D"/>
                </a:solidFill>
                <a:effectLst/>
                <a:highlight>
                  <a:srgbClr val="FFFFFF"/>
                </a:highlight>
                <a:latin typeface="Söhne"/>
              </a:rPr>
              <a:t>Current Hotspots</a:t>
            </a:r>
            <a:endParaRPr lang="en-GB"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38168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92E7-08CD-7CA0-8EE7-EC9F67F04100}"/>
              </a:ext>
            </a:extLst>
          </p:cNvPr>
          <p:cNvSpPr>
            <a:spLocks noGrp="1"/>
          </p:cNvSpPr>
          <p:nvPr>
            <p:ph type="title"/>
          </p:nvPr>
        </p:nvSpPr>
        <p:spPr/>
        <p:txBody>
          <a:bodyPr/>
          <a:lstStyle/>
          <a:p>
            <a:br>
              <a:rPr lang="en-GB" sz="3600" b="1" dirty="0"/>
            </a:br>
            <a:r>
              <a:rPr lang="en-GB" sz="3600" b="0" i="0" dirty="0">
                <a:solidFill>
                  <a:srgbClr val="0D0D0D"/>
                </a:solidFill>
                <a:effectLst/>
                <a:highlight>
                  <a:srgbClr val="FFFFFF"/>
                </a:highlight>
                <a:latin typeface="Söhne"/>
              </a:rPr>
              <a:t>Objectives of the analysis</a:t>
            </a:r>
            <a:endParaRPr lang="en-GB" dirty="0"/>
          </a:p>
        </p:txBody>
      </p:sp>
      <p:sp>
        <p:nvSpPr>
          <p:cNvPr id="3" name="Content Placeholder 2">
            <a:extLst>
              <a:ext uri="{FF2B5EF4-FFF2-40B4-BE49-F238E27FC236}">
                <a16:creationId xmlns:a16="http://schemas.microsoft.com/office/drawing/2014/main" id="{5B5809AF-1589-4007-9360-62BFBDF85F57}"/>
              </a:ext>
            </a:extLst>
          </p:cNvPr>
          <p:cNvSpPr>
            <a:spLocks noGrp="1"/>
          </p:cNvSpPr>
          <p:nvPr>
            <p:ph idx="1"/>
          </p:nvPr>
        </p:nvSpPr>
        <p:spPr/>
        <p:txBody>
          <a:bodyPr/>
          <a:lstStyle/>
          <a:p>
            <a:pPr algn="l">
              <a:buFont typeface="+mj-lt"/>
              <a:buAutoNum type="arabicPeriod"/>
            </a:pPr>
            <a:endParaRPr lang="en-GB" sz="2000" b="1" i="0" dirty="0">
              <a:solidFill>
                <a:srgbClr val="0D0D0D"/>
              </a:solidFill>
              <a:effectLst/>
              <a:highlight>
                <a:srgbClr val="FFFFFF"/>
              </a:highlight>
              <a:latin typeface="Söhne"/>
            </a:endParaRPr>
          </a:p>
          <a:p>
            <a:pPr marL="0" indent="0">
              <a:buNone/>
            </a:pPr>
            <a:r>
              <a:rPr lang="en-GB" sz="2000" b="0" i="0" dirty="0">
                <a:solidFill>
                  <a:srgbClr val="0D0D0D"/>
                </a:solidFill>
                <a:effectLst/>
                <a:highlight>
                  <a:srgbClr val="FFFFFF"/>
                </a:highlight>
                <a:latin typeface="Söhne"/>
              </a:rPr>
              <a:t>The COVID-19 pandemic has necessitated comprehensive data analysis to understand its impact and develop effective response strategies. </a:t>
            </a:r>
          </a:p>
          <a:p>
            <a:pPr algn="l">
              <a:buFont typeface="+mj-lt"/>
              <a:buAutoNum type="arabicPeriod"/>
            </a:pPr>
            <a:r>
              <a:rPr lang="en-GB" sz="2000" b="1" i="0" dirty="0">
                <a:solidFill>
                  <a:srgbClr val="0D0D0D"/>
                </a:solidFill>
                <a:effectLst/>
                <a:highlight>
                  <a:srgbClr val="FFFFFF"/>
                </a:highlight>
                <a:latin typeface="Söhne"/>
              </a:rPr>
              <a:t>Assessing the Spread and Impact of COVID-19:</a:t>
            </a:r>
            <a:endParaRPr lang="en-GB" sz="2000" b="0" i="0" dirty="0">
              <a:solidFill>
                <a:srgbClr val="0D0D0D"/>
              </a:solidFill>
              <a:effectLst/>
              <a:highlight>
                <a:srgbClr val="FFFFFF"/>
              </a:highlight>
              <a:latin typeface="Söhne"/>
            </a:endParaRPr>
          </a:p>
          <a:p>
            <a:pPr marL="742950" lvl="1" indent="-285750" algn="l">
              <a:buFont typeface="+mj-lt"/>
              <a:buAutoNum type="arabicPeriod"/>
            </a:pPr>
            <a:r>
              <a:rPr lang="en-GB" sz="2000" b="1" i="0" dirty="0">
                <a:solidFill>
                  <a:srgbClr val="0D0D0D"/>
                </a:solidFill>
                <a:effectLst/>
                <a:highlight>
                  <a:srgbClr val="FFFFFF"/>
                </a:highlight>
                <a:latin typeface="Söhne"/>
              </a:rPr>
              <a:t>Geographic Distribution:</a:t>
            </a:r>
            <a:r>
              <a:rPr lang="en-GB" sz="2000" b="0" i="0" dirty="0">
                <a:solidFill>
                  <a:srgbClr val="0D0D0D"/>
                </a:solidFill>
                <a:effectLst/>
                <a:highlight>
                  <a:srgbClr val="FFFFFF"/>
                </a:highlight>
                <a:latin typeface="Söhne"/>
              </a:rPr>
              <a:t> Analyse the spread of COVID-19 across different countries and regions.</a:t>
            </a:r>
          </a:p>
          <a:p>
            <a:pPr marL="742950" lvl="1" indent="-285750" algn="l">
              <a:buFont typeface="+mj-lt"/>
              <a:buAutoNum type="arabicPeriod"/>
            </a:pPr>
            <a:r>
              <a:rPr lang="en-GB" sz="2000" b="1" i="0" dirty="0">
                <a:solidFill>
                  <a:srgbClr val="0D0D0D"/>
                </a:solidFill>
                <a:effectLst/>
                <a:highlight>
                  <a:srgbClr val="FFFFFF"/>
                </a:highlight>
                <a:latin typeface="Söhne"/>
              </a:rPr>
              <a:t>Temporal Trends:</a:t>
            </a:r>
            <a:r>
              <a:rPr lang="en-GB" sz="2000" b="0" i="0" dirty="0">
                <a:solidFill>
                  <a:srgbClr val="0D0D0D"/>
                </a:solidFill>
                <a:effectLst/>
                <a:highlight>
                  <a:srgbClr val="FFFFFF"/>
                </a:highlight>
                <a:latin typeface="Söhne"/>
              </a:rPr>
              <a:t> Examine how the number of cases, deaths, and vaccinations have evolved over time from 2020 to 2024.</a:t>
            </a:r>
          </a:p>
          <a:p>
            <a:pPr algn="l">
              <a:buFont typeface="+mj-lt"/>
              <a:buAutoNum type="arabicPeriod"/>
            </a:pPr>
            <a:r>
              <a:rPr lang="en-GB" sz="2000" b="1" i="0" dirty="0">
                <a:solidFill>
                  <a:srgbClr val="0D0D0D"/>
                </a:solidFill>
                <a:effectLst/>
                <a:highlight>
                  <a:srgbClr val="FFFFFF"/>
                </a:highlight>
                <a:latin typeface="Söhne"/>
              </a:rPr>
              <a:t>Demographic Analysis:</a:t>
            </a:r>
            <a:endParaRPr lang="en-GB" sz="2000" b="0" i="0" dirty="0">
              <a:solidFill>
                <a:srgbClr val="0D0D0D"/>
              </a:solidFill>
              <a:effectLst/>
              <a:highlight>
                <a:srgbClr val="FFFFFF"/>
              </a:highlight>
              <a:latin typeface="Söhne"/>
            </a:endParaRPr>
          </a:p>
          <a:p>
            <a:pPr marL="742950" lvl="1" indent="-285750" algn="l">
              <a:buFont typeface="+mj-lt"/>
              <a:buAutoNum type="arabicPeriod"/>
            </a:pPr>
            <a:r>
              <a:rPr lang="en-GB" sz="2000" b="1" i="0" dirty="0">
                <a:solidFill>
                  <a:srgbClr val="0D0D0D"/>
                </a:solidFill>
                <a:effectLst/>
                <a:highlight>
                  <a:srgbClr val="FFFFFF"/>
                </a:highlight>
                <a:latin typeface="Söhne"/>
              </a:rPr>
              <a:t>Age Groups:</a:t>
            </a:r>
            <a:r>
              <a:rPr lang="en-GB" sz="2000" b="0" i="0" dirty="0">
                <a:solidFill>
                  <a:srgbClr val="0D0D0D"/>
                </a:solidFill>
                <a:effectLst/>
                <a:highlight>
                  <a:srgbClr val="FFFFFF"/>
                </a:highlight>
                <a:latin typeface="Söhne"/>
              </a:rPr>
              <a:t> Investigate the distribution of COVID-19 cases, hospitalizations, and deaths across various age groups.</a:t>
            </a:r>
          </a:p>
          <a:p>
            <a:pPr marL="742950" lvl="1" indent="-285750" algn="l">
              <a:buFont typeface="+mj-lt"/>
              <a:buAutoNum type="arabicPeriod"/>
            </a:pPr>
            <a:r>
              <a:rPr lang="en-GB" sz="2000" b="1" i="0" dirty="0">
                <a:solidFill>
                  <a:srgbClr val="0D0D0D"/>
                </a:solidFill>
                <a:effectLst/>
                <a:highlight>
                  <a:srgbClr val="FFFFFF"/>
                </a:highlight>
                <a:latin typeface="Söhne"/>
              </a:rPr>
              <a:t>Vulnerable Populations:</a:t>
            </a:r>
            <a:r>
              <a:rPr lang="en-GB" sz="2000" b="0" i="0" dirty="0">
                <a:solidFill>
                  <a:srgbClr val="0D0D0D"/>
                </a:solidFill>
                <a:effectLst/>
                <a:highlight>
                  <a:srgbClr val="FFFFFF"/>
                </a:highlight>
                <a:latin typeface="Söhne"/>
              </a:rPr>
              <a:t> Identify populations at higher risk of severe outcomes and mortality.</a:t>
            </a:r>
          </a:p>
          <a:p>
            <a:endParaRPr lang="en-GB" dirty="0"/>
          </a:p>
        </p:txBody>
      </p:sp>
      <p:pic>
        <p:nvPicPr>
          <p:cNvPr id="5" name="Picture 2" descr="Persons with Disabilities and Access to ...">
            <a:extLst>
              <a:ext uri="{FF2B5EF4-FFF2-40B4-BE49-F238E27FC236}">
                <a16:creationId xmlns:a16="http://schemas.microsoft.com/office/drawing/2014/main" id="{A08DE5E4-30B2-1AFF-ED87-5DBDA19A8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660" y="94974"/>
            <a:ext cx="3600400"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2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A8541-29FC-2BBE-7195-6D2056D824D3}"/>
              </a:ext>
            </a:extLst>
          </p:cNvPr>
          <p:cNvSpPr>
            <a:spLocks noGrp="1"/>
          </p:cNvSpPr>
          <p:nvPr>
            <p:ph idx="1"/>
          </p:nvPr>
        </p:nvSpPr>
        <p:spPr>
          <a:xfrm>
            <a:off x="1355427" y="124073"/>
            <a:ext cx="9937104" cy="6192688"/>
          </a:xfrm>
        </p:spPr>
        <p:txBody>
          <a:bodyPr>
            <a:normAutofit/>
          </a:bodyPr>
          <a:lstStyle/>
          <a:p>
            <a:pPr marL="0" indent="0" algn="l">
              <a:buNone/>
            </a:pPr>
            <a:r>
              <a:rPr lang="en-GB" b="1" i="0" dirty="0">
                <a:solidFill>
                  <a:srgbClr val="0D0D0D"/>
                </a:solidFill>
                <a:effectLst/>
                <a:highlight>
                  <a:srgbClr val="FFFFFF"/>
                </a:highlight>
                <a:latin typeface="Söhne"/>
              </a:rPr>
              <a:t>3 . </a:t>
            </a:r>
            <a:r>
              <a:rPr lang="en-GB" sz="2600" b="1" i="0" dirty="0">
                <a:solidFill>
                  <a:srgbClr val="0D0D0D"/>
                </a:solidFill>
                <a:effectLst/>
                <a:highlight>
                  <a:srgbClr val="FFFFFF"/>
                </a:highlight>
                <a:latin typeface="Söhne"/>
              </a:rPr>
              <a:t>Evaluating Vaccination Efforts: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200" b="1" i="0" dirty="0">
                <a:solidFill>
                  <a:srgbClr val="0D0D0D"/>
                </a:solidFill>
                <a:effectLst/>
                <a:highlight>
                  <a:srgbClr val="FFFFFF"/>
                </a:highlight>
                <a:latin typeface="Söhne"/>
              </a:rPr>
              <a:t>Vaccination Coverage:</a:t>
            </a:r>
            <a:r>
              <a:rPr lang="en-GB" sz="2200" b="0" i="0" dirty="0">
                <a:solidFill>
                  <a:srgbClr val="0D0D0D"/>
                </a:solidFill>
                <a:effectLst/>
                <a:highlight>
                  <a:srgbClr val="FFFFFF"/>
                </a:highlight>
                <a:latin typeface="Söhne"/>
              </a:rPr>
              <a:t> Compare the vaccination rates across different countries and age groups.</a:t>
            </a:r>
          </a:p>
          <a:p>
            <a:pPr marL="742950" lvl="1" indent="-285750" algn="l">
              <a:buFont typeface="+mj-lt"/>
              <a:buAutoNum type="arabicPeriod"/>
            </a:pPr>
            <a:r>
              <a:rPr lang="en-GB" sz="2200" b="1" i="0" dirty="0">
                <a:solidFill>
                  <a:srgbClr val="0D0D0D"/>
                </a:solidFill>
                <a:effectLst/>
                <a:highlight>
                  <a:srgbClr val="FFFFFF"/>
                </a:highlight>
                <a:latin typeface="Söhne"/>
              </a:rPr>
              <a:t>Comparing Different Vaccines and Efficacy and Side Effects:</a:t>
            </a:r>
            <a:r>
              <a:rPr lang="en-GB" sz="2200" b="0" i="0" dirty="0">
                <a:solidFill>
                  <a:srgbClr val="0D0D0D"/>
                </a:solidFill>
                <a:effectLst/>
                <a:highlight>
                  <a:srgbClr val="FFFFFF"/>
                </a:highlight>
                <a:latin typeface="Söhne"/>
              </a:rPr>
              <a:t> Compare the efficacy and side effects of various vaccines  (e.g., Moderna, Pfizer-BioNTech, Covaxin) in preventing infections, hospitalizations, and death</a:t>
            </a:r>
            <a:r>
              <a:rPr lang="en-GB" sz="2600" b="0" i="0" dirty="0">
                <a:solidFill>
                  <a:srgbClr val="0D0D0D"/>
                </a:solidFill>
                <a:effectLst/>
                <a:highlight>
                  <a:srgbClr val="FFFFFF"/>
                </a:highlight>
                <a:latin typeface="Söhne"/>
              </a:rPr>
              <a:t>s.</a:t>
            </a:r>
          </a:p>
          <a:p>
            <a:pPr marL="0" indent="0" algn="l">
              <a:buNone/>
            </a:pPr>
            <a:r>
              <a:rPr lang="en-GB" sz="2600" b="1" dirty="0">
                <a:solidFill>
                  <a:srgbClr val="0D0D0D"/>
                </a:solidFill>
                <a:highlight>
                  <a:srgbClr val="FFFFFF"/>
                </a:highlight>
                <a:latin typeface="Söhne"/>
              </a:rPr>
              <a:t>4</a:t>
            </a:r>
            <a:r>
              <a:rPr lang="en-GB" sz="2600" b="1" i="0" dirty="0">
                <a:solidFill>
                  <a:srgbClr val="0D0D0D"/>
                </a:solidFill>
                <a:effectLst/>
                <a:highlight>
                  <a:srgbClr val="FFFFFF"/>
                </a:highlight>
                <a:latin typeface="Söhne"/>
              </a:rPr>
              <a:t> Visualizing Data for Insights: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000" b="1" i="0" dirty="0">
                <a:solidFill>
                  <a:srgbClr val="0D0D0D"/>
                </a:solidFill>
                <a:effectLst/>
                <a:highlight>
                  <a:srgbClr val="FFFFFF"/>
                </a:highlight>
                <a:latin typeface="Söhne"/>
              </a:rPr>
              <a:t>Boxplots and Violin Plots:</a:t>
            </a:r>
            <a:r>
              <a:rPr lang="en-GB" sz="2000" b="0" i="0" dirty="0">
                <a:solidFill>
                  <a:srgbClr val="0D0D0D"/>
                </a:solidFill>
                <a:effectLst/>
                <a:highlight>
                  <a:srgbClr val="FFFFFF"/>
                </a:highlight>
                <a:latin typeface="Söhne"/>
              </a:rPr>
              <a:t> compare the distributions of cases</a:t>
            </a:r>
          </a:p>
          <a:p>
            <a:pPr marL="742950" lvl="1" indent="-285750" algn="l">
              <a:buFont typeface="+mj-lt"/>
              <a:buAutoNum type="arabicPeriod"/>
            </a:pPr>
            <a:r>
              <a:rPr lang="en-GB" sz="2000" b="1" i="0" dirty="0">
                <a:solidFill>
                  <a:srgbClr val="0D0D0D"/>
                </a:solidFill>
                <a:effectLst/>
                <a:highlight>
                  <a:srgbClr val="FFFFFF"/>
                </a:highlight>
                <a:latin typeface="Söhne"/>
              </a:rPr>
              <a:t>Heatmaps and Histplot :</a:t>
            </a:r>
            <a:r>
              <a:rPr lang="en-GB" sz="2000" b="0" i="0" dirty="0">
                <a:solidFill>
                  <a:srgbClr val="0D0D0D"/>
                </a:solidFill>
                <a:effectLst/>
                <a:highlight>
                  <a:srgbClr val="FFFFFF"/>
                </a:highlight>
                <a:latin typeface="Söhne"/>
              </a:rPr>
              <a:t> shows vaccination  coverage across different regions.</a:t>
            </a:r>
          </a:p>
          <a:p>
            <a:pPr marL="742950" lvl="1" indent="-285750" algn="l">
              <a:buFont typeface="+mj-lt"/>
              <a:buAutoNum type="arabicPeriod"/>
            </a:pPr>
            <a:r>
              <a:rPr lang="en-GB" sz="2000" b="1" i="0" dirty="0">
                <a:solidFill>
                  <a:srgbClr val="0D0D0D"/>
                </a:solidFill>
                <a:effectLst/>
                <a:highlight>
                  <a:srgbClr val="FFFFFF"/>
                </a:highlight>
                <a:latin typeface="Söhne"/>
              </a:rPr>
              <a:t>Scatter and Line Plots and </a:t>
            </a:r>
            <a:r>
              <a:rPr lang="en-GB" sz="2000" b="1" dirty="0">
                <a:solidFill>
                  <a:srgbClr val="0D0D0D"/>
                </a:solidFill>
                <a:highlight>
                  <a:srgbClr val="FFFFFF"/>
                </a:highlight>
                <a:latin typeface="Söhne"/>
              </a:rPr>
              <a:t>Pair plot</a:t>
            </a:r>
            <a:r>
              <a:rPr lang="en-GB" sz="2000" b="1" i="0" dirty="0">
                <a:solidFill>
                  <a:srgbClr val="0D0D0D"/>
                </a:solidFill>
                <a:effectLst/>
                <a:highlight>
                  <a:srgbClr val="FFFFFF"/>
                </a:highlight>
                <a:latin typeface="Söhne"/>
              </a:rPr>
              <a:t> :</a:t>
            </a:r>
            <a:r>
              <a:rPr lang="en-GB" sz="2000" b="0" i="0" dirty="0">
                <a:solidFill>
                  <a:srgbClr val="0D0D0D"/>
                </a:solidFill>
                <a:effectLst/>
                <a:highlight>
                  <a:srgbClr val="FFFFFF"/>
                </a:highlight>
                <a:latin typeface="Söhne"/>
              </a:rPr>
              <a:t>  illustrate trends over time and correlations between variables.</a:t>
            </a:r>
          </a:p>
          <a:p>
            <a:pPr marL="0" indent="0" algn="l">
              <a:buNone/>
            </a:pPr>
            <a:r>
              <a:rPr lang="en-GB" sz="2600" b="1" dirty="0">
                <a:solidFill>
                  <a:srgbClr val="0D0D0D"/>
                </a:solidFill>
                <a:highlight>
                  <a:srgbClr val="FFFFFF"/>
                </a:highlight>
                <a:latin typeface="Söhne"/>
              </a:rPr>
              <a:t>5. </a:t>
            </a:r>
            <a:r>
              <a:rPr lang="en-GB" sz="2600" b="1" i="0" dirty="0">
                <a:solidFill>
                  <a:srgbClr val="0D0D0D"/>
                </a:solidFill>
                <a:effectLst/>
                <a:highlight>
                  <a:srgbClr val="FFFFFF"/>
                </a:highlight>
                <a:latin typeface="Söhne"/>
              </a:rPr>
              <a:t>Preparing for Future Pandemics: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000" b="1" i="0" dirty="0">
                <a:solidFill>
                  <a:srgbClr val="0D0D0D"/>
                </a:solidFill>
                <a:effectLst/>
                <a:highlight>
                  <a:srgbClr val="FFFFFF"/>
                </a:highlight>
                <a:latin typeface="Söhne"/>
              </a:rPr>
              <a:t>Lessons Learned:</a:t>
            </a:r>
            <a:r>
              <a:rPr lang="en-GB" sz="2000" b="0" i="0" dirty="0">
                <a:solidFill>
                  <a:srgbClr val="0D0D0D"/>
                </a:solidFill>
                <a:effectLst/>
                <a:highlight>
                  <a:srgbClr val="FFFFFF"/>
                </a:highlight>
                <a:latin typeface="Söhne"/>
              </a:rPr>
              <a:t>  improve future pandemic preparedness </a:t>
            </a:r>
          </a:p>
          <a:p>
            <a:pPr marL="742950" lvl="1" indent="-285750" algn="l">
              <a:buFont typeface="+mj-lt"/>
              <a:buAutoNum type="arabicPeriod"/>
            </a:pPr>
            <a:r>
              <a:rPr lang="en-GB" sz="2000" b="1" i="0" dirty="0">
                <a:solidFill>
                  <a:srgbClr val="0D0D0D"/>
                </a:solidFill>
                <a:effectLst/>
                <a:highlight>
                  <a:srgbClr val="FFFFFF"/>
                </a:highlight>
                <a:latin typeface="Söhne"/>
              </a:rPr>
              <a:t>Building Resilience:</a:t>
            </a:r>
            <a:r>
              <a:rPr lang="en-GB" sz="2000" b="0" i="0" dirty="0">
                <a:solidFill>
                  <a:srgbClr val="0D0D0D"/>
                </a:solidFill>
                <a:effectLst/>
                <a:highlight>
                  <a:srgbClr val="FFFFFF"/>
                </a:highlight>
                <a:latin typeface="Söhne"/>
              </a:rPr>
              <a:t> build more resilient healthcare systems </a:t>
            </a:r>
          </a:p>
          <a:p>
            <a:pPr marL="457200" lvl="1" indent="0" algn="l">
              <a:buNone/>
            </a:pPr>
            <a:r>
              <a:rPr lang="en-GB" sz="2000" dirty="0">
                <a:solidFill>
                  <a:srgbClr val="0D0D0D"/>
                </a:solidFill>
                <a:highlight>
                  <a:srgbClr val="FFFFFF"/>
                </a:highlight>
                <a:latin typeface="Söhne"/>
              </a:rPr>
              <a:t>     </a:t>
            </a:r>
            <a:r>
              <a:rPr lang="en-GB" sz="2000" b="0" i="0" dirty="0">
                <a:solidFill>
                  <a:srgbClr val="0D0D0D"/>
                </a:solidFill>
                <a:effectLst/>
                <a:highlight>
                  <a:srgbClr val="FFFFFF"/>
                </a:highlight>
                <a:latin typeface="Söhne"/>
              </a:rPr>
              <a:t>and ensure rapid response to future health crises.</a:t>
            </a:r>
          </a:p>
          <a:p>
            <a:endParaRPr lang="en-GB" dirty="0"/>
          </a:p>
        </p:txBody>
      </p:sp>
      <p:pic>
        <p:nvPicPr>
          <p:cNvPr id="2052" name="Picture 4" descr="Pfizer expects to hike U.S. COVID ...">
            <a:extLst>
              <a:ext uri="{FF2B5EF4-FFF2-40B4-BE49-F238E27FC236}">
                <a16:creationId xmlns:a16="http://schemas.microsoft.com/office/drawing/2014/main" id="{42DCD811-818C-9B02-B859-CE0271EB1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8748" y="499085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29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4FE2-B2E2-5A59-40D5-FCC94521D8E4}"/>
              </a:ext>
            </a:extLst>
          </p:cNvPr>
          <p:cNvSpPr>
            <a:spLocks noGrp="1"/>
          </p:cNvSpPr>
          <p:nvPr>
            <p:ph type="title"/>
          </p:nvPr>
        </p:nvSpPr>
        <p:spPr/>
        <p:txBody>
          <a:bodyPr/>
          <a:lstStyle/>
          <a:p>
            <a:r>
              <a:rPr lang="en-GB" b="1" i="0" dirty="0">
                <a:solidFill>
                  <a:srgbClr val="0D0D0D"/>
                </a:solidFill>
                <a:effectLst/>
                <a:highlight>
                  <a:srgbClr val="FFFFFF"/>
                </a:highlight>
                <a:latin typeface="Söhne"/>
              </a:rPr>
              <a:t>Methodology, Tools, Analysis Framework  </a:t>
            </a:r>
          </a:p>
        </p:txBody>
      </p:sp>
      <p:sp>
        <p:nvSpPr>
          <p:cNvPr id="3" name="Content Placeholder 2">
            <a:extLst>
              <a:ext uri="{FF2B5EF4-FFF2-40B4-BE49-F238E27FC236}">
                <a16:creationId xmlns:a16="http://schemas.microsoft.com/office/drawing/2014/main" id="{A11B5556-7106-EDAE-9CE3-7EB34CDC2B6C}"/>
              </a:ext>
            </a:extLst>
          </p:cNvPr>
          <p:cNvSpPr>
            <a:spLocks noGrp="1"/>
          </p:cNvSpPr>
          <p:nvPr>
            <p:ph idx="1"/>
          </p:nvPr>
        </p:nvSpPr>
        <p:spPr>
          <a:xfrm>
            <a:off x="1221985" y="1440355"/>
            <a:ext cx="9782801" cy="4572000"/>
          </a:xfrm>
        </p:spPr>
        <p:txBody>
          <a:bodyPr>
            <a:normAutofit/>
          </a:bodyPr>
          <a:lstStyle/>
          <a:p>
            <a:pPr algn="l"/>
            <a:r>
              <a:rPr lang="en-GB" b="0" i="0" dirty="0">
                <a:solidFill>
                  <a:srgbClr val="0D0D0D"/>
                </a:solidFill>
                <a:effectLst/>
                <a:highlight>
                  <a:srgbClr val="FFFFFF"/>
                </a:highlight>
                <a:latin typeface="Söhne"/>
              </a:rPr>
              <a:t>Time series data to capture trends from 2020 to 2024.</a:t>
            </a:r>
          </a:p>
          <a:p>
            <a:r>
              <a:rPr lang="en-GB" b="0" i="0" dirty="0">
                <a:solidFill>
                  <a:srgbClr val="0D0D0D"/>
                </a:solidFill>
                <a:effectLst/>
                <a:highlight>
                  <a:srgbClr val="FFFFFF"/>
                </a:highlight>
                <a:latin typeface="Söhne"/>
              </a:rPr>
              <a:t>Data sources (e.g., WHO, CDC, country health departments)</a:t>
            </a:r>
          </a:p>
          <a:p>
            <a:pPr algn="l">
              <a:buFont typeface="Arial" panose="020B0604020202020204" pitchFamily="34" charset="0"/>
              <a:buChar char="•"/>
            </a:pPr>
            <a:r>
              <a:rPr lang="en-GB" b="0" i="0" dirty="0">
                <a:solidFill>
                  <a:srgbClr val="0D0D0D"/>
                </a:solidFill>
                <a:effectLst/>
                <a:highlight>
                  <a:srgbClr val="FFFFFF"/>
                </a:highlight>
                <a:latin typeface="Söhne"/>
              </a:rPr>
              <a:t>Key metrics: doses administered, infection rates,  age group  segmentation for  vaccination rates and vaccination  comparison</a:t>
            </a:r>
          </a:p>
          <a:p>
            <a:pPr marL="0" indent="0">
              <a:buNone/>
            </a:pPr>
            <a:r>
              <a:rPr lang="en-GB" b="0" i="0" dirty="0">
                <a:solidFill>
                  <a:srgbClr val="0D0D0D"/>
                </a:solidFill>
                <a:effectLst/>
                <a:highlight>
                  <a:srgbClr val="FFFFFF"/>
                </a:highlight>
                <a:latin typeface="Söhne"/>
              </a:rPr>
              <a:t>Data :{</a:t>
            </a:r>
            <a:r>
              <a:rPr lang="en-GB" dirty="0"/>
              <a:t>vaccinations-by-age-group.csv, affected_country.csv, vaccinations-by-manufacturer.csv, aggregated_vaccine_data.csv</a:t>
            </a:r>
            <a:r>
              <a:rPr lang="en-GB" b="0" i="0" dirty="0">
                <a:solidFill>
                  <a:srgbClr val="0D0D0D"/>
                </a:solidFill>
                <a:effectLst/>
                <a:highlight>
                  <a:srgbClr val="FFFFFF"/>
                </a:highlight>
                <a:latin typeface="Söhne"/>
              </a:rPr>
              <a:t>} and tools </a:t>
            </a:r>
            <a:r>
              <a:rPr lang="en-GB" dirty="0" err="1">
                <a:solidFill>
                  <a:srgbClr val="0D0D0D"/>
                </a:solidFill>
                <a:highlight>
                  <a:srgbClr val="FFFFFF"/>
                </a:highlight>
                <a:latin typeface="Söhne"/>
              </a:rPr>
              <a:t>Jupyter</a:t>
            </a:r>
            <a:r>
              <a:rPr lang="en-GB" dirty="0">
                <a:solidFill>
                  <a:srgbClr val="0D0D0D"/>
                </a:solidFill>
                <a:highlight>
                  <a:srgbClr val="FFFFFF"/>
                </a:highlight>
                <a:latin typeface="Söhne"/>
              </a:rPr>
              <a:t> </a:t>
            </a:r>
            <a:r>
              <a:rPr lang="en-GB" dirty="0" err="1">
                <a:solidFill>
                  <a:srgbClr val="0D0D0D"/>
                </a:solidFill>
                <a:highlight>
                  <a:srgbClr val="FFFFFF"/>
                </a:highlight>
                <a:latin typeface="Söhne"/>
              </a:rPr>
              <a:t>lab,anaconda</a:t>
            </a:r>
            <a:r>
              <a:rPr lang="en-GB" dirty="0">
                <a:solidFill>
                  <a:srgbClr val="0D0D0D"/>
                </a:solidFill>
                <a:highlight>
                  <a:srgbClr val="FFFFFF"/>
                </a:highlight>
                <a:latin typeface="Söhne"/>
              </a:rPr>
              <a:t>.</a:t>
            </a:r>
          </a:p>
          <a:p>
            <a:pPr marL="0" indent="0" algn="l">
              <a:buNone/>
            </a:pPr>
            <a:r>
              <a:rPr lang="en-GB" b="0" i="0" dirty="0">
                <a:solidFill>
                  <a:srgbClr val="0D0D0D"/>
                </a:solidFill>
                <a:effectLst/>
                <a:highlight>
                  <a:srgbClr val="FFFFFF"/>
                </a:highlight>
                <a:latin typeface="Söhne"/>
              </a:rPr>
              <a:t>Sources link: </a:t>
            </a:r>
            <a:r>
              <a:rPr lang="en-GB" b="0" i="0" dirty="0">
                <a:solidFill>
                  <a:srgbClr val="0D0D0D"/>
                </a:solidFill>
                <a:effectLst/>
                <a:highlight>
                  <a:srgbClr val="FFFFFF"/>
                </a:highlight>
                <a:latin typeface="Söhne"/>
                <a:hlinkClick r:id="rId2" action="ppaction://hlinkfile"/>
              </a:rPr>
              <a:t>Readme_vaccination_link.docx</a:t>
            </a:r>
            <a:endParaRPr lang="en-GB" b="0" i="0" dirty="0">
              <a:solidFill>
                <a:srgbClr val="0D0D0D"/>
              </a:solidFill>
              <a:effectLst/>
              <a:highlight>
                <a:srgbClr val="FFFFFF"/>
              </a:highlight>
              <a:latin typeface="Söhne"/>
            </a:endParaRPr>
          </a:p>
        </p:txBody>
      </p:sp>
      <p:pic>
        <p:nvPicPr>
          <p:cNvPr id="2050" name="Picture 2" descr="New COVID-19 vaccine has been approved ...">
            <a:extLst>
              <a:ext uri="{FF2B5EF4-FFF2-40B4-BE49-F238E27FC236}">
                <a16:creationId xmlns:a16="http://schemas.microsoft.com/office/drawing/2014/main" id="{988BC9D2-28DF-7DB3-50B1-6C8A7CA29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736" y="4869160"/>
            <a:ext cx="3192299" cy="18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7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A0516DA-6534-3B8E-E9C4-22593423CC25}"/>
              </a:ext>
            </a:extLst>
          </p:cNvPr>
          <p:cNvSpPr>
            <a:spLocks noGrp="1" noChangeArrowheads="1"/>
          </p:cNvSpPr>
          <p:nvPr>
            <p:ph idx="1"/>
          </p:nvPr>
        </p:nvSpPr>
        <p:spPr bwMode="auto">
          <a:xfrm>
            <a:off x="1485900" y="1357798"/>
            <a:ext cx="5803660" cy="500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GB" sz="1800" b="1" i="0" dirty="0">
                <a:solidFill>
                  <a:srgbClr val="0D0D0D"/>
                </a:solidFill>
                <a:effectLst/>
                <a:highlight>
                  <a:srgbClr val="FFFFFF"/>
                </a:highlight>
                <a:latin typeface="Söhne"/>
              </a:rPr>
              <a:t>Analysis Insights</a:t>
            </a:r>
          </a:p>
          <a:p>
            <a:pPr algn="l"/>
            <a:r>
              <a:rPr lang="en-GB" sz="1800" b="0" i="0" dirty="0">
                <a:solidFill>
                  <a:srgbClr val="0D0D0D"/>
                </a:solidFill>
                <a:effectLst/>
                <a:highlight>
                  <a:srgbClr val="FFFFFF"/>
                </a:highlight>
                <a:latin typeface="Söhne"/>
              </a:rPr>
              <a:t>Using these visualizations, we can extract several insights:</a:t>
            </a:r>
          </a:p>
          <a:p>
            <a:pPr algn="l">
              <a:buFont typeface="Arial" panose="020B0604020202020204" pitchFamily="34" charset="0"/>
              <a:buChar char="•"/>
            </a:pPr>
            <a:r>
              <a:rPr lang="en-GB" sz="1800" b="1" i="0" dirty="0">
                <a:solidFill>
                  <a:srgbClr val="0D0D0D"/>
                </a:solidFill>
                <a:effectLst/>
                <a:highlight>
                  <a:srgbClr val="FFFFFF"/>
                </a:highlight>
                <a:latin typeface="Söhne"/>
              </a:rPr>
              <a:t>Total Affected Persons</a:t>
            </a:r>
            <a:r>
              <a:rPr lang="en-GB" sz="1800" b="0" i="0" dirty="0">
                <a:solidFill>
                  <a:srgbClr val="0D0D0D"/>
                </a:solidFill>
                <a:effectLst/>
                <a:highlight>
                  <a:srgbClr val="FFFFFF"/>
                </a:highlight>
                <a:latin typeface="Söhne"/>
              </a:rPr>
              <a:t>: The scatter will show which countries had the highest total number of </a:t>
            </a:r>
            <a:r>
              <a:rPr lang="en-GB" sz="1800" b="0" i="0">
                <a:solidFill>
                  <a:srgbClr val="0D0D0D"/>
                </a:solidFill>
                <a:effectLst/>
                <a:highlight>
                  <a:srgbClr val="FFFFFF"/>
                </a:highlight>
                <a:latin typeface="Söhne"/>
              </a:rPr>
              <a:t>affected persons.</a:t>
            </a:r>
            <a:endParaRPr lang="en-GB" sz="1800" b="0" i="0" dirty="0">
              <a:solidFill>
                <a:srgbClr val="0D0D0D"/>
              </a:solidFill>
              <a:effectLst/>
              <a:highlight>
                <a:srgbClr val="FFFFFF"/>
              </a:highlight>
              <a:latin typeface="Söhne"/>
            </a:endParaRPr>
          </a:p>
          <a:p>
            <a:pPr algn="l">
              <a:buFont typeface="Arial" panose="020B0604020202020204" pitchFamily="34" charset="0"/>
              <a:buChar char="•"/>
            </a:pPr>
            <a:r>
              <a:rPr lang="en-GB" sz="1800" b="1" i="0" dirty="0">
                <a:solidFill>
                  <a:srgbClr val="0D0D0D"/>
                </a:solidFill>
                <a:effectLst/>
                <a:highlight>
                  <a:srgbClr val="FFFFFF"/>
                </a:highlight>
                <a:latin typeface="Söhne"/>
              </a:rPr>
              <a:t>Temporal Spread</a:t>
            </a:r>
            <a:r>
              <a:rPr lang="en-GB" sz="1800" b="0" i="0" dirty="0">
                <a:solidFill>
                  <a:srgbClr val="0D0D0D"/>
                </a:solidFill>
                <a:effectLst/>
                <a:highlight>
                  <a:srgbClr val="FFFFFF"/>
                </a:highlight>
                <a:latin typeface="Söhne"/>
              </a:rPr>
              <a:t>: The heat map will reveal how the pandemic spread over time in different countries, identifying periods of high transmission.</a:t>
            </a:r>
          </a:p>
          <a:p>
            <a:pPr algn="l">
              <a:buFont typeface="Arial" panose="020B0604020202020204" pitchFamily="34" charset="0"/>
              <a:buChar char="•"/>
            </a:pPr>
            <a:r>
              <a:rPr lang="en-GB" sz="1800" b="1" i="0" dirty="0">
                <a:solidFill>
                  <a:srgbClr val="0D0D0D"/>
                </a:solidFill>
                <a:effectLst/>
                <a:highlight>
                  <a:srgbClr val="FFFFFF"/>
                </a:highlight>
                <a:latin typeface="Söhne"/>
              </a:rPr>
              <a:t>Testing and Case Detection</a:t>
            </a:r>
            <a:r>
              <a:rPr lang="en-GB" sz="1800" b="0" i="0" dirty="0">
                <a:solidFill>
                  <a:srgbClr val="0D0D0D"/>
                </a:solidFill>
                <a:effectLst/>
                <a:highlight>
                  <a:srgbClr val="FFFFFF"/>
                </a:highlight>
                <a:latin typeface="Söhne"/>
              </a:rPr>
              <a:t>: The scatter plot will help in understanding the relationship between the number of tests conducted and the reported cases, which can indicate the effectiveness of testing strategies.</a:t>
            </a:r>
          </a:p>
          <a:p>
            <a:pPr algn="l">
              <a:buFont typeface="Arial" panose="020B0604020202020204" pitchFamily="34" charset="0"/>
              <a:buChar char="•"/>
            </a:pPr>
            <a:r>
              <a:rPr lang="en-GB" sz="1800" b="1" i="0" dirty="0">
                <a:solidFill>
                  <a:srgbClr val="0D0D0D"/>
                </a:solidFill>
                <a:effectLst/>
                <a:highlight>
                  <a:srgbClr val="FFFFFF"/>
                </a:highlight>
                <a:latin typeface="Söhne"/>
              </a:rPr>
              <a:t>Trends Over Time</a:t>
            </a:r>
            <a:r>
              <a:rPr lang="en-GB" sz="1800" b="0" i="0" dirty="0">
                <a:solidFill>
                  <a:srgbClr val="0D0D0D"/>
                </a:solidFill>
                <a:effectLst/>
                <a:highlight>
                  <a:srgbClr val="FFFFFF"/>
                </a:highlight>
                <a:latin typeface="Söhne"/>
              </a:rPr>
              <a:t>: The line plot will illustrate the temporal trends of the pandemic, showing peaks and declines in the number of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262D684-D32E-7DAF-A50A-1B2B78220CE3}"/>
              </a:ext>
            </a:extLst>
          </p:cNvPr>
          <p:cNvPicPr>
            <a:picLocks noChangeAspect="1"/>
          </p:cNvPicPr>
          <p:nvPr/>
        </p:nvPicPr>
        <p:blipFill>
          <a:blip r:embed="rId2"/>
          <a:stretch>
            <a:fillRect/>
          </a:stretch>
        </p:blipFill>
        <p:spPr>
          <a:xfrm>
            <a:off x="7174533" y="1628800"/>
            <a:ext cx="4782964" cy="5124025"/>
          </a:xfrm>
          <a:prstGeom prst="rect">
            <a:avLst/>
          </a:prstGeom>
        </p:spPr>
      </p:pic>
      <p:sp>
        <p:nvSpPr>
          <p:cNvPr id="2" name="Title 1">
            <a:extLst>
              <a:ext uri="{FF2B5EF4-FFF2-40B4-BE49-F238E27FC236}">
                <a16:creationId xmlns:a16="http://schemas.microsoft.com/office/drawing/2014/main" id="{CC88B2A3-D839-4A47-D11F-0EB1ED4B101F}"/>
              </a:ext>
            </a:extLst>
          </p:cNvPr>
          <p:cNvSpPr>
            <a:spLocks noGrp="1"/>
          </p:cNvSpPr>
          <p:nvPr>
            <p:ph type="title"/>
          </p:nvPr>
        </p:nvSpPr>
        <p:spPr>
          <a:xfrm>
            <a:off x="2061966" y="3861048"/>
            <a:ext cx="8467955" cy="1547789"/>
          </a:xfrm>
        </p:spPr>
        <p:txBody>
          <a:bodyPr>
            <a:normAutofit fontScale="90000"/>
          </a:bodyPr>
          <a:lstStyle/>
          <a:p>
            <a:br>
              <a:rPr lang="en-GB" sz="3200" b="1" i="0" dirty="0">
                <a:effectLst/>
                <a:highlight>
                  <a:srgbClr val="FFFFFF"/>
                </a:highlight>
                <a:latin typeface="system-ui"/>
              </a:rPr>
            </a:br>
            <a:br>
              <a:rPr lang="en-GB" sz="3200" b="1" i="0" dirty="0">
                <a:effectLst/>
                <a:highlight>
                  <a:srgbClr val="FFFFFF"/>
                </a:highlight>
                <a:latin typeface="system-ui"/>
              </a:rPr>
            </a:br>
            <a:br>
              <a:rPr lang="en-GB" sz="3200" b="1" i="0" dirty="0">
                <a:effectLst/>
                <a:highlight>
                  <a:srgbClr val="FFFFFF"/>
                </a:highlight>
                <a:latin typeface="system-ui"/>
              </a:rPr>
            </a:br>
            <a:br>
              <a:rPr lang="en-GB" sz="3200" dirty="0"/>
            </a:br>
            <a:br>
              <a:rPr lang="en-GB" sz="3200" dirty="0"/>
            </a:br>
            <a:endParaRPr lang="en-GB" sz="3200" dirty="0"/>
          </a:p>
        </p:txBody>
      </p:sp>
      <p:sp>
        <p:nvSpPr>
          <p:cNvPr id="6" name="TextBox 5">
            <a:extLst>
              <a:ext uri="{FF2B5EF4-FFF2-40B4-BE49-F238E27FC236}">
                <a16:creationId xmlns:a16="http://schemas.microsoft.com/office/drawing/2014/main" id="{5B600434-9899-8C37-8F6B-974F4E3AC839}"/>
              </a:ext>
            </a:extLst>
          </p:cNvPr>
          <p:cNvSpPr txBox="1"/>
          <p:nvPr/>
        </p:nvSpPr>
        <p:spPr>
          <a:xfrm>
            <a:off x="2205980" y="539388"/>
            <a:ext cx="9577064" cy="584775"/>
          </a:xfrm>
          <a:prstGeom prst="rect">
            <a:avLst/>
          </a:prstGeom>
          <a:noFill/>
        </p:spPr>
        <p:txBody>
          <a:bodyPr wrap="square">
            <a:spAutoFit/>
          </a:bodyPr>
          <a:lstStyle/>
          <a:p>
            <a:r>
              <a:rPr lang="en-GB" sz="3200" b="1" i="0" dirty="0">
                <a:effectLst/>
                <a:highlight>
                  <a:srgbClr val="FFFFFF"/>
                </a:highlight>
                <a:latin typeface="system-ui"/>
              </a:rPr>
              <a:t>Positive case Visualization </a:t>
            </a:r>
            <a:r>
              <a:rPr lang="en-GB" sz="3200" b="1" dirty="0">
                <a:highlight>
                  <a:srgbClr val="FFFFFF"/>
                </a:highlight>
                <a:latin typeface="system-ui"/>
              </a:rPr>
              <a:t>Affected Continent  by Year</a:t>
            </a:r>
            <a:endParaRPr lang="en-GB" sz="3200" dirty="0"/>
          </a:p>
        </p:txBody>
      </p:sp>
    </p:spTree>
    <p:extLst>
      <p:ext uri="{BB962C8B-B14F-4D97-AF65-F5344CB8AC3E}">
        <p14:creationId xmlns:p14="http://schemas.microsoft.com/office/powerpoint/2010/main" val="125592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E974-EC7A-26AD-2738-68163FF90C42}"/>
              </a:ext>
            </a:extLst>
          </p:cNvPr>
          <p:cNvSpPr>
            <a:spLocks noGrp="1"/>
          </p:cNvSpPr>
          <p:nvPr>
            <p:ph type="title"/>
          </p:nvPr>
        </p:nvSpPr>
        <p:spPr>
          <a:xfrm>
            <a:off x="1773932" y="443761"/>
            <a:ext cx="9602305" cy="1027658"/>
          </a:xfrm>
        </p:spPr>
        <p:txBody>
          <a:bodyPr>
            <a:noAutofit/>
          </a:bodyPr>
          <a:lstStyle/>
          <a:p>
            <a:r>
              <a:rPr lang="en-GB" sz="2800" b="0" i="0" dirty="0">
                <a:effectLst/>
                <a:highlight>
                  <a:srgbClr val="FFFFFF"/>
                </a:highlight>
                <a:latin typeface="system-ui"/>
              </a:rPr>
              <a:t>Interactive dashboard using (Bar chart)to visualize vaccination rates  across different age groups for various countries . </a:t>
            </a:r>
            <a:r>
              <a:rPr lang="en-GB" sz="2800" dirty="0">
                <a:highlight>
                  <a:srgbClr val="FFFFFF"/>
                </a:highlight>
                <a:latin typeface="system-ui"/>
              </a:rPr>
              <a:t>(</a:t>
            </a:r>
            <a:r>
              <a:rPr lang="en-GB" sz="2800" b="1" i="0" dirty="0">
                <a:solidFill>
                  <a:srgbClr val="0D0D0D"/>
                </a:solidFill>
                <a:effectLst/>
                <a:highlight>
                  <a:srgbClr val="FFFFFF"/>
                </a:highlight>
                <a:latin typeface="Söhne"/>
              </a:rPr>
              <a:t>Vaccination  by Age Group [2020-2024</a:t>
            </a:r>
            <a:r>
              <a:rPr lang="en-GB" sz="2800" dirty="0">
                <a:highlight>
                  <a:srgbClr val="FFFFFF"/>
                </a:highlight>
                <a:latin typeface="system-ui"/>
              </a:rPr>
              <a:t>)</a:t>
            </a:r>
            <a:endParaRPr lang="en-GB" sz="2800" dirty="0"/>
          </a:p>
        </p:txBody>
      </p:sp>
      <p:pic>
        <p:nvPicPr>
          <p:cNvPr id="5" name="Content Placeholder 4">
            <a:extLst>
              <a:ext uri="{FF2B5EF4-FFF2-40B4-BE49-F238E27FC236}">
                <a16:creationId xmlns:a16="http://schemas.microsoft.com/office/drawing/2014/main" id="{A1CA3D1D-8107-6783-B55B-134AB175C7C8}"/>
              </a:ext>
            </a:extLst>
          </p:cNvPr>
          <p:cNvPicPr>
            <a:picLocks noGrp="1" noChangeAspect="1"/>
          </p:cNvPicPr>
          <p:nvPr>
            <p:ph idx="1"/>
          </p:nvPr>
        </p:nvPicPr>
        <p:blipFill>
          <a:blip r:embed="rId2"/>
          <a:stretch>
            <a:fillRect/>
          </a:stretch>
        </p:blipFill>
        <p:spPr>
          <a:xfrm>
            <a:off x="5545224" y="1762561"/>
            <a:ext cx="6267450" cy="4095750"/>
          </a:xfrm>
        </p:spPr>
      </p:pic>
      <p:sp>
        <p:nvSpPr>
          <p:cNvPr id="6" name="TextBox 5">
            <a:extLst>
              <a:ext uri="{FF2B5EF4-FFF2-40B4-BE49-F238E27FC236}">
                <a16:creationId xmlns:a16="http://schemas.microsoft.com/office/drawing/2014/main" id="{82324FB1-7691-5B13-7940-77D4AFC1BD5A}"/>
              </a:ext>
            </a:extLst>
          </p:cNvPr>
          <p:cNvSpPr txBox="1"/>
          <p:nvPr/>
        </p:nvSpPr>
        <p:spPr>
          <a:xfrm>
            <a:off x="1620312" y="1727538"/>
            <a:ext cx="3924912" cy="5078313"/>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Vaccination Rates:</a:t>
            </a:r>
            <a:r>
              <a:rPr lang="en-GB" b="0" i="0" dirty="0">
                <a:solidFill>
                  <a:srgbClr val="0D0D0D"/>
                </a:solidFill>
                <a:effectLst/>
                <a:highlight>
                  <a:srgbClr val="FFFFFF"/>
                </a:highlight>
                <a:latin typeface="Söhne"/>
              </a:rPr>
              <a:t> Different age groups also showed varying levels of vaccination uptake. Older age groups were prioritized for vaccination in many countries, resulting in higher vaccination rates compared to younger populations.</a:t>
            </a:r>
          </a:p>
          <a:p>
            <a:pPr algn="l">
              <a:buFont typeface="Arial" panose="020B0604020202020204" pitchFamily="34" charset="0"/>
              <a:buChar char="•"/>
            </a:pPr>
            <a:r>
              <a:rPr lang="en-GB" b="1" i="0" dirty="0">
                <a:solidFill>
                  <a:srgbClr val="0D0D0D"/>
                </a:solidFill>
                <a:effectLst/>
                <a:highlight>
                  <a:srgbClr val="FFFFFF"/>
                </a:highlight>
                <a:latin typeface="Söhne"/>
              </a:rPr>
              <a:t>Infection Rates:</a:t>
            </a:r>
            <a:r>
              <a:rPr lang="en-GB" b="0" i="0" dirty="0">
                <a:solidFill>
                  <a:srgbClr val="0D0D0D"/>
                </a:solidFill>
                <a:effectLst/>
                <a:highlight>
                  <a:srgbClr val="FFFFFF"/>
                </a:highlight>
                <a:latin typeface="Söhne"/>
              </a:rPr>
              <a:t> Younger people, especially those under 30, showed different infection patterns compared to older adults. Younger individuals often had higher rates of infection but lower severity.</a:t>
            </a:r>
          </a:p>
          <a:p>
            <a:pPr algn="l">
              <a:buFont typeface="Arial" panose="020B0604020202020204" pitchFamily="34" charset="0"/>
              <a:buChar char="•"/>
            </a:pPr>
            <a:r>
              <a:rPr lang="en-GB" b="1" i="0" dirty="0">
                <a:solidFill>
                  <a:srgbClr val="0D0D0D"/>
                </a:solidFill>
                <a:effectLst/>
                <a:highlight>
                  <a:srgbClr val="FFFFFF"/>
                </a:highlight>
                <a:latin typeface="Söhne"/>
              </a:rPr>
              <a:t>Hospitalization and Death Rates:</a:t>
            </a:r>
            <a:r>
              <a:rPr lang="en-GB" b="0" i="0" dirty="0">
                <a:solidFill>
                  <a:srgbClr val="0D0D0D"/>
                </a:solidFill>
                <a:effectLst/>
                <a:highlight>
                  <a:srgbClr val="FFFFFF"/>
                </a:highlight>
                <a:latin typeface="Söhne"/>
              </a:rPr>
              <a:t> Older adults, particularly those over 60, had higher rates of severe outcomes, including hospitalizations and deaths.</a:t>
            </a:r>
          </a:p>
          <a:p>
            <a:pPr algn="l">
              <a:buFont typeface="Arial" panose="020B0604020202020204" pitchFamily="34" charset="0"/>
              <a:buChar char="•"/>
            </a:pPr>
            <a:endParaRPr lang="en-GB"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970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41FA33-F260-C391-9032-DCEE131E084C}"/>
              </a:ext>
            </a:extLst>
          </p:cNvPr>
          <p:cNvPicPr>
            <a:picLocks noGrp="1" noChangeAspect="1"/>
          </p:cNvPicPr>
          <p:nvPr>
            <p:ph idx="1"/>
          </p:nvPr>
        </p:nvPicPr>
        <p:blipFill>
          <a:blip r:embed="rId2"/>
          <a:stretch>
            <a:fillRect/>
          </a:stretch>
        </p:blipFill>
        <p:spPr>
          <a:xfrm>
            <a:off x="6310436" y="1628800"/>
            <a:ext cx="5574982" cy="4572000"/>
          </a:xfrm>
          <a:prstGeom prst="rect">
            <a:avLst/>
          </a:prstGeom>
        </p:spPr>
      </p:pic>
      <p:sp>
        <p:nvSpPr>
          <p:cNvPr id="10" name="TextBox 9">
            <a:extLst>
              <a:ext uri="{FF2B5EF4-FFF2-40B4-BE49-F238E27FC236}">
                <a16:creationId xmlns:a16="http://schemas.microsoft.com/office/drawing/2014/main" id="{BC31917E-84C5-7FFE-A1E3-C4AFE90D3CB8}"/>
              </a:ext>
            </a:extLst>
          </p:cNvPr>
          <p:cNvSpPr txBox="1"/>
          <p:nvPr/>
        </p:nvSpPr>
        <p:spPr>
          <a:xfrm>
            <a:off x="1485900" y="1417637"/>
            <a:ext cx="4608512" cy="4801314"/>
          </a:xfrm>
          <a:prstGeom prst="rect">
            <a:avLst/>
          </a:prstGeom>
          <a:noFill/>
        </p:spPr>
        <p:txBody>
          <a:bodyPr wrap="square">
            <a:spAutoFit/>
          </a:bodyPr>
          <a:lstStyle/>
          <a:p>
            <a:pPr marL="285750" indent="-285750">
              <a:buFont typeface="Wingdings" panose="05000000000000000000" pitchFamily="2" charset="2"/>
              <a:buChar char="§"/>
            </a:pPr>
            <a:r>
              <a:rPr lang="en-GB" b="1" i="0" dirty="0">
                <a:solidFill>
                  <a:srgbClr val="0D0D0D"/>
                </a:solidFill>
                <a:effectLst/>
                <a:highlight>
                  <a:srgbClr val="FFFFFF"/>
                </a:highlight>
                <a:latin typeface="Söhne"/>
              </a:rPr>
              <a:t>Distribution and Uptake: </a:t>
            </a:r>
            <a:r>
              <a:rPr lang="en-GB" b="0" i="0" dirty="0">
                <a:solidFill>
                  <a:srgbClr val="0D0D0D"/>
                </a:solidFill>
                <a:effectLst/>
                <a:highlight>
                  <a:srgbClr val="FFFFFF"/>
                </a:highlight>
                <a:latin typeface="Söhne"/>
              </a:rPr>
              <a:t>A line plot showing the number of doses administered for each vaccine in various countries can highlight which countries are predominantly using which vaccines. This helps identify distribution patterns and logistical preferences.</a:t>
            </a:r>
            <a:endParaRPr lang="en-GB" b="1" i="0" dirty="0">
              <a:solidFill>
                <a:srgbClr val="0D0D0D"/>
              </a:solidFill>
              <a:effectLst/>
              <a:highlight>
                <a:srgbClr val="FFFFFF"/>
              </a:highlight>
              <a:latin typeface="Söhne"/>
            </a:endParaRPr>
          </a:p>
          <a:p>
            <a:pPr marL="285750" indent="-285750">
              <a:buFont typeface="Wingdings" panose="05000000000000000000" pitchFamily="2" charset="2"/>
              <a:buChar char="§"/>
            </a:pPr>
            <a:r>
              <a:rPr lang="en-GB" b="1" i="0" dirty="0">
                <a:solidFill>
                  <a:srgbClr val="0D0D0D"/>
                </a:solidFill>
                <a:effectLst/>
                <a:highlight>
                  <a:srgbClr val="FFFFFF"/>
                </a:highlight>
                <a:latin typeface="Söhne"/>
              </a:rPr>
              <a:t>Vaccination Rates: </a:t>
            </a:r>
            <a:r>
              <a:rPr lang="en-GB" b="0" i="0" dirty="0">
                <a:solidFill>
                  <a:srgbClr val="0D0D0D"/>
                </a:solidFill>
                <a:effectLst/>
                <a:highlight>
                  <a:srgbClr val="FFFFFF"/>
                </a:highlight>
                <a:latin typeface="Söhne"/>
              </a:rPr>
              <a:t>Analysing vaccination rates across different countries over time provides insights into the efficiency of vaccination and  public health strategies.</a:t>
            </a:r>
            <a:endParaRPr lang="en-GB" b="1" dirty="0">
              <a:solidFill>
                <a:srgbClr val="0D0D0D"/>
              </a:solidFill>
              <a:highlight>
                <a:srgbClr val="FFFFFF"/>
              </a:highlight>
              <a:latin typeface="Söhne"/>
            </a:endParaRPr>
          </a:p>
          <a:p>
            <a:pPr marL="285750" indent="-285750">
              <a:buFont typeface="Wingdings" panose="05000000000000000000" pitchFamily="2" charset="2"/>
              <a:buChar char="§"/>
            </a:pPr>
            <a:r>
              <a:rPr lang="en-GB" b="1" i="0" dirty="0">
                <a:solidFill>
                  <a:srgbClr val="0D0D0D"/>
                </a:solidFill>
                <a:effectLst/>
                <a:highlight>
                  <a:srgbClr val="FFFFFF"/>
                </a:highlight>
                <a:latin typeface="Söhne"/>
              </a:rPr>
              <a:t>Impact on Infection and Recovery Rates: Correlating</a:t>
            </a:r>
            <a:r>
              <a:rPr lang="en-GB" b="0" i="0" dirty="0">
                <a:solidFill>
                  <a:srgbClr val="0D0D0D"/>
                </a:solidFill>
                <a:effectLst/>
                <a:highlight>
                  <a:srgbClr val="FFFFFF"/>
                </a:highlight>
                <a:latin typeface="Söhne"/>
              </a:rPr>
              <a:t> vaccination data with infection and recovery rates helps assess the real-world effectiveness of vaccines, informing future vaccination strategies.</a:t>
            </a:r>
            <a:endParaRPr lang="en-GB" b="1" i="0" dirty="0">
              <a:solidFill>
                <a:srgbClr val="0D0D0D"/>
              </a:solidFill>
              <a:effectLst/>
              <a:highlight>
                <a:srgbClr val="FFFFFF"/>
              </a:highlight>
              <a:latin typeface="Söhne"/>
            </a:endParaRPr>
          </a:p>
          <a:p>
            <a:endParaRPr lang="en-GB" dirty="0"/>
          </a:p>
        </p:txBody>
      </p:sp>
      <p:sp>
        <p:nvSpPr>
          <p:cNvPr id="12" name="Title 11">
            <a:extLst>
              <a:ext uri="{FF2B5EF4-FFF2-40B4-BE49-F238E27FC236}">
                <a16:creationId xmlns:a16="http://schemas.microsoft.com/office/drawing/2014/main" id="{17516E65-A8F9-4E2B-2EC3-B125B7CE81F6}"/>
              </a:ext>
            </a:extLst>
          </p:cNvPr>
          <p:cNvSpPr>
            <a:spLocks noGrp="1"/>
          </p:cNvSpPr>
          <p:nvPr>
            <p:ph type="title"/>
          </p:nvPr>
        </p:nvSpPr>
        <p:spPr/>
        <p:txBody>
          <a:bodyPr>
            <a:normAutofit fontScale="90000"/>
          </a:bodyPr>
          <a:lstStyle/>
          <a:p>
            <a:r>
              <a:rPr lang="en-GB" b="1" i="0" dirty="0">
                <a:solidFill>
                  <a:srgbClr val="0D0D0D"/>
                </a:solidFill>
                <a:effectLst/>
                <a:highlight>
                  <a:srgbClr val="FFFFFF"/>
                </a:highlight>
                <a:latin typeface="Söhne"/>
              </a:rPr>
              <a:t>. Analyse Vaccination Rates Across Different Countries</a:t>
            </a:r>
            <a:br>
              <a:rPr lang="en-GB" b="1" i="0" dirty="0">
                <a:solidFill>
                  <a:srgbClr val="0D0D0D"/>
                </a:solidFill>
                <a:effectLst/>
                <a:highlight>
                  <a:srgbClr val="FFFFFF"/>
                </a:highlight>
                <a:latin typeface="Söhne"/>
              </a:rPr>
            </a:br>
            <a:endParaRPr lang="en-GB" dirty="0"/>
          </a:p>
        </p:txBody>
      </p:sp>
    </p:spTree>
    <p:extLst>
      <p:ext uri="{BB962C8B-B14F-4D97-AF65-F5344CB8AC3E}">
        <p14:creationId xmlns:p14="http://schemas.microsoft.com/office/powerpoint/2010/main" val="151293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5F13-0B22-6CE2-9689-DD5A41A63CFE}"/>
              </a:ext>
            </a:extLst>
          </p:cNvPr>
          <p:cNvSpPr>
            <a:spLocks noGrp="1"/>
          </p:cNvSpPr>
          <p:nvPr>
            <p:ph type="title"/>
          </p:nvPr>
        </p:nvSpPr>
        <p:spPr>
          <a:xfrm>
            <a:off x="1567777" y="548680"/>
            <a:ext cx="9782801" cy="1239837"/>
          </a:xfrm>
        </p:spPr>
        <p:txBody>
          <a:bodyPr>
            <a:normAutofit fontScale="90000"/>
          </a:bodyPr>
          <a:lstStyle/>
          <a:p>
            <a:r>
              <a:rPr lang="en-GB" b="1" i="0" dirty="0">
                <a:solidFill>
                  <a:srgbClr val="0D0D0D"/>
                </a:solidFill>
                <a:effectLst/>
                <a:highlight>
                  <a:srgbClr val="FFFFFF"/>
                </a:highlight>
                <a:latin typeface="Söhne"/>
              </a:rPr>
              <a:t>Analyse Vaccination Rates Across Different Countries(bar plot and boxplot)</a:t>
            </a:r>
            <a:br>
              <a:rPr lang="en-GB" b="1" i="0" dirty="0">
                <a:solidFill>
                  <a:srgbClr val="0D0D0D"/>
                </a:solidFill>
                <a:effectLst/>
                <a:highlight>
                  <a:srgbClr val="FFFFFF"/>
                </a:highlight>
                <a:latin typeface="Söhne"/>
              </a:rPr>
            </a:br>
            <a:br>
              <a:rPr lang="en-GB" b="1" i="0" dirty="0">
                <a:solidFill>
                  <a:srgbClr val="0D0D0D"/>
                </a:solidFill>
                <a:effectLst/>
                <a:highlight>
                  <a:srgbClr val="FFFFFF"/>
                </a:highlight>
                <a:latin typeface="Söhne"/>
              </a:rPr>
            </a:br>
            <a:endParaRPr lang="en-GB" dirty="0"/>
          </a:p>
        </p:txBody>
      </p:sp>
      <p:sp>
        <p:nvSpPr>
          <p:cNvPr id="8" name="TextBox 7">
            <a:extLst>
              <a:ext uri="{FF2B5EF4-FFF2-40B4-BE49-F238E27FC236}">
                <a16:creationId xmlns:a16="http://schemas.microsoft.com/office/drawing/2014/main" id="{7014738C-443C-3DD9-6FAA-F2625D0466D4}"/>
              </a:ext>
            </a:extLst>
          </p:cNvPr>
          <p:cNvSpPr txBox="1"/>
          <p:nvPr/>
        </p:nvSpPr>
        <p:spPr>
          <a:xfrm>
            <a:off x="1567777" y="797718"/>
            <a:ext cx="4526635" cy="2523768"/>
          </a:xfrm>
          <a:prstGeom prst="rect">
            <a:avLst/>
          </a:prstGeom>
          <a:noFill/>
        </p:spPr>
        <p:txBody>
          <a:bodyPr wrap="square">
            <a:spAutoFit/>
          </a:bodyPr>
          <a:lstStyle/>
          <a:p>
            <a:pPr algn="l"/>
            <a:r>
              <a:rPr lang="en-GB" sz="2000" b="1" i="0" dirty="0">
                <a:solidFill>
                  <a:srgbClr val="0D0D0D"/>
                </a:solidFill>
                <a:effectLst/>
                <a:highlight>
                  <a:srgbClr val="FFFFFF"/>
                </a:highlight>
                <a:latin typeface="Söhne"/>
              </a:rPr>
              <a:t>Interpretation</a:t>
            </a:r>
            <a:r>
              <a:rPr lang="en-GB" sz="2000" b="0" i="0" dirty="0">
                <a:solidFill>
                  <a:srgbClr val="0D0D0D"/>
                </a:solidFill>
                <a:effectLst/>
                <a:highlight>
                  <a:srgbClr val="FFFFFF"/>
                </a:highlight>
                <a:latin typeface="Söhne"/>
              </a:rPr>
              <a:t>:</a:t>
            </a:r>
          </a:p>
          <a:p>
            <a:pPr algn="l">
              <a:buFont typeface="Arial" panose="020B0604020202020204" pitchFamily="34" charset="0"/>
              <a:buChar char="•"/>
            </a:pPr>
            <a:r>
              <a:rPr lang="en-GB" sz="2000" b="0" i="0" dirty="0">
                <a:solidFill>
                  <a:srgbClr val="0D0D0D"/>
                </a:solidFill>
                <a:effectLst/>
                <a:highlight>
                  <a:srgbClr val="FFFFFF"/>
                </a:highlight>
                <a:latin typeface="Söhne"/>
              </a:rPr>
              <a:t>Assess whether higher vaccination rates correlate with lower infection rates and higher recovery rates.</a:t>
            </a:r>
          </a:p>
          <a:p>
            <a:pPr algn="l">
              <a:buFont typeface="Arial" panose="020B0604020202020204" pitchFamily="34" charset="0"/>
              <a:buChar char="•"/>
            </a:pPr>
            <a:r>
              <a:rPr lang="en-GB" sz="2000" b="0" i="0" dirty="0">
                <a:solidFill>
                  <a:srgbClr val="0D0D0D"/>
                </a:solidFill>
                <a:effectLst/>
                <a:highlight>
                  <a:srgbClr val="FFFFFF"/>
                </a:highlight>
                <a:latin typeface="Söhne"/>
              </a:rPr>
              <a:t>Identify any anomalies or outliers and investigate possible reasons, such as new variants or public health interventions.</a:t>
            </a:r>
          </a:p>
          <a:p>
            <a:pPr algn="l">
              <a:buFont typeface="Arial" panose="020B0604020202020204" pitchFamily="34" charset="0"/>
              <a:buChar char="•"/>
            </a:pPr>
            <a:endParaRPr lang="en-GB" b="0" i="0" dirty="0">
              <a:solidFill>
                <a:srgbClr val="0D0D0D"/>
              </a:solidFill>
              <a:effectLst/>
              <a:highlight>
                <a:srgbClr val="FFFFFF"/>
              </a:highlight>
              <a:latin typeface="Söhne"/>
            </a:endParaRPr>
          </a:p>
        </p:txBody>
      </p:sp>
      <p:pic>
        <p:nvPicPr>
          <p:cNvPr id="9" name="Picture 8">
            <a:extLst>
              <a:ext uri="{FF2B5EF4-FFF2-40B4-BE49-F238E27FC236}">
                <a16:creationId xmlns:a16="http://schemas.microsoft.com/office/drawing/2014/main" id="{90A1B389-50B5-C216-05F1-DD5731870B18}"/>
              </a:ext>
            </a:extLst>
          </p:cNvPr>
          <p:cNvPicPr>
            <a:picLocks noChangeAspect="1"/>
          </p:cNvPicPr>
          <p:nvPr/>
        </p:nvPicPr>
        <p:blipFill>
          <a:blip r:embed="rId2"/>
          <a:stretch>
            <a:fillRect/>
          </a:stretch>
        </p:blipFill>
        <p:spPr>
          <a:xfrm>
            <a:off x="6238428" y="980728"/>
            <a:ext cx="5467350" cy="2736304"/>
          </a:xfrm>
          <a:prstGeom prst="rect">
            <a:avLst/>
          </a:prstGeom>
        </p:spPr>
      </p:pic>
      <p:pic>
        <p:nvPicPr>
          <p:cNvPr id="4" name="Picture 3">
            <a:extLst>
              <a:ext uri="{FF2B5EF4-FFF2-40B4-BE49-F238E27FC236}">
                <a16:creationId xmlns:a16="http://schemas.microsoft.com/office/drawing/2014/main" id="{DB5679A0-B0FD-39B6-EBC9-41C2C435B2B7}"/>
              </a:ext>
            </a:extLst>
          </p:cNvPr>
          <p:cNvPicPr>
            <a:picLocks noChangeAspect="1"/>
          </p:cNvPicPr>
          <p:nvPr/>
        </p:nvPicPr>
        <p:blipFill>
          <a:blip r:embed="rId3"/>
          <a:stretch>
            <a:fillRect/>
          </a:stretch>
        </p:blipFill>
        <p:spPr>
          <a:xfrm>
            <a:off x="1290611" y="3536515"/>
            <a:ext cx="4657725" cy="3400425"/>
          </a:xfrm>
          <a:prstGeom prst="rect">
            <a:avLst/>
          </a:prstGeom>
        </p:spPr>
      </p:pic>
      <p:sp>
        <p:nvSpPr>
          <p:cNvPr id="6" name="TextBox 5">
            <a:extLst>
              <a:ext uri="{FF2B5EF4-FFF2-40B4-BE49-F238E27FC236}">
                <a16:creationId xmlns:a16="http://schemas.microsoft.com/office/drawing/2014/main" id="{DBC8F04F-EF06-C965-2289-C578D57B9A5C}"/>
              </a:ext>
            </a:extLst>
          </p:cNvPr>
          <p:cNvSpPr txBox="1"/>
          <p:nvPr/>
        </p:nvSpPr>
        <p:spPr>
          <a:xfrm>
            <a:off x="6094412" y="4590396"/>
            <a:ext cx="4657725" cy="1200329"/>
          </a:xfrm>
          <a:prstGeom prst="rect">
            <a:avLst/>
          </a:prstGeom>
          <a:noFill/>
        </p:spPr>
        <p:txBody>
          <a:bodyPr wrap="square">
            <a:spAutoFit/>
          </a:bodyPr>
          <a:lstStyle/>
          <a:p>
            <a:r>
              <a:rPr lang="en-GB" b="0" i="0" dirty="0">
                <a:solidFill>
                  <a:srgbClr val="0D0D0D"/>
                </a:solidFill>
                <a:effectLst/>
                <a:highlight>
                  <a:srgbClr val="FFFFFF"/>
                </a:highlight>
                <a:latin typeface="Söhne"/>
              </a:rPr>
              <a:t>Boxplots provide a summary of the distribution of a dataset. They display the median, quartiles, and potential outliers. (year and different country)</a:t>
            </a:r>
            <a:endParaRPr lang="en-GB" dirty="0"/>
          </a:p>
        </p:txBody>
      </p:sp>
    </p:spTree>
    <p:extLst>
      <p:ext uri="{BB962C8B-B14F-4D97-AF65-F5344CB8AC3E}">
        <p14:creationId xmlns:p14="http://schemas.microsoft.com/office/powerpoint/2010/main" val="370265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BD21-EFF3-23A1-EBFE-79F65103044A}"/>
              </a:ext>
            </a:extLst>
          </p:cNvPr>
          <p:cNvSpPr>
            <a:spLocks noGrp="1"/>
          </p:cNvSpPr>
          <p:nvPr>
            <p:ph type="title"/>
          </p:nvPr>
        </p:nvSpPr>
        <p:spPr/>
        <p:txBody>
          <a:bodyPr>
            <a:normAutofit fontScale="90000"/>
          </a:bodyPr>
          <a:lstStyle/>
          <a:p>
            <a:r>
              <a:rPr lang="en-GB" b="1" i="0" dirty="0">
                <a:effectLst/>
                <a:highlight>
                  <a:srgbClr val="FFFFFF"/>
                </a:highlight>
                <a:latin typeface="system-ui"/>
              </a:rPr>
              <a:t>correlations between vaccination metrics for different age groups using a heatmap visualization</a:t>
            </a:r>
            <a:r>
              <a:rPr lang="en-GB" b="1" dirty="0">
                <a:highlight>
                  <a:srgbClr val="FFFFFF"/>
                </a:highlight>
                <a:latin typeface="system-ui"/>
              </a:rPr>
              <a:t> </a:t>
            </a:r>
            <a:r>
              <a:rPr lang="en-GB" b="1" i="0" dirty="0">
                <a:effectLst/>
                <a:highlight>
                  <a:srgbClr val="FFFFFF"/>
                </a:highlight>
                <a:latin typeface="system-ui"/>
              </a:rPr>
              <a:t>and </a:t>
            </a:r>
            <a:r>
              <a:rPr lang="en-GB" b="1" i="0" dirty="0">
                <a:solidFill>
                  <a:srgbClr val="0D0D0D"/>
                </a:solidFill>
                <a:effectLst/>
                <a:highlight>
                  <a:srgbClr val="FFFFFF"/>
                </a:highlight>
                <a:latin typeface="Söhne"/>
              </a:rPr>
              <a:t>Violin Plot</a:t>
            </a:r>
            <a:br>
              <a:rPr lang="en-GB" b="1" i="0" dirty="0">
                <a:solidFill>
                  <a:srgbClr val="0D0D0D"/>
                </a:solidFill>
                <a:effectLst/>
                <a:highlight>
                  <a:srgbClr val="FFFFFF"/>
                </a:highlight>
                <a:latin typeface="Söhne"/>
              </a:rPr>
            </a:br>
            <a:endParaRPr lang="en-GB" dirty="0"/>
          </a:p>
        </p:txBody>
      </p:sp>
      <p:pic>
        <p:nvPicPr>
          <p:cNvPr id="5" name="Content Placeholder 4">
            <a:extLst>
              <a:ext uri="{FF2B5EF4-FFF2-40B4-BE49-F238E27FC236}">
                <a16:creationId xmlns:a16="http://schemas.microsoft.com/office/drawing/2014/main" id="{1A983379-B510-317A-F738-854F138BE524}"/>
              </a:ext>
            </a:extLst>
          </p:cNvPr>
          <p:cNvPicPr>
            <a:picLocks noGrp="1" noChangeAspect="1"/>
          </p:cNvPicPr>
          <p:nvPr>
            <p:ph idx="1"/>
          </p:nvPr>
        </p:nvPicPr>
        <p:blipFill>
          <a:blip r:embed="rId2"/>
          <a:stretch>
            <a:fillRect/>
          </a:stretch>
        </p:blipFill>
        <p:spPr>
          <a:xfrm>
            <a:off x="5894177" y="1104584"/>
            <a:ext cx="5610225" cy="2913255"/>
          </a:xfrm>
        </p:spPr>
      </p:pic>
      <p:sp>
        <p:nvSpPr>
          <p:cNvPr id="4" name="TextBox 3">
            <a:extLst>
              <a:ext uri="{FF2B5EF4-FFF2-40B4-BE49-F238E27FC236}">
                <a16:creationId xmlns:a16="http://schemas.microsoft.com/office/drawing/2014/main" id="{B670B95D-C003-2710-5292-22DA16310A7E}"/>
              </a:ext>
            </a:extLst>
          </p:cNvPr>
          <p:cNvSpPr txBox="1"/>
          <p:nvPr/>
        </p:nvSpPr>
        <p:spPr>
          <a:xfrm>
            <a:off x="1413892" y="1916832"/>
            <a:ext cx="4464496" cy="923330"/>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Heat Maps</a:t>
            </a:r>
            <a:r>
              <a:rPr lang="en-GB" b="0" i="0" dirty="0">
                <a:solidFill>
                  <a:srgbClr val="0D0D0D"/>
                </a:solidFill>
                <a:effectLst/>
                <a:highlight>
                  <a:srgbClr val="FFFFFF"/>
                </a:highlight>
                <a:latin typeface="Söhne"/>
              </a:rPr>
              <a:t>: Heat maps can illustrate the intensity of COVID-19 cases and vaccinations across different age  coverage.</a:t>
            </a:r>
          </a:p>
        </p:txBody>
      </p:sp>
      <p:pic>
        <p:nvPicPr>
          <p:cNvPr id="13" name="Picture 12">
            <a:extLst>
              <a:ext uri="{FF2B5EF4-FFF2-40B4-BE49-F238E27FC236}">
                <a16:creationId xmlns:a16="http://schemas.microsoft.com/office/drawing/2014/main" id="{63ECEB8E-E180-E913-2B47-FD7615D4B55E}"/>
              </a:ext>
            </a:extLst>
          </p:cNvPr>
          <p:cNvPicPr>
            <a:picLocks noChangeAspect="1"/>
          </p:cNvPicPr>
          <p:nvPr/>
        </p:nvPicPr>
        <p:blipFill>
          <a:blip r:embed="rId3"/>
          <a:stretch>
            <a:fillRect/>
          </a:stretch>
        </p:blipFill>
        <p:spPr>
          <a:xfrm>
            <a:off x="1197868" y="3645024"/>
            <a:ext cx="4324350" cy="3400425"/>
          </a:xfrm>
          <a:prstGeom prst="rect">
            <a:avLst/>
          </a:prstGeom>
        </p:spPr>
      </p:pic>
      <p:sp>
        <p:nvSpPr>
          <p:cNvPr id="6" name="TextBox 5">
            <a:extLst>
              <a:ext uri="{FF2B5EF4-FFF2-40B4-BE49-F238E27FC236}">
                <a16:creationId xmlns:a16="http://schemas.microsoft.com/office/drawing/2014/main" id="{FA4D3906-DFB5-6F89-B703-11BC40E03033}"/>
              </a:ext>
            </a:extLst>
          </p:cNvPr>
          <p:cNvSpPr txBox="1"/>
          <p:nvPr/>
        </p:nvSpPr>
        <p:spPr>
          <a:xfrm>
            <a:off x="6666607" y="4822701"/>
            <a:ext cx="4709629" cy="923330"/>
          </a:xfrm>
          <a:prstGeom prst="rect">
            <a:avLst/>
          </a:prstGeom>
          <a:noFill/>
        </p:spPr>
        <p:txBody>
          <a:bodyPr wrap="square">
            <a:spAutoFit/>
          </a:bodyPr>
          <a:lstStyle/>
          <a:p>
            <a:r>
              <a:rPr lang="en-GB" sz="1800" b="1" i="0" dirty="0">
                <a:solidFill>
                  <a:srgbClr val="0D0D0D"/>
                </a:solidFill>
                <a:effectLst/>
                <a:highlight>
                  <a:srgbClr val="FFFFFF"/>
                </a:highlight>
                <a:latin typeface="Söhne"/>
              </a:rPr>
              <a:t>Violin plots  </a:t>
            </a:r>
            <a:r>
              <a:rPr lang="en-GB" sz="1800" b="0" i="0" dirty="0">
                <a:solidFill>
                  <a:srgbClr val="0D0D0D"/>
                </a:solidFill>
                <a:effectLst/>
                <a:highlight>
                  <a:srgbClr val="FFFFFF"/>
                </a:highlight>
                <a:latin typeface="Söhne"/>
              </a:rPr>
              <a:t>show the distribution of data across different country and provide a visual representation of data density.</a:t>
            </a:r>
            <a:endParaRPr lang="en-GB" sz="1800" dirty="0"/>
          </a:p>
        </p:txBody>
      </p:sp>
    </p:spTree>
    <p:extLst>
      <p:ext uri="{BB962C8B-B14F-4D97-AF65-F5344CB8AC3E}">
        <p14:creationId xmlns:p14="http://schemas.microsoft.com/office/powerpoint/2010/main" val="373102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s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356_TF02787947.potx" id="{AA186DDE-566F-42C5-8CB6-F35A993DED74}" vid="{3356CA41-5E73-44D9-87F2-E9382460180D}"/>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Maths education presentation with Pi (widescreen)</Template>
  <TotalTime>905</TotalTime>
  <Words>1160</Words>
  <Application>Microsoft Office PowerPoint</Application>
  <PresentationFormat>Custom</PresentationFormat>
  <Paragraphs>81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Euphemia</vt:lpstr>
      <vt:lpstr>Söhne</vt:lpstr>
      <vt:lpstr>system-ui</vt:lpstr>
      <vt:lpstr>Wingdings</vt:lpstr>
      <vt:lpstr>Maths 16x9</vt:lpstr>
      <vt:lpstr>Understanding COVID-19: Analysis of Cases and Vaccination Rates</vt:lpstr>
      <vt:lpstr> Objectives of the analysis</vt:lpstr>
      <vt:lpstr>PowerPoint Presentation</vt:lpstr>
      <vt:lpstr>Methodology, Tools, Analysis Framework  </vt:lpstr>
      <vt:lpstr>     </vt:lpstr>
      <vt:lpstr>Interactive dashboard using (Bar chart)to visualize vaccination rates  across different age groups for various countries . (Vaccination  by Age Group [2020-2024)</vt:lpstr>
      <vt:lpstr>. Analyse Vaccination Rates Across Different Countries </vt:lpstr>
      <vt:lpstr>Analyse Vaccination Rates Across Different Countries(bar plot and boxplot)  </vt:lpstr>
      <vt:lpstr>correlations between vaccination metrics for different age groups using a heatmap visualization and Violin Plot </vt:lpstr>
      <vt:lpstr>Analysing Histplot and Scatter Plot</vt:lpstr>
      <vt:lpstr>Box plot to visualize the distribution of total vaccinations across different  years[2020-204] </vt:lpstr>
      <vt:lpstr>Analysing by Facet Grid and Heatmap test case over year(2020-2024)</vt:lpstr>
      <vt:lpstr>Analysing by lineplot and Pairplot</vt:lpstr>
      <vt:lpstr>Geographic Distribution of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COVID-19: Analysis of Cases and Vaccination Rates</dc:title>
  <dc:creator>Bratati Chakraborti</dc:creator>
  <cp:lastModifiedBy>Bratati</cp:lastModifiedBy>
  <cp:revision>46</cp:revision>
  <dcterms:created xsi:type="dcterms:W3CDTF">2024-05-20T08:36:30Z</dcterms:created>
  <dcterms:modified xsi:type="dcterms:W3CDTF">2024-05-21T19:59:51Z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