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60" r:id="rId3"/>
    <p:sldId id="259" r:id="rId4"/>
    <p:sldId id="261" r:id="rId5"/>
    <p:sldId id="262" r:id="rId6"/>
    <p:sldId id="263" r:id="rId7"/>
    <p:sldId id="264" r:id="rId8"/>
    <p:sldId id="265" r:id="rId9"/>
    <p:sldId id="266" r:id="rId10"/>
    <p:sldId id="269" r:id="rId11"/>
    <p:sldId id="271" r:id="rId12"/>
    <p:sldId id="273" r:id="rId13"/>
    <p:sldId id="275" r:id="rId14"/>
    <p:sldId id="276" r:id="rId15"/>
    <p:sldId id="285" r:id="rId16"/>
    <p:sldId id="284"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2" d="100"/>
          <a:sy n="72"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072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582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386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8259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989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1241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4861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828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9305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77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910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988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312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510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496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086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110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400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17455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updatedFirma_data%20dictionary%20(3)%20(1).xlsx"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lfanetz.de/index.php/apps/files/?dir=/KLR-164/Projektarbeit%20-%20Gruppe%2001/04%20Datawarehouse&amp;openfile=8495805"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FFBE7-30A3-EF8E-727C-94DC72928EAE}"/>
              </a:ext>
            </a:extLst>
          </p:cNvPr>
          <p:cNvSpPr>
            <a:spLocks noGrp="1"/>
          </p:cNvSpPr>
          <p:nvPr>
            <p:ph type="title"/>
          </p:nvPr>
        </p:nvSpPr>
        <p:spPr>
          <a:xfrm>
            <a:off x="1454303" y="137651"/>
            <a:ext cx="6808173" cy="1465007"/>
          </a:xfrm>
        </p:spPr>
        <p:txBody>
          <a:bodyPr>
            <a:normAutofit/>
          </a:bodyPr>
          <a:lstStyle/>
          <a:p>
            <a:pPr marL="571500" indent="-571500">
              <a:buFont typeface="Wingdings"/>
              <a:buChar char="§"/>
            </a:pPr>
            <a:r>
              <a:rPr lang="de-DE" b="1" dirty="0">
                <a:latin typeface="Consolas"/>
              </a:rPr>
              <a:t>Projektarbeit Data-Engineer</a:t>
            </a:r>
            <a:br>
              <a:rPr lang="de-DE" b="1" dirty="0">
                <a:latin typeface="Consolas"/>
              </a:rPr>
            </a:br>
            <a:endParaRPr lang="de-DE">
              <a:latin typeface="Consolas"/>
            </a:endParaRPr>
          </a:p>
        </p:txBody>
      </p:sp>
      <p:sp>
        <p:nvSpPr>
          <p:cNvPr id="3" name="Inhaltsplatzhalter 2">
            <a:extLst>
              <a:ext uri="{FF2B5EF4-FFF2-40B4-BE49-F238E27FC236}">
                <a16:creationId xmlns:a16="http://schemas.microsoft.com/office/drawing/2014/main" id="{2598C652-5270-F130-FADF-1C4E5BC4ACDF}"/>
              </a:ext>
            </a:extLst>
          </p:cNvPr>
          <p:cNvSpPr>
            <a:spLocks noGrp="1"/>
          </p:cNvSpPr>
          <p:nvPr>
            <p:ph idx="1"/>
          </p:nvPr>
        </p:nvSpPr>
        <p:spPr>
          <a:xfrm>
            <a:off x="6232968" y="710380"/>
            <a:ext cx="5405248" cy="4159046"/>
          </a:xfrm>
        </p:spPr>
        <p:txBody>
          <a:bodyPr vert="horz" lIns="91440" tIns="45720" rIns="91440" bIns="45720" rtlCol="0" anchor="t">
            <a:normAutofit/>
          </a:bodyPr>
          <a:lstStyle/>
          <a:p>
            <a:endParaRPr lang="de-DE"/>
          </a:p>
          <a:p>
            <a:endParaRPr lang="de-DE" dirty="0"/>
          </a:p>
          <a:p>
            <a:r>
              <a:rPr lang="de-DE" b="1" dirty="0">
                <a:ea typeface="+mn-lt"/>
                <a:cs typeface="+mn-lt"/>
              </a:rPr>
              <a:t>Externe Berater für den Kölner Immobilienmakler "Real Estate" Digitalisierung der betrieblichen Abläufe Entwicklung eines Datenmodells und Prototyps für die Datenbank</a:t>
            </a:r>
            <a:endParaRPr lang="de-DE" b="1" dirty="0"/>
          </a:p>
          <a:p>
            <a:endParaRPr lang="de-DE" b="1" dirty="0"/>
          </a:p>
          <a:p>
            <a:endParaRPr lang="de-DE" b="1" dirty="0"/>
          </a:p>
          <a:p>
            <a:endParaRPr lang="de-DE" b="1" dirty="0"/>
          </a:p>
          <a:p>
            <a:endParaRPr lang="de-DE" b="1" dirty="0"/>
          </a:p>
          <a:p>
            <a:endParaRPr lang="de-DE" b="1" dirty="0"/>
          </a:p>
        </p:txBody>
      </p:sp>
      <p:sp>
        <p:nvSpPr>
          <p:cNvPr id="4" name="Textplatzhalter 3">
            <a:extLst>
              <a:ext uri="{FF2B5EF4-FFF2-40B4-BE49-F238E27FC236}">
                <a16:creationId xmlns:a16="http://schemas.microsoft.com/office/drawing/2014/main" id="{40A891E3-0AEF-6463-02E0-4542251394BD}"/>
              </a:ext>
            </a:extLst>
          </p:cNvPr>
          <p:cNvSpPr>
            <a:spLocks noGrp="1"/>
          </p:cNvSpPr>
          <p:nvPr>
            <p:ph type="body" sz="half" idx="2"/>
          </p:nvPr>
        </p:nvSpPr>
        <p:spPr>
          <a:xfrm>
            <a:off x="329023" y="1644446"/>
            <a:ext cx="5958023" cy="3438832"/>
          </a:xfrm>
        </p:spPr>
        <p:txBody>
          <a:bodyPr vert="horz" lIns="91440" tIns="45720" rIns="91440" bIns="45720" rtlCol="0" anchor="t">
            <a:normAutofit fontScale="92500" lnSpcReduction="10000"/>
          </a:bodyPr>
          <a:lstStyle/>
          <a:p>
            <a:pPr marL="342900" indent="-342900">
              <a:buFont typeface="Arial"/>
              <a:buChar char="•"/>
            </a:pPr>
            <a:r>
              <a:rPr lang="de-DE" sz="2400" b="1" dirty="0">
                <a:latin typeface="Consolas"/>
              </a:rPr>
              <a:t>Gruppe 2</a:t>
            </a:r>
            <a:br>
              <a:rPr lang="de-DE" sz="2400" b="1" dirty="0">
                <a:latin typeface="Consolas"/>
              </a:rPr>
            </a:br>
            <a:br>
              <a:rPr lang="de-DE" sz="2400" b="1" dirty="0">
                <a:latin typeface="Consolas"/>
              </a:rPr>
            </a:br>
            <a:r>
              <a:rPr lang="de-DE" sz="2400" b="1" dirty="0">
                <a:latin typeface="Consolas"/>
              </a:rPr>
              <a:t>Bratati Chakraborti</a:t>
            </a:r>
            <a:br>
              <a:rPr lang="de-DE" sz="2400" b="1" dirty="0">
                <a:latin typeface="Consolas"/>
              </a:rPr>
            </a:br>
            <a:r>
              <a:rPr lang="de-DE" sz="2400" b="1" dirty="0" err="1">
                <a:latin typeface="Consolas"/>
              </a:rPr>
              <a:t>Subashini</a:t>
            </a:r>
            <a:r>
              <a:rPr lang="de-DE" sz="2400" b="1" dirty="0">
                <a:latin typeface="Consolas"/>
              </a:rPr>
              <a:t> </a:t>
            </a:r>
            <a:r>
              <a:rPr lang="de-DE" sz="2400" b="1" dirty="0" err="1">
                <a:latin typeface="Consolas"/>
              </a:rPr>
              <a:t>Anbu</a:t>
            </a:r>
            <a:r>
              <a:rPr lang="de-DE" sz="2400" b="1" dirty="0">
                <a:latin typeface="Arial"/>
                <a:cs typeface="Arial"/>
              </a:rPr>
              <a:t> </a:t>
            </a:r>
            <a:endParaRPr lang="de-DE" dirty="0"/>
          </a:p>
          <a:p>
            <a:pPr marL="342900" indent="-342900">
              <a:buChar char="•"/>
            </a:pPr>
            <a:endParaRPr lang="de-DE" sz="2400" b="1" dirty="0"/>
          </a:p>
          <a:p>
            <a:pPr marL="342900" indent="-342900">
              <a:buChar char="•"/>
            </a:pPr>
            <a:endParaRPr lang="de-DE" sz="2400" b="1" dirty="0"/>
          </a:p>
          <a:p>
            <a:pPr marL="342900" indent="-342900">
              <a:buChar char="•"/>
            </a:pPr>
            <a:endParaRPr lang="de-DE" sz="2400" b="1" dirty="0"/>
          </a:p>
          <a:p>
            <a:pPr marL="342900" indent="-342900">
              <a:buChar char="•"/>
            </a:pPr>
            <a:endParaRPr lang="de-DE" sz="2400" b="1" dirty="0"/>
          </a:p>
          <a:p>
            <a:pPr marL="342900" indent="-342900">
              <a:buChar char="•"/>
            </a:pPr>
            <a:r>
              <a:rPr lang="de-DE" dirty="0"/>
              <a:t>27.03.2024</a:t>
            </a:r>
            <a:endParaRPr lang="de-DE" b="1" dirty="0"/>
          </a:p>
        </p:txBody>
      </p:sp>
    </p:spTree>
    <p:extLst>
      <p:ext uri="{BB962C8B-B14F-4D97-AF65-F5344CB8AC3E}">
        <p14:creationId xmlns:p14="http://schemas.microsoft.com/office/powerpoint/2010/main" val="110780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609755" y="273423"/>
            <a:ext cx="10970865" cy="1144195"/>
          </a:xfrm>
          <a:prstGeom prst="rect">
            <a:avLst/>
          </a:prstGeom>
          <a:noFill/>
          <a:ln w="0">
            <a:noFill/>
          </a:ln>
        </p:spPr>
        <p:txBody>
          <a:bodyPr lIns="0" tIns="0" rIns="0" b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err="1">
                <a:ln>
                  <a:noFill/>
                </a:ln>
                <a:solidFill>
                  <a:srgbClr val="1F1F1F"/>
                </a:solidFill>
                <a:effectLst/>
                <a:latin typeface="Arial" panose="020B0604020202020204" pitchFamily="34" charset="0"/>
              </a:rPr>
              <a:t>Anforderungen</a:t>
            </a:r>
            <a:r>
              <a:rPr kumimoji="0" lang="en-GB" altLang="en-US" sz="2800" b="1" i="0" u="none" strike="noStrike" cap="none" normalizeH="0" baseline="0" dirty="0">
                <a:ln>
                  <a:noFill/>
                </a:ln>
                <a:solidFill>
                  <a:srgbClr val="1F1F1F"/>
                </a:solidFill>
                <a:effectLst/>
                <a:latin typeface="Arial" panose="020B0604020202020204" pitchFamily="34" charset="0"/>
              </a:rPr>
              <a:t> für das </a:t>
            </a:r>
            <a:r>
              <a:rPr kumimoji="0" lang="en-GB" altLang="en-US" sz="2800" b="1" i="0" u="none" strike="noStrike" cap="none" normalizeH="0" baseline="0" dirty="0" err="1">
                <a:ln>
                  <a:noFill/>
                </a:ln>
                <a:solidFill>
                  <a:srgbClr val="1F1F1F"/>
                </a:solidFill>
                <a:effectLst/>
                <a:latin typeface="Arial" panose="020B0604020202020204" pitchFamily="34" charset="0"/>
              </a:rPr>
              <a:t>Projekt</a:t>
            </a:r>
            <a:r>
              <a:rPr kumimoji="0" lang="en-GB" altLang="en-US" sz="2800" b="1" i="0" u="none" strike="noStrike" cap="none" normalizeH="0" baseline="0" dirty="0">
                <a:ln>
                  <a:noFill/>
                </a:ln>
                <a:solidFill>
                  <a:srgbClr val="1F1F1F"/>
                </a:solidFill>
                <a:effectLst/>
                <a:latin typeface="Arial" panose="020B0604020202020204" pitchFamily="34" charset="0"/>
              </a:rPr>
              <a:t> der </a:t>
            </a:r>
            <a:r>
              <a:rPr kumimoji="0" lang="en-GB" altLang="en-US" sz="2800" b="1" i="0" u="none" strike="noStrike" cap="none" normalizeH="0" baseline="0" dirty="0" err="1">
                <a:ln>
                  <a:noFill/>
                </a:ln>
                <a:solidFill>
                  <a:srgbClr val="1F1F1F"/>
                </a:solidFill>
                <a:effectLst/>
                <a:latin typeface="Arial" panose="020B0604020202020204" pitchFamily="34" charset="0"/>
              </a:rPr>
              <a:t>Kölner</a:t>
            </a:r>
            <a:r>
              <a:rPr kumimoji="0" lang="en-GB" altLang="en-US" sz="2800" b="1" i="0" u="none" strike="noStrike" cap="none" normalizeH="0" baseline="0" dirty="0">
                <a:ln>
                  <a:noFill/>
                </a:ln>
                <a:solidFill>
                  <a:srgbClr val="1F1F1F"/>
                </a:solidFill>
                <a:effectLst/>
                <a:latin typeface="Arial" panose="020B0604020202020204" pitchFamily="34" charset="0"/>
              </a:rPr>
              <a:t> </a:t>
            </a:r>
            <a:r>
              <a:rPr kumimoji="0" lang="en-GB" altLang="en-US" sz="2800" b="1" i="0" u="none" strike="noStrike" cap="none" normalizeH="0" baseline="0" dirty="0" err="1">
                <a:ln>
                  <a:noFill/>
                </a:ln>
                <a:solidFill>
                  <a:srgbClr val="1F1F1F"/>
                </a:solidFill>
                <a:effectLst/>
                <a:latin typeface="Arial" panose="020B0604020202020204" pitchFamily="34" charset="0"/>
              </a:rPr>
              <a:t>Immobilienfirma</a:t>
            </a:r>
            <a:r>
              <a:rPr kumimoji="0" lang="en-GB" altLang="en-US" sz="2800" b="1" i="0" u="none" strike="noStrike" cap="none" normalizeH="0" baseline="0" dirty="0">
                <a:ln>
                  <a:noFill/>
                </a:ln>
                <a:solidFill>
                  <a:srgbClr val="1F1F1F"/>
                </a:solidFill>
                <a:effectLst/>
                <a:latin typeface="Arial" panose="020B0604020202020204" pitchFamily="34" charset="0"/>
              </a:rPr>
              <a:t> "Real Estate": </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
        <p:nvSpPr>
          <p:cNvPr id="30" name="PlaceHolder 2"/>
          <p:cNvSpPr>
            <a:spLocks noGrp="1"/>
          </p:cNvSpPr>
          <p:nvPr>
            <p:ph/>
          </p:nvPr>
        </p:nvSpPr>
        <p:spPr>
          <a:xfrm>
            <a:off x="610567" y="1417618"/>
            <a:ext cx="10970865" cy="3526695"/>
          </a:xfrm>
          <a:prstGeom prst="rect">
            <a:avLst/>
          </a:prstGeom>
          <a:noFill/>
          <a:ln w="0">
            <a:noFill/>
          </a:ln>
        </p:spPr>
        <p:txBody>
          <a:bodyPr lIns="0" tIns="0" rIns="0" bIns="0" anchor="t">
            <a:normAutofit fontScale="98888"/>
          </a:bodyPr>
          <a:lstStyle/>
          <a:p>
            <a:pPr marL="522461" indent="-391846">
              <a:spcBef>
                <a:spcPts val="1714"/>
              </a:spcBef>
              <a:buClr>
                <a:srgbClr val="000000"/>
              </a:buClr>
              <a:buSzPct val="45000"/>
              <a:buFont typeface="Wingdings" charset="2"/>
              <a:buChar char=""/>
            </a:pPr>
            <a:endParaRPr lang="de-DE" sz="5800" b="1" dirty="0">
              <a:ln w="3175" cmpd="sng">
                <a:noFill/>
              </a:ln>
              <a:latin typeface="+mj-lt"/>
              <a:ea typeface="+mj-lt"/>
              <a:cs typeface="+mj-lt"/>
            </a:endParaRPr>
          </a:p>
          <a:p>
            <a:pPr>
              <a:buClr>
                <a:srgbClr val="000000"/>
              </a:buClr>
            </a:pPr>
            <a:r>
              <a:rPr lang="de-DE" sz="2200" b="1" dirty="0">
                <a:ea typeface="+mn-lt"/>
                <a:cs typeface="+mn-lt"/>
              </a:rPr>
              <a:t>Die Firma „Real </a:t>
            </a:r>
            <a:r>
              <a:rPr lang="de-DE" sz="2200" b="1" dirty="0" err="1">
                <a:ea typeface="+mn-lt"/>
                <a:cs typeface="+mn-lt"/>
              </a:rPr>
              <a:t>Estate“gibt</a:t>
            </a:r>
            <a:r>
              <a:rPr lang="de-DE" sz="2200" b="1" dirty="0">
                <a:ea typeface="+mn-lt"/>
                <a:cs typeface="+mn-lt"/>
              </a:rPr>
              <a:t> uns einige Anforderungen und ein Dokument mit den generelle Vorstellungen gesendet und wir werden diese auf der Grundlage dieser erfüllen. </a:t>
            </a:r>
          </a:p>
          <a:p>
            <a:pPr>
              <a:buClr>
                <a:srgbClr val="000000"/>
              </a:buClr>
            </a:pPr>
            <a:r>
              <a:rPr lang="de-DE" sz="2200" b="1" dirty="0">
                <a:ea typeface="+mn-lt"/>
                <a:cs typeface="+mn-lt"/>
              </a:rPr>
              <a:t>Wir haben mit dem Kunden gesprochen und seine Anforderungen erfüllt.</a:t>
            </a:r>
            <a:endParaRPr lang="en-US" sz="2200" b="1" dirty="0">
              <a:ea typeface="+mn-lt"/>
              <a:cs typeface="+mn-lt"/>
            </a:endParaRPr>
          </a:p>
        </p:txBody>
      </p:sp>
      <p:sp>
        <p:nvSpPr>
          <p:cNvPr id="4" name="PlaceHolder 3"/>
          <p:cNvSpPr>
            <a:spLocks noGrp="1"/>
          </p:cNvSpPr>
          <p:nvPr>
            <p:ph type="sldNum" idx="2"/>
          </p:nvPr>
        </p:nvSpPr>
        <p:spPr/>
        <p:txBody>
          <a:bodyPr/>
          <a:lstStyle/>
          <a:p>
            <a:fld id="{BF1ABB22-9248-4CE2-AD90-03C15EB8D26C}" type="slidenum">
              <a:t>10</a:t>
            </a:fld>
            <a:endParaRPr/>
          </a:p>
        </p:txBody>
      </p:sp>
      <p:sp>
        <p:nvSpPr>
          <p:cNvPr id="2" name="Rectangle 1">
            <a:extLst>
              <a:ext uri="{FF2B5EF4-FFF2-40B4-BE49-F238E27FC236}">
                <a16:creationId xmlns:a16="http://schemas.microsoft.com/office/drawing/2014/main" id="{ACD21388-1593-F95B-BC14-1C88650C4C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609755" y="273423"/>
            <a:ext cx="10970865" cy="1144195"/>
          </a:xfrm>
          <a:prstGeom prst="rect">
            <a:avLst/>
          </a:prstGeom>
          <a:noFill/>
          <a:ln w="0">
            <a:noFill/>
          </a:ln>
        </p:spPr>
        <p:txBody>
          <a:bodyPr lIns="0" tIns="0" rIns="0" b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rgbClr val="1F1F1F"/>
                </a:solidFill>
                <a:effectLst/>
                <a:latin typeface="Arial" panose="020B0604020202020204" pitchFamily="34" charset="0"/>
              </a:rPr>
              <a:t> </a:t>
            </a:r>
            <a:r>
              <a:rPr kumimoji="0" lang="en-GB" altLang="en-US" sz="2800" b="1" i="0" u="none" strike="noStrike" cap="none" normalizeH="0" baseline="0" dirty="0" err="1">
                <a:ln>
                  <a:noFill/>
                </a:ln>
                <a:solidFill>
                  <a:srgbClr val="1F1F1F"/>
                </a:solidFill>
                <a:effectLst/>
                <a:latin typeface="Arial" panose="020B0604020202020204" pitchFamily="34" charset="0"/>
              </a:rPr>
              <a:t>Zielsetzung</a:t>
            </a:r>
            <a:r>
              <a:rPr kumimoji="0" lang="en-GB" altLang="en-US" sz="2800" b="1" i="0" u="none" strike="noStrike" cap="none" normalizeH="0" baseline="0" dirty="0">
                <a:ln>
                  <a:noFill/>
                </a:ln>
                <a:solidFill>
                  <a:srgbClr val="1F1F1F"/>
                </a:solidFill>
                <a:effectLst/>
                <a:latin typeface="Arial" panose="020B0604020202020204" pitchFamily="34" charset="0"/>
              </a:rPr>
              <a:t> von </a:t>
            </a:r>
            <a:r>
              <a:rPr kumimoji="0" lang="en-GB" altLang="en-US" sz="2800" b="1" i="0" u="none" strike="noStrike" cap="none" normalizeH="0" baseline="0" dirty="0" err="1">
                <a:ln>
                  <a:noFill/>
                </a:ln>
                <a:solidFill>
                  <a:srgbClr val="1F1F1F"/>
                </a:solidFill>
                <a:effectLst/>
                <a:latin typeface="Arial" panose="020B0604020202020204" pitchFamily="34" charset="0"/>
              </a:rPr>
              <a:t>Anforderungen</a:t>
            </a:r>
            <a:endParaRPr kumimoji="0" lang="en-GB" altLang="en-US" sz="2400" b="0" i="0" u="none" strike="noStrike" cap="none" normalizeH="0" baseline="0" dirty="0">
              <a:ln>
                <a:noFill/>
              </a:ln>
              <a:solidFill>
                <a:schemeClr val="tx1"/>
              </a:solidFill>
              <a:effectLst/>
            </a:endParaRPr>
          </a:p>
        </p:txBody>
      </p:sp>
      <p:sp>
        <p:nvSpPr>
          <p:cNvPr id="30" name="PlaceHolder 2"/>
          <p:cNvSpPr>
            <a:spLocks noGrp="1"/>
          </p:cNvSpPr>
          <p:nvPr>
            <p:ph/>
          </p:nvPr>
        </p:nvSpPr>
        <p:spPr>
          <a:xfrm>
            <a:off x="0" y="1417618"/>
            <a:ext cx="10970865" cy="3526695"/>
          </a:xfrm>
          <a:prstGeom prst="rect">
            <a:avLst/>
          </a:prstGeom>
          <a:noFill/>
          <a:ln w="0">
            <a:noFill/>
          </a:ln>
        </p:spPr>
        <p:txBody>
          <a:bodyPr lIns="0" tIns="0" rIns="0" bIns="0" anchor="t">
            <a:normAutofit fontScale="98888"/>
          </a:bodyPr>
          <a:lstStyle/>
          <a:p>
            <a:pPr marL="522461" indent="-391846">
              <a:spcBef>
                <a:spcPts val="1714"/>
              </a:spcBef>
              <a:buClr>
                <a:srgbClr val="000000"/>
              </a:buClr>
              <a:buSzPct val="45000"/>
              <a:buFont typeface="Wingdings" charset="2"/>
              <a:buChar char=""/>
            </a:pPr>
            <a:endParaRPr lang="de-DE" sz="5800" b="1" dirty="0">
              <a:ln w="3175" cmpd="sng">
                <a:noFill/>
              </a:ln>
              <a:latin typeface="+mj-lt"/>
              <a:ea typeface="+mj-lt"/>
              <a:cs typeface="+mj-lt"/>
            </a:endParaRPr>
          </a:p>
          <a:p>
            <a:pPr marL="522461" marR="0" lvl="0" indent="-391846" fontAlgn="base">
              <a:lnSpc>
                <a:spcPct val="80000"/>
              </a:lnSpc>
              <a:spcBef>
                <a:spcPts val="1714"/>
              </a:spcBef>
              <a:buClr>
                <a:srgbClr val="000000"/>
              </a:buClr>
              <a:buSzPct val="45000"/>
              <a:buFont typeface="Wingdings" charset="2"/>
              <a:buChar char=""/>
              <a:tabLst/>
            </a:pPr>
            <a:r>
              <a:rPr lang="en-GB" altLang="en-US" sz="2700" spc="-1" dirty="0" err="1">
                <a:solidFill>
                  <a:srgbClr val="000000"/>
                </a:solidFill>
                <a:latin typeface="Calibri"/>
              </a:rPr>
              <a:t>Digitalisierung</a:t>
            </a:r>
            <a:r>
              <a:rPr lang="en-GB" altLang="en-US" sz="2700" spc="-1" dirty="0">
                <a:solidFill>
                  <a:srgbClr val="000000"/>
                </a:solidFill>
                <a:latin typeface="Calibri"/>
              </a:rPr>
              <a:t> der </a:t>
            </a:r>
            <a:r>
              <a:rPr lang="en-GB" altLang="en-US" sz="2700" spc="-1" dirty="0" err="1">
                <a:solidFill>
                  <a:srgbClr val="000000"/>
                </a:solidFill>
                <a:latin typeface="Calibri"/>
              </a:rPr>
              <a:t>Geschäftsabläufe</a:t>
            </a:r>
            <a:endParaRPr lang="en-GB" altLang="en-US" sz="2700" spc="-1" dirty="0">
              <a:solidFill>
                <a:srgbClr val="000000"/>
              </a:solidFill>
              <a:latin typeface="Calibri"/>
            </a:endParaRPr>
          </a:p>
          <a:p>
            <a:pPr marL="522461" marR="0" lvl="0" indent="-391846" fontAlgn="base">
              <a:lnSpc>
                <a:spcPct val="80000"/>
              </a:lnSpc>
              <a:spcBef>
                <a:spcPts val="1714"/>
              </a:spcBef>
              <a:buClr>
                <a:srgbClr val="000000"/>
              </a:buClr>
              <a:buSzPct val="45000"/>
              <a:buFont typeface="Wingdings" charset="2"/>
              <a:buChar char=""/>
              <a:tabLst/>
            </a:pPr>
            <a:r>
              <a:rPr lang="en-GB" altLang="en-US" sz="2700" spc="-1" dirty="0" err="1">
                <a:solidFill>
                  <a:srgbClr val="000000"/>
                </a:solidFill>
                <a:latin typeface="Calibri"/>
              </a:rPr>
              <a:t>Abbild</a:t>
            </a:r>
            <a:r>
              <a:rPr lang="en-GB" altLang="en-US" sz="2700" spc="-1" dirty="0">
                <a:solidFill>
                  <a:srgbClr val="000000"/>
                </a:solidFill>
                <a:latin typeface="Calibri"/>
              </a:rPr>
              <a:t> in </a:t>
            </a:r>
            <a:r>
              <a:rPr lang="en-GB" altLang="en-US" sz="2700" spc="-1" dirty="0" err="1">
                <a:solidFill>
                  <a:srgbClr val="000000"/>
                </a:solidFill>
                <a:latin typeface="Calibri"/>
              </a:rPr>
              <a:t>einem</a:t>
            </a:r>
            <a:r>
              <a:rPr lang="en-GB" altLang="en-US" sz="2700" spc="-1" dirty="0">
                <a:solidFill>
                  <a:srgbClr val="000000"/>
                </a:solidFill>
                <a:latin typeface="Calibri"/>
              </a:rPr>
              <a:t> </a:t>
            </a:r>
            <a:r>
              <a:rPr lang="en-GB" altLang="en-US" sz="2700" spc="-1" dirty="0" err="1">
                <a:solidFill>
                  <a:srgbClr val="000000"/>
                </a:solidFill>
                <a:latin typeface="Calibri"/>
              </a:rPr>
              <a:t>integrierten</a:t>
            </a:r>
            <a:r>
              <a:rPr lang="en-GB" altLang="en-US" sz="2700" spc="-1" dirty="0">
                <a:solidFill>
                  <a:srgbClr val="000000"/>
                </a:solidFill>
                <a:latin typeface="Calibri"/>
              </a:rPr>
              <a:t> IT-System</a:t>
            </a:r>
          </a:p>
          <a:p>
            <a:pPr marL="522461" marR="0" lvl="0" indent="-391846" fontAlgn="base">
              <a:lnSpc>
                <a:spcPct val="80000"/>
              </a:lnSpc>
              <a:spcBef>
                <a:spcPts val="1714"/>
              </a:spcBef>
              <a:buClr>
                <a:srgbClr val="000000"/>
              </a:buClr>
              <a:buSzPct val="45000"/>
              <a:buFont typeface="Wingdings" charset="2"/>
              <a:buChar char=""/>
              <a:tabLst/>
            </a:pPr>
            <a:r>
              <a:rPr lang="en-GB" altLang="en-US" sz="2700" spc="-1" dirty="0" err="1">
                <a:solidFill>
                  <a:srgbClr val="000000"/>
                </a:solidFill>
                <a:latin typeface="Calibri"/>
              </a:rPr>
              <a:t>Konzeption</a:t>
            </a:r>
            <a:r>
              <a:rPr lang="en-GB" altLang="en-US" sz="2700" spc="-1" dirty="0">
                <a:solidFill>
                  <a:srgbClr val="000000"/>
                </a:solidFill>
                <a:latin typeface="Calibri"/>
              </a:rPr>
              <a:t> </a:t>
            </a:r>
            <a:r>
              <a:rPr lang="en-GB" altLang="en-US" sz="2700" spc="-1" dirty="0" err="1">
                <a:solidFill>
                  <a:srgbClr val="000000"/>
                </a:solidFill>
                <a:latin typeface="Calibri"/>
              </a:rPr>
              <a:t>eines</a:t>
            </a:r>
            <a:r>
              <a:rPr lang="en-GB" altLang="en-US" sz="2700" spc="-1" dirty="0">
                <a:solidFill>
                  <a:srgbClr val="000000"/>
                </a:solidFill>
                <a:latin typeface="Calibri"/>
              </a:rPr>
              <a:t> </a:t>
            </a:r>
            <a:r>
              <a:rPr lang="en-GB" altLang="en-US" sz="2700" spc="-1" dirty="0" err="1">
                <a:solidFill>
                  <a:srgbClr val="000000"/>
                </a:solidFill>
                <a:latin typeface="Calibri"/>
              </a:rPr>
              <a:t>Datenmodells</a:t>
            </a:r>
            <a:r>
              <a:rPr lang="en-GB" altLang="en-US" sz="2700" spc="-1" dirty="0">
                <a:solidFill>
                  <a:srgbClr val="000000"/>
                </a:solidFill>
                <a:latin typeface="Calibri"/>
              </a:rPr>
              <a:t> / </a:t>
            </a:r>
            <a:r>
              <a:rPr lang="en-GB" altLang="en-US" sz="2700" spc="-1" dirty="0" err="1">
                <a:solidFill>
                  <a:srgbClr val="000000"/>
                </a:solidFill>
                <a:latin typeface="Calibri"/>
              </a:rPr>
              <a:t>Datenbank</a:t>
            </a:r>
            <a:r>
              <a:rPr lang="en-GB" altLang="en-US" sz="2700" spc="-1" dirty="0">
                <a:solidFill>
                  <a:srgbClr val="000000"/>
                </a:solidFill>
                <a:latin typeface="Calibri"/>
              </a:rPr>
              <a:t> für die operative </a:t>
            </a:r>
            <a:r>
              <a:rPr lang="en-GB" altLang="en-US" sz="2700" spc="-1" dirty="0" err="1">
                <a:solidFill>
                  <a:srgbClr val="000000"/>
                </a:solidFill>
                <a:latin typeface="Calibri"/>
              </a:rPr>
              <a:t>Abwicklung</a:t>
            </a:r>
            <a:r>
              <a:rPr lang="en-GB" altLang="en-US" sz="2700" spc="-1" dirty="0">
                <a:solidFill>
                  <a:srgbClr val="000000"/>
                </a:solidFill>
                <a:latin typeface="Calibri"/>
              </a:rPr>
              <a:t> des </a:t>
            </a:r>
            <a:r>
              <a:rPr lang="en-GB" altLang="en-US" sz="2700" spc="-1" dirty="0" err="1">
                <a:solidFill>
                  <a:srgbClr val="000000"/>
                </a:solidFill>
                <a:latin typeface="Calibri"/>
              </a:rPr>
              <a:t>Tagesgeschäfts</a:t>
            </a:r>
            <a:endParaRPr lang="en-GB" altLang="en-US" sz="2700" spc="-1" dirty="0">
              <a:solidFill>
                <a:srgbClr val="000000"/>
              </a:solidFill>
              <a:latin typeface="Calibri"/>
            </a:endParaRPr>
          </a:p>
          <a:p>
            <a:pPr marL="522461" marR="0" lvl="0" indent="-391846" fontAlgn="base">
              <a:lnSpc>
                <a:spcPct val="80000"/>
              </a:lnSpc>
              <a:spcBef>
                <a:spcPts val="1714"/>
              </a:spcBef>
              <a:buClr>
                <a:srgbClr val="000000"/>
              </a:buClr>
              <a:buSzPct val="45000"/>
              <a:buFont typeface="Wingdings" charset="2"/>
              <a:buChar char=""/>
              <a:tabLst/>
            </a:pPr>
            <a:endParaRPr lang="en-GB" altLang="en-US" sz="2700" spc="-1" dirty="0">
              <a:solidFill>
                <a:srgbClr val="000000"/>
              </a:solidFill>
              <a:latin typeface="Calibri"/>
            </a:endParaRPr>
          </a:p>
        </p:txBody>
      </p:sp>
      <p:sp>
        <p:nvSpPr>
          <p:cNvPr id="4" name="PlaceHolder 3"/>
          <p:cNvSpPr>
            <a:spLocks noGrp="1"/>
          </p:cNvSpPr>
          <p:nvPr>
            <p:ph type="sldNum" idx="2"/>
          </p:nvPr>
        </p:nvSpPr>
        <p:spPr/>
        <p:txBody>
          <a:bodyPr/>
          <a:lstStyle/>
          <a:p>
            <a:fld id="{BF1ABB22-9248-4CE2-AD90-03C15EB8D26C}" type="slidenum">
              <a:t>11</a:t>
            </a:fld>
            <a:endParaRPr/>
          </a:p>
        </p:txBody>
      </p:sp>
      <p:sp>
        <p:nvSpPr>
          <p:cNvPr id="2" name="Rectangle 1">
            <a:extLst>
              <a:ext uri="{FF2B5EF4-FFF2-40B4-BE49-F238E27FC236}">
                <a16:creationId xmlns:a16="http://schemas.microsoft.com/office/drawing/2014/main" id="{ACD21388-1593-F95B-BC14-1C88650C4C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11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609755" y="273423"/>
            <a:ext cx="10970865" cy="1144195"/>
          </a:xfrm>
          <a:prstGeom prst="rect">
            <a:avLst/>
          </a:prstGeom>
          <a:noFill/>
          <a:ln w="0">
            <a:noFill/>
          </a:ln>
        </p:spPr>
        <p:txBody>
          <a:bodyPr lIns="0" tIns="0" rIns="0" b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rgbClr val="1F1F1F"/>
                </a:solidFill>
                <a:effectLst/>
                <a:latin typeface="Arial" panose="020B0604020202020204" pitchFamily="34" charset="0"/>
              </a:rPr>
              <a:t>Data Dictionary:</a:t>
            </a:r>
            <a:endParaRPr kumimoji="0" lang="en-GB" altLang="en-US" sz="2400" b="0" i="0" u="none" strike="noStrike" cap="none" normalizeH="0" baseline="0" dirty="0">
              <a:ln>
                <a:noFill/>
              </a:ln>
              <a:solidFill>
                <a:schemeClr val="tx1"/>
              </a:solidFill>
              <a:effectLst/>
            </a:endParaRPr>
          </a:p>
        </p:txBody>
      </p:sp>
      <p:sp>
        <p:nvSpPr>
          <p:cNvPr id="30" name="PlaceHolder 2"/>
          <p:cNvSpPr>
            <a:spLocks noGrp="1"/>
          </p:cNvSpPr>
          <p:nvPr>
            <p:ph/>
          </p:nvPr>
        </p:nvSpPr>
        <p:spPr>
          <a:xfrm>
            <a:off x="0" y="1417618"/>
            <a:ext cx="10970865" cy="3526695"/>
          </a:xfrm>
          <a:prstGeom prst="rect">
            <a:avLst/>
          </a:prstGeom>
          <a:noFill/>
          <a:ln w="0">
            <a:noFill/>
          </a:ln>
        </p:spPr>
        <p:txBody>
          <a:bodyPr lIns="0" tIns="0" rIns="0" bIns="0" anchor="t">
            <a:normAutofit fontScale="47500" lnSpcReduction="20000"/>
          </a:bodyPr>
          <a:lstStyle/>
          <a:p>
            <a:pPr algn="l"/>
            <a:r>
              <a:rPr lang="de-DE" sz="4800" b="0" i="0" dirty="0">
                <a:solidFill>
                  <a:srgbClr val="1F1F1F"/>
                </a:solidFill>
                <a:effectLst/>
                <a:latin typeface="Google Sans"/>
              </a:rPr>
              <a:t>Ein Data Dictionary, auch Datenkatalog oder Datenwörterbuch genannt, ist ein zentrales Verzeichnis, das alle Metadaten eines Datenbanksystems oder einer Anwendung beschreibt. Es enthält Informationen über die Bedeutung, Struktur und Verwendung der Daten. </a:t>
            </a:r>
          </a:p>
          <a:p>
            <a:pPr algn="l"/>
            <a:r>
              <a:rPr lang="de-DE" sz="4800" b="1" i="0" dirty="0">
                <a:solidFill>
                  <a:srgbClr val="1F1F1F"/>
                </a:solidFill>
                <a:effectLst/>
                <a:latin typeface="Google Sans"/>
              </a:rPr>
              <a:t>Typische Inhalte </a:t>
            </a:r>
            <a:r>
              <a:rPr lang="de-DE" sz="4800" b="1" dirty="0">
                <a:solidFill>
                  <a:srgbClr val="1F1F1F"/>
                </a:solidFill>
                <a:latin typeface="Google Sans"/>
              </a:rPr>
              <a:t>in </a:t>
            </a:r>
            <a:r>
              <a:rPr lang="de-DE" sz="4800" b="1" i="0" dirty="0">
                <a:solidFill>
                  <a:srgbClr val="1F1F1F"/>
                </a:solidFill>
                <a:effectLst/>
                <a:latin typeface="Google Sans"/>
              </a:rPr>
              <a:t>Data Dictionary:</a:t>
            </a:r>
            <a:endParaRPr lang="de-DE" sz="4800" b="0" i="0" dirty="0">
              <a:solidFill>
                <a:srgbClr val="1F1F1F"/>
              </a:solidFill>
              <a:effectLst/>
              <a:latin typeface="Google Sans"/>
            </a:endParaRPr>
          </a:p>
          <a:p>
            <a:pPr algn="l">
              <a:buFont typeface="Arial" panose="020B0604020202020204" pitchFamily="34" charset="0"/>
              <a:buChar char="•"/>
            </a:pPr>
            <a:r>
              <a:rPr lang="de-DE" sz="4800" b="1" i="0" dirty="0">
                <a:solidFill>
                  <a:srgbClr val="1F1F1F"/>
                </a:solidFill>
                <a:effectLst/>
                <a:latin typeface="Google Sans"/>
              </a:rPr>
              <a:t>Name des Datenfeldes:</a:t>
            </a:r>
            <a:r>
              <a:rPr lang="de-DE" sz="4800" b="0" i="0" dirty="0">
                <a:solidFill>
                  <a:srgbClr val="1F1F1F"/>
                </a:solidFill>
                <a:effectLst/>
                <a:latin typeface="Google Sans"/>
              </a:rPr>
              <a:t> Eindeutige Bezeichnung des Datenfeldes</a:t>
            </a:r>
          </a:p>
          <a:p>
            <a:pPr algn="l">
              <a:buFont typeface="Arial" panose="020B0604020202020204" pitchFamily="34" charset="0"/>
              <a:buChar char="•"/>
            </a:pPr>
            <a:r>
              <a:rPr lang="de-DE" sz="4800" b="1" i="0" dirty="0">
                <a:solidFill>
                  <a:srgbClr val="1F1F1F"/>
                </a:solidFill>
                <a:effectLst/>
                <a:latin typeface="Google Sans"/>
              </a:rPr>
              <a:t>Datentyp:</a:t>
            </a:r>
            <a:r>
              <a:rPr lang="de-DE" sz="4800" b="0" i="0" dirty="0">
                <a:solidFill>
                  <a:srgbClr val="1F1F1F"/>
                </a:solidFill>
                <a:effectLst/>
                <a:latin typeface="Google Sans"/>
              </a:rPr>
              <a:t> Art der Daten, die im Feld gespeichert werden (z.B. Text, Zahl, Datum)</a:t>
            </a:r>
          </a:p>
          <a:p>
            <a:pPr algn="l">
              <a:buFont typeface="Arial" panose="020B0604020202020204" pitchFamily="34" charset="0"/>
              <a:buChar char="•"/>
            </a:pPr>
            <a:r>
              <a:rPr lang="de-DE" sz="4800" b="1" i="0" dirty="0">
                <a:solidFill>
                  <a:srgbClr val="1F1F1F"/>
                </a:solidFill>
                <a:effectLst/>
                <a:latin typeface="Google Sans"/>
              </a:rPr>
              <a:t>Länge:</a:t>
            </a:r>
            <a:r>
              <a:rPr lang="de-DE" sz="4800" b="0" i="0" dirty="0">
                <a:solidFill>
                  <a:srgbClr val="1F1F1F"/>
                </a:solidFill>
                <a:effectLst/>
                <a:latin typeface="Google Sans"/>
              </a:rPr>
              <a:t> Maximale Länge des Datenfeldes</a:t>
            </a:r>
          </a:p>
          <a:p>
            <a:pPr algn="l">
              <a:buFont typeface="Arial" panose="020B0604020202020204" pitchFamily="34" charset="0"/>
              <a:buChar char="•"/>
            </a:pPr>
            <a:r>
              <a:rPr lang="de-DE" sz="4800" b="1" dirty="0">
                <a:solidFill>
                  <a:srgbClr val="1F1F1F"/>
                </a:solidFill>
                <a:latin typeface="Google Sans"/>
              </a:rPr>
              <a:t>Spaltenname , Primärschlüssel ,Fremdschlüssel ,Not Null, Beschreibung </a:t>
            </a:r>
          </a:p>
          <a:p>
            <a:pPr algn="l">
              <a:buFont typeface="Arial" panose="020B0604020202020204" pitchFamily="34" charset="0"/>
              <a:buChar char="•"/>
            </a:pPr>
            <a:endParaRPr lang="de-DE" sz="5800" b="1" dirty="0">
              <a:ln w="3175" cmpd="sng">
                <a:noFill/>
              </a:ln>
              <a:latin typeface="+mj-lt"/>
              <a:ea typeface="+mj-lt"/>
              <a:cs typeface="+mj-lt"/>
            </a:endParaRPr>
          </a:p>
        </p:txBody>
      </p:sp>
      <p:sp>
        <p:nvSpPr>
          <p:cNvPr id="4" name="PlaceHolder 3"/>
          <p:cNvSpPr>
            <a:spLocks noGrp="1"/>
          </p:cNvSpPr>
          <p:nvPr>
            <p:ph type="sldNum" idx="2"/>
          </p:nvPr>
        </p:nvSpPr>
        <p:spPr/>
        <p:txBody>
          <a:bodyPr/>
          <a:lstStyle/>
          <a:p>
            <a:fld id="{BF1ABB22-9248-4CE2-AD90-03C15EB8D26C}" type="slidenum">
              <a:t>12</a:t>
            </a:fld>
            <a:endParaRPr/>
          </a:p>
        </p:txBody>
      </p:sp>
      <p:sp>
        <p:nvSpPr>
          <p:cNvPr id="2" name="Rectangle 1">
            <a:extLst>
              <a:ext uri="{FF2B5EF4-FFF2-40B4-BE49-F238E27FC236}">
                <a16:creationId xmlns:a16="http://schemas.microsoft.com/office/drawing/2014/main" id="{ACD21388-1593-F95B-BC14-1C88650C4C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1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609755" y="273423"/>
            <a:ext cx="10970865" cy="1144195"/>
          </a:xfrm>
          <a:prstGeom prst="rect">
            <a:avLst/>
          </a:prstGeom>
          <a:noFill/>
          <a:ln w="0">
            <a:noFill/>
          </a:ln>
        </p:spPr>
        <p:txBody>
          <a:bodyPr lIns="0" tIns="0" rIns="0" b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rgbClr val="1F1F1F"/>
                </a:solidFill>
                <a:effectLst/>
                <a:latin typeface="Arial" panose="020B0604020202020204" pitchFamily="34" charset="0"/>
              </a:rPr>
              <a:t>Data Dictionary:</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
        <p:nvSpPr>
          <p:cNvPr id="30" name="PlaceHolder 2"/>
          <p:cNvSpPr>
            <a:spLocks noGrp="1"/>
          </p:cNvSpPr>
          <p:nvPr>
            <p:ph/>
          </p:nvPr>
        </p:nvSpPr>
        <p:spPr>
          <a:xfrm>
            <a:off x="610567" y="1417618"/>
            <a:ext cx="10970865" cy="3526695"/>
          </a:xfrm>
          <a:prstGeom prst="rect">
            <a:avLst/>
          </a:prstGeom>
          <a:noFill/>
          <a:ln w="0">
            <a:noFill/>
          </a:ln>
        </p:spPr>
        <p:txBody>
          <a:bodyPr lIns="0" tIns="0" rIns="0" bIns="0" anchor="t">
            <a:normAutofit fontScale="68888" lnSpcReduction="20000"/>
          </a:bodyPr>
          <a:lstStyle/>
          <a:p>
            <a:pPr marL="522461" indent="-391846">
              <a:spcBef>
                <a:spcPts val="1714"/>
              </a:spcBef>
              <a:buClr>
                <a:srgbClr val="000000"/>
              </a:buClr>
              <a:buSzPct val="45000"/>
              <a:buFont typeface="Wingdings" charset="2"/>
              <a:buChar char=""/>
            </a:pPr>
            <a:endParaRPr lang="de-DE" sz="5800" b="1" dirty="0">
              <a:ln w="3175" cmpd="sng">
                <a:noFill/>
              </a:ln>
              <a:latin typeface="+mj-lt"/>
              <a:ea typeface="+mj-lt"/>
              <a:cs typeface="+mj-lt"/>
            </a:endParaRPr>
          </a:p>
          <a:p>
            <a:pPr algn="l">
              <a:buFont typeface="Arial" panose="020B0604020202020204" pitchFamily="34" charset="0"/>
              <a:buChar char="•"/>
            </a:pPr>
            <a:r>
              <a:rPr lang="de-DE" sz="4000" b="1" i="0" dirty="0">
                <a:solidFill>
                  <a:srgbClr val="1F1F1F"/>
                </a:solidFill>
                <a:effectLst/>
                <a:latin typeface="Google Sans"/>
              </a:rPr>
              <a:t>Beschreibung:</a:t>
            </a:r>
            <a:r>
              <a:rPr lang="de-DE" sz="4000" b="0" i="0" dirty="0">
                <a:solidFill>
                  <a:srgbClr val="1F1F1F"/>
                </a:solidFill>
                <a:effectLst/>
                <a:latin typeface="Google Sans"/>
              </a:rPr>
              <a:t> Erläuterung der Bedeutung des Datenfeldes</a:t>
            </a:r>
          </a:p>
          <a:p>
            <a:pPr algn="l">
              <a:buFont typeface="Arial" panose="020B0604020202020204" pitchFamily="34" charset="0"/>
              <a:buChar char="•"/>
            </a:pPr>
            <a:r>
              <a:rPr lang="de-DE" sz="4000" b="1" i="0" dirty="0">
                <a:solidFill>
                  <a:srgbClr val="1F1F1F"/>
                </a:solidFill>
                <a:effectLst/>
                <a:latin typeface="Google Sans"/>
              </a:rPr>
              <a:t>Beziehung zu anderen Datenfeldern:</a:t>
            </a:r>
            <a:r>
              <a:rPr lang="de-DE" sz="4000" b="0" i="0" dirty="0">
                <a:solidFill>
                  <a:srgbClr val="1F1F1F"/>
                </a:solidFill>
                <a:effectLst/>
                <a:latin typeface="Google Sans"/>
              </a:rPr>
              <a:t> Verknüpfungen zu anderen Tabellen oder Feldern</a:t>
            </a:r>
          </a:p>
          <a:p>
            <a:pPr algn="l">
              <a:buFont typeface="Arial" panose="020B0604020202020204" pitchFamily="34" charset="0"/>
              <a:buChar char="•"/>
            </a:pPr>
            <a:r>
              <a:rPr lang="de-DE" sz="4000" b="0" i="0" dirty="0">
                <a:solidFill>
                  <a:srgbClr val="1F1F1F"/>
                </a:solidFill>
                <a:effectLst/>
                <a:latin typeface="Google Sans"/>
              </a:rPr>
              <a:t>Wir haben 19 Tabellen. Die Details jeder Tabelle sind im Datenwörterbuch dokumentiert</a:t>
            </a:r>
          </a:p>
          <a:p>
            <a:pPr marL="522461" indent="-391846">
              <a:spcBef>
                <a:spcPts val="1714"/>
              </a:spcBef>
              <a:buClr>
                <a:srgbClr val="000000"/>
              </a:buClr>
              <a:buSzPct val="45000"/>
              <a:buFont typeface="Wingdings" charset="2"/>
              <a:buChar char=""/>
            </a:pPr>
            <a:r>
              <a:rPr lang="de-DE" sz="3870" spc="-1" dirty="0">
                <a:solidFill>
                  <a:srgbClr val="000000"/>
                </a:solidFill>
                <a:latin typeface="Calibri"/>
              </a:rPr>
              <a:t>.</a:t>
            </a:r>
            <a:r>
              <a:rPr lang="de-DE" sz="3870" spc="-1" dirty="0" err="1">
                <a:solidFill>
                  <a:srgbClr val="000000"/>
                </a:solidFill>
                <a:latin typeface="Calibri"/>
                <a:hlinkClick r:id="rId2" action="ppaction://hlinkfile"/>
              </a:rPr>
              <a:t>updatedFirma_data</a:t>
            </a:r>
            <a:r>
              <a:rPr lang="de-DE" sz="3870" spc="-1" dirty="0">
                <a:solidFill>
                  <a:srgbClr val="000000"/>
                </a:solidFill>
                <a:latin typeface="Calibri"/>
                <a:hlinkClick r:id="rId2" action="ppaction://hlinkfile"/>
              </a:rPr>
              <a:t> </a:t>
            </a:r>
            <a:r>
              <a:rPr lang="de-DE" sz="3870" spc="-1" dirty="0" err="1">
                <a:solidFill>
                  <a:srgbClr val="000000"/>
                </a:solidFill>
                <a:latin typeface="Calibri"/>
                <a:hlinkClick r:id="rId2" action="ppaction://hlinkfile"/>
              </a:rPr>
              <a:t>dictionary</a:t>
            </a:r>
            <a:r>
              <a:rPr lang="de-DE" sz="3870" spc="-1" dirty="0">
                <a:solidFill>
                  <a:srgbClr val="000000"/>
                </a:solidFill>
                <a:latin typeface="Calibri"/>
                <a:hlinkClick r:id="rId2" action="ppaction://hlinkfile"/>
              </a:rPr>
              <a:t> (3) (1).xlsx</a:t>
            </a:r>
            <a:endParaRPr lang="en-US" sz="3870" spc="-1" dirty="0">
              <a:solidFill>
                <a:srgbClr val="000000"/>
              </a:solidFill>
              <a:latin typeface="Calibri"/>
            </a:endParaRPr>
          </a:p>
        </p:txBody>
      </p:sp>
      <p:sp>
        <p:nvSpPr>
          <p:cNvPr id="4" name="PlaceHolder 3"/>
          <p:cNvSpPr>
            <a:spLocks noGrp="1"/>
          </p:cNvSpPr>
          <p:nvPr>
            <p:ph type="sldNum" idx="2"/>
          </p:nvPr>
        </p:nvSpPr>
        <p:spPr/>
        <p:txBody>
          <a:bodyPr/>
          <a:lstStyle/>
          <a:p>
            <a:fld id="{BF1ABB22-9248-4CE2-AD90-03C15EB8D26C}" type="slidenum">
              <a:t>13</a:t>
            </a:fld>
            <a:endParaRPr/>
          </a:p>
        </p:txBody>
      </p:sp>
      <p:sp>
        <p:nvSpPr>
          <p:cNvPr id="2" name="Rectangle 1">
            <a:extLst>
              <a:ext uri="{FF2B5EF4-FFF2-40B4-BE49-F238E27FC236}">
                <a16:creationId xmlns:a16="http://schemas.microsoft.com/office/drawing/2014/main" id="{ACD21388-1593-F95B-BC14-1C88650C4C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98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609755" y="273423"/>
            <a:ext cx="10970865" cy="1144195"/>
          </a:xfrm>
          <a:prstGeom prst="rect">
            <a:avLst/>
          </a:prstGeom>
          <a:noFill/>
          <a:ln w="0">
            <a:noFill/>
          </a:ln>
        </p:spPr>
        <p:txBody>
          <a:bodyPr lIns="0" tIns="0" rIns="0" b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Arial" panose="020B0604020202020204" pitchFamily="34" charset="0"/>
              </a:rPr>
              <a:t>Data dictionary(Bratati Chakraborti)</a:t>
            </a:r>
          </a:p>
        </p:txBody>
      </p:sp>
      <p:sp>
        <p:nvSpPr>
          <p:cNvPr id="30" name="PlaceHolder 2"/>
          <p:cNvSpPr>
            <a:spLocks noGrp="1"/>
          </p:cNvSpPr>
          <p:nvPr>
            <p:ph/>
          </p:nvPr>
        </p:nvSpPr>
        <p:spPr>
          <a:xfrm>
            <a:off x="610567" y="1417618"/>
            <a:ext cx="10970865" cy="3526695"/>
          </a:xfrm>
          <a:prstGeom prst="rect">
            <a:avLst/>
          </a:prstGeom>
          <a:noFill/>
          <a:ln w="0">
            <a:noFill/>
          </a:ln>
        </p:spPr>
        <p:txBody>
          <a:bodyPr lIns="0" tIns="0" rIns="0" bIns="0" anchor="t">
            <a:normAutofit fontScale="31388" lnSpcReduction="20000"/>
          </a:bodyPr>
          <a:lstStyle/>
          <a:p>
            <a:pPr algn="l">
              <a:buFont typeface="Arial" panose="020B0604020202020204" pitchFamily="34" charset="0"/>
              <a:buChar char="•"/>
            </a:pPr>
            <a:r>
              <a:rPr lang="de-DE" sz="6000" b="1" i="0" dirty="0">
                <a:solidFill>
                  <a:srgbClr val="1F1F1F"/>
                </a:solidFill>
                <a:effectLst/>
                <a:latin typeface="Google Sans"/>
              </a:rPr>
              <a:t>Verantwortlicher:</a:t>
            </a:r>
            <a:r>
              <a:rPr lang="de-DE" sz="6000" b="0" i="0" dirty="0">
                <a:solidFill>
                  <a:srgbClr val="1F1F1F"/>
                </a:solidFill>
                <a:effectLst/>
                <a:latin typeface="Google Sans"/>
              </a:rPr>
              <a:t> </a:t>
            </a:r>
          </a:p>
          <a:p>
            <a:pPr algn="l"/>
            <a:r>
              <a:rPr lang="de-DE" sz="6000" b="1" i="0" dirty="0">
                <a:solidFill>
                  <a:srgbClr val="1F1F1F"/>
                </a:solidFill>
                <a:effectLst/>
                <a:latin typeface="Google Sans"/>
              </a:rPr>
              <a:t>Vorteile eines Data Dictionary:</a:t>
            </a:r>
            <a:endParaRPr lang="de-DE" sz="6000" b="0" i="0" dirty="0">
              <a:solidFill>
                <a:srgbClr val="1F1F1F"/>
              </a:solidFill>
              <a:effectLst/>
              <a:latin typeface="Google Sans"/>
            </a:endParaRPr>
          </a:p>
          <a:p>
            <a:pPr algn="l">
              <a:buFont typeface="Arial" panose="020B0604020202020204" pitchFamily="34" charset="0"/>
              <a:buChar char="•"/>
            </a:pPr>
            <a:r>
              <a:rPr lang="de-DE" sz="6000" b="1" i="0" dirty="0">
                <a:solidFill>
                  <a:srgbClr val="1F1F1F"/>
                </a:solidFill>
                <a:effectLst/>
                <a:latin typeface="Google Sans"/>
              </a:rPr>
              <a:t>Verbesserte Datenqualität:</a:t>
            </a:r>
            <a:r>
              <a:rPr lang="de-DE" sz="6000" b="0" i="0" dirty="0">
                <a:solidFill>
                  <a:srgbClr val="1F1F1F"/>
                </a:solidFill>
                <a:effectLst/>
                <a:latin typeface="Google Sans"/>
              </a:rPr>
              <a:t> Durch die Definition von Gültigkeitsregeln und Standardwerten wird die Wahrscheinlichkeit von Fehlern in den Daten verringert.</a:t>
            </a:r>
          </a:p>
          <a:p>
            <a:pPr algn="l">
              <a:buFont typeface="Arial" panose="020B0604020202020204" pitchFamily="34" charset="0"/>
              <a:buChar char="•"/>
            </a:pPr>
            <a:r>
              <a:rPr lang="de-DE" sz="6000" b="1" i="0" dirty="0">
                <a:solidFill>
                  <a:srgbClr val="1F1F1F"/>
                </a:solidFill>
                <a:effectLst/>
                <a:latin typeface="Google Sans"/>
              </a:rPr>
              <a:t>Erhöhte Datentransparenz:</a:t>
            </a:r>
            <a:r>
              <a:rPr lang="de-DE" sz="6000" b="0" i="0" dirty="0">
                <a:solidFill>
                  <a:srgbClr val="1F1F1F"/>
                </a:solidFill>
                <a:effectLst/>
                <a:latin typeface="Google Sans"/>
              </a:rPr>
              <a:t> Das Data Dictionary ermöglicht es allen Benutzern, die Bedeutung und Verwendung der Daten zu verstehen.</a:t>
            </a:r>
          </a:p>
          <a:p>
            <a:pPr algn="l">
              <a:buFont typeface="Arial" panose="020B0604020202020204" pitchFamily="34" charset="0"/>
              <a:buChar char="•"/>
            </a:pPr>
            <a:r>
              <a:rPr lang="de-DE" sz="6000" b="1" i="0" dirty="0">
                <a:solidFill>
                  <a:srgbClr val="1F1F1F"/>
                </a:solidFill>
                <a:effectLst/>
                <a:latin typeface="Google Sans"/>
              </a:rPr>
              <a:t>Vereinfachte Datennutzung:</a:t>
            </a:r>
            <a:r>
              <a:rPr lang="de-DE" sz="6000" b="0" i="0" dirty="0">
                <a:solidFill>
                  <a:srgbClr val="1F1F1F"/>
                </a:solidFill>
                <a:effectLst/>
                <a:latin typeface="Google Sans"/>
              </a:rPr>
              <a:t> Durch die Verknüpfung von Datenfeldern und Tabellen wird die Suche nach relevanten Daten erleichtert.</a:t>
            </a:r>
          </a:p>
          <a:p>
            <a:pPr algn="l">
              <a:buFont typeface="Arial" panose="020B0604020202020204" pitchFamily="34" charset="0"/>
              <a:buChar char="•"/>
            </a:pPr>
            <a:r>
              <a:rPr lang="de-DE" sz="6000" b="1" i="0" dirty="0">
                <a:solidFill>
                  <a:srgbClr val="1F1F1F"/>
                </a:solidFill>
                <a:effectLst/>
                <a:latin typeface="Google Sans"/>
              </a:rPr>
              <a:t>Verbesserte Datenintegration:</a:t>
            </a:r>
            <a:r>
              <a:rPr lang="de-DE" sz="6000" b="0" i="0" dirty="0">
                <a:solidFill>
                  <a:srgbClr val="1F1F1F"/>
                </a:solidFill>
                <a:effectLst/>
                <a:latin typeface="Google Sans"/>
              </a:rPr>
              <a:t> Das Data Dictionary kann dazu beitragen, Daten aus verschiedenen Quellen zu integrieren und konsistent zu halten.</a:t>
            </a:r>
          </a:p>
          <a:p>
            <a:pPr marL="522461" indent="-391846">
              <a:spcBef>
                <a:spcPts val="1714"/>
              </a:spcBef>
              <a:buClr>
                <a:srgbClr val="000000"/>
              </a:buClr>
              <a:buSzPct val="45000"/>
              <a:buFont typeface="Wingdings" charset="2"/>
              <a:buChar char=""/>
            </a:pPr>
            <a:endParaRPr lang="de-DE" sz="5800" b="1" dirty="0">
              <a:ln w="3175" cmpd="sng">
                <a:noFill/>
              </a:ln>
              <a:latin typeface="+mj-lt"/>
              <a:ea typeface="+mj-lt"/>
              <a:cs typeface="+mj-lt"/>
            </a:endParaRPr>
          </a:p>
        </p:txBody>
      </p:sp>
      <p:sp>
        <p:nvSpPr>
          <p:cNvPr id="4" name="PlaceHolder 3"/>
          <p:cNvSpPr>
            <a:spLocks noGrp="1"/>
          </p:cNvSpPr>
          <p:nvPr>
            <p:ph type="sldNum" idx="2"/>
          </p:nvPr>
        </p:nvSpPr>
        <p:spPr/>
        <p:txBody>
          <a:bodyPr/>
          <a:lstStyle/>
          <a:p>
            <a:fld id="{BF1ABB22-9248-4CE2-AD90-03C15EB8D26C}" type="slidenum">
              <a:t>14</a:t>
            </a:fld>
            <a:endParaRPr/>
          </a:p>
        </p:txBody>
      </p:sp>
      <p:sp>
        <p:nvSpPr>
          <p:cNvPr id="2" name="Rectangle 1">
            <a:extLst>
              <a:ext uri="{FF2B5EF4-FFF2-40B4-BE49-F238E27FC236}">
                <a16:creationId xmlns:a16="http://schemas.microsoft.com/office/drawing/2014/main" id="{ACD21388-1593-F95B-BC14-1C88650C4C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71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609755" y="273423"/>
            <a:ext cx="10970865" cy="1144195"/>
          </a:xfrm>
          <a:prstGeom prst="rect">
            <a:avLst/>
          </a:prstGeom>
          <a:noFill/>
          <a:ln w="0">
            <a:noFill/>
          </a:ln>
        </p:spPr>
        <p:txBody>
          <a:bodyPr lIns="0" tIns="0" rIns="0" bIns="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rgbClr val="1F1F1F"/>
                </a:solidFill>
                <a:effectLst/>
                <a:latin typeface="Arial" panose="020B0604020202020204" pitchFamily="34" charset="0"/>
              </a:rPr>
              <a:t>:(Data vault Bratati + </a:t>
            </a:r>
            <a:r>
              <a:rPr kumimoji="0" lang="en-GB" altLang="en-US" sz="2800" b="1" i="0" u="none" strike="noStrike" cap="none" normalizeH="0" baseline="0" dirty="0" err="1">
                <a:ln>
                  <a:noFill/>
                </a:ln>
                <a:solidFill>
                  <a:srgbClr val="1F1F1F"/>
                </a:solidFill>
                <a:effectLst/>
                <a:latin typeface="Arial" panose="020B0604020202020204" pitchFamily="34" charset="0"/>
              </a:rPr>
              <a:t>Subashini</a:t>
            </a:r>
            <a:r>
              <a:rPr kumimoji="0" lang="en-GB" altLang="en-US" sz="2800" b="1" i="0" u="none" strike="noStrike" cap="none" normalizeH="0" baseline="0" dirty="0">
                <a:ln>
                  <a:noFill/>
                </a:ln>
                <a:solidFill>
                  <a:srgbClr val="1F1F1F"/>
                </a:solidFill>
                <a:effectLst/>
                <a:latin typeface="Arial" panose="020B0604020202020204" pitchFamily="34" charset="0"/>
              </a:rPr>
              <a:t>)</a:t>
            </a:r>
            <a:endParaRPr kumimoji="0" lang="en-GB" altLang="en-US" sz="2400" b="0" i="0" u="none" strike="noStrike" cap="none" normalizeH="0" baseline="0" dirty="0">
              <a:ln>
                <a:noFill/>
              </a:ln>
              <a:solidFill>
                <a:schemeClr val="tx1"/>
              </a:solidFill>
              <a:effectLst/>
            </a:endParaRPr>
          </a:p>
        </p:txBody>
      </p:sp>
      <p:sp>
        <p:nvSpPr>
          <p:cNvPr id="30" name="PlaceHolder 2"/>
          <p:cNvSpPr>
            <a:spLocks noGrp="1"/>
          </p:cNvSpPr>
          <p:nvPr>
            <p:ph/>
          </p:nvPr>
        </p:nvSpPr>
        <p:spPr>
          <a:xfrm>
            <a:off x="0" y="1417618"/>
            <a:ext cx="10970865" cy="5022939"/>
          </a:xfrm>
          <a:prstGeom prst="rect">
            <a:avLst/>
          </a:prstGeom>
          <a:noFill/>
          <a:ln w="0">
            <a:noFill/>
          </a:ln>
        </p:spPr>
        <p:txBody>
          <a:bodyPr lIns="0" tIns="0" rIns="0" bIns="0" anchor="t">
            <a:normAutofit fontScale="98888"/>
          </a:bodyPr>
          <a:lstStyle/>
          <a:p>
            <a:pPr marL="522461" indent="-391846">
              <a:spcBef>
                <a:spcPts val="1714"/>
              </a:spcBef>
              <a:buClr>
                <a:srgbClr val="000000"/>
              </a:buClr>
              <a:buSzPct val="45000"/>
              <a:buFont typeface="Wingdings" charset="2"/>
              <a:buChar char=""/>
            </a:pPr>
            <a:endParaRPr lang="de-DE" sz="5800" b="1" dirty="0">
              <a:ln w="3175" cmpd="sng">
                <a:noFill/>
              </a:ln>
              <a:latin typeface="+mj-lt"/>
              <a:ea typeface="+mj-lt"/>
              <a:cs typeface="+mj-lt"/>
            </a:endParaRPr>
          </a:p>
          <a:p>
            <a:pPr algn="l"/>
            <a:r>
              <a:rPr lang="de-DE" b="1" i="0" dirty="0">
                <a:solidFill>
                  <a:srgbClr val="1F1F1F"/>
                </a:solidFill>
                <a:effectLst/>
                <a:latin typeface="Google Sans"/>
              </a:rPr>
              <a:t>Vorteile der Data </a:t>
            </a:r>
            <a:r>
              <a:rPr lang="de-DE" b="1" i="0" dirty="0" err="1">
                <a:solidFill>
                  <a:srgbClr val="1F1F1F"/>
                </a:solidFill>
                <a:effectLst/>
                <a:latin typeface="Google Sans"/>
              </a:rPr>
              <a:t>Vault</a:t>
            </a:r>
            <a:r>
              <a:rPr lang="de-DE" b="1" i="0" dirty="0">
                <a:solidFill>
                  <a:srgbClr val="1F1F1F"/>
                </a:solidFill>
                <a:effectLst/>
                <a:latin typeface="Google Sans"/>
              </a:rPr>
              <a:t>-Kriterien:</a:t>
            </a:r>
            <a:endParaRPr lang="de-DE" b="0" i="0" dirty="0">
              <a:solidFill>
                <a:srgbClr val="1F1F1F"/>
              </a:solidFill>
              <a:effectLst/>
              <a:latin typeface="Google Sans"/>
            </a:endParaRPr>
          </a:p>
          <a:p>
            <a:pPr algn="l">
              <a:buFont typeface="Arial" panose="020B0604020202020204" pitchFamily="34" charset="0"/>
              <a:buChar char="•"/>
            </a:pPr>
            <a:r>
              <a:rPr lang="de-DE" b="1" i="0" dirty="0">
                <a:solidFill>
                  <a:srgbClr val="1F1F1F"/>
                </a:solidFill>
                <a:effectLst/>
                <a:latin typeface="Google Sans"/>
              </a:rPr>
              <a:t>Flexibilität:</a:t>
            </a:r>
            <a:r>
              <a:rPr lang="de-DE" b="0" i="0" dirty="0">
                <a:solidFill>
                  <a:srgbClr val="1F1F1F"/>
                </a:solidFill>
                <a:effectLst/>
                <a:latin typeface="Google Sans"/>
              </a:rPr>
              <a:t> Einfaches Anpassen des Modells an neue Geschäftsanforderungen.</a:t>
            </a:r>
          </a:p>
          <a:p>
            <a:pPr algn="l">
              <a:buFont typeface="Arial" panose="020B0604020202020204" pitchFamily="34" charset="0"/>
              <a:buChar char="•"/>
            </a:pPr>
            <a:r>
              <a:rPr lang="de-DE" b="1" i="0" dirty="0">
                <a:solidFill>
                  <a:srgbClr val="1F1F1F"/>
                </a:solidFill>
                <a:effectLst/>
                <a:latin typeface="Google Sans"/>
              </a:rPr>
              <a:t>Skalierbarkeit:</a:t>
            </a:r>
            <a:r>
              <a:rPr lang="de-DE" b="0" i="0" dirty="0">
                <a:solidFill>
                  <a:srgbClr val="1F1F1F"/>
                </a:solidFill>
                <a:effectLst/>
                <a:latin typeface="Google Sans"/>
              </a:rPr>
              <a:t> Einfache Erweiterung des Modells um neue Datenquellen.</a:t>
            </a:r>
          </a:p>
          <a:p>
            <a:pPr algn="l">
              <a:buFont typeface="Arial" panose="020B0604020202020204" pitchFamily="34" charset="0"/>
              <a:buChar char="•"/>
            </a:pPr>
            <a:r>
              <a:rPr lang="de-DE" b="1" i="0" dirty="0">
                <a:solidFill>
                  <a:srgbClr val="1F1F1F"/>
                </a:solidFill>
                <a:effectLst/>
                <a:latin typeface="Google Sans"/>
              </a:rPr>
              <a:t>Datenqualität:</a:t>
            </a:r>
            <a:r>
              <a:rPr lang="de-DE" b="0" i="0" dirty="0">
                <a:solidFill>
                  <a:srgbClr val="1F1F1F"/>
                </a:solidFill>
                <a:effectLst/>
                <a:latin typeface="Google Sans"/>
              </a:rPr>
              <a:t> Historische Daten bleiben erhalten und Änderungen werden nachvollziehbar.</a:t>
            </a:r>
          </a:p>
          <a:p>
            <a:pPr algn="l">
              <a:buFont typeface="Arial" panose="020B0604020202020204" pitchFamily="34" charset="0"/>
              <a:buChar char="•"/>
            </a:pPr>
            <a:r>
              <a:rPr lang="de-DE" b="1" i="0" dirty="0">
                <a:solidFill>
                  <a:srgbClr val="1F1F1F"/>
                </a:solidFill>
                <a:effectLst/>
                <a:latin typeface="Google Sans"/>
              </a:rPr>
              <a:t>Performance:</a:t>
            </a:r>
            <a:r>
              <a:rPr lang="de-DE" b="0" i="0" dirty="0">
                <a:solidFill>
                  <a:srgbClr val="1F1F1F"/>
                </a:solidFill>
                <a:effectLst/>
                <a:latin typeface="Google Sans"/>
              </a:rPr>
              <a:t> Schnelle Abfragen durch </a:t>
            </a:r>
            <a:r>
              <a:rPr lang="de-DE" b="0" i="0" dirty="0" err="1">
                <a:solidFill>
                  <a:srgbClr val="1F1F1F"/>
                </a:solidFill>
                <a:effectLst/>
                <a:latin typeface="Google Sans"/>
              </a:rPr>
              <a:t>Denormalisierung</a:t>
            </a:r>
            <a:r>
              <a:rPr lang="de-DE" b="0" i="0" dirty="0">
                <a:solidFill>
                  <a:srgbClr val="1F1F1F"/>
                </a:solidFill>
                <a:effectLst/>
                <a:latin typeface="Google Sans"/>
              </a:rPr>
              <a:t> und Vermeidung komplexer </a:t>
            </a:r>
            <a:r>
              <a:rPr lang="de-DE" b="0" i="0" dirty="0" err="1">
                <a:solidFill>
                  <a:srgbClr val="1F1F1F"/>
                </a:solidFill>
                <a:effectLst/>
                <a:latin typeface="Google Sans"/>
              </a:rPr>
              <a:t>Joins</a:t>
            </a:r>
            <a:r>
              <a:rPr lang="de-DE" b="0" i="0" dirty="0">
                <a:solidFill>
                  <a:srgbClr val="1F1F1F"/>
                </a:solidFill>
                <a:effectLst/>
                <a:latin typeface="Google Sans"/>
              </a:rPr>
              <a:t>.</a:t>
            </a:r>
          </a:p>
          <a:p>
            <a:pPr algn="l">
              <a:buFont typeface="Arial" panose="020B0604020202020204" pitchFamily="34" charset="0"/>
              <a:buChar char="•"/>
            </a:pPr>
            <a:r>
              <a:rPr lang="de-DE" b="1" i="0" dirty="0">
                <a:solidFill>
                  <a:srgbClr val="1F1F1F"/>
                </a:solidFill>
                <a:effectLst/>
                <a:latin typeface="Google Sans"/>
              </a:rPr>
              <a:t>Auditfähigkeit:</a:t>
            </a:r>
            <a:r>
              <a:rPr lang="de-DE" b="0" i="0" dirty="0">
                <a:solidFill>
                  <a:srgbClr val="1F1F1F"/>
                </a:solidFill>
                <a:effectLst/>
                <a:latin typeface="Google Sans"/>
              </a:rPr>
              <a:t> Nachvollziehbarkeit von Änderungen an den Daten.</a:t>
            </a:r>
          </a:p>
          <a:p>
            <a:pPr marL="522461" indent="-391846" fontAlgn="base">
              <a:lnSpc>
                <a:spcPct val="80000"/>
              </a:lnSpc>
              <a:spcBef>
                <a:spcPts val="1714"/>
              </a:spcBef>
              <a:buClr>
                <a:srgbClr val="000000"/>
              </a:buClr>
              <a:buSzPct val="45000"/>
              <a:buFont typeface="Wingdings" charset="2"/>
              <a:buChar char=""/>
            </a:pPr>
            <a:endParaRPr lang="en-GB" sz="2000" dirty="0">
              <a:solidFill>
                <a:srgbClr val="1F1F1F"/>
              </a:solidFill>
              <a:latin typeface="Google Sans"/>
            </a:endParaRPr>
          </a:p>
          <a:p>
            <a:pPr marL="522461" indent="-391846" fontAlgn="base">
              <a:lnSpc>
                <a:spcPct val="80000"/>
              </a:lnSpc>
              <a:spcBef>
                <a:spcPts val="1714"/>
              </a:spcBef>
              <a:buClr>
                <a:srgbClr val="000000"/>
              </a:buClr>
              <a:buSzPct val="45000"/>
              <a:buFont typeface="Wingdings" charset="2"/>
              <a:buChar char=""/>
            </a:pPr>
            <a:endParaRPr lang="en-GB" altLang="en-US" sz="2000" dirty="0">
              <a:solidFill>
                <a:srgbClr val="1F1F1F"/>
              </a:solidFill>
              <a:latin typeface="Google Sans"/>
            </a:endParaRPr>
          </a:p>
        </p:txBody>
      </p:sp>
      <p:sp>
        <p:nvSpPr>
          <p:cNvPr id="4" name="PlaceHolder 3"/>
          <p:cNvSpPr>
            <a:spLocks noGrp="1"/>
          </p:cNvSpPr>
          <p:nvPr>
            <p:ph type="sldNum" idx="2"/>
          </p:nvPr>
        </p:nvSpPr>
        <p:spPr/>
        <p:txBody>
          <a:bodyPr/>
          <a:lstStyle/>
          <a:p>
            <a:fld id="{BF1ABB22-9248-4CE2-AD90-03C15EB8D26C}" type="slidenum">
              <a:t>15</a:t>
            </a:fld>
            <a:endParaRPr/>
          </a:p>
        </p:txBody>
      </p:sp>
      <p:sp>
        <p:nvSpPr>
          <p:cNvPr id="2" name="Rectangle 1">
            <a:extLst>
              <a:ext uri="{FF2B5EF4-FFF2-40B4-BE49-F238E27FC236}">
                <a16:creationId xmlns:a16="http://schemas.microsoft.com/office/drawing/2014/main" id="{ACD21388-1593-F95B-BC14-1C88650C4C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789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160871" y="217693"/>
            <a:ext cx="3467417" cy="4028630"/>
          </a:xfrm>
          <a:prstGeom prst="rect">
            <a:avLst/>
          </a:prstGeom>
          <a:noFill/>
          <a:ln w="0">
            <a:noFill/>
          </a:ln>
        </p:spPr>
        <p:style>
          <a:lnRef idx="0">
            <a:scrgbClr r="0" g="0" b="0"/>
          </a:lnRef>
          <a:fillRef idx="0">
            <a:scrgbClr r="0" g="0" b="0"/>
          </a:fillRef>
          <a:effectRef idx="0">
            <a:scrgbClr r="0" g="0" b="0"/>
          </a:effectRef>
          <a:fontRef idx="minor"/>
        </p:style>
        <p:txBody>
          <a:bodyPr lIns="108847" tIns="54423" rIns="108847" bIns="54423" anchor="t">
            <a:noAutofit/>
          </a:bodyPr>
          <a:lstStyle/>
          <a:p>
            <a:pPr>
              <a:lnSpc>
                <a:spcPct val="100000"/>
              </a:lnSpc>
            </a:pPr>
            <a:r>
              <a:rPr lang="de-DE" sz="3386" spc="-1" dirty="0">
                <a:solidFill>
                  <a:srgbClr val="000000"/>
                </a:solidFill>
                <a:latin typeface="Calibri"/>
              </a:rPr>
              <a:t>Data </a:t>
            </a:r>
            <a:r>
              <a:rPr lang="de-DE" sz="3386" spc="-1" dirty="0" err="1">
                <a:solidFill>
                  <a:srgbClr val="000000"/>
                </a:solidFill>
                <a:latin typeface="Calibri"/>
              </a:rPr>
              <a:t>Vault</a:t>
            </a:r>
            <a:r>
              <a:rPr lang="de-DE" sz="3386" spc="-1" dirty="0">
                <a:solidFill>
                  <a:srgbClr val="000000"/>
                </a:solidFill>
                <a:latin typeface="Calibri"/>
              </a:rPr>
              <a:t> </a:t>
            </a:r>
            <a:endParaRPr lang="en-US" sz="3386" spc="-1" dirty="0">
              <a:solidFill>
                <a:srgbClr val="000000"/>
              </a:solidFill>
              <a:latin typeface="Calibri"/>
            </a:endParaRPr>
          </a:p>
          <a:p>
            <a:pPr>
              <a:lnSpc>
                <a:spcPct val="100000"/>
              </a:lnSpc>
            </a:pPr>
            <a:r>
              <a:rPr lang="de-DE" sz="3386" spc="-1" dirty="0">
                <a:solidFill>
                  <a:srgbClr val="000000"/>
                </a:solidFill>
                <a:latin typeface="Calibri"/>
              </a:rPr>
              <a:t> DWH)</a:t>
            </a:r>
            <a:endParaRPr lang="en-US" sz="3386" spc="-1" dirty="0">
              <a:solidFill>
                <a:srgbClr val="000000"/>
              </a:solidFill>
              <a:latin typeface="Calibri"/>
            </a:endParaRPr>
          </a:p>
          <a:p>
            <a:pPr>
              <a:lnSpc>
                <a:spcPct val="100000"/>
              </a:lnSpc>
            </a:pPr>
            <a:endParaRPr lang="en-US" sz="2177" spc="-1" dirty="0">
              <a:solidFill>
                <a:srgbClr val="000000"/>
              </a:solidFill>
              <a:latin typeface="Calibri"/>
            </a:endParaRPr>
          </a:p>
          <a:p>
            <a:pPr>
              <a:lnSpc>
                <a:spcPct val="100000"/>
              </a:lnSpc>
            </a:pPr>
            <a:endParaRPr lang="en-US" sz="2177" spc="-1" dirty="0">
              <a:solidFill>
                <a:srgbClr val="000000"/>
              </a:solidFill>
              <a:latin typeface="Calibri"/>
            </a:endParaRPr>
          </a:p>
          <a:p>
            <a:pPr marL="261230" indent="-261230">
              <a:buClr>
                <a:srgbClr val="000000"/>
              </a:buClr>
              <a:buSzPct val="45000"/>
              <a:buFont typeface="Wingdings" charset="2"/>
              <a:buChar char=""/>
            </a:pPr>
            <a:r>
              <a:rPr lang="de-DE" sz="2177" spc="-1" dirty="0">
                <a:solidFill>
                  <a:srgbClr val="000000"/>
                </a:solidFill>
                <a:latin typeface="Calibri"/>
              </a:rPr>
              <a:t>3 Elemente</a:t>
            </a:r>
            <a:endParaRPr lang="en-US" sz="2177" spc="-1" dirty="0">
              <a:solidFill>
                <a:srgbClr val="000000"/>
              </a:solidFill>
              <a:latin typeface="Calibri"/>
            </a:endParaRPr>
          </a:p>
          <a:p>
            <a:pPr marL="783691" lvl="2" indent="-261230">
              <a:buClr>
                <a:srgbClr val="000000"/>
              </a:buClr>
              <a:buSzPct val="45000"/>
              <a:buFont typeface="Wingdings" charset="2"/>
              <a:buChar char=""/>
            </a:pPr>
            <a:r>
              <a:rPr lang="de-DE" sz="2177" spc="-1" dirty="0">
                <a:solidFill>
                  <a:srgbClr val="000000"/>
                </a:solidFill>
                <a:latin typeface="Calibri"/>
              </a:rPr>
              <a:t>Hubs 14</a:t>
            </a:r>
            <a:endParaRPr lang="en-US" sz="2177" spc="-1" dirty="0">
              <a:solidFill>
                <a:srgbClr val="000000"/>
              </a:solidFill>
              <a:latin typeface="Calibri"/>
            </a:endParaRPr>
          </a:p>
          <a:p>
            <a:pPr marL="783691" lvl="2" indent="-261230">
              <a:buClr>
                <a:srgbClr val="000000"/>
              </a:buClr>
              <a:buSzPct val="45000"/>
              <a:buFont typeface="Wingdings" charset="2"/>
              <a:buChar char=""/>
            </a:pPr>
            <a:r>
              <a:rPr lang="de-DE" sz="2177" spc="-1" dirty="0">
                <a:solidFill>
                  <a:srgbClr val="000000"/>
                </a:solidFill>
                <a:latin typeface="Calibri"/>
              </a:rPr>
              <a:t>Links 14</a:t>
            </a:r>
            <a:endParaRPr lang="en-US" sz="2177" spc="-1" dirty="0">
              <a:solidFill>
                <a:srgbClr val="000000"/>
              </a:solidFill>
              <a:latin typeface="Calibri"/>
            </a:endParaRPr>
          </a:p>
          <a:p>
            <a:pPr marL="783691" lvl="2" indent="-261230">
              <a:buClr>
                <a:srgbClr val="000000"/>
              </a:buClr>
              <a:buSzPct val="45000"/>
              <a:buFont typeface="Wingdings" charset="2"/>
              <a:buChar char=""/>
            </a:pPr>
            <a:r>
              <a:rPr lang="de-DE" sz="2177" spc="-1" dirty="0" err="1">
                <a:solidFill>
                  <a:srgbClr val="000000"/>
                </a:solidFill>
                <a:latin typeface="Calibri"/>
              </a:rPr>
              <a:t>Satellites</a:t>
            </a:r>
            <a:r>
              <a:rPr lang="de-DE" sz="2177" spc="-1" dirty="0">
                <a:solidFill>
                  <a:srgbClr val="000000"/>
                </a:solidFill>
                <a:latin typeface="Calibri"/>
              </a:rPr>
              <a:t> 28</a:t>
            </a:r>
            <a:endParaRPr lang="en-US" sz="2177" spc="-1" dirty="0">
              <a:solidFill>
                <a:srgbClr val="000000"/>
              </a:solidFill>
              <a:latin typeface="Calibri"/>
            </a:endParaRPr>
          </a:p>
        </p:txBody>
      </p:sp>
      <p:sp>
        <p:nvSpPr>
          <p:cNvPr id="85" name="Rectangle 84"/>
          <p:cNvSpPr/>
          <p:nvPr/>
        </p:nvSpPr>
        <p:spPr>
          <a:xfrm>
            <a:off x="3998367" y="5280801"/>
            <a:ext cx="1196877" cy="513320"/>
          </a:xfrm>
          <a:prstGeom prst="rect">
            <a:avLst/>
          </a:prstGeom>
          <a:noFill/>
          <a:ln w="0">
            <a:noFill/>
          </a:ln>
        </p:spPr>
        <p:style>
          <a:lnRef idx="0">
            <a:scrgbClr r="0" g="0" b="0"/>
          </a:lnRef>
          <a:fillRef idx="0">
            <a:scrgbClr r="0" g="0" b="0"/>
          </a:fillRef>
          <a:effectRef idx="0">
            <a:scrgbClr r="0" g="0" b="0"/>
          </a:effectRef>
          <a:fontRef idx="minor"/>
        </p:style>
        <p:txBody>
          <a:bodyPr lIns="108847" tIns="54423" rIns="108847" bIns="54423" anchor="t">
            <a:noAutofit/>
          </a:bodyPr>
          <a:lstStyle/>
          <a:p>
            <a:pPr>
              <a:lnSpc>
                <a:spcPct val="100000"/>
              </a:lnSpc>
            </a:pPr>
            <a:r>
              <a:rPr lang="de-DE" sz="1451" u="sng" spc="-1">
                <a:solidFill>
                  <a:srgbClr val="000000"/>
                </a:solidFill>
                <a:latin typeface="Calibri"/>
                <a:hlinkClick r:id="rId2"/>
              </a:rPr>
              <a:t>Link</a:t>
            </a:r>
            <a:endParaRPr lang="en-US" sz="1451" spc="-1">
              <a:solidFill>
                <a:srgbClr val="000000"/>
              </a:solidFill>
              <a:latin typeface="Calibri"/>
            </a:endParaRPr>
          </a:p>
        </p:txBody>
      </p:sp>
      <p:sp>
        <p:nvSpPr>
          <p:cNvPr id="2" name="PlaceHolder 1"/>
          <p:cNvSpPr>
            <a:spLocks noGrp="1"/>
          </p:cNvSpPr>
          <p:nvPr>
            <p:ph type="sldNum" idx="2"/>
          </p:nvPr>
        </p:nvSpPr>
        <p:spPr/>
        <p:txBody>
          <a:bodyPr/>
          <a:lstStyle/>
          <a:p>
            <a:fld id="{44314EF5-B20C-4B46-8277-B1D76F19D6FF}" type="slidenum">
              <a:t>16</a:t>
            </a:fld>
            <a:endParaRPr/>
          </a:p>
        </p:txBody>
      </p:sp>
      <p:pic>
        <p:nvPicPr>
          <p:cNvPr id="4" name="Picture 3">
            <a:extLst>
              <a:ext uri="{FF2B5EF4-FFF2-40B4-BE49-F238E27FC236}">
                <a16:creationId xmlns:a16="http://schemas.microsoft.com/office/drawing/2014/main" id="{9B2DEC24-4591-0B6B-6BF7-BC5C08CF364B}"/>
              </a:ext>
            </a:extLst>
          </p:cNvPr>
          <p:cNvPicPr>
            <a:picLocks noChangeAspect="1"/>
          </p:cNvPicPr>
          <p:nvPr/>
        </p:nvPicPr>
        <p:blipFill>
          <a:blip r:embed="rId3"/>
          <a:stretch>
            <a:fillRect/>
          </a:stretch>
        </p:blipFill>
        <p:spPr>
          <a:xfrm>
            <a:off x="3011745" y="450573"/>
            <a:ext cx="9485237" cy="61897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6EB96E-E12B-3CA7-B38E-A6C57C74C727}"/>
              </a:ext>
            </a:extLst>
          </p:cNvPr>
          <p:cNvSpPr>
            <a:spLocks noGrp="1"/>
          </p:cNvSpPr>
          <p:nvPr>
            <p:ph type="title"/>
          </p:nvPr>
        </p:nvSpPr>
        <p:spPr>
          <a:xfrm>
            <a:off x="4072143" y="259645"/>
            <a:ext cx="4745067" cy="1564239"/>
          </a:xfrm>
        </p:spPr>
        <p:txBody>
          <a:bodyPr/>
          <a:lstStyle/>
          <a:p>
            <a:r>
              <a:rPr lang="de-DE" b="1" dirty="0">
                <a:ea typeface="+mj-lt"/>
                <a:cs typeface="+mj-lt"/>
              </a:rPr>
              <a:t>Unsere Aufgabenteilung</a:t>
            </a:r>
            <a:endParaRPr lang="de-DE" b="1" dirty="0"/>
          </a:p>
          <a:p>
            <a:endParaRPr lang="de-DE" b="1" dirty="0"/>
          </a:p>
        </p:txBody>
      </p:sp>
      <p:sp>
        <p:nvSpPr>
          <p:cNvPr id="3" name="Inhaltsplatzhalter 2">
            <a:extLst>
              <a:ext uri="{FF2B5EF4-FFF2-40B4-BE49-F238E27FC236}">
                <a16:creationId xmlns:a16="http://schemas.microsoft.com/office/drawing/2014/main" id="{E3411849-D93E-5EFD-0A62-D4F5BECB989A}"/>
              </a:ext>
            </a:extLst>
          </p:cNvPr>
          <p:cNvSpPr>
            <a:spLocks noGrp="1"/>
          </p:cNvSpPr>
          <p:nvPr>
            <p:ph idx="1"/>
          </p:nvPr>
        </p:nvSpPr>
        <p:spPr>
          <a:xfrm>
            <a:off x="5183188" y="2059869"/>
            <a:ext cx="6172200" cy="3220653"/>
          </a:xfrm>
        </p:spPr>
        <p:txBody>
          <a:bodyPr vert="horz" lIns="91440" tIns="45720" rIns="91440" bIns="45720" rtlCol="0" anchor="t">
            <a:normAutofit/>
          </a:bodyPr>
          <a:lstStyle/>
          <a:p>
            <a:r>
              <a:rPr lang="de-DE" sz="2400" b="1" dirty="0">
                <a:latin typeface="Consolas"/>
              </a:rPr>
              <a:t>Bratati Chakraborti</a:t>
            </a:r>
            <a:r>
              <a:rPr lang="de-DE" sz="2400" b="1" dirty="0">
                <a:ea typeface="+mn-lt"/>
                <a:cs typeface="+mn-lt"/>
              </a:rPr>
              <a:t> : </a:t>
            </a:r>
            <a:r>
              <a:rPr lang="de-DE" sz="2000" b="1" dirty="0">
                <a:ea typeface="+mn-lt"/>
                <a:cs typeface="+mn-lt"/>
              </a:rPr>
              <a:t>Data </a:t>
            </a:r>
            <a:r>
              <a:rPr lang="de-DE" sz="2000" b="1" dirty="0" err="1">
                <a:ea typeface="+mn-lt"/>
                <a:cs typeface="+mn-lt"/>
              </a:rPr>
              <a:t>Dictionary,Date</a:t>
            </a:r>
            <a:r>
              <a:rPr lang="de-DE" sz="2000" b="1" dirty="0">
                <a:ea typeface="+mn-lt"/>
                <a:cs typeface="+mn-lt"/>
              </a:rPr>
              <a:t> </a:t>
            </a:r>
            <a:r>
              <a:rPr lang="de-DE" sz="2000" b="1" dirty="0" err="1">
                <a:ea typeface="+mn-lt"/>
                <a:cs typeface="+mn-lt"/>
              </a:rPr>
              <a:t>Vault,fragenbogen,Anforderungen</a:t>
            </a:r>
            <a:r>
              <a:rPr lang="de-DE" sz="2000" b="1" dirty="0">
                <a:ea typeface="+mn-lt"/>
                <a:cs typeface="+mn-lt"/>
              </a:rPr>
              <a:t>, Entity </a:t>
            </a:r>
            <a:r>
              <a:rPr lang="de-DE" sz="2000" b="1" dirty="0" err="1">
                <a:ea typeface="+mn-lt"/>
                <a:cs typeface="+mn-lt"/>
              </a:rPr>
              <a:t>Relationship</a:t>
            </a:r>
            <a:r>
              <a:rPr lang="de-DE" sz="2000" b="1" dirty="0">
                <a:ea typeface="+mn-lt"/>
                <a:cs typeface="+mn-lt"/>
              </a:rPr>
              <a:t> </a:t>
            </a:r>
            <a:r>
              <a:rPr lang="de-DE" sz="2000" b="1" dirty="0" err="1">
                <a:ea typeface="+mn-lt"/>
                <a:cs typeface="+mn-lt"/>
              </a:rPr>
              <a:t>Modell,Erstellte</a:t>
            </a:r>
            <a:r>
              <a:rPr lang="de-DE" sz="2000" b="1" dirty="0">
                <a:ea typeface="+mn-lt"/>
                <a:cs typeface="+mn-lt"/>
              </a:rPr>
              <a:t> Datenbank (Prototyp),Erstelltes Datenmodell Datawarehouse</a:t>
            </a:r>
          </a:p>
          <a:p>
            <a:r>
              <a:rPr lang="de-DE" sz="2400" b="1" dirty="0" err="1">
                <a:latin typeface="Consolas"/>
              </a:rPr>
              <a:t>Subashini</a:t>
            </a:r>
            <a:r>
              <a:rPr lang="de-DE" sz="2400" b="1" dirty="0">
                <a:latin typeface="Consolas"/>
              </a:rPr>
              <a:t> </a:t>
            </a:r>
            <a:r>
              <a:rPr lang="de-DE" sz="2400" b="1" dirty="0" err="1">
                <a:latin typeface="Consolas"/>
              </a:rPr>
              <a:t>Anbu</a:t>
            </a:r>
            <a:r>
              <a:rPr lang="de-DE" sz="2400" dirty="0">
                <a:ea typeface="+mn-lt"/>
                <a:cs typeface="+mn-lt"/>
              </a:rPr>
              <a:t> :</a:t>
            </a:r>
            <a:r>
              <a:rPr lang="de-DE" sz="2000" b="1" dirty="0">
                <a:ea typeface="+mn-lt"/>
                <a:cs typeface="+mn-lt"/>
              </a:rPr>
              <a:t> </a:t>
            </a:r>
            <a:r>
              <a:rPr lang="de-DE" sz="2000" b="1" dirty="0" err="1">
                <a:ea typeface="+mn-lt"/>
                <a:cs typeface="+mn-lt"/>
              </a:rPr>
              <a:t>ERM,Fragen</a:t>
            </a:r>
            <a:r>
              <a:rPr lang="de-DE" sz="2000" b="1" dirty="0">
                <a:ea typeface="+mn-lt"/>
                <a:cs typeface="+mn-lt"/>
              </a:rPr>
              <a:t> </a:t>
            </a:r>
            <a:r>
              <a:rPr lang="de-DE" sz="2000" b="1" dirty="0" err="1">
                <a:ea typeface="+mn-lt"/>
                <a:cs typeface="+mn-lt"/>
              </a:rPr>
              <a:t>Bogen,Data</a:t>
            </a:r>
            <a:r>
              <a:rPr lang="de-DE" sz="2000" b="1" dirty="0">
                <a:ea typeface="+mn-lt"/>
                <a:cs typeface="+mn-lt"/>
              </a:rPr>
              <a:t> </a:t>
            </a:r>
            <a:r>
              <a:rPr lang="de-DE" sz="2000" b="1" dirty="0" err="1">
                <a:ea typeface="+mn-lt"/>
                <a:cs typeface="+mn-lt"/>
              </a:rPr>
              <a:t>Vault</a:t>
            </a:r>
            <a:endParaRPr lang="de-DE" sz="2000" b="1" dirty="0"/>
          </a:p>
        </p:txBody>
      </p:sp>
      <p:sp>
        <p:nvSpPr>
          <p:cNvPr id="6" name="Text Placeholder 5">
            <a:extLst>
              <a:ext uri="{FF2B5EF4-FFF2-40B4-BE49-F238E27FC236}">
                <a16:creationId xmlns:a16="http://schemas.microsoft.com/office/drawing/2014/main" id="{CDB53ABB-89B1-83D8-B021-0324510D3390}"/>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1384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2B06E-C2A7-8082-A5FD-7875BE55883C}"/>
              </a:ext>
            </a:extLst>
          </p:cNvPr>
          <p:cNvSpPr>
            <a:spLocks noGrp="1"/>
          </p:cNvSpPr>
          <p:nvPr>
            <p:ph type="title"/>
          </p:nvPr>
        </p:nvSpPr>
        <p:spPr>
          <a:xfrm>
            <a:off x="2845234" y="363126"/>
            <a:ext cx="4701975" cy="1456965"/>
          </a:xfrm>
        </p:spPr>
        <p:txBody>
          <a:bodyPr/>
          <a:lstStyle/>
          <a:p>
            <a:r>
              <a:rPr lang="de-DE" b="1" dirty="0">
                <a:ea typeface="+mj-lt"/>
                <a:cs typeface="+mj-lt"/>
              </a:rPr>
              <a:t>Verlauf der Präsentation</a:t>
            </a:r>
            <a:endParaRPr lang="de-DE" b="1" dirty="0"/>
          </a:p>
        </p:txBody>
      </p:sp>
      <p:sp>
        <p:nvSpPr>
          <p:cNvPr id="3" name="Inhaltsplatzhalter 2">
            <a:extLst>
              <a:ext uri="{FF2B5EF4-FFF2-40B4-BE49-F238E27FC236}">
                <a16:creationId xmlns:a16="http://schemas.microsoft.com/office/drawing/2014/main" id="{DA101617-D351-FAE9-761C-B4250F29F3ED}"/>
              </a:ext>
            </a:extLst>
          </p:cNvPr>
          <p:cNvSpPr>
            <a:spLocks noGrp="1"/>
          </p:cNvSpPr>
          <p:nvPr>
            <p:ph idx="1"/>
          </p:nvPr>
        </p:nvSpPr>
        <p:spPr>
          <a:xfrm>
            <a:off x="5324299" y="1973837"/>
            <a:ext cx="6031089" cy="3908910"/>
          </a:xfrm>
        </p:spPr>
        <p:txBody>
          <a:bodyPr vert="horz" lIns="91440" tIns="45720" rIns="91440" bIns="45720" rtlCol="0" anchor="t">
            <a:normAutofit/>
          </a:bodyPr>
          <a:lstStyle/>
          <a:p>
            <a:r>
              <a:rPr lang="de-DE" sz="2400" b="1" dirty="0">
                <a:ea typeface="+mn-lt"/>
                <a:cs typeface="+mn-lt"/>
              </a:rPr>
              <a:t>Teil 2: ERM (Entity-</a:t>
            </a:r>
            <a:r>
              <a:rPr lang="de-DE" sz="2400" b="1" err="1">
                <a:ea typeface="+mn-lt"/>
                <a:cs typeface="+mn-lt"/>
              </a:rPr>
              <a:t>Relationship</a:t>
            </a:r>
            <a:r>
              <a:rPr lang="de-DE" sz="2400" b="1" dirty="0">
                <a:ea typeface="+mn-lt"/>
                <a:cs typeface="+mn-lt"/>
              </a:rPr>
              <a:t>-Modell) und Operationale Datenbank</a:t>
            </a:r>
            <a:endParaRPr lang="de-DE" sz="2400" b="1" dirty="0"/>
          </a:p>
          <a:p>
            <a:endParaRPr lang="de-DE" sz="2400" b="1" dirty="0"/>
          </a:p>
          <a:p>
            <a:endParaRPr lang="de-DE" sz="2400" b="1" dirty="0"/>
          </a:p>
          <a:p>
            <a:endParaRPr lang="de-DE" sz="2400" b="1" dirty="0"/>
          </a:p>
          <a:p>
            <a:r>
              <a:rPr lang="de-DE" sz="2400" b="1" dirty="0">
                <a:latin typeface="Consolas"/>
              </a:rPr>
              <a:t>Teil 4 Data Quality</a:t>
            </a:r>
            <a:endParaRPr lang="de-DE" sz="2400" b="1" dirty="0"/>
          </a:p>
          <a:p>
            <a:endParaRPr lang="de-DE" sz="2400" b="1" dirty="0"/>
          </a:p>
          <a:p>
            <a:endParaRPr lang="de-DE" sz="2400" b="1" dirty="0"/>
          </a:p>
        </p:txBody>
      </p:sp>
      <p:sp>
        <p:nvSpPr>
          <p:cNvPr id="4" name="Textplatzhalter 3">
            <a:extLst>
              <a:ext uri="{FF2B5EF4-FFF2-40B4-BE49-F238E27FC236}">
                <a16:creationId xmlns:a16="http://schemas.microsoft.com/office/drawing/2014/main" id="{1E82CD52-C8CC-7255-DD57-BC133C82AE22}"/>
              </a:ext>
            </a:extLst>
          </p:cNvPr>
          <p:cNvSpPr>
            <a:spLocks noGrp="1"/>
          </p:cNvSpPr>
          <p:nvPr>
            <p:ph type="body" sz="half" idx="2"/>
          </p:nvPr>
        </p:nvSpPr>
        <p:spPr>
          <a:xfrm>
            <a:off x="888949" y="1971368"/>
            <a:ext cx="3883076" cy="3897620"/>
          </a:xfrm>
        </p:spPr>
        <p:txBody>
          <a:bodyPr vert="horz" lIns="91440" tIns="45720" rIns="91440" bIns="45720" rtlCol="0" anchor="t">
            <a:normAutofit/>
          </a:bodyPr>
          <a:lstStyle/>
          <a:p>
            <a:pPr marL="342900" indent="-342900">
              <a:buChar char="•"/>
            </a:pPr>
            <a:r>
              <a:rPr lang="de-DE" sz="2400" b="1" dirty="0">
                <a:ea typeface="+mn-lt"/>
                <a:cs typeface="+mn-lt"/>
              </a:rPr>
              <a:t>Teil 1: Projektvorstellung Bedarfsanalyse</a:t>
            </a:r>
            <a:endParaRPr lang="de-DE" sz="2400"/>
          </a:p>
          <a:p>
            <a:pPr marL="342900" indent="-342900">
              <a:buChar char="•"/>
            </a:pPr>
            <a:endParaRPr lang="de-DE" sz="2400" b="1" dirty="0"/>
          </a:p>
          <a:p>
            <a:endParaRPr lang="de-DE" sz="2000" b="1" dirty="0"/>
          </a:p>
          <a:p>
            <a:endParaRPr lang="de-DE" sz="2000" b="1" dirty="0"/>
          </a:p>
          <a:p>
            <a:pPr marL="342900" indent="-342900">
              <a:buChar char="•"/>
            </a:pPr>
            <a:r>
              <a:rPr lang="de-DE" sz="2400" b="1" dirty="0">
                <a:ea typeface="+mn-lt"/>
                <a:cs typeface="+mn-lt"/>
              </a:rPr>
              <a:t>Teil 3: Datenlager Datenkammer</a:t>
            </a:r>
            <a:endParaRPr lang="de-DE" sz="2400" b="1" dirty="0"/>
          </a:p>
        </p:txBody>
      </p:sp>
    </p:spTree>
    <p:extLst>
      <p:ext uri="{BB962C8B-B14F-4D97-AF65-F5344CB8AC3E}">
        <p14:creationId xmlns:p14="http://schemas.microsoft.com/office/powerpoint/2010/main" val="299261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CC0674-3F1E-6C44-6868-FE6BAB143580}"/>
              </a:ext>
            </a:extLst>
          </p:cNvPr>
          <p:cNvSpPr>
            <a:spLocks noGrp="1"/>
          </p:cNvSpPr>
          <p:nvPr>
            <p:ph type="title"/>
          </p:nvPr>
        </p:nvSpPr>
        <p:spPr>
          <a:xfrm>
            <a:off x="1993490" y="1532705"/>
            <a:ext cx="9360310" cy="182563"/>
          </a:xfrm>
        </p:spPr>
        <p:txBody>
          <a:bodyPr vert="horz" lIns="91440" tIns="45720" rIns="91440" bIns="45720" rtlCol="0" anchor="ctr">
            <a:noAutofit/>
          </a:bodyPr>
          <a:lstStyle/>
          <a:p>
            <a:pPr marL="342900" indent="-342900">
              <a:spcBef>
                <a:spcPts val="1000"/>
              </a:spcBef>
              <a:buFont typeface="Arial,Sans-Serif"/>
              <a:buChar char="•"/>
            </a:pPr>
            <a:r>
              <a:rPr lang="de-DE" sz="3200" b="1" dirty="0">
                <a:latin typeface="Arial"/>
                <a:cs typeface="Arial"/>
              </a:rPr>
              <a:t>Teil 1: Projektvorstellung Bedarfsanalyse</a:t>
            </a:r>
          </a:p>
          <a:p>
            <a:pPr marL="342900" indent="-342900">
              <a:spcBef>
                <a:spcPts val="1000"/>
              </a:spcBef>
              <a:buFont typeface="Arial,Sans-Serif"/>
              <a:buChar char="•"/>
            </a:pPr>
            <a:endParaRPr lang="de-DE" sz="2400" dirty="0">
              <a:latin typeface="Arial"/>
              <a:cs typeface="Arial"/>
            </a:endParaRPr>
          </a:p>
          <a:p>
            <a:endParaRPr lang="de-DE" dirty="0"/>
          </a:p>
        </p:txBody>
      </p:sp>
      <p:sp>
        <p:nvSpPr>
          <p:cNvPr id="3" name="Inhaltsplatzhalter 2">
            <a:extLst>
              <a:ext uri="{FF2B5EF4-FFF2-40B4-BE49-F238E27FC236}">
                <a16:creationId xmlns:a16="http://schemas.microsoft.com/office/drawing/2014/main" id="{C882FFFF-587D-4345-5C52-237CDCD6A0D0}"/>
              </a:ext>
            </a:extLst>
          </p:cNvPr>
          <p:cNvSpPr>
            <a:spLocks noGrp="1"/>
          </p:cNvSpPr>
          <p:nvPr>
            <p:ph idx="1"/>
          </p:nvPr>
        </p:nvSpPr>
        <p:spPr>
          <a:xfrm>
            <a:off x="838200" y="1825625"/>
            <a:ext cx="11351342" cy="6354660"/>
          </a:xfrm>
        </p:spPr>
        <p:txBody>
          <a:bodyPr vert="horz" lIns="91440" tIns="45720" rIns="91440" bIns="45720" rtlCol="0" anchor="t">
            <a:normAutofit/>
          </a:bodyPr>
          <a:lstStyle/>
          <a:p>
            <a:r>
              <a:rPr lang="de-DE" sz="2400" b="1" dirty="0">
                <a:ea typeface="+mn-lt"/>
                <a:cs typeface="+mn-lt"/>
              </a:rPr>
              <a:t>Unser Kunde ist das Unternehmen "Immobilienvermittlung" aus Köln, das seit den 1970er Jahren tätig ist und 16 feste Mitarbeiter beschäftigt. Das Unternehmen operiert bundesweit und hat keine internationalen Kunden. Der Ansprechpartner ist Herr Frank Teske. Im Rahmen einer Modernisierung soll der Betrieb künftig auf IT-basierte Prozesse umstellen. Allerdings existiert bisher kein integriertes IT-System.</a:t>
            </a:r>
            <a:endParaRPr lang="de-DE" sz="2400" b="1" dirty="0"/>
          </a:p>
          <a:p>
            <a:endParaRPr lang="de-DE" sz="2400" b="1" dirty="0"/>
          </a:p>
        </p:txBody>
      </p:sp>
    </p:spTree>
    <p:extLst>
      <p:ext uri="{BB962C8B-B14F-4D97-AF65-F5344CB8AC3E}">
        <p14:creationId xmlns:p14="http://schemas.microsoft.com/office/powerpoint/2010/main" val="1512259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1EF70-6D29-4531-89D7-BCC349B40232}"/>
              </a:ext>
            </a:extLst>
          </p:cNvPr>
          <p:cNvSpPr>
            <a:spLocks noGrp="1"/>
          </p:cNvSpPr>
          <p:nvPr>
            <p:ph type="title"/>
          </p:nvPr>
        </p:nvSpPr>
        <p:spPr/>
        <p:txBody>
          <a:bodyPr>
            <a:normAutofit/>
          </a:bodyPr>
          <a:lstStyle/>
          <a:p>
            <a:r>
              <a:rPr lang="de-DE" sz="3600" b="1" dirty="0">
                <a:ea typeface="+mj-lt"/>
                <a:cs typeface="+mj-lt"/>
              </a:rPr>
              <a:t>Der Eingangskanal</a:t>
            </a:r>
            <a:endParaRPr lang="de-DE" sz="3600" b="1"/>
          </a:p>
        </p:txBody>
      </p:sp>
      <p:sp>
        <p:nvSpPr>
          <p:cNvPr id="3" name="Inhaltsplatzhalter 2">
            <a:extLst>
              <a:ext uri="{FF2B5EF4-FFF2-40B4-BE49-F238E27FC236}">
                <a16:creationId xmlns:a16="http://schemas.microsoft.com/office/drawing/2014/main" id="{475D2051-20F6-F4A8-A944-C63961D3B350}"/>
              </a:ext>
            </a:extLst>
          </p:cNvPr>
          <p:cNvSpPr>
            <a:spLocks noGrp="1"/>
          </p:cNvSpPr>
          <p:nvPr>
            <p:ph idx="1"/>
          </p:nvPr>
        </p:nvSpPr>
        <p:spPr/>
        <p:txBody>
          <a:bodyPr/>
          <a:lstStyle/>
          <a:p>
            <a:r>
              <a:rPr lang="de-DE" sz="2000" b="1" dirty="0">
                <a:ea typeface="+mn-lt"/>
                <a:cs typeface="+mn-lt"/>
              </a:rPr>
              <a:t>Es wird erwartet, dass täglich mehr als 1000 Anfragen eingehen. Telefonische Anfragen werden von den Mitarbeitern direkt ins System eingetragen. E-Mail- und Faxanfragen werden ebenfalls manuell von den Mitarbeitern bearbeitet, wobei sie eher selten sind. Der bevorzugte Kommunikationsweg für Kundenanfragen besteht über ein Internetformular. Die eingegebenen Daten werden als E-Mail in ein spezielles Postfach abgelegt und mithilfe des Tools "</a:t>
            </a:r>
            <a:r>
              <a:rPr lang="de-DE" sz="2000" b="1" dirty="0" err="1">
                <a:ea typeface="+mn-lt"/>
                <a:cs typeface="+mn-lt"/>
              </a:rPr>
              <a:t>eMail</a:t>
            </a:r>
            <a:r>
              <a:rPr lang="de-DE" sz="2000" b="1" dirty="0">
                <a:ea typeface="+mn-lt"/>
                <a:cs typeface="+mn-lt"/>
              </a:rPr>
              <a:t>-Receiver" automatisch in eine Tabelle eingelesen.</a:t>
            </a:r>
            <a:endParaRPr lang="de-DE" sz="2000" b="1" dirty="0"/>
          </a:p>
          <a:p>
            <a:pPr>
              <a:buClr>
                <a:srgbClr val="1287C3"/>
              </a:buClr>
            </a:pPr>
            <a:endParaRPr lang="de-DE" dirty="0"/>
          </a:p>
        </p:txBody>
      </p:sp>
    </p:spTree>
    <p:extLst>
      <p:ext uri="{BB962C8B-B14F-4D97-AF65-F5344CB8AC3E}">
        <p14:creationId xmlns:p14="http://schemas.microsoft.com/office/powerpoint/2010/main" val="427898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2D6DDC-FB0D-1DDE-901E-1862718D613A}"/>
              </a:ext>
            </a:extLst>
          </p:cNvPr>
          <p:cNvSpPr>
            <a:spLocks noGrp="1"/>
          </p:cNvSpPr>
          <p:nvPr>
            <p:ph type="title"/>
          </p:nvPr>
        </p:nvSpPr>
        <p:spPr>
          <a:xfrm>
            <a:off x="1484311" y="685800"/>
            <a:ext cx="10018713" cy="1039761"/>
          </a:xfrm>
        </p:spPr>
        <p:txBody>
          <a:bodyPr/>
          <a:lstStyle/>
          <a:p>
            <a:r>
              <a:rPr lang="de-DE" b="1" dirty="0">
                <a:ea typeface="+mj-lt"/>
                <a:cs typeface="+mj-lt"/>
              </a:rPr>
              <a:t>Die Ausgangskanäle</a:t>
            </a:r>
            <a:endParaRPr lang="de-DE" b="1" dirty="0"/>
          </a:p>
        </p:txBody>
      </p:sp>
      <p:sp>
        <p:nvSpPr>
          <p:cNvPr id="3" name="Inhaltsplatzhalter 2">
            <a:extLst>
              <a:ext uri="{FF2B5EF4-FFF2-40B4-BE49-F238E27FC236}">
                <a16:creationId xmlns:a16="http://schemas.microsoft.com/office/drawing/2014/main" id="{BD1AA0B3-5453-7099-ACB8-AF2DD2D66076}"/>
              </a:ext>
            </a:extLst>
          </p:cNvPr>
          <p:cNvSpPr>
            <a:spLocks noGrp="1"/>
          </p:cNvSpPr>
          <p:nvPr>
            <p:ph idx="1"/>
          </p:nvPr>
        </p:nvSpPr>
        <p:spPr/>
        <p:txBody>
          <a:bodyPr vert="horz" lIns="91440" tIns="45720" rIns="91440" bIns="45720" rtlCol="0" anchor="ctr">
            <a:noAutofit/>
          </a:bodyPr>
          <a:lstStyle/>
          <a:p>
            <a:r>
              <a:rPr lang="de-DE" sz="1800" b="1" dirty="0">
                <a:ea typeface="+mn-lt"/>
                <a:cs typeface="+mn-lt"/>
              </a:rPr>
              <a:t>Für die Kundenkommunikation nutzen die Mitarbeiter verschiedene Kanäle.</a:t>
            </a:r>
            <a:endParaRPr lang="de-DE" sz="1800" b="1"/>
          </a:p>
          <a:p>
            <a:pPr>
              <a:buClr>
                <a:srgbClr val="1287C3"/>
              </a:buClr>
            </a:pPr>
            <a:r>
              <a:rPr lang="de-DE" sz="1800" b="1" dirty="0">
                <a:ea typeface="+mn-lt"/>
                <a:cs typeface="+mn-lt"/>
              </a:rPr>
              <a:t>Telefon</a:t>
            </a:r>
            <a:endParaRPr lang="de-DE" sz="1800" b="1"/>
          </a:p>
          <a:p>
            <a:r>
              <a:rPr lang="de-DE" sz="1800" b="1">
                <a:ea typeface="+mn-lt"/>
                <a:cs typeface="+mn-lt"/>
              </a:rPr>
              <a:t>Mobiltelefon</a:t>
            </a:r>
            <a:endParaRPr lang="de-DE" sz="1800" b="1"/>
          </a:p>
          <a:p>
            <a:r>
              <a:rPr lang="de-DE" sz="1800" b="1" dirty="0">
                <a:ea typeface="+mn-lt"/>
                <a:cs typeface="+mn-lt"/>
              </a:rPr>
              <a:t>E-Mail</a:t>
            </a:r>
            <a:endParaRPr lang="de-DE" sz="1800" b="1"/>
          </a:p>
          <a:p>
            <a:r>
              <a:rPr lang="de-DE" sz="1800" b="1" dirty="0">
                <a:ea typeface="+mn-lt"/>
                <a:cs typeface="+mn-lt"/>
              </a:rPr>
              <a:t>Fax</a:t>
            </a:r>
            <a:endParaRPr lang="de-DE" sz="1800" b="1"/>
          </a:p>
          <a:p>
            <a:r>
              <a:rPr lang="de-DE" sz="1800" b="1" dirty="0">
                <a:ea typeface="+mn-lt"/>
                <a:cs typeface="+mn-lt"/>
              </a:rPr>
              <a:t>WhatsApp</a:t>
            </a:r>
            <a:endParaRPr lang="de-DE" sz="1800" b="1"/>
          </a:p>
          <a:p>
            <a:r>
              <a:rPr lang="de-DE" sz="1800" b="1" dirty="0">
                <a:ea typeface="+mn-lt"/>
                <a:cs typeface="+mn-lt"/>
              </a:rPr>
              <a:t>SMS</a:t>
            </a:r>
            <a:endParaRPr lang="de-DE" sz="1800" b="1"/>
          </a:p>
          <a:p>
            <a:r>
              <a:rPr lang="de-DE" sz="1800" b="1" dirty="0">
                <a:ea typeface="+mn-lt"/>
                <a:cs typeface="+mn-lt"/>
              </a:rPr>
              <a:t>MMS</a:t>
            </a:r>
            <a:endParaRPr lang="de-DE" sz="1800" b="1"/>
          </a:p>
          <a:p>
            <a:r>
              <a:rPr lang="de-DE" sz="1800" b="1" dirty="0">
                <a:ea typeface="+mn-lt"/>
                <a:cs typeface="+mn-lt"/>
              </a:rPr>
              <a:t>Messenger</a:t>
            </a:r>
            <a:endParaRPr lang="de-DE" sz="1800" b="1" dirty="0"/>
          </a:p>
          <a:p>
            <a:pPr>
              <a:buClr>
                <a:srgbClr val="1287C3"/>
              </a:buClr>
            </a:pPr>
            <a:endParaRPr lang="de-DE" dirty="0"/>
          </a:p>
          <a:p>
            <a:pPr>
              <a:buClr>
                <a:srgbClr val="1287C3"/>
              </a:buClr>
            </a:pPr>
            <a:endParaRPr lang="de-DE" dirty="0"/>
          </a:p>
        </p:txBody>
      </p:sp>
    </p:spTree>
    <p:extLst>
      <p:ext uri="{BB962C8B-B14F-4D97-AF65-F5344CB8AC3E}">
        <p14:creationId xmlns:p14="http://schemas.microsoft.com/office/powerpoint/2010/main" val="53946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3102D-9CC5-E369-9CE0-69EB0CEA2D46}"/>
              </a:ext>
            </a:extLst>
          </p:cNvPr>
          <p:cNvSpPr>
            <a:spLocks noGrp="1"/>
          </p:cNvSpPr>
          <p:nvPr>
            <p:ph type="title"/>
          </p:nvPr>
        </p:nvSpPr>
        <p:spPr>
          <a:xfrm>
            <a:off x="1484311" y="685800"/>
            <a:ext cx="9981842" cy="1752599"/>
          </a:xfrm>
        </p:spPr>
        <p:txBody>
          <a:bodyPr>
            <a:normAutofit/>
          </a:bodyPr>
          <a:lstStyle/>
          <a:p>
            <a:r>
              <a:rPr lang="de-DE" sz="3600" b="1" dirty="0">
                <a:ea typeface="+mj-lt"/>
                <a:cs typeface="+mj-lt"/>
              </a:rPr>
              <a:t>Die Datenherkunft</a:t>
            </a:r>
            <a:endParaRPr lang="de-DE" sz="3600" b="1" dirty="0"/>
          </a:p>
        </p:txBody>
      </p:sp>
      <p:sp>
        <p:nvSpPr>
          <p:cNvPr id="3" name="Inhaltsplatzhalter 2">
            <a:extLst>
              <a:ext uri="{FF2B5EF4-FFF2-40B4-BE49-F238E27FC236}">
                <a16:creationId xmlns:a16="http://schemas.microsoft.com/office/drawing/2014/main" id="{8A7F7075-E58B-1B14-F5A9-550902D44670}"/>
              </a:ext>
            </a:extLst>
          </p:cNvPr>
          <p:cNvSpPr>
            <a:spLocks noGrp="1"/>
          </p:cNvSpPr>
          <p:nvPr>
            <p:ph idx="1"/>
          </p:nvPr>
        </p:nvSpPr>
        <p:spPr/>
        <p:txBody>
          <a:bodyPr/>
          <a:lstStyle/>
          <a:p>
            <a:r>
              <a:rPr lang="de-DE" sz="2000" b="1" dirty="0">
                <a:ea typeface="+mn-lt"/>
                <a:cs typeface="+mn-lt"/>
              </a:rPr>
              <a:t>Die für die Firma "Real Estate" relevanten Daten stammen hauptsächlich von:</a:t>
            </a:r>
            <a:endParaRPr lang="de-DE" sz="2000" b="1"/>
          </a:p>
          <a:p>
            <a:r>
              <a:rPr lang="de-DE" sz="2000" b="1">
                <a:ea typeface="+mn-lt"/>
                <a:cs typeface="+mn-lt"/>
              </a:rPr>
              <a:t>Eigene Webformulare</a:t>
            </a:r>
            <a:endParaRPr lang="de-DE" sz="2000" b="1"/>
          </a:p>
          <a:p>
            <a:r>
              <a:rPr lang="de-DE" sz="2000" b="1" dirty="0">
                <a:ea typeface="+mn-lt"/>
                <a:cs typeface="+mn-lt"/>
              </a:rPr>
              <a:t>Leads- und Werbeagenturen</a:t>
            </a:r>
            <a:endParaRPr lang="de-DE" sz="2000" b="1"/>
          </a:p>
          <a:p>
            <a:r>
              <a:rPr lang="de-DE" sz="2000" b="1" dirty="0">
                <a:ea typeface="+mn-lt"/>
                <a:cs typeface="+mn-lt"/>
              </a:rPr>
              <a:t>Aus den eigenen Altdatenbeständen</a:t>
            </a:r>
            <a:endParaRPr lang="de-DE" sz="2000" b="1"/>
          </a:p>
          <a:p>
            <a:r>
              <a:rPr lang="de-DE" sz="2000" b="1" dirty="0">
                <a:ea typeface="+mn-lt"/>
                <a:cs typeface="+mn-lt"/>
              </a:rPr>
              <a:t>Messen</a:t>
            </a:r>
            <a:endParaRPr lang="de-DE" sz="2000" b="1"/>
          </a:p>
          <a:p>
            <a:pPr>
              <a:buClr>
                <a:srgbClr val="1287C3"/>
              </a:buClr>
            </a:pPr>
            <a:endParaRPr lang="de-DE" dirty="0"/>
          </a:p>
        </p:txBody>
      </p:sp>
    </p:spTree>
    <p:extLst>
      <p:ext uri="{BB962C8B-B14F-4D97-AF65-F5344CB8AC3E}">
        <p14:creationId xmlns:p14="http://schemas.microsoft.com/office/powerpoint/2010/main" val="335868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2E2E6-0E3A-9D22-8F6A-67D6A459807F}"/>
              </a:ext>
            </a:extLst>
          </p:cNvPr>
          <p:cNvSpPr>
            <a:spLocks noGrp="1"/>
          </p:cNvSpPr>
          <p:nvPr>
            <p:ph type="title"/>
          </p:nvPr>
        </p:nvSpPr>
        <p:spPr>
          <a:xfrm>
            <a:off x="1484311" y="157317"/>
            <a:ext cx="10559487" cy="1617405"/>
          </a:xfrm>
        </p:spPr>
        <p:txBody>
          <a:bodyPr/>
          <a:lstStyle/>
          <a:p>
            <a:r>
              <a:rPr lang="de-DE" b="1" dirty="0">
                <a:ea typeface="+mj-lt"/>
                <a:cs typeface="+mj-lt"/>
              </a:rPr>
              <a:t>Bearbeiten externer Daten</a:t>
            </a:r>
            <a:endParaRPr lang="de-DE" dirty="0"/>
          </a:p>
        </p:txBody>
      </p:sp>
      <p:sp>
        <p:nvSpPr>
          <p:cNvPr id="3" name="Inhaltsplatzhalter 2">
            <a:extLst>
              <a:ext uri="{FF2B5EF4-FFF2-40B4-BE49-F238E27FC236}">
                <a16:creationId xmlns:a16="http://schemas.microsoft.com/office/drawing/2014/main" id="{06FDEAC7-11C3-F978-4979-57B20B718719}"/>
              </a:ext>
            </a:extLst>
          </p:cNvPr>
          <p:cNvSpPr>
            <a:spLocks noGrp="1"/>
          </p:cNvSpPr>
          <p:nvPr>
            <p:ph idx="1"/>
          </p:nvPr>
        </p:nvSpPr>
        <p:spPr>
          <a:xfrm>
            <a:off x="1484310" y="-467033"/>
            <a:ext cx="10018713" cy="6258233"/>
          </a:xfrm>
        </p:spPr>
        <p:txBody>
          <a:bodyPr/>
          <a:lstStyle/>
          <a:p>
            <a:r>
              <a:rPr lang="de-DE" b="1" dirty="0">
                <a:ea typeface="+mn-lt"/>
                <a:cs typeface="+mn-lt"/>
              </a:rPr>
              <a:t>Im Rahmen der Neukundengewinnung wurden uns die Kontaktdaten in Form von CSV-Dateien bereitgestellt. Unsere Mitarbeiter haben diese Listen verwendet, um potenzielle Kunden telefonisch zu kontaktieren. Nun soll die Integration dieser Daten in unser neues Datenbanksystem erfolgen.</a:t>
            </a:r>
            <a:endParaRPr lang="de-DE" dirty="0"/>
          </a:p>
        </p:txBody>
      </p:sp>
    </p:spTree>
    <p:extLst>
      <p:ext uri="{BB962C8B-B14F-4D97-AF65-F5344CB8AC3E}">
        <p14:creationId xmlns:p14="http://schemas.microsoft.com/office/powerpoint/2010/main" val="197327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D64372-170A-D405-7181-2AFC3EEA3065}"/>
              </a:ext>
            </a:extLst>
          </p:cNvPr>
          <p:cNvSpPr>
            <a:spLocks noGrp="1"/>
          </p:cNvSpPr>
          <p:nvPr>
            <p:ph type="title"/>
          </p:nvPr>
        </p:nvSpPr>
        <p:spPr/>
        <p:txBody>
          <a:bodyPr>
            <a:normAutofit/>
          </a:bodyPr>
          <a:lstStyle/>
          <a:p>
            <a:pPr marL="285750" indent="-285750" algn="l">
              <a:lnSpc>
                <a:spcPct val="80000"/>
              </a:lnSpc>
              <a:spcBef>
                <a:spcPct val="20000"/>
              </a:spcBef>
              <a:spcAft>
                <a:spcPts val="600"/>
              </a:spcAft>
              <a:buSzPct val="145000"/>
              <a:buFont typeface="Arial"/>
              <a:buChar char="•"/>
            </a:pPr>
            <a:r>
              <a:rPr lang="de-DE" sz="2000" b="1" dirty="0">
                <a:latin typeface="+mn-lt"/>
                <a:ea typeface="+mn-lt"/>
                <a:cs typeface="+mn-lt"/>
              </a:rPr>
              <a:t>Wirtschaftlich wichtige Aktivitäten</a:t>
            </a:r>
          </a:p>
        </p:txBody>
      </p:sp>
      <p:sp>
        <p:nvSpPr>
          <p:cNvPr id="3" name="Inhaltsplatzhalter 2">
            <a:extLst>
              <a:ext uri="{FF2B5EF4-FFF2-40B4-BE49-F238E27FC236}">
                <a16:creationId xmlns:a16="http://schemas.microsoft.com/office/drawing/2014/main" id="{A0D4A749-FAA5-6856-F5A6-F8E7C4974EB8}"/>
              </a:ext>
            </a:extLst>
          </p:cNvPr>
          <p:cNvSpPr>
            <a:spLocks noGrp="1"/>
          </p:cNvSpPr>
          <p:nvPr>
            <p:ph idx="1"/>
          </p:nvPr>
        </p:nvSpPr>
        <p:spPr/>
        <p:txBody>
          <a:bodyPr>
            <a:normAutofit fontScale="85000" lnSpcReduction="20000"/>
          </a:bodyPr>
          <a:lstStyle/>
          <a:p>
            <a:r>
              <a:rPr lang="de-DE" b="1" dirty="0">
                <a:ea typeface="+mn-lt"/>
                <a:cs typeface="+mn-lt"/>
              </a:rPr>
              <a:t>Die folgenden Geschäftsvorfälle sind typisch für die Firma "Real Estate" und sollen im Operativsystem abgebildet werden:</a:t>
            </a:r>
          </a:p>
          <a:p>
            <a:pPr>
              <a:buClr>
                <a:srgbClr val="1287C3"/>
              </a:buClr>
            </a:pPr>
            <a:r>
              <a:rPr lang="de-DE" b="1" dirty="0">
                <a:ea typeface="+mn-lt"/>
                <a:cs typeface="+mn-lt"/>
              </a:rPr>
              <a:t>1. Anlage von neuen Verkäufern:</a:t>
            </a:r>
          </a:p>
          <a:p>
            <a:pPr>
              <a:buClr>
                <a:srgbClr val="1287C3"/>
              </a:buClr>
            </a:pPr>
            <a:r>
              <a:rPr lang="de-DE" b="1" dirty="0">
                <a:ea typeface="+mn-lt"/>
                <a:cs typeface="+mn-lt"/>
              </a:rPr>
              <a:t>Erfassung der Verkäuferdaten (z.B. Name, Kontaktdaten, Qualifikationen)</a:t>
            </a:r>
          </a:p>
          <a:p>
            <a:pPr>
              <a:buClr>
                <a:srgbClr val="1287C3"/>
              </a:buClr>
            </a:pPr>
            <a:r>
              <a:rPr lang="de-DE" b="1" dirty="0">
                <a:ea typeface="+mn-lt"/>
                <a:cs typeface="+mn-lt"/>
              </a:rPr>
              <a:t>Zuweisung von Berechtigungen und Zugriffsrechten</a:t>
            </a:r>
          </a:p>
          <a:p>
            <a:pPr>
              <a:buClr>
                <a:srgbClr val="1287C3"/>
              </a:buClr>
            </a:pPr>
            <a:r>
              <a:rPr lang="de-DE" b="1" dirty="0">
                <a:ea typeface="+mn-lt"/>
                <a:cs typeface="+mn-lt"/>
              </a:rPr>
              <a:t>2. Anlage von neuen Objekten (zum Verkauf):</a:t>
            </a:r>
          </a:p>
          <a:p>
            <a:pPr>
              <a:buClr>
                <a:srgbClr val="1287C3"/>
              </a:buClr>
            </a:pPr>
            <a:r>
              <a:rPr lang="de-DE" b="1" dirty="0">
                <a:ea typeface="+mn-lt"/>
                <a:cs typeface="+mn-lt"/>
              </a:rPr>
              <a:t>Erfassung der Objektdaten (z.B. Adresse, Beschreibung, Preis, Fotos)</a:t>
            </a:r>
          </a:p>
          <a:p>
            <a:pPr>
              <a:buClr>
                <a:srgbClr val="1287C3"/>
              </a:buClr>
            </a:pPr>
            <a:r>
              <a:rPr lang="de-DE" b="1" dirty="0">
                <a:ea typeface="+mn-lt"/>
                <a:cs typeface="+mn-lt"/>
              </a:rPr>
              <a:t>Verknüpfung des Objekts mit dem Verkäuferprofil</a:t>
            </a:r>
          </a:p>
          <a:p>
            <a:pPr>
              <a:buClr>
                <a:srgbClr val="1287C3"/>
              </a:buClr>
            </a:pPr>
            <a:endParaRPr lang="de-DE" b="1" dirty="0"/>
          </a:p>
        </p:txBody>
      </p:sp>
    </p:spTree>
    <p:extLst>
      <p:ext uri="{BB962C8B-B14F-4D97-AF65-F5344CB8AC3E}">
        <p14:creationId xmlns:p14="http://schemas.microsoft.com/office/powerpoint/2010/main" val="3243180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118</TotalTime>
  <Words>797</Words>
  <Application>Microsoft Office PowerPoint</Application>
  <PresentationFormat>Widescreen</PresentationFormat>
  <Paragraphs>110</Paragraphs>
  <Slides>16</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Arial,Sans-Serif</vt:lpstr>
      <vt:lpstr>Calibri</vt:lpstr>
      <vt:lpstr>Consolas</vt:lpstr>
      <vt:lpstr>Corbel</vt:lpstr>
      <vt:lpstr>Google Sans</vt:lpstr>
      <vt:lpstr>Wingdings</vt:lpstr>
      <vt:lpstr>Parallax</vt:lpstr>
      <vt:lpstr>Projektarbeit Data-Engineer </vt:lpstr>
      <vt:lpstr>Unsere Aufgabenteilung </vt:lpstr>
      <vt:lpstr>Verlauf der Präsentation</vt:lpstr>
      <vt:lpstr>Teil 1: Projektvorstellung Bedarfsanalyse  </vt:lpstr>
      <vt:lpstr>Der Eingangskanal</vt:lpstr>
      <vt:lpstr>Die Ausgangskanäle</vt:lpstr>
      <vt:lpstr>Die Datenherkunft</vt:lpstr>
      <vt:lpstr>Bearbeiten externer Daten</vt:lpstr>
      <vt:lpstr>Wirtschaftlich wichtige Aktivitäten</vt:lpstr>
      <vt:lpstr>Anforderungen für das Projekt der Kölner Immobilienfirma "Real Estate": </vt:lpstr>
      <vt:lpstr> Zielsetzung von Anforderungen</vt:lpstr>
      <vt:lpstr>Data Dictionary:</vt:lpstr>
      <vt:lpstr>Data Dictionary:</vt:lpstr>
      <vt:lpstr>Data dictionary(Bratati Chakraborti)</vt:lpstr>
      <vt:lpstr>:(Data vault Bratati + Subashini)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admin</dc:creator>
  <cp:lastModifiedBy>Bratati Chakraborti</cp:lastModifiedBy>
  <cp:revision>281</cp:revision>
  <dcterms:created xsi:type="dcterms:W3CDTF">2024-03-27T10:42:08Z</dcterms:created>
  <dcterms:modified xsi:type="dcterms:W3CDTF">2024-08-20T11:00:00Z</dcterms:modified>
</cp:coreProperties>
</file>