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 marL="12700">
              <a:lnSpc>
                <a:spcPts val="1810"/>
              </a:lnSpc>
            </a:pPr>
            <a:r>
              <a:rPr lang="en-US" spc="-5"/>
              <a:t>Presenter: Rupal Chatterjee, Mindfire</a:t>
            </a:r>
            <a:r>
              <a:rPr lang="en-US" spc="15"/>
              <a:t> </a:t>
            </a:r>
            <a:r>
              <a:rPr lang="en-US"/>
              <a:t>Solutions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0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10"/>
              </a:lnSpc>
            </a:pPr>
            <a:r>
              <a:rPr lang="en-US" spc="-5"/>
              <a:t>Presenter: Rupal Chatterjee, Mindfire</a:t>
            </a:r>
            <a:r>
              <a:rPr lang="en-US" spc="15"/>
              <a:t> </a:t>
            </a:r>
            <a:r>
              <a:rPr lang="en-US"/>
              <a:t>Solutions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3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10"/>
              </a:lnSpc>
            </a:pPr>
            <a:r>
              <a:rPr lang="en-US" spc="-5"/>
              <a:t>Presenter: Rupal Chatterjee, Mindfire</a:t>
            </a:r>
            <a:r>
              <a:rPr lang="en-US" spc="15"/>
              <a:t> </a:t>
            </a:r>
            <a:r>
              <a:rPr lang="en-US"/>
              <a:t>Solutions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8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10"/>
              </a:lnSpc>
            </a:pPr>
            <a:r>
              <a:rPr lang="en-US" spc="-5"/>
              <a:t>Presenter: Rupal Chatterjee, Mindfire</a:t>
            </a:r>
            <a:r>
              <a:rPr lang="en-US" spc="15"/>
              <a:t> </a:t>
            </a:r>
            <a:r>
              <a:rPr lang="en-US"/>
              <a:t>Solutions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8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12700">
              <a:lnSpc>
                <a:spcPts val="1810"/>
              </a:lnSpc>
            </a:pPr>
            <a:r>
              <a:rPr lang="en-US" spc="-5"/>
              <a:t>Presenter: Rupal Chatterjee, Mindfire</a:t>
            </a:r>
            <a:r>
              <a:rPr lang="en-US" spc="15"/>
              <a:t> </a:t>
            </a:r>
            <a:r>
              <a:rPr lang="en-US"/>
              <a:t>Solutions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7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10"/>
              </a:lnSpc>
            </a:pPr>
            <a:r>
              <a:rPr lang="en-US" spc="-5"/>
              <a:t>Presenter: Rupal Chatterjee, Mindfire</a:t>
            </a:r>
            <a:r>
              <a:rPr lang="en-US" spc="15"/>
              <a:t> </a:t>
            </a:r>
            <a:r>
              <a:rPr lang="en-US"/>
              <a:t>Solutions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10"/>
              </a:lnSpc>
            </a:pPr>
            <a:r>
              <a:rPr lang="en-US" spc="-5"/>
              <a:t>Presenter: Rupal Chatterjee, Mindfire</a:t>
            </a:r>
            <a:r>
              <a:rPr lang="en-US" spc="15"/>
              <a:t> </a:t>
            </a:r>
            <a:r>
              <a:rPr lang="en-US"/>
              <a:t>Solutions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91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12700">
              <a:lnSpc>
                <a:spcPts val="1810"/>
              </a:lnSpc>
            </a:pPr>
            <a:r>
              <a:rPr lang="en-US" spc="-5"/>
              <a:t>Presenter: Rupal Chatterjee, Mindfire</a:t>
            </a:r>
            <a:r>
              <a:rPr lang="en-US" spc="15"/>
              <a:t> </a:t>
            </a:r>
            <a:r>
              <a:rPr lang="en-US"/>
              <a:t>Solutions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096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10"/>
              </a:lnSpc>
            </a:pPr>
            <a:r>
              <a:rPr lang="en-US" spc="-5"/>
              <a:t>Presenter: Rupal Chatterjee, Mindfire</a:t>
            </a:r>
            <a:r>
              <a:rPr lang="en-US" spc="15"/>
              <a:t> </a:t>
            </a:r>
            <a:r>
              <a:rPr lang="en-US"/>
              <a:t>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10"/>
              </a:lnSpc>
            </a:pPr>
            <a:r>
              <a:rPr lang="en-US" spc="-5"/>
              <a:t>Presenter: Rupal Chatterjee, Mindfire</a:t>
            </a:r>
            <a:r>
              <a:rPr lang="en-US" spc="15"/>
              <a:t> </a:t>
            </a:r>
            <a:r>
              <a:rPr lang="en-US"/>
              <a:t>Solutions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4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6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12700">
              <a:lnSpc>
                <a:spcPts val="1810"/>
              </a:lnSpc>
            </a:pPr>
            <a:r>
              <a:rPr lang="en-US" spc="-5"/>
              <a:t>Presenter: Rupal Chatterjee, Mindfire</a:t>
            </a:r>
            <a:r>
              <a:rPr lang="en-US" spc="15"/>
              <a:t> </a:t>
            </a:r>
            <a:r>
              <a:rPr lang="en-US"/>
              <a:t>Solutions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5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589" y="3460750"/>
            <a:ext cx="73812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5" dirty="0">
                <a:solidFill>
                  <a:srgbClr val="2A4975"/>
                </a:solidFill>
                <a:latin typeface="Calibri"/>
                <a:cs typeface="Calibri"/>
              </a:rPr>
              <a:t>Java </a:t>
            </a:r>
            <a:r>
              <a:rPr sz="6000" spc="-10" dirty="0">
                <a:solidFill>
                  <a:srgbClr val="2A4975"/>
                </a:solidFill>
                <a:latin typeface="Calibri"/>
                <a:cs typeface="Calibri"/>
              </a:rPr>
              <a:t>Garbage</a:t>
            </a:r>
            <a:r>
              <a:rPr sz="6000" spc="-30" dirty="0">
                <a:solidFill>
                  <a:srgbClr val="2A4975"/>
                </a:solidFill>
                <a:latin typeface="Calibri"/>
                <a:cs typeface="Calibri"/>
              </a:rPr>
              <a:t> </a:t>
            </a:r>
            <a:r>
              <a:rPr sz="6000" spc="-10" dirty="0">
                <a:solidFill>
                  <a:srgbClr val="2A4975"/>
                </a:solidFill>
                <a:latin typeface="Calibri"/>
                <a:cs typeface="Calibri"/>
              </a:rPr>
              <a:t>Collection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46400" y="1549400"/>
            <a:ext cx="3225800" cy="187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69" y="146050"/>
            <a:ext cx="43389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60" dirty="0">
                <a:solidFill>
                  <a:srgbClr val="0083D0"/>
                </a:solidFill>
                <a:latin typeface="Arial"/>
                <a:cs typeface="Arial"/>
              </a:rPr>
              <a:t>Garbage </a:t>
            </a:r>
            <a:r>
              <a:rPr sz="2800" b="1" spc="-85" dirty="0">
                <a:solidFill>
                  <a:srgbClr val="0083D0"/>
                </a:solidFill>
                <a:latin typeface="Arial"/>
                <a:cs typeface="Arial"/>
              </a:rPr>
              <a:t>Collection</a:t>
            </a:r>
            <a:r>
              <a:rPr sz="2800" b="1" spc="-90" dirty="0">
                <a:solidFill>
                  <a:srgbClr val="0083D0"/>
                </a:solidFill>
                <a:latin typeface="Arial"/>
                <a:cs typeface="Arial"/>
              </a:rPr>
              <a:t> </a:t>
            </a:r>
            <a:r>
              <a:rPr sz="2800" b="1" spc="-75" dirty="0">
                <a:solidFill>
                  <a:srgbClr val="0083D0"/>
                </a:solidFill>
                <a:latin typeface="Arial"/>
                <a:cs typeface="Arial"/>
              </a:rPr>
              <a:t>(</a:t>
            </a:r>
            <a:r>
              <a:rPr sz="1800" b="1" spc="-75" dirty="0">
                <a:solidFill>
                  <a:srgbClr val="0083D0"/>
                </a:solidFill>
                <a:latin typeface="Arial"/>
                <a:cs typeface="Arial"/>
              </a:rPr>
              <a:t>Contd...</a:t>
            </a:r>
            <a:r>
              <a:rPr sz="2800" b="1" spc="-75" dirty="0">
                <a:solidFill>
                  <a:srgbClr val="0083D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469" y="1282700"/>
            <a:ext cx="8959215" cy="143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99FF"/>
                </a:solidFill>
                <a:latin typeface="Arial"/>
                <a:cs typeface="Arial"/>
              </a:rPr>
              <a:t>How it</a:t>
            </a:r>
            <a:r>
              <a:rPr sz="2200" b="1" dirty="0">
                <a:solidFill>
                  <a:srgbClr val="0099FF"/>
                </a:solidFill>
                <a:latin typeface="Arial"/>
                <a:cs typeface="Arial"/>
              </a:rPr>
              <a:t> works?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 marR="5080">
              <a:lnSpc>
                <a:spcPct val="92800"/>
              </a:lnSpc>
            </a:pPr>
            <a:r>
              <a:rPr sz="1800" spc="-5" dirty="0">
                <a:latin typeface="Arial"/>
                <a:cs typeface="Arial"/>
              </a:rPr>
              <a:t>Java </a:t>
            </a:r>
            <a:r>
              <a:rPr sz="1800" spc="-10" dirty="0">
                <a:latin typeface="Arial"/>
                <a:cs typeface="Arial"/>
              </a:rPr>
              <a:t>objects </a:t>
            </a:r>
            <a:r>
              <a:rPr sz="1800" spc="-5" dirty="0">
                <a:latin typeface="Arial"/>
                <a:cs typeface="Arial"/>
              </a:rPr>
              <a:t>are created in </a:t>
            </a:r>
            <a:r>
              <a:rPr sz="1800" b="1" spc="-10" dirty="0">
                <a:latin typeface="Arial"/>
                <a:cs typeface="Arial"/>
              </a:rPr>
              <a:t>Heap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b="1" spc="-5" dirty="0">
                <a:latin typeface="Arial"/>
                <a:cs typeface="Arial"/>
              </a:rPr>
              <a:t>Heap </a:t>
            </a:r>
            <a:r>
              <a:rPr sz="1800" spc="-5" dirty="0">
                <a:latin typeface="Arial"/>
                <a:cs typeface="Arial"/>
              </a:rPr>
              <a:t>is divided into </a:t>
            </a:r>
            <a:r>
              <a:rPr sz="1800" spc="-20" dirty="0">
                <a:latin typeface="Arial"/>
                <a:cs typeface="Arial"/>
              </a:rPr>
              <a:t>two </a:t>
            </a:r>
            <a:r>
              <a:rPr sz="1800" spc="-5" dirty="0">
                <a:latin typeface="Arial"/>
                <a:cs typeface="Arial"/>
              </a:rPr>
              <a:t>parts or </a:t>
            </a:r>
            <a:r>
              <a:rPr sz="1800" spc="-10" dirty="0">
                <a:latin typeface="Arial"/>
                <a:cs typeface="Arial"/>
              </a:rPr>
              <a:t>generations </a:t>
            </a:r>
            <a:r>
              <a:rPr sz="1800" spc="-5" dirty="0">
                <a:latin typeface="Arial"/>
                <a:cs typeface="Arial"/>
              </a:rPr>
              <a:t>for  sake </a:t>
            </a:r>
            <a:r>
              <a:rPr sz="1800" spc="-10" dirty="0">
                <a:latin typeface="Arial"/>
                <a:cs typeface="Arial"/>
              </a:rPr>
              <a:t>of garbage </a:t>
            </a:r>
            <a:r>
              <a:rPr sz="1800" spc="-5" dirty="0">
                <a:latin typeface="Arial"/>
                <a:cs typeface="Arial"/>
              </a:rPr>
              <a:t>collection in Java, these are </a:t>
            </a:r>
            <a:r>
              <a:rPr sz="1800" spc="-10" dirty="0">
                <a:latin typeface="Arial"/>
                <a:cs typeface="Arial"/>
              </a:rPr>
              <a:t>called </a:t>
            </a:r>
            <a:r>
              <a:rPr sz="1800" spc="-5" dirty="0">
                <a:latin typeface="Arial"/>
                <a:cs typeface="Arial"/>
              </a:rPr>
              <a:t>as </a:t>
            </a:r>
            <a:r>
              <a:rPr sz="1800" b="1" spc="-5" dirty="0">
                <a:latin typeface="Arial"/>
                <a:cs typeface="Arial"/>
              </a:rPr>
              <a:t>Young Generation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b="1" spc="-5" dirty="0">
                <a:latin typeface="Arial"/>
                <a:cs typeface="Arial"/>
              </a:rPr>
              <a:t>Tenured  or </a:t>
            </a:r>
            <a:r>
              <a:rPr sz="1800" b="1" dirty="0">
                <a:latin typeface="Arial"/>
                <a:cs typeface="Arial"/>
              </a:rPr>
              <a:t>Old</a:t>
            </a:r>
            <a:r>
              <a:rPr sz="1800" b="1" spc="-5" dirty="0">
                <a:latin typeface="Arial"/>
                <a:cs typeface="Arial"/>
              </a:rPr>
              <a:t> Generation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8895" y="3162300"/>
            <a:ext cx="5717381" cy="243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69" y="146050"/>
            <a:ext cx="43389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60" dirty="0">
                <a:solidFill>
                  <a:srgbClr val="0083D0"/>
                </a:solidFill>
                <a:latin typeface="Arial"/>
                <a:cs typeface="Arial"/>
              </a:rPr>
              <a:t>Garbage </a:t>
            </a:r>
            <a:r>
              <a:rPr sz="2800" b="1" spc="-85" dirty="0">
                <a:solidFill>
                  <a:srgbClr val="0083D0"/>
                </a:solidFill>
                <a:latin typeface="Arial"/>
                <a:cs typeface="Arial"/>
              </a:rPr>
              <a:t>Collection</a:t>
            </a:r>
            <a:r>
              <a:rPr sz="2800" b="1" spc="-90" dirty="0">
                <a:solidFill>
                  <a:srgbClr val="0083D0"/>
                </a:solidFill>
                <a:latin typeface="Arial"/>
                <a:cs typeface="Arial"/>
              </a:rPr>
              <a:t> </a:t>
            </a:r>
            <a:r>
              <a:rPr sz="2800" b="1" spc="-75" dirty="0">
                <a:solidFill>
                  <a:srgbClr val="0083D0"/>
                </a:solidFill>
                <a:latin typeface="Arial"/>
                <a:cs typeface="Arial"/>
              </a:rPr>
              <a:t>(</a:t>
            </a:r>
            <a:r>
              <a:rPr sz="1800" b="1" spc="-75" dirty="0">
                <a:solidFill>
                  <a:srgbClr val="0083D0"/>
                </a:solidFill>
                <a:latin typeface="Arial"/>
                <a:cs typeface="Arial"/>
              </a:rPr>
              <a:t>Contd...</a:t>
            </a:r>
            <a:r>
              <a:rPr sz="2800" b="1" spc="-75" dirty="0">
                <a:solidFill>
                  <a:srgbClr val="0083D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469" y="1282700"/>
            <a:ext cx="8355965" cy="3674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99FF"/>
                </a:solidFill>
                <a:latin typeface="Arial"/>
                <a:cs typeface="Arial"/>
              </a:rPr>
              <a:t>How it </a:t>
            </a:r>
            <a:r>
              <a:rPr sz="2200" b="1" dirty="0">
                <a:solidFill>
                  <a:srgbClr val="0099FF"/>
                </a:solidFill>
                <a:latin typeface="Arial"/>
                <a:cs typeface="Arial"/>
              </a:rPr>
              <a:t>works?</a:t>
            </a:r>
            <a:r>
              <a:rPr sz="2200" b="1" spc="5" dirty="0">
                <a:solidFill>
                  <a:srgbClr val="0099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99FF"/>
                </a:solidFill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0099FF"/>
                </a:solidFill>
                <a:latin typeface="Arial"/>
                <a:cs typeface="Arial"/>
              </a:rPr>
              <a:t>Contd...</a:t>
            </a:r>
            <a:r>
              <a:rPr sz="2200" b="1" dirty="0">
                <a:solidFill>
                  <a:srgbClr val="0099F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080"/>
              </a:lnSpc>
              <a:spcBef>
                <a:spcPts val="1860"/>
              </a:spcBef>
            </a:pPr>
            <a:r>
              <a:rPr sz="1800" b="1" spc="-5" dirty="0">
                <a:latin typeface="Arial"/>
                <a:cs typeface="Arial"/>
              </a:rPr>
              <a:t>Young Generation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further divided </a:t>
            </a:r>
            <a:r>
              <a:rPr sz="1800" spc="-5" dirty="0">
                <a:latin typeface="Arial"/>
                <a:cs typeface="Arial"/>
              </a:rPr>
              <a:t>into three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parts.</a:t>
            </a:r>
            <a:endParaRPr sz="1800">
              <a:latin typeface="Arial"/>
              <a:cs typeface="Arial"/>
            </a:endParaRPr>
          </a:p>
          <a:p>
            <a:pPr marL="152400" indent="-139700">
              <a:lnSpc>
                <a:spcPts val="2005"/>
              </a:lnSpc>
              <a:buFont typeface="Arial"/>
              <a:buChar char="-"/>
              <a:tabLst>
                <a:tab pos="152400" algn="l"/>
              </a:tabLst>
            </a:pPr>
            <a:r>
              <a:rPr sz="1800" b="1" spc="-5" dirty="0">
                <a:latin typeface="Arial"/>
                <a:cs typeface="Arial"/>
              </a:rPr>
              <a:t>Eden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space</a:t>
            </a:r>
            <a:r>
              <a:rPr sz="1800" spc="-5" dirty="0"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152400" indent="-139700">
              <a:lnSpc>
                <a:spcPts val="2010"/>
              </a:lnSpc>
              <a:buFont typeface="Arial"/>
              <a:buChar char="-"/>
              <a:tabLst>
                <a:tab pos="152400" algn="l"/>
              </a:tabLst>
            </a:pPr>
            <a:r>
              <a:rPr sz="1800" b="1" spc="-5" dirty="0">
                <a:latin typeface="Arial"/>
                <a:cs typeface="Arial"/>
              </a:rPr>
              <a:t>From Space </a:t>
            </a:r>
            <a:r>
              <a:rPr sz="1800" spc="-5" dirty="0">
                <a:latin typeface="Arial"/>
                <a:cs typeface="Arial"/>
              </a:rPr>
              <a:t>(Survivor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1)</a:t>
            </a:r>
            <a:endParaRPr sz="1800">
              <a:latin typeface="Arial"/>
              <a:cs typeface="Arial"/>
            </a:endParaRPr>
          </a:p>
          <a:p>
            <a:pPr marL="152400" indent="-139700">
              <a:lnSpc>
                <a:spcPts val="2085"/>
              </a:lnSpc>
              <a:buFont typeface="Arial"/>
              <a:buChar char="-"/>
              <a:tabLst>
                <a:tab pos="152400" algn="l"/>
              </a:tabLst>
            </a:pPr>
            <a:r>
              <a:rPr sz="1800" b="1" spc="-5" dirty="0">
                <a:latin typeface="Arial"/>
                <a:cs typeface="Arial"/>
              </a:rPr>
              <a:t>To Space </a:t>
            </a:r>
            <a:r>
              <a:rPr sz="1800" spc="-5" dirty="0">
                <a:latin typeface="Arial"/>
                <a:cs typeface="Arial"/>
              </a:rPr>
              <a:t>(Survivor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085"/>
              </a:lnSpc>
              <a:spcBef>
                <a:spcPts val="1560"/>
              </a:spcBef>
            </a:pPr>
            <a:r>
              <a:rPr sz="1800" spc="-5" dirty="0">
                <a:latin typeface="Arial"/>
                <a:cs typeface="Arial"/>
              </a:rPr>
              <a:t>When an </a:t>
            </a:r>
            <a:r>
              <a:rPr sz="1800" spc="-10" dirty="0">
                <a:latin typeface="Arial"/>
                <a:cs typeface="Arial"/>
              </a:rPr>
              <a:t>object </a:t>
            </a:r>
            <a:r>
              <a:rPr sz="1800" spc="-5" dirty="0">
                <a:latin typeface="Arial"/>
                <a:cs typeface="Arial"/>
              </a:rPr>
              <a:t>first created,</a:t>
            </a:r>
            <a:endParaRPr sz="1800">
              <a:latin typeface="Arial"/>
              <a:cs typeface="Arial"/>
            </a:endParaRPr>
          </a:p>
          <a:p>
            <a:pPr marL="278765" indent="-266700">
              <a:lnSpc>
                <a:spcPts val="2005"/>
              </a:lnSpc>
              <a:buFont typeface="Arial"/>
              <a:buAutoNum type="arabicParenR"/>
              <a:tabLst>
                <a:tab pos="279400" algn="l"/>
              </a:tabLst>
            </a:pPr>
            <a:r>
              <a:rPr sz="1800" spc="-5" dirty="0">
                <a:latin typeface="Arial"/>
                <a:cs typeface="Arial"/>
              </a:rPr>
              <a:t>It gets into </a:t>
            </a:r>
            <a:r>
              <a:rPr sz="1800" b="1" spc="-5" dirty="0">
                <a:latin typeface="Arial"/>
                <a:cs typeface="Arial"/>
              </a:rPr>
              <a:t>Young Generation </a:t>
            </a:r>
            <a:r>
              <a:rPr sz="1800" spc="-10" dirty="0">
                <a:latin typeface="Arial"/>
                <a:cs typeface="Arial"/>
              </a:rPr>
              <a:t>inside </a:t>
            </a:r>
            <a:r>
              <a:rPr sz="1800" b="1" spc="-5" dirty="0">
                <a:latin typeface="Arial"/>
                <a:cs typeface="Arial"/>
              </a:rPr>
              <a:t>Eden</a:t>
            </a:r>
            <a:r>
              <a:rPr sz="1800" b="1" spc="6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space.</a:t>
            </a:r>
            <a:endParaRPr sz="1800">
              <a:latin typeface="Arial"/>
              <a:cs typeface="Arial"/>
            </a:endParaRPr>
          </a:p>
          <a:p>
            <a:pPr marL="278765" indent="-266700">
              <a:lnSpc>
                <a:spcPts val="2005"/>
              </a:lnSpc>
              <a:buFont typeface="Arial"/>
              <a:buAutoNum type="arabicParenR"/>
              <a:tabLst>
                <a:tab pos="279400" algn="l"/>
              </a:tabLst>
            </a:pPr>
            <a:r>
              <a:rPr sz="1800" spc="-5" dirty="0">
                <a:latin typeface="Arial"/>
                <a:cs typeface="Arial"/>
              </a:rPr>
              <a:t>After </a:t>
            </a:r>
            <a:r>
              <a:rPr sz="1800" spc="-10" dirty="0">
                <a:latin typeface="Arial"/>
                <a:cs typeface="Arial"/>
              </a:rPr>
              <a:t>subsequent </a:t>
            </a:r>
            <a:r>
              <a:rPr sz="1800" b="1" dirty="0">
                <a:latin typeface="Arial"/>
                <a:cs typeface="Arial"/>
              </a:rPr>
              <a:t>Minor </a:t>
            </a:r>
            <a:r>
              <a:rPr sz="1800" b="1" spc="-5" dirty="0">
                <a:latin typeface="Arial"/>
                <a:cs typeface="Arial"/>
              </a:rPr>
              <a:t>Garbage Collection</a:t>
            </a:r>
            <a:r>
              <a:rPr sz="1800" spc="-5" dirty="0">
                <a:latin typeface="Arial"/>
                <a:cs typeface="Arial"/>
              </a:rPr>
              <a:t>, if object </a:t>
            </a:r>
            <a:r>
              <a:rPr sz="1800" spc="-10" dirty="0">
                <a:latin typeface="Arial"/>
                <a:cs typeface="Arial"/>
              </a:rPr>
              <a:t>survives </a:t>
            </a:r>
            <a:r>
              <a:rPr sz="1800" spc="-5" dirty="0">
                <a:latin typeface="Arial"/>
                <a:cs typeface="Arial"/>
              </a:rPr>
              <a:t>it gets moved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10"/>
              </a:lnSpc>
            </a:pPr>
            <a:r>
              <a:rPr sz="1800" b="1" spc="-5" dirty="0">
                <a:latin typeface="Arial"/>
                <a:cs typeface="Arial"/>
              </a:rPr>
              <a:t>From Space </a:t>
            </a:r>
            <a:r>
              <a:rPr sz="1800" b="1" dirty="0">
                <a:latin typeface="Arial"/>
                <a:cs typeface="Arial"/>
              </a:rPr>
              <a:t>/ </a:t>
            </a:r>
            <a:r>
              <a:rPr sz="1800" b="1" spc="-15" dirty="0">
                <a:latin typeface="Arial"/>
                <a:cs typeface="Arial"/>
              </a:rPr>
              <a:t>Survivor</a:t>
            </a:r>
            <a:r>
              <a:rPr sz="1800" b="1" spc="-10" dirty="0">
                <a:latin typeface="Arial"/>
                <a:cs typeface="Arial"/>
              </a:rPr>
              <a:t> 1.</a:t>
            </a:r>
            <a:endParaRPr sz="1800">
              <a:latin typeface="Arial"/>
              <a:cs typeface="Arial"/>
            </a:endParaRPr>
          </a:p>
          <a:p>
            <a:pPr marL="278765" indent="-266700">
              <a:lnSpc>
                <a:spcPts val="2005"/>
              </a:lnSpc>
              <a:buFont typeface="Arial"/>
              <a:buAutoNum type="arabicParenR" startAt="3"/>
              <a:tabLst>
                <a:tab pos="279400" algn="l"/>
              </a:tabLst>
            </a:pPr>
            <a:r>
              <a:rPr sz="1800" spc="-5" dirty="0">
                <a:latin typeface="Arial"/>
                <a:cs typeface="Arial"/>
              </a:rPr>
              <a:t>Then to </a:t>
            </a:r>
            <a:r>
              <a:rPr sz="1800" b="1" spc="-5" dirty="0">
                <a:latin typeface="Arial"/>
                <a:cs typeface="Arial"/>
              </a:rPr>
              <a:t>To Space </a:t>
            </a:r>
            <a:r>
              <a:rPr sz="1800" b="1" dirty="0">
                <a:latin typeface="Arial"/>
                <a:cs typeface="Arial"/>
              </a:rPr>
              <a:t>/ </a:t>
            </a:r>
            <a:r>
              <a:rPr sz="1800" b="1" spc="-15" dirty="0">
                <a:latin typeface="Arial"/>
                <a:cs typeface="Arial"/>
              </a:rPr>
              <a:t>Survivor</a:t>
            </a:r>
            <a:r>
              <a:rPr sz="1800" b="1" spc="10" dirty="0">
                <a:latin typeface="Arial"/>
                <a:cs typeface="Arial"/>
              </a:rPr>
              <a:t> 2</a:t>
            </a:r>
            <a:r>
              <a:rPr sz="1800" spc="1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278765" indent="-266700">
              <a:lnSpc>
                <a:spcPts val="2080"/>
              </a:lnSpc>
              <a:buFont typeface="Arial"/>
              <a:buAutoNum type="arabicParenR" startAt="3"/>
              <a:tabLst>
                <a:tab pos="279400" algn="l"/>
              </a:tabLst>
            </a:pPr>
            <a:r>
              <a:rPr sz="1800" spc="-5" dirty="0">
                <a:latin typeface="Arial"/>
                <a:cs typeface="Arial"/>
              </a:rPr>
              <a:t>Then </a:t>
            </a:r>
            <a:r>
              <a:rPr sz="1800" spc="-10" dirty="0">
                <a:latin typeface="Arial"/>
                <a:cs typeface="Arial"/>
              </a:rPr>
              <a:t>eventually </a:t>
            </a:r>
            <a:r>
              <a:rPr sz="1800" spc="-5" dirty="0">
                <a:latin typeface="Arial"/>
                <a:cs typeface="Arial"/>
              </a:rPr>
              <a:t>object moved to </a:t>
            </a:r>
            <a:r>
              <a:rPr sz="1800" b="1" dirty="0">
                <a:latin typeface="Arial"/>
                <a:cs typeface="Arial"/>
              </a:rPr>
              <a:t>Old or </a:t>
            </a:r>
            <a:r>
              <a:rPr sz="1800" b="1" spc="-5" dirty="0">
                <a:latin typeface="Arial"/>
                <a:cs typeface="Arial"/>
              </a:rPr>
              <a:t>Tenured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Generation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69" y="146050"/>
            <a:ext cx="43389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60" dirty="0">
                <a:solidFill>
                  <a:srgbClr val="0083D0"/>
                </a:solidFill>
                <a:latin typeface="Arial"/>
                <a:cs typeface="Arial"/>
              </a:rPr>
              <a:t>Garbage </a:t>
            </a:r>
            <a:r>
              <a:rPr sz="2800" b="1" spc="-85" dirty="0">
                <a:solidFill>
                  <a:srgbClr val="0083D0"/>
                </a:solidFill>
                <a:latin typeface="Arial"/>
                <a:cs typeface="Arial"/>
              </a:rPr>
              <a:t>Collection</a:t>
            </a:r>
            <a:r>
              <a:rPr sz="2800" b="1" spc="-90" dirty="0">
                <a:solidFill>
                  <a:srgbClr val="0083D0"/>
                </a:solidFill>
                <a:latin typeface="Arial"/>
                <a:cs typeface="Arial"/>
              </a:rPr>
              <a:t> </a:t>
            </a:r>
            <a:r>
              <a:rPr sz="2800" b="1" spc="-75" dirty="0">
                <a:solidFill>
                  <a:srgbClr val="0083D0"/>
                </a:solidFill>
                <a:latin typeface="Arial"/>
                <a:cs typeface="Arial"/>
              </a:rPr>
              <a:t>(</a:t>
            </a:r>
            <a:r>
              <a:rPr sz="1800" b="1" spc="-75" dirty="0">
                <a:solidFill>
                  <a:srgbClr val="0083D0"/>
                </a:solidFill>
                <a:latin typeface="Arial"/>
                <a:cs typeface="Arial"/>
              </a:rPr>
              <a:t>Contd...</a:t>
            </a:r>
            <a:r>
              <a:rPr sz="2800" b="1" spc="-75" dirty="0">
                <a:solidFill>
                  <a:srgbClr val="0083D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469" y="1282700"/>
            <a:ext cx="8921115" cy="4428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99FF"/>
                </a:solidFill>
                <a:latin typeface="Arial"/>
                <a:cs typeface="Arial"/>
              </a:rPr>
              <a:t>How it </a:t>
            </a:r>
            <a:r>
              <a:rPr sz="2200" b="1" dirty="0">
                <a:solidFill>
                  <a:srgbClr val="0099FF"/>
                </a:solidFill>
                <a:latin typeface="Arial"/>
                <a:cs typeface="Arial"/>
              </a:rPr>
              <a:t>works?</a:t>
            </a:r>
            <a:r>
              <a:rPr sz="2200" b="1" spc="5" dirty="0">
                <a:solidFill>
                  <a:srgbClr val="0099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99FF"/>
                </a:solidFill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0099FF"/>
                </a:solidFill>
                <a:latin typeface="Arial"/>
                <a:cs typeface="Arial"/>
              </a:rPr>
              <a:t>Contd...</a:t>
            </a:r>
            <a:r>
              <a:rPr sz="2200" b="1" dirty="0">
                <a:solidFill>
                  <a:srgbClr val="0099F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92800"/>
              </a:lnSpc>
              <a:spcBef>
                <a:spcPts val="2014"/>
              </a:spcBef>
            </a:pPr>
            <a:r>
              <a:rPr sz="1800" b="1" spc="-5" dirty="0">
                <a:latin typeface="Arial"/>
                <a:cs typeface="Arial"/>
              </a:rPr>
              <a:t>Young Generation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15" dirty="0">
                <a:latin typeface="Arial"/>
                <a:cs typeface="Arial"/>
              </a:rPr>
              <a:t>where </a:t>
            </a:r>
            <a:r>
              <a:rPr sz="1800" spc="-10" dirty="0">
                <a:latin typeface="Arial"/>
                <a:cs typeface="Arial"/>
              </a:rPr>
              <a:t>all new </a:t>
            </a:r>
            <a:r>
              <a:rPr sz="1800" spc="-5" dirty="0">
                <a:latin typeface="Arial"/>
                <a:cs typeface="Arial"/>
              </a:rPr>
              <a:t>objects are </a:t>
            </a:r>
            <a:r>
              <a:rPr sz="1800" spc="-10" dirty="0">
                <a:latin typeface="Arial"/>
                <a:cs typeface="Arial"/>
              </a:rPr>
              <a:t>allocated </a:t>
            </a:r>
            <a:r>
              <a:rPr sz="1800" spc="-5" dirty="0">
                <a:latin typeface="Arial"/>
                <a:cs typeface="Arial"/>
              </a:rPr>
              <a:t>and </a:t>
            </a:r>
            <a:r>
              <a:rPr sz="1800" spc="-10" dirty="0">
                <a:latin typeface="Arial"/>
                <a:cs typeface="Arial"/>
              </a:rPr>
              <a:t>aged. When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5" dirty="0">
                <a:latin typeface="Arial"/>
                <a:cs typeface="Arial"/>
              </a:rPr>
              <a:t>young  </a:t>
            </a:r>
            <a:r>
              <a:rPr sz="1800" spc="-10" dirty="0">
                <a:latin typeface="Arial"/>
                <a:cs typeface="Arial"/>
              </a:rPr>
              <a:t>generation fills up, </a:t>
            </a:r>
            <a:r>
              <a:rPr sz="1800" spc="-5" dirty="0">
                <a:latin typeface="Arial"/>
                <a:cs typeface="Arial"/>
              </a:rPr>
              <a:t>this causes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b="1" spc="-5" dirty="0">
                <a:latin typeface="Arial"/>
                <a:cs typeface="Arial"/>
              </a:rPr>
              <a:t>minor garbage collection</a:t>
            </a:r>
            <a:r>
              <a:rPr sz="1800" spc="-5" dirty="0">
                <a:latin typeface="Arial"/>
                <a:cs typeface="Arial"/>
              </a:rPr>
              <a:t>. Some surviving objects are  </a:t>
            </a:r>
            <a:r>
              <a:rPr sz="1800" spc="-10" dirty="0">
                <a:latin typeface="Arial"/>
                <a:cs typeface="Arial"/>
              </a:rPr>
              <a:t>aged and eventually </a:t>
            </a:r>
            <a:r>
              <a:rPr sz="1800" spc="-5" dirty="0">
                <a:latin typeface="Arial"/>
                <a:cs typeface="Arial"/>
              </a:rPr>
              <a:t>move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the old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generation.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173990">
              <a:lnSpc>
                <a:spcPts val="2000"/>
              </a:lnSpc>
            </a:pPr>
            <a:r>
              <a:rPr sz="1800" b="1" spc="-5" dirty="0">
                <a:latin typeface="Arial"/>
                <a:cs typeface="Arial"/>
              </a:rPr>
              <a:t>Stop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World </a:t>
            </a:r>
            <a:r>
              <a:rPr sz="1800" b="1" spc="-15" dirty="0">
                <a:latin typeface="Arial"/>
                <a:cs typeface="Arial"/>
              </a:rPr>
              <a:t>Event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10" dirty="0">
                <a:latin typeface="Arial"/>
                <a:cs typeface="Arial"/>
              </a:rPr>
              <a:t>All </a:t>
            </a:r>
            <a:r>
              <a:rPr sz="1800" b="1" spc="-5" dirty="0">
                <a:latin typeface="Arial"/>
                <a:cs typeface="Arial"/>
              </a:rPr>
              <a:t>minor garbage collections </a:t>
            </a:r>
            <a:r>
              <a:rPr sz="1800" spc="-5" dirty="0">
                <a:latin typeface="Arial"/>
                <a:cs typeface="Arial"/>
              </a:rPr>
              <a:t>are "</a:t>
            </a:r>
            <a:r>
              <a:rPr sz="1800" b="1" spc="-5" dirty="0">
                <a:latin typeface="Arial"/>
                <a:cs typeface="Arial"/>
              </a:rPr>
              <a:t>Stop </a:t>
            </a:r>
            <a:r>
              <a:rPr sz="1800" b="1" dirty="0">
                <a:latin typeface="Arial"/>
                <a:cs typeface="Arial"/>
              </a:rPr>
              <a:t>the World</a:t>
            </a:r>
            <a:r>
              <a:rPr sz="1800" dirty="0">
                <a:latin typeface="Arial"/>
                <a:cs typeface="Arial"/>
              </a:rPr>
              <a:t>" </a:t>
            </a:r>
            <a:r>
              <a:rPr sz="1800" spc="-5" dirty="0">
                <a:latin typeface="Arial"/>
                <a:cs typeface="Arial"/>
              </a:rPr>
              <a:t>events.  This means that </a:t>
            </a:r>
            <a:r>
              <a:rPr sz="1800" spc="-10" dirty="0">
                <a:latin typeface="Arial"/>
                <a:cs typeface="Arial"/>
              </a:rPr>
              <a:t>all application </a:t>
            </a:r>
            <a:r>
              <a:rPr sz="1800" spc="-5" dirty="0">
                <a:latin typeface="Arial"/>
                <a:cs typeface="Arial"/>
              </a:rPr>
              <a:t>threads are stopped </a:t>
            </a:r>
            <a:r>
              <a:rPr sz="1800" spc="-10" dirty="0">
                <a:latin typeface="Arial"/>
                <a:cs typeface="Arial"/>
              </a:rPr>
              <a:t>until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operation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completes.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72390">
              <a:lnSpc>
                <a:spcPct val="92900"/>
              </a:lnSpc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b="1" dirty="0">
                <a:latin typeface="Arial"/>
                <a:cs typeface="Arial"/>
              </a:rPr>
              <a:t>Old </a:t>
            </a:r>
            <a:r>
              <a:rPr sz="1800" b="1" spc="-5" dirty="0">
                <a:latin typeface="Arial"/>
                <a:cs typeface="Arial"/>
              </a:rPr>
              <a:t>Generation </a:t>
            </a:r>
            <a:r>
              <a:rPr sz="1800" spc="-5" dirty="0">
                <a:latin typeface="Arial"/>
                <a:cs typeface="Arial"/>
              </a:rPr>
              <a:t>is used </a:t>
            </a:r>
            <a:r>
              <a:rPr sz="1800" dirty="0">
                <a:latin typeface="Arial"/>
                <a:cs typeface="Arial"/>
              </a:rPr>
              <a:t>to store </a:t>
            </a:r>
            <a:r>
              <a:rPr sz="1800" spc="-5" dirty="0">
                <a:latin typeface="Arial"/>
                <a:cs typeface="Arial"/>
              </a:rPr>
              <a:t>long surviving </a:t>
            </a:r>
            <a:r>
              <a:rPr sz="1800" spc="-10" dirty="0">
                <a:latin typeface="Arial"/>
                <a:cs typeface="Arial"/>
              </a:rPr>
              <a:t>objects. Typically,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threshold is set  for </a:t>
            </a:r>
            <a:r>
              <a:rPr sz="1800" spc="-10" dirty="0">
                <a:latin typeface="Arial"/>
                <a:cs typeface="Arial"/>
              </a:rPr>
              <a:t>young generation object </a:t>
            </a:r>
            <a:r>
              <a:rPr sz="1800" spc="-5" dirty="0">
                <a:latin typeface="Arial"/>
                <a:cs typeface="Arial"/>
              </a:rPr>
              <a:t>and </a:t>
            </a:r>
            <a:r>
              <a:rPr sz="1800" spc="-15" dirty="0">
                <a:latin typeface="Arial"/>
                <a:cs typeface="Arial"/>
              </a:rPr>
              <a:t>when </a:t>
            </a:r>
            <a:r>
              <a:rPr sz="1800" spc="-10" dirty="0">
                <a:latin typeface="Arial"/>
                <a:cs typeface="Arial"/>
              </a:rPr>
              <a:t>that </a:t>
            </a:r>
            <a:r>
              <a:rPr sz="1800" spc="-5" dirty="0">
                <a:latin typeface="Arial"/>
                <a:cs typeface="Arial"/>
              </a:rPr>
              <a:t>age is met, the object </a:t>
            </a:r>
            <a:r>
              <a:rPr sz="1800" spc="-10" dirty="0">
                <a:latin typeface="Arial"/>
                <a:cs typeface="Arial"/>
              </a:rPr>
              <a:t>gets </a:t>
            </a:r>
            <a:r>
              <a:rPr sz="1800" spc="-5" dirty="0">
                <a:latin typeface="Arial"/>
                <a:cs typeface="Arial"/>
              </a:rPr>
              <a:t>moved to the old  </a:t>
            </a:r>
            <a:r>
              <a:rPr sz="1800" spc="-10" dirty="0">
                <a:latin typeface="Arial"/>
                <a:cs typeface="Arial"/>
              </a:rPr>
              <a:t>generation. Eventually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old generation needs </a:t>
            </a:r>
            <a:r>
              <a:rPr sz="1800" spc="-5" dirty="0">
                <a:latin typeface="Arial"/>
                <a:cs typeface="Arial"/>
              </a:rPr>
              <a:t>to be collected. This </a:t>
            </a:r>
            <a:r>
              <a:rPr sz="1800" spc="-10" dirty="0">
                <a:latin typeface="Arial"/>
                <a:cs typeface="Arial"/>
              </a:rPr>
              <a:t>event </a:t>
            </a:r>
            <a:r>
              <a:rPr sz="1800" spc="-5" dirty="0">
                <a:latin typeface="Arial"/>
                <a:cs typeface="Arial"/>
              </a:rPr>
              <a:t>is called </a:t>
            </a:r>
            <a:r>
              <a:rPr sz="1800" dirty="0">
                <a:latin typeface="Arial"/>
                <a:cs typeface="Arial"/>
              </a:rPr>
              <a:t>a  </a:t>
            </a:r>
            <a:r>
              <a:rPr sz="1800" b="1" spc="-5" dirty="0">
                <a:latin typeface="Arial"/>
                <a:cs typeface="Arial"/>
              </a:rPr>
              <a:t>major garbage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collection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149860">
              <a:lnSpc>
                <a:spcPts val="2010"/>
              </a:lnSpc>
            </a:pPr>
            <a:r>
              <a:rPr sz="1800" b="1" dirty="0">
                <a:latin typeface="Arial"/>
                <a:cs typeface="Arial"/>
              </a:rPr>
              <a:t>Major </a:t>
            </a:r>
            <a:r>
              <a:rPr sz="1800" b="1" spc="-5" dirty="0">
                <a:latin typeface="Arial"/>
                <a:cs typeface="Arial"/>
              </a:rPr>
              <a:t>garbage collection </a:t>
            </a:r>
            <a:r>
              <a:rPr sz="1800" spc="-5" dirty="0">
                <a:latin typeface="Arial"/>
                <a:cs typeface="Arial"/>
              </a:rPr>
              <a:t>are </a:t>
            </a:r>
            <a:r>
              <a:rPr sz="1800" spc="-10" dirty="0">
                <a:latin typeface="Arial"/>
                <a:cs typeface="Arial"/>
              </a:rPr>
              <a:t>also </a:t>
            </a:r>
            <a:r>
              <a:rPr sz="1800" b="1" spc="-5" dirty="0">
                <a:latin typeface="Arial"/>
                <a:cs typeface="Arial"/>
              </a:rPr>
              <a:t>Stop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World </a:t>
            </a:r>
            <a:r>
              <a:rPr sz="1800" spc="-10" dirty="0">
                <a:latin typeface="Arial"/>
                <a:cs typeface="Arial"/>
              </a:rPr>
              <a:t>events. </a:t>
            </a:r>
            <a:r>
              <a:rPr sz="1800" spc="-5" dirty="0">
                <a:latin typeface="Arial"/>
                <a:cs typeface="Arial"/>
              </a:rPr>
              <a:t>Often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major collection is  much</a:t>
            </a:r>
            <a:r>
              <a:rPr sz="1800" spc="-10" dirty="0">
                <a:latin typeface="Arial"/>
                <a:cs typeface="Arial"/>
              </a:rPr>
              <a:t> slower.</a:t>
            </a:r>
            <a:endParaRPr sz="1800">
              <a:latin typeface="Arial"/>
              <a:cs typeface="Arial"/>
            </a:endParaRPr>
          </a:p>
          <a:p>
            <a:pPr marR="77470" algn="r">
              <a:lnSpc>
                <a:spcPct val="100000"/>
              </a:lnSpc>
              <a:spcBef>
                <a:spcPts val="200"/>
              </a:spcBef>
            </a:pPr>
            <a:r>
              <a:rPr sz="1400" i="1" dirty="0">
                <a:solidFill>
                  <a:srgbClr val="FF0000"/>
                </a:solidFill>
                <a:latin typeface="Arial"/>
                <a:cs typeface="Arial"/>
              </a:rPr>
              <a:t>(extract </a:t>
            </a:r>
            <a:r>
              <a:rPr sz="1400" i="1" spc="-5" dirty="0">
                <a:solidFill>
                  <a:srgbClr val="FF0000"/>
                </a:solidFill>
                <a:latin typeface="Arial"/>
                <a:cs typeface="Arial"/>
              </a:rPr>
              <a:t>from Oracle</a:t>
            </a:r>
            <a:r>
              <a:rPr sz="1400" i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FF0000"/>
                </a:solidFill>
                <a:latin typeface="Arial"/>
                <a:cs typeface="Arial"/>
              </a:rPr>
              <a:t>site)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69" y="146050"/>
            <a:ext cx="4592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0" dirty="0">
                <a:solidFill>
                  <a:srgbClr val="0083D0"/>
                </a:solidFill>
                <a:latin typeface="Arial"/>
                <a:cs typeface="Arial"/>
              </a:rPr>
              <a:t>Type </a:t>
            </a:r>
            <a:r>
              <a:rPr sz="2800" b="1" spc="20" dirty="0">
                <a:solidFill>
                  <a:srgbClr val="0083D0"/>
                </a:solidFill>
                <a:latin typeface="Arial"/>
                <a:cs typeface="Arial"/>
              </a:rPr>
              <a:t>of </a:t>
            </a:r>
            <a:r>
              <a:rPr sz="2800" b="1" spc="60" dirty="0">
                <a:solidFill>
                  <a:srgbClr val="0083D0"/>
                </a:solidFill>
                <a:latin typeface="Arial"/>
                <a:cs typeface="Arial"/>
              </a:rPr>
              <a:t>Garbage</a:t>
            </a:r>
            <a:r>
              <a:rPr sz="2800" b="1" spc="-5" dirty="0">
                <a:solidFill>
                  <a:srgbClr val="0083D0"/>
                </a:solidFill>
                <a:latin typeface="Arial"/>
                <a:cs typeface="Arial"/>
              </a:rPr>
              <a:t> </a:t>
            </a:r>
            <a:r>
              <a:rPr sz="2800" b="1" spc="-100" dirty="0">
                <a:solidFill>
                  <a:srgbClr val="0083D0"/>
                </a:solidFill>
                <a:latin typeface="Arial"/>
                <a:cs typeface="Arial"/>
              </a:rPr>
              <a:t>Collectors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469" y="1306829"/>
            <a:ext cx="8954135" cy="474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99FF"/>
                </a:solidFill>
                <a:latin typeface="Arial"/>
                <a:cs typeface="Arial"/>
              </a:rPr>
              <a:t>The Serial</a:t>
            </a:r>
            <a:r>
              <a:rPr sz="2200" b="1" spc="-15" dirty="0">
                <a:solidFill>
                  <a:srgbClr val="0099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9FF"/>
                </a:solidFill>
                <a:latin typeface="Arial"/>
                <a:cs typeface="Arial"/>
              </a:rPr>
              <a:t>GC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66065" indent="-254000">
              <a:lnSpc>
                <a:spcPct val="100000"/>
              </a:lnSpc>
              <a:buAutoNum type="arabicPeriod"/>
              <a:tabLst>
                <a:tab pos="26670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serial collector is the </a:t>
            </a:r>
            <a:r>
              <a:rPr sz="1800" spc="-10" dirty="0">
                <a:latin typeface="Arial"/>
                <a:cs typeface="Arial"/>
              </a:rPr>
              <a:t>default </a:t>
            </a:r>
            <a:r>
              <a:rPr sz="1800" dirty="0">
                <a:latin typeface="Arial"/>
                <a:cs typeface="Arial"/>
              </a:rPr>
              <a:t>GC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Java </a:t>
            </a:r>
            <a:r>
              <a:rPr sz="1800" spc="-5" dirty="0">
                <a:latin typeface="Arial"/>
                <a:cs typeface="Arial"/>
              </a:rPr>
              <a:t>SE </a:t>
            </a:r>
            <a:r>
              <a:rPr sz="1800" dirty="0">
                <a:latin typeface="Arial"/>
                <a:cs typeface="Arial"/>
              </a:rPr>
              <a:t>5 </a:t>
            </a:r>
            <a:r>
              <a:rPr sz="1800" spc="-10" dirty="0">
                <a:latin typeface="Arial"/>
                <a:cs typeface="Arial"/>
              </a:rPr>
              <a:t>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6.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marL="266065" indent="-254000">
              <a:lnSpc>
                <a:spcPct val="100000"/>
              </a:lnSpc>
              <a:buAutoNum type="arabicPeriod"/>
              <a:tabLst>
                <a:tab pos="266700" algn="l"/>
              </a:tabLst>
            </a:pPr>
            <a:r>
              <a:rPr sz="1800" spc="-5" dirty="0">
                <a:latin typeface="Arial"/>
                <a:cs typeface="Arial"/>
              </a:rPr>
              <a:t>Here both minor and major </a:t>
            </a:r>
            <a:r>
              <a:rPr sz="1800" spc="-10" dirty="0">
                <a:latin typeface="Arial"/>
                <a:cs typeface="Arial"/>
              </a:rPr>
              <a:t>garbage collections </a:t>
            </a:r>
            <a:r>
              <a:rPr sz="1800" spc="-5" dirty="0">
                <a:latin typeface="Arial"/>
                <a:cs typeface="Arial"/>
              </a:rPr>
              <a:t>are </a:t>
            </a:r>
            <a:r>
              <a:rPr sz="1800" spc="-10" dirty="0">
                <a:latin typeface="Arial"/>
                <a:cs typeface="Arial"/>
              </a:rPr>
              <a:t>done </a:t>
            </a:r>
            <a:r>
              <a:rPr sz="1800" spc="-5" dirty="0">
                <a:latin typeface="Arial"/>
                <a:cs typeface="Arial"/>
              </a:rPr>
              <a:t>using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single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Thread.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marL="266065" indent="-254000">
              <a:lnSpc>
                <a:spcPct val="100000"/>
              </a:lnSpc>
              <a:buAutoNum type="arabicPeriod"/>
              <a:tabLst>
                <a:tab pos="266700" algn="l"/>
              </a:tabLst>
            </a:pP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uses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mark-compact collection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method.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marL="266065" indent="-254000">
              <a:lnSpc>
                <a:spcPct val="100000"/>
              </a:lnSpc>
              <a:buAutoNum type="arabicPeriod"/>
              <a:tabLst>
                <a:tab pos="266700" algn="l"/>
              </a:tabLst>
            </a:pPr>
            <a:r>
              <a:rPr sz="1800" spc="-10" dirty="0">
                <a:latin typeface="Arial"/>
                <a:cs typeface="Arial"/>
              </a:rPr>
              <a:t>Compacting </a:t>
            </a:r>
            <a:r>
              <a:rPr sz="1800" spc="-5" dirty="0">
                <a:latin typeface="Arial"/>
                <a:cs typeface="Arial"/>
              </a:rPr>
              <a:t>of memory makes it faster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allocate </a:t>
            </a:r>
            <a:r>
              <a:rPr sz="1800" spc="-10" dirty="0">
                <a:latin typeface="Arial"/>
                <a:cs typeface="Arial"/>
              </a:rPr>
              <a:t>new </a:t>
            </a:r>
            <a:r>
              <a:rPr sz="1800" spc="-5" dirty="0">
                <a:latin typeface="Arial"/>
                <a:cs typeface="Arial"/>
              </a:rPr>
              <a:t>chunks of memory to 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heap.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marL="12700" marR="466725">
              <a:lnSpc>
                <a:spcPct val="100000"/>
              </a:lnSpc>
              <a:buAutoNum type="arabicPeriod"/>
              <a:tabLst>
                <a:tab pos="26670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Serial </a:t>
            </a:r>
            <a:r>
              <a:rPr sz="1800" dirty="0">
                <a:latin typeface="Arial"/>
                <a:cs typeface="Arial"/>
              </a:rPr>
              <a:t>GC </a:t>
            </a:r>
            <a:r>
              <a:rPr sz="1800" spc="-5" dirty="0">
                <a:latin typeface="Arial"/>
                <a:cs typeface="Arial"/>
              </a:rPr>
              <a:t>is the </a:t>
            </a:r>
            <a:r>
              <a:rPr sz="1800" spc="-10" dirty="0">
                <a:latin typeface="Arial"/>
                <a:cs typeface="Arial"/>
              </a:rPr>
              <a:t>choice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most applications </a:t>
            </a:r>
            <a:r>
              <a:rPr sz="1800" spc="-10" dirty="0">
                <a:latin typeface="Arial"/>
                <a:cs typeface="Arial"/>
              </a:rPr>
              <a:t>that do </a:t>
            </a:r>
            <a:r>
              <a:rPr sz="1800" spc="-5" dirty="0">
                <a:latin typeface="Arial"/>
                <a:cs typeface="Arial"/>
              </a:rPr>
              <a:t>not </a:t>
            </a:r>
            <a:r>
              <a:rPr sz="1800" spc="-10" dirty="0">
                <a:latin typeface="Arial"/>
                <a:cs typeface="Arial"/>
              </a:rPr>
              <a:t>have </a:t>
            </a:r>
            <a:r>
              <a:rPr sz="1800" spc="-5" dirty="0">
                <a:latin typeface="Arial"/>
                <a:cs typeface="Arial"/>
              </a:rPr>
              <a:t>low </a:t>
            </a:r>
            <a:r>
              <a:rPr sz="1800" spc="-10" dirty="0">
                <a:latin typeface="Arial"/>
                <a:cs typeface="Arial"/>
              </a:rPr>
              <a:t>pause </a:t>
            </a:r>
            <a:r>
              <a:rPr sz="1800" spc="-5" dirty="0">
                <a:latin typeface="Arial"/>
                <a:cs typeface="Arial"/>
              </a:rPr>
              <a:t>time  requirements.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marL="266065" indent="-254000">
              <a:lnSpc>
                <a:spcPct val="100000"/>
              </a:lnSpc>
              <a:buAutoNum type="arabicPeriod"/>
              <a:tabLst>
                <a:tab pos="266700" algn="l"/>
              </a:tabLst>
            </a:pPr>
            <a:r>
              <a:rPr sz="1800" spc="5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enable </a:t>
            </a:r>
            <a:r>
              <a:rPr sz="1800" spc="-5" dirty="0">
                <a:latin typeface="Arial"/>
                <a:cs typeface="Arial"/>
              </a:rPr>
              <a:t>the Serial </a:t>
            </a:r>
            <a:r>
              <a:rPr sz="1800" spc="-10" dirty="0">
                <a:latin typeface="Arial"/>
                <a:cs typeface="Arial"/>
              </a:rPr>
              <a:t>Collector use: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-XX:+UseSerialGC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Here is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sample command line </a:t>
            </a:r>
            <a:r>
              <a:rPr sz="1800" spc="-10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starting a </a:t>
            </a:r>
            <a:r>
              <a:rPr sz="1800" spc="-5" dirty="0">
                <a:latin typeface="Arial"/>
                <a:cs typeface="Arial"/>
              </a:rPr>
              <a:t>sample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JAR:</a:t>
            </a:r>
            <a:endParaRPr sz="1800">
              <a:latin typeface="Arial"/>
              <a:cs typeface="Arial"/>
            </a:endParaRPr>
          </a:p>
          <a:p>
            <a:pPr marR="276860" algn="ctr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java </a:t>
            </a:r>
            <a:r>
              <a:rPr sz="1800" b="1" spc="-5" dirty="0">
                <a:latin typeface="Arial"/>
                <a:cs typeface="Arial"/>
              </a:rPr>
              <a:t>-XX:+UseSerialGC -jar GcTest.jar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69" y="146050"/>
            <a:ext cx="56876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0" dirty="0">
                <a:solidFill>
                  <a:srgbClr val="0083D0"/>
                </a:solidFill>
                <a:latin typeface="Arial"/>
                <a:cs typeface="Arial"/>
              </a:rPr>
              <a:t>Type </a:t>
            </a:r>
            <a:r>
              <a:rPr sz="2800" b="1" spc="20" dirty="0">
                <a:solidFill>
                  <a:srgbClr val="0083D0"/>
                </a:solidFill>
                <a:latin typeface="Arial"/>
                <a:cs typeface="Arial"/>
              </a:rPr>
              <a:t>of </a:t>
            </a:r>
            <a:r>
              <a:rPr sz="2800" b="1" spc="60" dirty="0">
                <a:solidFill>
                  <a:srgbClr val="0083D0"/>
                </a:solidFill>
                <a:latin typeface="Arial"/>
                <a:cs typeface="Arial"/>
              </a:rPr>
              <a:t>Garbage </a:t>
            </a:r>
            <a:r>
              <a:rPr sz="2800" b="1" spc="-100" dirty="0">
                <a:solidFill>
                  <a:srgbClr val="0083D0"/>
                </a:solidFill>
                <a:latin typeface="Arial"/>
                <a:cs typeface="Arial"/>
              </a:rPr>
              <a:t>Collectors</a:t>
            </a:r>
            <a:r>
              <a:rPr sz="2800" b="1" spc="-55" dirty="0">
                <a:solidFill>
                  <a:srgbClr val="0083D0"/>
                </a:solidFill>
                <a:latin typeface="Arial"/>
                <a:cs typeface="Arial"/>
              </a:rPr>
              <a:t> </a:t>
            </a:r>
            <a:r>
              <a:rPr sz="2800" b="1" spc="-75" dirty="0">
                <a:solidFill>
                  <a:srgbClr val="0083D0"/>
                </a:solidFill>
                <a:latin typeface="Arial"/>
                <a:cs typeface="Arial"/>
              </a:rPr>
              <a:t>(</a:t>
            </a:r>
            <a:r>
              <a:rPr sz="1800" b="1" spc="-75" dirty="0">
                <a:solidFill>
                  <a:srgbClr val="0083D0"/>
                </a:solidFill>
                <a:latin typeface="Arial"/>
                <a:cs typeface="Arial"/>
              </a:rPr>
              <a:t>Contd...</a:t>
            </a:r>
            <a:r>
              <a:rPr sz="2800" b="1" spc="-75" dirty="0">
                <a:solidFill>
                  <a:srgbClr val="0083D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469" y="1282700"/>
            <a:ext cx="8767445" cy="3985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99FF"/>
                </a:solidFill>
                <a:latin typeface="Arial"/>
                <a:cs typeface="Arial"/>
              </a:rPr>
              <a:t>The Parallel</a:t>
            </a:r>
            <a:r>
              <a:rPr sz="2200" b="1" dirty="0">
                <a:solidFill>
                  <a:srgbClr val="0099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99FF"/>
                </a:solidFill>
                <a:latin typeface="Arial"/>
                <a:cs typeface="Arial"/>
              </a:rPr>
              <a:t>GC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266065" indent="-254000">
              <a:lnSpc>
                <a:spcPct val="100000"/>
              </a:lnSpc>
              <a:buAutoNum type="arabicPeriod"/>
              <a:tabLst>
                <a:tab pos="26670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parallel </a:t>
            </a:r>
            <a:r>
              <a:rPr sz="1800" dirty="0">
                <a:latin typeface="Arial"/>
                <a:cs typeface="Arial"/>
              </a:rPr>
              <a:t>GC </a:t>
            </a:r>
            <a:r>
              <a:rPr sz="1800" spc="-5" dirty="0">
                <a:latin typeface="Arial"/>
                <a:cs typeface="Arial"/>
              </a:rPr>
              <a:t>uses multiple </a:t>
            </a:r>
            <a:r>
              <a:rPr sz="1800" spc="-10" dirty="0">
                <a:latin typeface="Arial"/>
                <a:cs typeface="Arial"/>
              </a:rPr>
              <a:t>threads </a:t>
            </a:r>
            <a:r>
              <a:rPr sz="1800" spc="-5" dirty="0">
                <a:latin typeface="Arial"/>
                <a:cs typeface="Arial"/>
              </a:rPr>
              <a:t>to perform </a:t>
            </a:r>
            <a:r>
              <a:rPr sz="1800" spc="-10" dirty="0">
                <a:latin typeface="Arial"/>
                <a:cs typeface="Arial"/>
              </a:rPr>
              <a:t>minor garbage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collections.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AutoNum type="arabicPeriod"/>
            </a:pPr>
            <a:endParaRPr sz="1750">
              <a:latin typeface="Times New Roman"/>
              <a:cs typeface="Times New Roman"/>
            </a:endParaRPr>
          </a:p>
          <a:p>
            <a:pPr marL="12700" marR="848994">
              <a:lnSpc>
                <a:spcPts val="2010"/>
              </a:lnSpc>
              <a:spcBef>
                <a:spcPts val="5"/>
              </a:spcBef>
              <a:buAutoNum type="arabicPeriod"/>
              <a:tabLst>
                <a:tab pos="266700" algn="l"/>
              </a:tabLst>
            </a:pPr>
            <a:r>
              <a:rPr sz="1800" spc="-5" dirty="0">
                <a:latin typeface="Arial"/>
                <a:cs typeface="Arial"/>
              </a:rPr>
              <a:t>By </a:t>
            </a:r>
            <a:r>
              <a:rPr sz="1800" spc="-10" dirty="0">
                <a:latin typeface="Arial"/>
                <a:cs typeface="Arial"/>
              </a:rPr>
              <a:t>default on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host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b="1" dirty="0">
                <a:latin typeface="Arial"/>
                <a:cs typeface="Arial"/>
              </a:rPr>
              <a:t>N </a:t>
            </a:r>
            <a:r>
              <a:rPr sz="1800" spc="-5" dirty="0">
                <a:latin typeface="Arial"/>
                <a:cs typeface="Arial"/>
              </a:rPr>
              <a:t>CPUs, the </a:t>
            </a:r>
            <a:r>
              <a:rPr sz="1800" spc="-10" dirty="0">
                <a:latin typeface="Arial"/>
                <a:cs typeface="Arial"/>
              </a:rPr>
              <a:t>parallel </a:t>
            </a:r>
            <a:r>
              <a:rPr sz="1800" dirty="0">
                <a:latin typeface="Arial"/>
                <a:cs typeface="Arial"/>
              </a:rPr>
              <a:t>GC </a:t>
            </a:r>
            <a:r>
              <a:rPr sz="1800" spc="-10" dirty="0">
                <a:latin typeface="Arial"/>
                <a:cs typeface="Arial"/>
              </a:rPr>
              <a:t>uses </a:t>
            </a:r>
            <a:r>
              <a:rPr sz="1800" b="1" dirty="0">
                <a:latin typeface="Arial"/>
                <a:cs typeface="Arial"/>
              </a:rPr>
              <a:t>N </a:t>
            </a:r>
            <a:r>
              <a:rPr sz="1800" spc="-5" dirty="0">
                <a:latin typeface="Arial"/>
                <a:cs typeface="Arial"/>
              </a:rPr>
              <a:t>GC </a:t>
            </a:r>
            <a:r>
              <a:rPr sz="1800" spc="-10" dirty="0">
                <a:latin typeface="Arial"/>
                <a:cs typeface="Arial"/>
              </a:rPr>
              <a:t>threads </a:t>
            </a:r>
            <a:r>
              <a:rPr sz="1800" spc="-5" dirty="0">
                <a:latin typeface="Arial"/>
                <a:cs typeface="Arial"/>
              </a:rPr>
              <a:t>in the  collection.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AutoNum type="arabicPeriod"/>
            </a:pPr>
            <a:endParaRPr sz="1550">
              <a:latin typeface="Times New Roman"/>
              <a:cs typeface="Times New Roman"/>
            </a:endParaRPr>
          </a:p>
          <a:p>
            <a:pPr marL="266065" indent="-254000">
              <a:lnSpc>
                <a:spcPts val="2085"/>
              </a:lnSpc>
              <a:buAutoNum type="arabicPeriod"/>
              <a:tabLst>
                <a:tab pos="26670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number </a:t>
            </a:r>
            <a:r>
              <a:rPr sz="1800" spc="-5" dirty="0">
                <a:latin typeface="Arial"/>
                <a:cs typeface="Arial"/>
              </a:rPr>
              <a:t>of GC </a:t>
            </a:r>
            <a:r>
              <a:rPr sz="1800" spc="-10" dirty="0">
                <a:latin typeface="Arial"/>
                <a:cs typeface="Arial"/>
              </a:rPr>
              <a:t>threads </a:t>
            </a:r>
            <a:r>
              <a:rPr sz="1800" dirty="0">
                <a:latin typeface="Arial"/>
                <a:cs typeface="Arial"/>
              </a:rPr>
              <a:t>can </a:t>
            </a:r>
            <a:r>
              <a:rPr sz="1800" spc="-10" dirty="0">
                <a:latin typeface="Arial"/>
                <a:cs typeface="Arial"/>
              </a:rPr>
              <a:t>be controlled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10" dirty="0">
                <a:latin typeface="Arial"/>
                <a:cs typeface="Arial"/>
              </a:rPr>
              <a:t>command-line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options: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85"/>
              </a:lnSpc>
            </a:pPr>
            <a:r>
              <a:rPr sz="1800" b="1" spc="-5" dirty="0">
                <a:latin typeface="Arial"/>
                <a:cs typeface="Arial"/>
              </a:rPr>
              <a:t>-XX:ParallelGCThreads=&lt;desired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number&gt;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5080">
              <a:lnSpc>
                <a:spcPts val="2000"/>
              </a:lnSpc>
              <a:buAutoNum type="arabicPeriod" startAt="4"/>
              <a:tabLst>
                <a:tab pos="266700" algn="l"/>
              </a:tabLst>
            </a:pPr>
            <a:r>
              <a:rPr sz="1800" dirty="0">
                <a:latin typeface="Arial"/>
                <a:cs typeface="Arial"/>
              </a:rPr>
              <a:t>On a </a:t>
            </a:r>
            <a:r>
              <a:rPr sz="1800" spc="-10" dirty="0">
                <a:latin typeface="Arial"/>
                <a:cs typeface="Arial"/>
              </a:rPr>
              <a:t>host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single CPU the </a:t>
            </a:r>
            <a:r>
              <a:rPr sz="1800" spc="-10" dirty="0">
                <a:latin typeface="Arial"/>
                <a:cs typeface="Arial"/>
              </a:rPr>
              <a:t>default </a:t>
            </a:r>
            <a:r>
              <a:rPr sz="1800" spc="-5" dirty="0">
                <a:latin typeface="Arial"/>
                <a:cs typeface="Arial"/>
              </a:rPr>
              <a:t>GC is used even if the parallel GC </a:t>
            </a:r>
            <a:r>
              <a:rPr sz="1800" spc="-10" dirty="0">
                <a:latin typeface="Arial"/>
                <a:cs typeface="Arial"/>
              </a:rPr>
              <a:t>has been  requested.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eriod" startAt="4"/>
            </a:pPr>
            <a:endParaRPr sz="1750">
              <a:latin typeface="Times New Roman"/>
              <a:cs typeface="Times New Roman"/>
            </a:endParaRPr>
          </a:p>
          <a:p>
            <a:pPr marL="12700" marR="245110">
              <a:lnSpc>
                <a:spcPts val="2000"/>
              </a:lnSpc>
              <a:buAutoNum type="arabicPeriod" startAt="4"/>
              <a:tabLst>
                <a:tab pos="266700" algn="l"/>
              </a:tabLst>
            </a:pPr>
            <a:r>
              <a:rPr sz="1800" dirty="0">
                <a:latin typeface="Arial"/>
                <a:cs typeface="Arial"/>
              </a:rPr>
              <a:t>On a </a:t>
            </a:r>
            <a:r>
              <a:rPr sz="1800" spc="-10" dirty="0">
                <a:latin typeface="Arial"/>
                <a:cs typeface="Arial"/>
              </a:rPr>
              <a:t>host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20" dirty="0">
                <a:latin typeface="Arial"/>
                <a:cs typeface="Arial"/>
              </a:rPr>
              <a:t>two </a:t>
            </a:r>
            <a:r>
              <a:rPr sz="1800" spc="-5" dirty="0">
                <a:latin typeface="Arial"/>
                <a:cs typeface="Arial"/>
              </a:rPr>
              <a:t>CPUs the </a:t>
            </a:r>
            <a:r>
              <a:rPr sz="1800" spc="-10" dirty="0">
                <a:latin typeface="Arial"/>
                <a:cs typeface="Arial"/>
              </a:rPr>
              <a:t>parallel </a:t>
            </a:r>
            <a:r>
              <a:rPr sz="1800" dirty="0">
                <a:latin typeface="Arial"/>
                <a:cs typeface="Arial"/>
              </a:rPr>
              <a:t>GC </a:t>
            </a:r>
            <a:r>
              <a:rPr sz="1800" spc="-10" dirty="0">
                <a:latin typeface="Arial"/>
                <a:cs typeface="Arial"/>
              </a:rPr>
              <a:t>generally </a:t>
            </a:r>
            <a:r>
              <a:rPr sz="1800" spc="-5" dirty="0">
                <a:latin typeface="Arial"/>
                <a:cs typeface="Arial"/>
              </a:rPr>
              <a:t>performs as </a:t>
            </a:r>
            <a:r>
              <a:rPr sz="1800" spc="-20" dirty="0">
                <a:latin typeface="Arial"/>
                <a:cs typeface="Arial"/>
              </a:rPr>
              <a:t>well </a:t>
            </a:r>
            <a:r>
              <a:rPr sz="1800" spc="-10" dirty="0">
                <a:latin typeface="Arial"/>
                <a:cs typeface="Arial"/>
              </a:rPr>
              <a:t>as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default  </a:t>
            </a:r>
            <a:r>
              <a:rPr sz="1800" spc="-5" dirty="0">
                <a:latin typeface="Arial"/>
                <a:cs typeface="Arial"/>
              </a:rPr>
              <a:t>GC.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69" y="146050"/>
            <a:ext cx="56876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0" dirty="0">
                <a:solidFill>
                  <a:srgbClr val="0083D0"/>
                </a:solidFill>
                <a:latin typeface="Arial"/>
                <a:cs typeface="Arial"/>
              </a:rPr>
              <a:t>Type </a:t>
            </a:r>
            <a:r>
              <a:rPr sz="2800" b="1" spc="20" dirty="0">
                <a:solidFill>
                  <a:srgbClr val="0083D0"/>
                </a:solidFill>
                <a:latin typeface="Arial"/>
                <a:cs typeface="Arial"/>
              </a:rPr>
              <a:t>of </a:t>
            </a:r>
            <a:r>
              <a:rPr sz="2800" b="1" spc="60" dirty="0">
                <a:solidFill>
                  <a:srgbClr val="0083D0"/>
                </a:solidFill>
                <a:latin typeface="Arial"/>
                <a:cs typeface="Arial"/>
              </a:rPr>
              <a:t>Garbage </a:t>
            </a:r>
            <a:r>
              <a:rPr sz="2800" b="1" spc="-100" dirty="0">
                <a:solidFill>
                  <a:srgbClr val="0083D0"/>
                </a:solidFill>
                <a:latin typeface="Arial"/>
                <a:cs typeface="Arial"/>
              </a:rPr>
              <a:t>Collectors</a:t>
            </a:r>
            <a:r>
              <a:rPr sz="2800" b="1" spc="-55" dirty="0">
                <a:solidFill>
                  <a:srgbClr val="0083D0"/>
                </a:solidFill>
                <a:latin typeface="Arial"/>
                <a:cs typeface="Arial"/>
              </a:rPr>
              <a:t> </a:t>
            </a:r>
            <a:r>
              <a:rPr sz="2800" b="1" spc="-75" dirty="0">
                <a:solidFill>
                  <a:srgbClr val="0083D0"/>
                </a:solidFill>
                <a:latin typeface="Arial"/>
                <a:cs typeface="Arial"/>
              </a:rPr>
              <a:t>(</a:t>
            </a:r>
            <a:r>
              <a:rPr sz="1800" b="1" spc="-75" dirty="0">
                <a:solidFill>
                  <a:srgbClr val="0083D0"/>
                </a:solidFill>
                <a:latin typeface="Arial"/>
                <a:cs typeface="Arial"/>
              </a:rPr>
              <a:t>Contd...</a:t>
            </a:r>
            <a:r>
              <a:rPr sz="2800" b="1" spc="-75" dirty="0">
                <a:solidFill>
                  <a:srgbClr val="0083D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469" y="1282700"/>
            <a:ext cx="8894445" cy="322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99FF"/>
                </a:solidFill>
                <a:latin typeface="Arial"/>
                <a:cs typeface="Arial"/>
              </a:rPr>
              <a:t>The Parallel </a:t>
            </a:r>
            <a:r>
              <a:rPr sz="2200" b="1" spc="-10" dirty="0">
                <a:solidFill>
                  <a:srgbClr val="0099FF"/>
                </a:solidFill>
                <a:latin typeface="Arial"/>
                <a:cs typeface="Arial"/>
              </a:rPr>
              <a:t>GC</a:t>
            </a:r>
            <a:r>
              <a:rPr sz="2200" b="1" dirty="0">
                <a:solidFill>
                  <a:srgbClr val="0099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9FF"/>
                </a:solidFill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0099FF"/>
                </a:solidFill>
                <a:latin typeface="Arial"/>
                <a:cs typeface="Arial"/>
              </a:rPr>
              <a:t>Contd...</a:t>
            </a:r>
            <a:r>
              <a:rPr sz="2200" b="1" spc="-5" dirty="0">
                <a:solidFill>
                  <a:srgbClr val="0099F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261620">
              <a:lnSpc>
                <a:spcPts val="201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6.. Reduction in the </a:t>
            </a:r>
            <a:r>
              <a:rPr sz="1800" spc="-10" dirty="0">
                <a:latin typeface="Arial"/>
                <a:cs typeface="Arial"/>
              </a:rPr>
              <a:t>young generation </a:t>
            </a:r>
            <a:r>
              <a:rPr sz="1800" dirty="0">
                <a:latin typeface="Arial"/>
                <a:cs typeface="Arial"/>
              </a:rPr>
              <a:t>GC </a:t>
            </a:r>
            <a:r>
              <a:rPr sz="1800" spc="-10" dirty="0">
                <a:latin typeface="Arial"/>
                <a:cs typeface="Arial"/>
              </a:rPr>
              <a:t>pause </a:t>
            </a:r>
            <a:r>
              <a:rPr sz="1800" spc="-5" dirty="0">
                <a:latin typeface="Arial"/>
                <a:cs typeface="Arial"/>
              </a:rPr>
              <a:t>times can be </a:t>
            </a:r>
            <a:r>
              <a:rPr sz="1800" spc="-10" dirty="0">
                <a:latin typeface="Arial"/>
                <a:cs typeface="Arial"/>
              </a:rPr>
              <a:t>expected </a:t>
            </a:r>
            <a:r>
              <a:rPr sz="1800" spc="-5" dirty="0">
                <a:latin typeface="Arial"/>
                <a:cs typeface="Arial"/>
              </a:rPr>
              <a:t>on hosts </a:t>
            </a:r>
            <a:r>
              <a:rPr sz="1800" spc="-15" dirty="0">
                <a:latin typeface="Arial"/>
                <a:cs typeface="Arial"/>
              </a:rPr>
              <a:t>with  </a:t>
            </a:r>
            <a:r>
              <a:rPr sz="1800" spc="-5" dirty="0">
                <a:latin typeface="Arial"/>
                <a:cs typeface="Arial"/>
              </a:rPr>
              <a:t>more than </a:t>
            </a:r>
            <a:r>
              <a:rPr sz="1800" spc="-20" dirty="0">
                <a:latin typeface="Arial"/>
                <a:cs typeface="Arial"/>
              </a:rPr>
              <a:t>two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CPUs.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7. </a:t>
            </a:r>
            <a:r>
              <a:rPr sz="1800" spc="-5" dirty="0">
                <a:latin typeface="Arial"/>
                <a:cs typeface="Arial"/>
              </a:rPr>
              <a:t>There are </a:t>
            </a:r>
            <a:r>
              <a:rPr sz="1800" spc="-20" dirty="0">
                <a:latin typeface="Arial"/>
                <a:cs typeface="Arial"/>
              </a:rPr>
              <a:t>two ways </a:t>
            </a:r>
            <a:r>
              <a:rPr sz="1800" spc="-5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enable Parallel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GC,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71120" indent="520700">
              <a:lnSpc>
                <a:spcPts val="2010"/>
              </a:lnSpc>
            </a:pPr>
            <a:r>
              <a:rPr sz="1800" b="1" spc="-5" dirty="0">
                <a:latin typeface="Arial"/>
                <a:cs typeface="Arial"/>
              </a:rPr>
              <a:t>-XX:+UseParallelGC</a:t>
            </a:r>
            <a:r>
              <a:rPr sz="1800" spc="-5" dirty="0">
                <a:latin typeface="Arial"/>
                <a:cs typeface="Arial"/>
              </a:rPr>
              <a:t>, With this </a:t>
            </a:r>
            <a:r>
              <a:rPr sz="1800" spc="-10" dirty="0">
                <a:latin typeface="Arial"/>
                <a:cs typeface="Arial"/>
              </a:rPr>
              <a:t>command </a:t>
            </a:r>
            <a:r>
              <a:rPr sz="1800" spc="-5" dirty="0">
                <a:latin typeface="Arial"/>
                <a:cs typeface="Arial"/>
              </a:rPr>
              <a:t>line option </a:t>
            </a:r>
            <a:r>
              <a:rPr sz="1800" spc="-15" dirty="0">
                <a:latin typeface="Arial"/>
                <a:cs typeface="Arial"/>
              </a:rPr>
              <a:t>you </a:t>
            </a:r>
            <a:r>
              <a:rPr sz="1800" spc="-10" dirty="0">
                <a:latin typeface="Arial"/>
                <a:cs typeface="Arial"/>
              </a:rPr>
              <a:t>get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multi-thread </a:t>
            </a:r>
            <a:r>
              <a:rPr sz="1800" spc="-15" dirty="0">
                <a:latin typeface="Arial"/>
                <a:cs typeface="Arial"/>
              </a:rPr>
              <a:t>young  </a:t>
            </a:r>
            <a:r>
              <a:rPr sz="1800" spc="-5" dirty="0">
                <a:latin typeface="Arial"/>
                <a:cs typeface="Arial"/>
              </a:rPr>
              <a:t>GC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single-threaded </a:t>
            </a:r>
            <a:r>
              <a:rPr sz="1800" spc="-10" dirty="0">
                <a:latin typeface="Arial"/>
                <a:cs typeface="Arial"/>
              </a:rPr>
              <a:t>old</a:t>
            </a:r>
            <a:r>
              <a:rPr sz="1800" spc="-5" dirty="0">
                <a:latin typeface="Arial"/>
                <a:cs typeface="Arial"/>
              </a:rPr>
              <a:t> GC.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5080" indent="457200">
              <a:lnSpc>
                <a:spcPts val="2000"/>
              </a:lnSpc>
            </a:pPr>
            <a:r>
              <a:rPr sz="1800" b="1" spc="-5" dirty="0">
                <a:latin typeface="Arial"/>
                <a:cs typeface="Arial"/>
              </a:rPr>
              <a:t>-XX:+UseParallelOldGC</a:t>
            </a:r>
            <a:r>
              <a:rPr sz="1800" spc="-5" dirty="0">
                <a:latin typeface="Arial"/>
                <a:cs typeface="Arial"/>
              </a:rPr>
              <a:t>, With this </a:t>
            </a:r>
            <a:r>
              <a:rPr sz="1800" spc="-10" dirty="0">
                <a:latin typeface="Arial"/>
                <a:cs typeface="Arial"/>
              </a:rPr>
              <a:t>option, you get both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multi-threaded </a:t>
            </a:r>
            <a:r>
              <a:rPr sz="1800" spc="-15" dirty="0">
                <a:latin typeface="Arial"/>
                <a:cs typeface="Arial"/>
              </a:rPr>
              <a:t>young </a:t>
            </a:r>
            <a:r>
              <a:rPr sz="1800" dirty="0">
                <a:latin typeface="Arial"/>
                <a:cs typeface="Arial"/>
              </a:rPr>
              <a:t>GC 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multi-threaded </a:t>
            </a:r>
            <a:r>
              <a:rPr sz="1800" spc="-10" dirty="0">
                <a:latin typeface="Arial"/>
                <a:cs typeface="Arial"/>
              </a:rPr>
              <a:t>old</a:t>
            </a:r>
            <a:r>
              <a:rPr sz="1800" spc="-5" dirty="0">
                <a:latin typeface="Arial"/>
                <a:cs typeface="Arial"/>
              </a:rPr>
              <a:t> GC.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69" y="146050"/>
            <a:ext cx="56876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0" dirty="0">
                <a:solidFill>
                  <a:srgbClr val="0083D0"/>
                </a:solidFill>
                <a:latin typeface="Arial"/>
                <a:cs typeface="Arial"/>
              </a:rPr>
              <a:t>Type </a:t>
            </a:r>
            <a:r>
              <a:rPr sz="2800" b="1" spc="20" dirty="0">
                <a:solidFill>
                  <a:srgbClr val="0083D0"/>
                </a:solidFill>
                <a:latin typeface="Arial"/>
                <a:cs typeface="Arial"/>
              </a:rPr>
              <a:t>of </a:t>
            </a:r>
            <a:r>
              <a:rPr sz="2800" b="1" spc="60" dirty="0">
                <a:solidFill>
                  <a:srgbClr val="0083D0"/>
                </a:solidFill>
                <a:latin typeface="Arial"/>
                <a:cs typeface="Arial"/>
              </a:rPr>
              <a:t>Garbage </a:t>
            </a:r>
            <a:r>
              <a:rPr sz="2800" b="1" spc="-100" dirty="0">
                <a:solidFill>
                  <a:srgbClr val="0083D0"/>
                </a:solidFill>
                <a:latin typeface="Arial"/>
                <a:cs typeface="Arial"/>
              </a:rPr>
              <a:t>Collectors</a:t>
            </a:r>
            <a:r>
              <a:rPr sz="2800" b="1" spc="-55" dirty="0">
                <a:solidFill>
                  <a:srgbClr val="0083D0"/>
                </a:solidFill>
                <a:latin typeface="Arial"/>
                <a:cs typeface="Arial"/>
              </a:rPr>
              <a:t> </a:t>
            </a:r>
            <a:r>
              <a:rPr sz="2800" b="1" spc="-75" dirty="0">
                <a:solidFill>
                  <a:srgbClr val="0083D0"/>
                </a:solidFill>
                <a:latin typeface="Arial"/>
                <a:cs typeface="Arial"/>
              </a:rPr>
              <a:t>(</a:t>
            </a:r>
            <a:r>
              <a:rPr sz="1800" b="1" spc="-75" dirty="0">
                <a:solidFill>
                  <a:srgbClr val="0083D0"/>
                </a:solidFill>
                <a:latin typeface="Arial"/>
                <a:cs typeface="Arial"/>
              </a:rPr>
              <a:t>Contd...</a:t>
            </a:r>
            <a:r>
              <a:rPr sz="2800" b="1" spc="-75" dirty="0">
                <a:solidFill>
                  <a:srgbClr val="0083D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469" y="1211579"/>
            <a:ext cx="8458200" cy="449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99FF"/>
                </a:solidFill>
                <a:latin typeface="Arial"/>
                <a:cs typeface="Arial"/>
              </a:rPr>
              <a:t>The Concurrent </a:t>
            </a:r>
            <a:r>
              <a:rPr sz="2200" b="1" spc="-10" dirty="0">
                <a:solidFill>
                  <a:srgbClr val="0099FF"/>
                </a:solidFill>
                <a:latin typeface="Arial"/>
                <a:cs typeface="Arial"/>
              </a:rPr>
              <a:t>Mark </a:t>
            </a:r>
            <a:r>
              <a:rPr sz="2200" b="1" spc="-5" dirty="0">
                <a:solidFill>
                  <a:srgbClr val="0099FF"/>
                </a:solidFill>
                <a:latin typeface="Arial"/>
                <a:cs typeface="Arial"/>
              </a:rPr>
              <a:t>Sweep </a:t>
            </a:r>
            <a:r>
              <a:rPr sz="2200" b="1" spc="-10" dirty="0">
                <a:solidFill>
                  <a:srgbClr val="0099FF"/>
                </a:solidFill>
                <a:latin typeface="Arial"/>
                <a:cs typeface="Arial"/>
              </a:rPr>
              <a:t>(CMS)</a:t>
            </a:r>
            <a:r>
              <a:rPr sz="2200" b="1" spc="15" dirty="0">
                <a:solidFill>
                  <a:srgbClr val="0099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9FF"/>
                </a:solidFill>
                <a:latin typeface="Arial"/>
                <a:cs typeface="Arial"/>
              </a:rPr>
              <a:t>Collector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266065" indent="-254000">
              <a:lnSpc>
                <a:spcPct val="100000"/>
              </a:lnSpc>
              <a:buAutoNum type="arabicPeriod"/>
              <a:tabLst>
                <a:tab pos="266700" algn="l"/>
              </a:tabLst>
            </a:pP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collects the </a:t>
            </a:r>
            <a:r>
              <a:rPr sz="1800" spc="-10" dirty="0">
                <a:latin typeface="Arial"/>
                <a:cs typeface="Arial"/>
              </a:rPr>
              <a:t>old </a:t>
            </a:r>
            <a:r>
              <a:rPr sz="1800" dirty="0">
                <a:latin typeface="Arial"/>
                <a:cs typeface="Arial"/>
              </a:rPr>
              <a:t>/ </a:t>
            </a:r>
            <a:r>
              <a:rPr sz="1800" spc="-10" dirty="0">
                <a:latin typeface="Arial"/>
                <a:cs typeface="Arial"/>
              </a:rPr>
              <a:t>tenured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generation.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AutoNum type="arabicPeriod"/>
            </a:pPr>
            <a:endParaRPr sz="1750">
              <a:latin typeface="Times New Roman"/>
              <a:cs typeface="Times New Roman"/>
            </a:endParaRPr>
          </a:p>
          <a:p>
            <a:pPr marL="12700" marR="5080">
              <a:lnSpc>
                <a:spcPts val="2010"/>
              </a:lnSpc>
              <a:spcBef>
                <a:spcPts val="5"/>
              </a:spcBef>
              <a:buAutoNum type="arabicPeriod"/>
              <a:tabLst>
                <a:tab pos="266700" algn="l"/>
              </a:tabLst>
            </a:pPr>
            <a:r>
              <a:rPr sz="1800" spc="-5" dirty="0">
                <a:latin typeface="Arial"/>
                <a:cs typeface="Arial"/>
              </a:rPr>
              <a:t>Here </a:t>
            </a:r>
            <a:r>
              <a:rPr sz="1800" spc="-10" dirty="0">
                <a:latin typeface="Arial"/>
                <a:cs typeface="Arial"/>
              </a:rPr>
              <a:t>garbage collection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done </a:t>
            </a:r>
            <a:r>
              <a:rPr sz="1800" spc="-5" dirty="0">
                <a:latin typeface="Arial"/>
                <a:cs typeface="Arial"/>
              </a:rPr>
              <a:t>concurrently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the application </a:t>
            </a:r>
            <a:r>
              <a:rPr sz="1800" spc="-10" dirty="0">
                <a:latin typeface="Arial"/>
                <a:cs typeface="Arial"/>
              </a:rPr>
              <a:t>thread. Hence </a:t>
            </a:r>
            <a:r>
              <a:rPr sz="1800" spc="-5" dirty="0">
                <a:latin typeface="Arial"/>
                <a:cs typeface="Arial"/>
              </a:rPr>
              <a:t>it  </a:t>
            </a:r>
            <a:r>
              <a:rPr sz="1800" spc="-10" dirty="0">
                <a:latin typeface="Arial"/>
                <a:cs typeface="Arial"/>
              </a:rPr>
              <a:t>reduces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pause</a:t>
            </a:r>
            <a:r>
              <a:rPr sz="1800" spc="-5" dirty="0">
                <a:latin typeface="Arial"/>
                <a:cs typeface="Arial"/>
              </a:rPr>
              <a:t> time.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AutoNum type="arabicPeriod"/>
            </a:pPr>
            <a:endParaRPr sz="1550">
              <a:latin typeface="Times New Roman"/>
              <a:cs typeface="Times New Roman"/>
            </a:endParaRPr>
          </a:p>
          <a:p>
            <a:pPr marL="266065" indent="-254000">
              <a:lnSpc>
                <a:spcPct val="100000"/>
              </a:lnSpc>
              <a:buAutoNum type="arabicPeriod"/>
              <a:tabLst>
                <a:tab pos="266700" algn="l"/>
              </a:tabLst>
            </a:pPr>
            <a:r>
              <a:rPr sz="1800" spc="-5" dirty="0">
                <a:latin typeface="Arial"/>
                <a:cs typeface="Arial"/>
              </a:rPr>
              <a:t>As it </a:t>
            </a:r>
            <a:r>
              <a:rPr sz="1800" spc="-15" dirty="0">
                <a:latin typeface="Arial"/>
                <a:cs typeface="Arial"/>
              </a:rPr>
              <a:t>works with </a:t>
            </a:r>
            <a:r>
              <a:rPr sz="1800" spc="-5" dirty="0">
                <a:latin typeface="Arial"/>
                <a:cs typeface="Arial"/>
              </a:rPr>
              <a:t>live </a:t>
            </a:r>
            <a:r>
              <a:rPr sz="1800" spc="-10" dirty="0">
                <a:latin typeface="Arial"/>
                <a:cs typeface="Arial"/>
              </a:rPr>
              <a:t>object, </a:t>
            </a:r>
            <a:r>
              <a:rPr sz="1800" spc="-5" dirty="0">
                <a:latin typeface="Arial"/>
                <a:cs typeface="Arial"/>
              </a:rPr>
              <a:t>compacting is </a:t>
            </a:r>
            <a:r>
              <a:rPr sz="1800" spc="-10" dirty="0">
                <a:latin typeface="Arial"/>
                <a:cs typeface="Arial"/>
              </a:rPr>
              <a:t>not done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here.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266065" indent="-254000">
              <a:lnSpc>
                <a:spcPct val="100000"/>
              </a:lnSpc>
              <a:buAutoNum type="arabicPeriod"/>
              <a:tabLst>
                <a:tab pos="266700" algn="l"/>
              </a:tabLst>
            </a:pPr>
            <a:r>
              <a:rPr sz="1800" spc="-5" dirty="0">
                <a:latin typeface="Arial"/>
                <a:cs typeface="Arial"/>
              </a:rPr>
              <a:t>CMS collectors are used for applications </a:t>
            </a:r>
            <a:r>
              <a:rPr sz="1800" spc="-15" dirty="0">
                <a:latin typeface="Arial"/>
                <a:cs typeface="Arial"/>
              </a:rPr>
              <a:t>which </a:t>
            </a:r>
            <a:r>
              <a:rPr sz="1800" spc="-5" dirty="0">
                <a:latin typeface="Arial"/>
                <a:cs typeface="Arial"/>
              </a:rPr>
              <a:t>require </a:t>
            </a:r>
            <a:r>
              <a:rPr sz="1800" spc="-10" dirty="0">
                <a:latin typeface="Arial"/>
                <a:cs typeface="Arial"/>
              </a:rPr>
              <a:t>low pause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time.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266065" indent="-254000">
              <a:lnSpc>
                <a:spcPct val="100000"/>
              </a:lnSpc>
              <a:buAutoNum type="arabicPeriod"/>
              <a:tabLst>
                <a:tab pos="266700" algn="l"/>
              </a:tabLst>
            </a:pPr>
            <a:r>
              <a:rPr sz="1800" spc="5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enable </a:t>
            </a:r>
            <a:r>
              <a:rPr sz="1800" spc="-5" dirty="0">
                <a:latin typeface="Arial"/>
                <a:cs typeface="Arial"/>
              </a:rPr>
              <a:t>the CMS </a:t>
            </a:r>
            <a:r>
              <a:rPr sz="1800" spc="-10" dirty="0">
                <a:latin typeface="Arial"/>
                <a:cs typeface="Arial"/>
              </a:rPr>
              <a:t>Collector </a:t>
            </a:r>
            <a:r>
              <a:rPr sz="1800" spc="-5" dirty="0">
                <a:latin typeface="Arial"/>
                <a:cs typeface="Arial"/>
              </a:rPr>
              <a:t>use: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-XX:+UseConcMarkSweepGC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266065" indent="-254000">
              <a:lnSpc>
                <a:spcPct val="100000"/>
              </a:lnSpc>
              <a:buAutoNum type="arabicPeriod"/>
              <a:tabLst>
                <a:tab pos="266700" algn="l"/>
              </a:tabLst>
            </a:pPr>
            <a:r>
              <a:rPr sz="1800" spc="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set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number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threads </a:t>
            </a:r>
            <a:r>
              <a:rPr sz="1800" spc="-5" dirty="0">
                <a:latin typeface="Arial"/>
                <a:cs typeface="Arial"/>
              </a:rPr>
              <a:t>use: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-XX:ParallelCMSThreads=&lt;n&gt;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085"/>
              </a:lnSpc>
            </a:pPr>
            <a:r>
              <a:rPr sz="1800" spc="-5" dirty="0">
                <a:latin typeface="Arial"/>
                <a:cs typeface="Arial"/>
              </a:rPr>
              <a:t>Here is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sample command line </a:t>
            </a:r>
            <a:r>
              <a:rPr sz="1800" spc="-10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starting a </a:t>
            </a:r>
            <a:r>
              <a:rPr sz="1800" spc="-5" dirty="0">
                <a:latin typeface="Arial"/>
                <a:cs typeface="Arial"/>
              </a:rPr>
              <a:t>sample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JAR: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85"/>
              </a:lnSpc>
            </a:pPr>
            <a:r>
              <a:rPr sz="1800" b="1" spc="-15" dirty="0">
                <a:latin typeface="Arial"/>
                <a:cs typeface="Arial"/>
              </a:rPr>
              <a:t>java </a:t>
            </a:r>
            <a:r>
              <a:rPr sz="1800" b="1" spc="-5" dirty="0">
                <a:latin typeface="Arial"/>
                <a:cs typeface="Arial"/>
              </a:rPr>
              <a:t>-XX:+UseConcMarkSweepGC -XX:ParallelCMSThreads=2 </a:t>
            </a:r>
            <a:r>
              <a:rPr sz="1800" b="1" dirty="0">
                <a:latin typeface="Arial"/>
                <a:cs typeface="Arial"/>
              </a:rPr>
              <a:t>-jar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GcTest.jar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69" y="146050"/>
            <a:ext cx="56876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0" dirty="0">
                <a:solidFill>
                  <a:srgbClr val="0083D0"/>
                </a:solidFill>
                <a:latin typeface="Arial"/>
                <a:cs typeface="Arial"/>
              </a:rPr>
              <a:t>Type </a:t>
            </a:r>
            <a:r>
              <a:rPr sz="2800" b="1" spc="20" dirty="0">
                <a:solidFill>
                  <a:srgbClr val="0083D0"/>
                </a:solidFill>
                <a:latin typeface="Arial"/>
                <a:cs typeface="Arial"/>
              </a:rPr>
              <a:t>of </a:t>
            </a:r>
            <a:r>
              <a:rPr sz="2800" b="1" spc="60" dirty="0">
                <a:solidFill>
                  <a:srgbClr val="0083D0"/>
                </a:solidFill>
                <a:latin typeface="Arial"/>
                <a:cs typeface="Arial"/>
              </a:rPr>
              <a:t>Garbage </a:t>
            </a:r>
            <a:r>
              <a:rPr sz="2800" b="1" spc="-100" dirty="0">
                <a:solidFill>
                  <a:srgbClr val="0083D0"/>
                </a:solidFill>
                <a:latin typeface="Arial"/>
                <a:cs typeface="Arial"/>
              </a:rPr>
              <a:t>Collectors</a:t>
            </a:r>
            <a:r>
              <a:rPr sz="2800" b="1" spc="-55" dirty="0">
                <a:solidFill>
                  <a:srgbClr val="0083D0"/>
                </a:solidFill>
                <a:latin typeface="Arial"/>
                <a:cs typeface="Arial"/>
              </a:rPr>
              <a:t> </a:t>
            </a:r>
            <a:r>
              <a:rPr sz="2800" b="1" spc="-75" dirty="0">
                <a:solidFill>
                  <a:srgbClr val="0083D0"/>
                </a:solidFill>
                <a:latin typeface="Arial"/>
                <a:cs typeface="Arial"/>
              </a:rPr>
              <a:t>(</a:t>
            </a:r>
            <a:r>
              <a:rPr sz="1800" b="1" spc="-75" dirty="0">
                <a:solidFill>
                  <a:srgbClr val="0083D0"/>
                </a:solidFill>
                <a:latin typeface="Arial"/>
                <a:cs typeface="Arial"/>
              </a:rPr>
              <a:t>Contd...</a:t>
            </a:r>
            <a:r>
              <a:rPr sz="2800" b="1" spc="-75" dirty="0">
                <a:solidFill>
                  <a:srgbClr val="0083D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469" y="1282700"/>
            <a:ext cx="8413115" cy="347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99FF"/>
                </a:solidFill>
                <a:latin typeface="Arial"/>
                <a:cs typeface="Arial"/>
              </a:rPr>
              <a:t>The G1 Garbage</a:t>
            </a:r>
            <a:r>
              <a:rPr sz="2200" b="1" spc="-10" dirty="0">
                <a:solidFill>
                  <a:srgbClr val="0099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9FF"/>
                </a:solidFill>
                <a:latin typeface="Arial"/>
                <a:cs typeface="Arial"/>
              </a:rPr>
              <a:t>Collector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266065" indent="-254000">
              <a:lnSpc>
                <a:spcPct val="100000"/>
              </a:lnSpc>
              <a:buAutoNum type="arabicPeriod"/>
              <a:tabLst>
                <a:tab pos="26670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Garbage </a:t>
            </a:r>
            <a:r>
              <a:rPr sz="1800" spc="-5" dirty="0">
                <a:latin typeface="Arial"/>
                <a:cs typeface="Arial"/>
              </a:rPr>
              <a:t>First or </a:t>
            </a:r>
            <a:r>
              <a:rPr sz="1800" dirty="0">
                <a:latin typeface="Arial"/>
                <a:cs typeface="Arial"/>
              </a:rPr>
              <a:t>G1 </a:t>
            </a:r>
            <a:r>
              <a:rPr sz="1800" spc="-10" dirty="0">
                <a:latin typeface="Arial"/>
                <a:cs typeface="Arial"/>
              </a:rPr>
              <a:t>garbage collector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available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Java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7.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266065" indent="-254000">
              <a:lnSpc>
                <a:spcPct val="100000"/>
              </a:lnSpc>
              <a:buAutoNum type="arabicPeriod"/>
              <a:tabLst>
                <a:tab pos="266700" algn="l"/>
              </a:tabLst>
            </a:pP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designed </a:t>
            </a:r>
            <a:r>
              <a:rPr sz="1800" spc="-5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be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long </a:t>
            </a:r>
            <a:r>
              <a:rPr sz="1800" spc="-5" dirty="0">
                <a:latin typeface="Arial"/>
                <a:cs typeface="Arial"/>
              </a:rPr>
              <a:t>term </a:t>
            </a:r>
            <a:r>
              <a:rPr sz="1800" spc="-10" dirty="0">
                <a:latin typeface="Arial"/>
                <a:cs typeface="Arial"/>
              </a:rPr>
              <a:t>replacement </a:t>
            </a:r>
            <a:r>
              <a:rPr sz="1800" spc="-5" dirty="0">
                <a:latin typeface="Arial"/>
                <a:cs typeface="Arial"/>
              </a:rPr>
              <a:t>for the CMS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collector.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AutoNum type="arabicPeriod"/>
            </a:pPr>
            <a:endParaRPr sz="1750">
              <a:latin typeface="Times New Roman"/>
              <a:cs typeface="Times New Roman"/>
            </a:endParaRPr>
          </a:p>
          <a:p>
            <a:pPr marL="12700" marR="5080">
              <a:lnSpc>
                <a:spcPts val="2000"/>
              </a:lnSpc>
              <a:buAutoNum type="arabicPeriod"/>
              <a:tabLst>
                <a:tab pos="266700" algn="l"/>
              </a:tabLst>
            </a:pPr>
            <a:r>
              <a:rPr sz="1800" dirty="0">
                <a:latin typeface="Arial"/>
                <a:cs typeface="Arial"/>
              </a:rPr>
              <a:t>The G1 </a:t>
            </a:r>
            <a:r>
              <a:rPr sz="1800" spc="-5" dirty="0">
                <a:latin typeface="Arial"/>
                <a:cs typeface="Arial"/>
              </a:rPr>
              <a:t>collector is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b="1" spc="-5" dirty="0">
                <a:latin typeface="Arial"/>
                <a:cs typeface="Arial"/>
              </a:rPr>
              <a:t>parallel</a:t>
            </a:r>
            <a:r>
              <a:rPr sz="1800" spc="-5" dirty="0">
                <a:latin typeface="Arial"/>
                <a:cs typeface="Arial"/>
              </a:rPr>
              <a:t>, </a:t>
            </a:r>
            <a:r>
              <a:rPr sz="1800" b="1" spc="-5" dirty="0">
                <a:latin typeface="Arial"/>
                <a:cs typeface="Arial"/>
              </a:rPr>
              <a:t>concurrent</a:t>
            </a:r>
            <a:r>
              <a:rPr sz="1800" spc="-5" dirty="0">
                <a:latin typeface="Arial"/>
                <a:cs typeface="Arial"/>
              </a:rPr>
              <a:t>,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b="1" spc="-5" dirty="0">
                <a:latin typeface="Arial"/>
                <a:cs typeface="Arial"/>
              </a:rPr>
              <a:t>compacting </a:t>
            </a:r>
            <a:r>
              <a:rPr sz="1800" spc="-15" dirty="0">
                <a:latin typeface="Arial"/>
                <a:cs typeface="Arial"/>
              </a:rPr>
              <a:t>low-pause </a:t>
            </a:r>
            <a:r>
              <a:rPr sz="1800" spc="-10" dirty="0">
                <a:latin typeface="Arial"/>
                <a:cs typeface="Arial"/>
              </a:rPr>
              <a:t>garbage  </a:t>
            </a:r>
            <a:r>
              <a:rPr sz="1800" spc="-5" dirty="0">
                <a:latin typeface="Arial"/>
                <a:cs typeface="Arial"/>
              </a:rPr>
              <a:t>collector.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/>
            </a:pPr>
            <a:endParaRPr sz="1550">
              <a:latin typeface="Times New Roman"/>
              <a:cs typeface="Times New Roman"/>
            </a:endParaRPr>
          </a:p>
          <a:p>
            <a:pPr marL="266065" indent="-254000">
              <a:lnSpc>
                <a:spcPct val="100000"/>
              </a:lnSpc>
              <a:buAutoNum type="arabicPeriod"/>
              <a:tabLst>
                <a:tab pos="266700" algn="l"/>
              </a:tabLst>
            </a:pPr>
            <a:r>
              <a:rPr sz="1800" spc="5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enable </a:t>
            </a:r>
            <a:r>
              <a:rPr sz="1800" spc="-5" dirty="0">
                <a:latin typeface="Arial"/>
                <a:cs typeface="Arial"/>
              </a:rPr>
              <a:t>the G1 </a:t>
            </a:r>
            <a:r>
              <a:rPr sz="1800" spc="-10" dirty="0">
                <a:latin typeface="Arial"/>
                <a:cs typeface="Arial"/>
              </a:rPr>
              <a:t>Collector </a:t>
            </a:r>
            <a:r>
              <a:rPr sz="1800" spc="-5" dirty="0">
                <a:latin typeface="Arial"/>
                <a:cs typeface="Arial"/>
              </a:rPr>
              <a:t>use: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-XX:+UseG1GC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085"/>
              </a:lnSpc>
            </a:pPr>
            <a:r>
              <a:rPr sz="1800" spc="-5" dirty="0">
                <a:latin typeface="Arial"/>
                <a:cs typeface="Arial"/>
              </a:rPr>
              <a:t>Here is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sample command line </a:t>
            </a:r>
            <a:r>
              <a:rPr sz="1800" spc="-10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starting a </a:t>
            </a:r>
            <a:r>
              <a:rPr sz="1800" spc="-5" dirty="0">
                <a:latin typeface="Arial"/>
                <a:cs typeface="Arial"/>
              </a:rPr>
              <a:t>sample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JAR:</a:t>
            </a:r>
            <a:endParaRPr sz="1800">
              <a:latin typeface="Arial"/>
              <a:cs typeface="Arial"/>
            </a:endParaRPr>
          </a:p>
          <a:p>
            <a:pPr marR="49530" algn="ctr">
              <a:lnSpc>
                <a:spcPts val="2085"/>
              </a:lnSpc>
            </a:pPr>
            <a:r>
              <a:rPr sz="1800" b="1" spc="-15" dirty="0">
                <a:latin typeface="Arial"/>
                <a:cs typeface="Arial"/>
              </a:rPr>
              <a:t>java </a:t>
            </a:r>
            <a:r>
              <a:rPr sz="1800" b="1" spc="-5" dirty="0">
                <a:latin typeface="Arial"/>
                <a:cs typeface="Arial"/>
              </a:rPr>
              <a:t>-XX:+UseG1GC </a:t>
            </a:r>
            <a:r>
              <a:rPr sz="1800" b="1" dirty="0">
                <a:latin typeface="Arial"/>
                <a:cs typeface="Arial"/>
              </a:rPr>
              <a:t>-jar </a:t>
            </a:r>
            <a:r>
              <a:rPr sz="1800" b="1" spc="-5" dirty="0">
                <a:latin typeface="Arial"/>
                <a:cs typeface="Arial"/>
              </a:rPr>
              <a:t>GcTest.jar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69" y="146050"/>
            <a:ext cx="4465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20" dirty="0">
                <a:solidFill>
                  <a:srgbClr val="0083D0"/>
                </a:solidFill>
                <a:latin typeface="Arial"/>
                <a:cs typeface="Arial"/>
              </a:rPr>
              <a:t>Full </a:t>
            </a:r>
            <a:r>
              <a:rPr sz="2800" b="1" spc="-195" dirty="0">
                <a:solidFill>
                  <a:srgbClr val="0083D0"/>
                </a:solidFill>
                <a:latin typeface="Arial"/>
                <a:cs typeface="Arial"/>
              </a:rPr>
              <a:t>GC </a:t>
            </a:r>
            <a:r>
              <a:rPr sz="2800" b="1" spc="-30" dirty="0">
                <a:solidFill>
                  <a:srgbClr val="0083D0"/>
                </a:solidFill>
                <a:latin typeface="Arial"/>
                <a:cs typeface="Arial"/>
              </a:rPr>
              <a:t>And </a:t>
            </a:r>
            <a:r>
              <a:rPr sz="2800" b="1" spc="-80" dirty="0">
                <a:solidFill>
                  <a:srgbClr val="0083D0"/>
                </a:solidFill>
                <a:latin typeface="Arial"/>
                <a:cs typeface="Arial"/>
              </a:rPr>
              <a:t>Concurrent</a:t>
            </a:r>
            <a:r>
              <a:rPr sz="2800" b="1" spc="-290" dirty="0">
                <a:solidFill>
                  <a:srgbClr val="0083D0"/>
                </a:solidFill>
                <a:latin typeface="Arial"/>
                <a:cs typeface="Arial"/>
              </a:rPr>
              <a:t> </a:t>
            </a:r>
            <a:r>
              <a:rPr sz="2800" b="1" spc="-195" dirty="0">
                <a:solidFill>
                  <a:srgbClr val="0083D0"/>
                </a:solidFill>
                <a:latin typeface="Arial"/>
                <a:cs typeface="Arial"/>
              </a:rPr>
              <a:t>GC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469" y="1432559"/>
            <a:ext cx="8821420" cy="3102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065" indent="-254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66700" algn="l"/>
              </a:tabLst>
            </a:pPr>
            <a:r>
              <a:rPr sz="1800" spc="-5" dirty="0">
                <a:latin typeface="Arial"/>
                <a:cs typeface="Arial"/>
              </a:rPr>
              <a:t>Concurrent GC in java runs concurrently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application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threads.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266065" indent="-254000">
              <a:lnSpc>
                <a:spcPct val="100000"/>
              </a:lnSpc>
              <a:buAutoNum type="arabicPeriod"/>
              <a:tabLst>
                <a:tab pos="26670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goal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complete the </a:t>
            </a:r>
            <a:r>
              <a:rPr sz="1800" spc="-10" dirty="0">
                <a:latin typeface="Arial"/>
                <a:cs typeface="Arial"/>
              </a:rPr>
              <a:t>collection of </a:t>
            </a:r>
            <a:r>
              <a:rPr sz="1800" b="1" spc="-5" dirty="0">
                <a:latin typeface="Arial"/>
                <a:cs typeface="Arial"/>
              </a:rPr>
              <a:t>Tenured Generation </a:t>
            </a:r>
            <a:r>
              <a:rPr sz="1800" spc="-10" dirty="0">
                <a:latin typeface="Arial"/>
                <a:cs typeface="Arial"/>
              </a:rPr>
              <a:t>before </a:t>
            </a:r>
            <a:r>
              <a:rPr sz="1800" spc="-5" dirty="0">
                <a:latin typeface="Arial"/>
                <a:cs typeface="Arial"/>
              </a:rPr>
              <a:t>it </a:t>
            </a:r>
            <a:r>
              <a:rPr sz="1800" spc="-10" dirty="0">
                <a:latin typeface="Arial"/>
                <a:cs typeface="Arial"/>
              </a:rPr>
              <a:t>becomes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full.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266065" indent="-254000">
              <a:lnSpc>
                <a:spcPct val="100000"/>
              </a:lnSpc>
              <a:buAutoNum type="arabicPeriod"/>
              <a:tabLst>
                <a:tab pos="266700" algn="l"/>
              </a:tabLst>
            </a:pPr>
            <a:r>
              <a:rPr sz="1800" dirty="0">
                <a:latin typeface="Arial"/>
                <a:cs typeface="Arial"/>
              </a:rPr>
              <a:t>If the </a:t>
            </a:r>
            <a:r>
              <a:rPr sz="1800" b="1" spc="-5" dirty="0">
                <a:latin typeface="Arial"/>
                <a:cs typeface="Arial"/>
              </a:rPr>
              <a:t>Concurrent </a:t>
            </a:r>
            <a:r>
              <a:rPr sz="1800" b="1" dirty="0">
                <a:latin typeface="Arial"/>
                <a:cs typeface="Arial"/>
              </a:rPr>
              <a:t>GC </a:t>
            </a:r>
            <a:r>
              <a:rPr sz="1800" spc="-5" dirty="0">
                <a:latin typeface="Arial"/>
                <a:cs typeface="Arial"/>
              </a:rPr>
              <a:t>fails to finish before </a:t>
            </a:r>
            <a:r>
              <a:rPr sz="1800" spc="-10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Tenured Generation </a:t>
            </a:r>
            <a:r>
              <a:rPr sz="1800" spc="-5" dirty="0">
                <a:latin typeface="Arial"/>
                <a:cs typeface="Arial"/>
              </a:rPr>
              <a:t>fill </a:t>
            </a:r>
            <a:r>
              <a:rPr sz="1800" spc="-10" dirty="0">
                <a:latin typeface="Arial"/>
                <a:cs typeface="Arial"/>
              </a:rPr>
              <a:t>up.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Then?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AutoNum type="arabicPeriod"/>
            </a:pPr>
            <a:endParaRPr sz="1750">
              <a:latin typeface="Times New Roman"/>
              <a:cs typeface="Times New Roman"/>
            </a:endParaRPr>
          </a:p>
          <a:p>
            <a:pPr marL="12700" marR="29209">
              <a:lnSpc>
                <a:spcPts val="2000"/>
              </a:lnSpc>
              <a:buAutoNum type="arabicPeriod"/>
              <a:tabLst>
                <a:tab pos="26670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application </a:t>
            </a: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spc="-10" dirty="0">
                <a:latin typeface="Arial"/>
                <a:cs typeface="Arial"/>
              </a:rPr>
              <a:t>be paused and </a:t>
            </a:r>
            <a:r>
              <a:rPr sz="1800" spc="-5" dirty="0">
                <a:latin typeface="Arial"/>
                <a:cs typeface="Arial"/>
              </a:rPr>
              <a:t>the collection is completed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all the </a:t>
            </a:r>
            <a:r>
              <a:rPr sz="1800" spc="-10" dirty="0">
                <a:latin typeface="Arial"/>
                <a:cs typeface="Arial"/>
              </a:rPr>
              <a:t>application  threads stopped.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/>
            </a:pPr>
            <a:endParaRPr sz="1550">
              <a:latin typeface="Times New Roman"/>
              <a:cs typeface="Times New Roman"/>
            </a:endParaRPr>
          </a:p>
          <a:p>
            <a:pPr marL="266065" indent="-254000">
              <a:lnSpc>
                <a:spcPct val="100000"/>
              </a:lnSpc>
              <a:buAutoNum type="arabicPeriod"/>
              <a:tabLst>
                <a:tab pos="266700" algn="l"/>
              </a:tabLst>
            </a:pPr>
            <a:r>
              <a:rPr sz="1800" spc="-5" dirty="0">
                <a:latin typeface="Arial"/>
                <a:cs typeface="Arial"/>
              </a:rPr>
              <a:t>Such collections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application </a:t>
            </a:r>
            <a:r>
              <a:rPr sz="1800" spc="-5" dirty="0">
                <a:latin typeface="Arial"/>
                <a:cs typeface="Arial"/>
              </a:rPr>
              <a:t>stopped are referred </a:t>
            </a:r>
            <a:r>
              <a:rPr sz="1800" spc="-10" dirty="0">
                <a:latin typeface="Arial"/>
                <a:cs typeface="Arial"/>
              </a:rPr>
              <a:t>as </a:t>
            </a:r>
            <a:r>
              <a:rPr sz="1800" b="1" spc="-5" dirty="0">
                <a:latin typeface="Arial"/>
                <a:cs typeface="Arial"/>
              </a:rPr>
              <a:t>Full</a:t>
            </a:r>
            <a:r>
              <a:rPr sz="1800" b="1" spc="6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GC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266065" indent="-254000">
              <a:lnSpc>
                <a:spcPct val="100000"/>
              </a:lnSpc>
              <a:buAutoNum type="arabicPeriod"/>
              <a:tabLst>
                <a:tab pos="266700" algn="l"/>
              </a:tabLst>
            </a:pPr>
            <a:r>
              <a:rPr sz="1800" spc="-5" dirty="0">
                <a:latin typeface="Arial"/>
                <a:cs typeface="Arial"/>
              </a:rPr>
              <a:t>Full GC affects performance of Java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applications.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69" y="146050"/>
            <a:ext cx="67424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83D0"/>
                </a:solidFill>
                <a:latin typeface="Arial"/>
                <a:cs typeface="Arial"/>
              </a:rPr>
              <a:t>Summary </a:t>
            </a:r>
            <a:r>
              <a:rPr sz="2800" b="1" spc="-25" dirty="0">
                <a:solidFill>
                  <a:srgbClr val="0083D0"/>
                </a:solidFill>
                <a:latin typeface="Arial"/>
                <a:cs typeface="Arial"/>
              </a:rPr>
              <a:t>on </a:t>
            </a:r>
            <a:r>
              <a:rPr sz="2800" b="1" spc="65" dirty="0">
                <a:solidFill>
                  <a:srgbClr val="0083D0"/>
                </a:solidFill>
                <a:latin typeface="Arial"/>
                <a:cs typeface="Arial"/>
              </a:rPr>
              <a:t>Garbage </a:t>
            </a:r>
            <a:r>
              <a:rPr sz="2800" b="1" spc="-80" dirty="0">
                <a:solidFill>
                  <a:srgbClr val="0083D0"/>
                </a:solidFill>
                <a:latin typeface="Arial"/>
                <a:cs typeface="Arial"/>
              </a:rPr>
              <a:t>collection </a:t>
            </a:r>
            <a:r>
              <a:rPr sz="2800" b="1" spc="-50" dirty="0">
                <a:solidFill>
                  <a:srgbClr val="0083D0"/>
                </a:solidFill>
                <a:latin typeface="Arial"/>
                <a:cs typeface="Arial"/>
              </a:rPr>
              <a:t>in</a:t>
            </a:r>
            <a:r>
              <a:rPr sz="2800" b="1" spc="5" dirty="0">
                <a:solidFill>
                  <a:srgbClr val="0083D0"/>
                </a:solidFill>
                <a:latin typeface="Arial"/>
                <a:cs typeface="Arial"/>
              </a:rPr>
              <a:t> </a:t>
            </a:r>
            <a:r>
              <a:rPr sz="2800" b="1" spc="30" dirty="0">
                <a:solidFill>
                  <a:srgbClr val="0083D0"/>
                </a:solidFill>
                <a:latin typeface="Arial"/>
                <a:cs typeface="Arial"/>
              </a:rPr>
              <a:t>Java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469" y="1432559"/>
            <a:ext cx="8823960" cy="4122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065" indent="-254000">
              <a:lnSpc>
                <a:spcPts val="2080"/>
              </a:lnSpc>
              <a:spcBef>
                <a:spcPts val="100"/>
              </a:spcBef>
              <a:buAutoNum type="arabicPeriod"/>
              <a:tabLst>
                <a:tab pos="266700" algn="l"/>
              </a:tabLst>
            </a:pPr>
            <a:r>
              <a:rPr sz="1800" dirty="0">
                <a:latin typeface="Arial"/>
                <a:cs typeface="Arial"/>
              </a:rPr>
              <a:t>Java </a:t>
            </a:r>
            <a:r>
              <a:rPr sz="1800" spc="-10" dirty="0">
                <a:latin typeface="Arial"/>
                <a:cs typeface="Arial"/>
              </a:rPr>
              <a:t>Heap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divided </a:t>
            </a:r>
            <a:r>
              <a:rPr sz="1800" spc="-5" dirty="0">
                <a:latin typeface="Arial"/>
                <a:cs typeface="Arial"/>
              </a:rPr>
              <a:t>into three generation for sake </a:t>
            </a:r>
            <a:r>
              <a:rPr sz="1800" spc="-10" dirty="0">
                <a:latin typeface="Arial"/>
                <a:cs typeface="Arial"/>
              </a:rPr>
              <a:t>of garbage </a:t>
            </a:r>
            <a:r>
              <a:rPr sz="1800" spc="-5" dirty="0">
                <a:latin typeface="Arial"/>
                <a:cs typeface="Arial"/>
              </a:rPr>
              <a:t>collection. These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80"/>
              </a:lnSpc>
            </a:pPr>
            <a:r>
              <a:rPr sz="1800" b="1" spc="-5" dirty="0">
                <a:latin typeface="Arial"/>
                <a:cs typeface="Arial"/>
              </a:rPr>
              <a:t>Young Generation</a:t>
            </a:r>
            <a:r>
              <a:rPr sz="1800" spc="-5" dirty="0">
                <a:latin typeface="Arial"/>
                <a:cs typeface="Arial"/>
              </a:rPr>
              <a:t>, </a:t>
            </a:r>
            <a:r>
              <a:rPr sz="1800" b="1" spc="-5" dirty="0">
                <a:latin typeface="Arial"/>
                <a:cs typeface="Arial"/>
              </a:rPr>
              <a:t>Tenured </a:t>
            </a:r>
            <a:r>
              <a:rPr sz="1800" spc="-5" dirty="0">
                <a:latin typeface="Arial"/>
                <a:cs typeface="Arial"/>
              </a:rPr>
              <a:t>or </a:t>
            </a:r>
            <a:r>
              <a:rPr sz="1800" b="1" dirty="0">
                <a:latin typeface="Arial"/>
                <a:cs typeface="Arial"/>
              </a:rPr>
              <a:t>Old </a:t>
            </a:r>
            <a:r>
              <a:rPr sz="1800" b="1" spc="-5" dirty="0">
                <a:latin typeface="Arial"/>
                <a:cs typeface="Arial"/>
              </a:rPr>
              <a:t>Generation </a:t>
            </a:r>
            <a:r>
              <a:rPr sz="1800" spc="-10" dirty="0">
                <a:latin typeface="Arial"/>
                <a:cs typeface="Arial"/>
              </a:rPr>
              <a:t>and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PermGen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509270">
              <a:lnSpc>
                <a:spcPts val="2000"/>
              </a:lnSpc>
              <a:buAutoNum type="arabicPeriod" startAt="2"/>
              <a:tabLst>
                <a:tab pos="266700" algn="l"/>
              </a:tabLst>
            </a:pPr>
            <a:r>
              <a:rPr sz="1800" spc="-5" dirty="0">
                <a:latin typeface="Arial"/>
                <a:cs typeface="Arial"/>
              </a:rPr>
              <a:t>New objects are created in </a:t>
            </a:r>
            <a:r>
              <a:rPr sz="1800" b="1" spc="-5" dirty="0">
                <a:latin typeface="Arial"/>
                <a:cs typeface="Arial"/>
              </a:rPr>
              <a:t>Young Generation </a:t>
            </a:r>
            <a:r>
              <a:rPr sz="1800" spc="-10" dirty="0">
                <a:latin typeface="Arial"/>
                <a:cs typeface="Arial"/>
              </a:rPr>
              <a:t>and subsequently </a:t>
            </a:r>
            <a:r>
              <a:rPr sz="1800" spc="-5" dirty="0">
                <a:latin typeface="Arial"/>
                <a:cs typeface="Arial"/>
              </a:rPr>
              <a:t>moved to </a:t>
            </a:r>
            <a:r>
              <a:rPr sz="1800" b="1" spc="-5" dirty="0">
                <a:latin typeface="Arial"/>
                <a:cs typeface="Arial"/>
              </a:rPr>
              <a:t>Old  Generation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 startAt="2"/>
            </a:pPr>
            <a:endParaRPr sz="1550">
              <a:latin typeface="Times New Roman"/>
              <a:cs typeface="Times New Roman"/>
            </a:endParaRPr>
          </a:p>
          <a:p>
            <a:pPr marL="266700" indent="-254000">
              <a:lnSpc>
                <a:spcPts val="2080"/>
              </a:lnSpc>
              <a:buFont typeface="Arial"/>
              <a:buAutoNum type="arabicPeriod" startAt="2"/>
              <a:tabLst>
                <a:tab pos="266700" algn="l"/>
              </a:tabLst>
            </a:pPr>
            <a:r>
              <a:rPr sz="1800" b="1" dirty="0">
                <a:latin typeface="Arial"/>
                <a:cs typeface="Arial"/>
              </a:rPr>
              <a:t>Minor GC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used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move </a:t>
            </a:r>
            <a:r>
              <a:rPr sz="1800" spc="-10" dirty="0">
                <a:latin typeface="Arial"/>
                <a:cs typeface="Arial"/>
              </a:rPr>
              <a:t>object </a:t>
            </a:r>
            <a:r>
              <a:rPr sz="1800" spc="-5" dirty="0">
                <a:latin typeface="Arial"/>
                <a:cs typeface="Arial"/>
              </a:rPr>
              <a:t>from </a:t>
            </a:r>
            <a:r>
              <a:rPr sz="1800" b="1" spc="-5" dirty="0">
                <a:latin typeface="Arial"/>
                <a:cs typeface="Arial"/>
              </a:rPr>
              <a:t>Eden space </a:t>
            </a:r>
            <a:r>
              <a:rPr sz="1800" spc="-5" dirty="0">
                <a:latin typeface="Arial"/>
                <a:cs typeface="Arial"/>
              </a:rPr>
              <a:t>to </a:t>
            </a:r>
            <a:r>
              <a:rPr sz="1800" b="1" spc="-15" dirty="0">
                <a:latin typeface="Arial"/>
                <a:cs typeface="Arial"/>
              </a:rPr>
              <a:t>Survivor </a:t>
            </a:r>
            <a:r>
              <a:rPr sz="1800" b="1" dirty="0">
                <a:latin typeface="Arial"/>
                <a:cs typeface="Arial"/>
              </a:rPr>
              <a:t>1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b="1" spc="-15" dirty="0">
                <a:latin typeface="Arial"/>
                <a:cs typeface="Arial"/>
              </a:rPr>
              <a:t>Survivor</a:t>
            </a:r>
            <a:r>
              <a:rPr sz="1800" b="1" spc="6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80"/>
              </a:lnSpc>
            </a:pPr>
            <a:r>
              <a:rPr sz="1800" spc="-5" dirty="0">
                <a:latin typeface="Arial"/>
                <a:cs typeface="Arial"/>
              </a:rPr>
              <a:t>space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then to </a:t>
            </a:r>
            <a:r>
              <a:rPr sz="1800" b="1" spc="-5" dirty="0">
                <a:latin typeface="Arial"/>
                <a:cs typeface="Arial"/>
              </a:rPr>
              <a:t>Tenured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Generation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5080">
              <a:lnSpc>
                <a:spcPts val="2000"/>
              </a:lnSpc>
              <a:buAutoNum type="arabicPeriod" startAt="4"/>
              <a:tabLst>
                <a:tab pos="266700" algn="l"/>
              </a:tabLst>
            </a:pPr>
            <a:r>
              <a:rPr sz="1800" spc="-10" dirty="0">
                <a:latin typeface="Arial"/>
                <a:cs typeface="Arial"/>
              </a:rPr>
              <a:t>Whenever </a:t>
            </a:r>
            <a:r>
              <a:rPr sz="1800" b="1" dirty="0">
                <a:latin typeface="Arial"/>
                <a:cs typeface="Arial"/>
              </a:rPr>
              <a:t>Major GC </a:t>
            </a:r>
            <a:r>
              <a:rPr sz="1800" spc="-5" dirty="0">
                <a:latin typeface="Arial"/>
                <a:cs typeface="Arial"/>
              </a:rPr>
              <a:t>occurs </a:t>
            </a:r>
            <a:r>
              <a:rPr sz="1800" b="1" spc="-5" dirty="0">
                <a:latin typeface="Arial"/>
                <a:cs typeface="Arial"/>
              </a:rPr>
              <a:t>application threads </a:t>
            </a:r>
            <a:r>
              <a:rPr sz="1800" spc="-5" dirty="0">
                <a:latin typeface="Arial"/>
                <a:cs typeface="Arial"/>
              </a:rPr>
              <a:t>stops during </a:t>
            </a:r>
            <a:r>
              <a:rPr sz="1800" spc="-10" dirty="0">
                <a:latin typeface="Arial"/>
                <a:cs typeface="Arial"/>
              </a:rPr>
              <a:t>that period, </a:t>
            </a:r>
            <a:r>
              <a:rPr sz="1800" spc="-15" dirty="0">
                <a:latin typeface="Arial"/>
                <a:cs typeface="Arial"/>
              </a:rPr>
              <a:t>which will  </a:t>
            </a:r>
            <a:r>
              <a:rPr sz="1800" spc="-5" dirty="0">
                <a:latin typeface="Arial"/>
                <a:cs typeface="Arial"/>
              </a:rPr>
              <a:t>reduce </a:t>
            </a:r>
            <a:r>
              <a:rPr sz="1800" spc="-10" dirty="0">
                <a:latin typeface="Arial"/>
                <a:cs typeface="Arial"/>
              </a:rPr>
              <a:t>application’s performance.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 startAt="4"/>
            </a:pPr>
            <a:endParaRPr sz="1750">
              <a:latin typeface="Times New Roman"/>
              <a:cs typeface="Times New Roman"/>
            </a:endParaRPr>
          </a:p>
          <a:p>
            <a:pPr marL="12700" marR="244475">
              <a:lnSpc>
                <a:spcPts val="2010"/>
              </a:lnSpc>
              <a:buAutoNum type="arabicPeriod" startAt="4"/>
              <a:tabLst>
                <a:tab pos="266700" algn="l"/>
              </a:tabLst>
            </a:pPr>
            <a:r>
              <a:rPr sz="1800" dirty="0">
                <a:latin typeface="Arial"/>
                <a:cs typeface="Arial"/>
              </a:rPr>
              <a:t>JVM </a:t>
            </a:r>
            <a:r>
              <a:rPr sz="1800" spc="-5" dirty="0">
                <a:latin typeface="Arial"/>
                <a:cs typeface="Arial"/>
              </a:rPr>
              <a:t>command </a:t>
            </a:r>
            <a:r>
              <a:rPr sz="1800" spc="-10" dirty="0">
                <a:latin typeface="Arial"/>
                <a:cs typeface="Arial"/>
              </a:rPr>
              <a:t>line </a:t>
            </a:r>
            <a:r>
              <a:rPr sz="1800" spc="-5" dirty="0">
                <a:latin typeface="Arial"/>
                <a:cs typeface="Arial"/>
              </a:rPr>
              <a:t>options </a:t>
            </a:r>
            <a:r>
              <a:rPr sz="1800" b="1" spc="-10" dirty="0">
                <a:latin typeface="Arial"/>
                <a:cs typeface="Arial"/>
              </a:rPr>
              <a:t>–Xmx </a:t>
            </a:r>
            <a:r>
              <a:rPr sz="1800" spc="-5" dirty="0">
                <a:latin typeface="Arial"/>
                <a:cs typeface="Arial"/>
              </a:rPr>
              <a:t>and </a:t>
            </a:r>
            <a:r>
              <a:rPr sz="1800" b="1" spc="-5" dirty="0">
                <a:latin typeface="Arial"/>
                <a:cs typeface="Arial"/>
              </a:rPr>
              <a:t>-Xms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used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setup </a:t>
            </a:r>
            <a:r>
              <a:rPr sz="1800" dirty="0">
                <a:latin typeface="Arial"/>
                <a:cs typeface="Arial"/>
              </a:rPr>
              <a:t>min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max </a:t>
            </a:r>
            <a:r>
              <a:rPr sz="1800" spc="-5" dirty="0">
                <a:latin typeface="Arial"/>
                <a:cs typeface="Arial"/>
              </a:rPr>
              <a:t>size for  Java </a:t>
            </a:r>
            <a:r>
              <a:rPr sz="1800" spc="-10" dirty="0">
                <a:latin typeface="Arial"/>
                <a:cs typeface="Arial"/>
              </a:rPr>
              <a:t>Heap. Ideal </a:t>
            </a:r>
            <a:r>
              <a:rPr sz="1800" spc="-5" dirty="0">
                <a:latin typeface="Arial"/>
                <a:cs typeface="Arial"/>
              </a:rPr>
              <a:t>ratio </a:t>
            </a:r>
            <a:r>
              <a:rPr sz="1800" spc="-10" dirty="0">
                <a:latin typeface="Arial"/>
                <a:cs typeface="Arial"/>
              </a:rPr>
              <a:t>of this parameter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either </a:t>
            </a:r>
            <a:r>
              <a:rPr sz="1800" spc="-5" dirty="0">
                <a:latin typeface="Arial"/>
                <a:cs typeface="Arial"/>
              </a:rPr>
              <a:t>1:1 </a:t>
            </a:r>
            <a:r>
              <a:rPr sz="1800" spc="-10" dirty="0">
                <a:latin typeface="Arial"/>
                <a:cs typeface="Arial"/>
              </a:rPr>
              <a:t>or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1:1.5.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AutoNum type="arabicPeriod" startAt="4"/>
            </a:pPr>
            <a:endParaRPr sz="1550">
              <a:latin typeface="Times New Roman"/>
              <a:cs typeface="Times New Roman"/>
            </a:endParaRPr>
          </a:p>
          <a:p>
            <a:pPr marL="266065" indent="-254000">
              <a:lnSpc>
                <a:spcPct val="100000"/>
              </a:lnSpc>
              <a:buAutoNum type="arabicPeriod" startAt="4"/>
              <a:tabLst>
                <a:tab pos="266700" algn="l"/>
              </a:tabLst>
            </a:pPr>
            <a:r>
              <a:rPr sz="1800" spc="-5" dirty="0">
                <a:latin typeface="Arial"/>
                <a:cs typeface="Arial"/>
              </a:rPr>
              <a:t>There is no </a:t>
            </a:r>
            <a:r>
              <a:rPr sz="1800" spc="-10" dirty="0">
                <a:latin typeface="Arial"/>
                <a:cs typeface="Arial"/>
              </a:rPr>
              <a:t>manual </a:t>
            </a:r>
            <a:r>
              <a:rPr sz="1800" spc="-15" dirty="0">
                <a:latin typeface="Arial"/>
                <a:cs typeface="Arial"/>
              </a:rPr>
              <a:t>way </a:t>
            </a:r>
            <a:r>
              <a:rPr sz="1800" spc="-10" dirty="0">
                <a:latin typeface="Arial"/>
                <a:cs typeface="Arial"/>
              </a:rPr>
              <a:t>of doing garbage collection </a:t>
            </a:r>
            <a:r>
              <a:rPr sz="1800" spc="-5" dirty="0">
                <a:latin typeface="Arial"/>
                <a:cs typeface="Arial"/>
              </a:rPr>
              <a:t>in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Java.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4050" y="1382631"/>
            <a:ext cx="7199293" cy="4070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469" y="-280633"/>
            <a:ext cx="468630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br>
              <a:rPr lang="en-US" sz="2800" b="1" spc="30" dirty="0">
                <a:solidFill>
                  <a:srgbClr val="0083D0"/>
                </a:solidFill>
                <a:latin typeface="Arial"/>
                <a:cs typeface="Arial"/>
              </a:rPr>
            </a:br>
            <a:r>
              <a:rPr sz="2800" b="1" spc="30" dirty="0">
                <a:solidFill>
                  <a:srgbClr val="0083D0"/>
                </a:solidFill>
                <a:latin typeface="Arial"/>
                <a:cs typeface="Arial"/>
              </a:rPr>
              <a:t>Java </a:t>
            </a:r>
            <a:r>
              <a:rPr sz="2800" b="1" spc="70" dirty="0">
                <a:solidFill>
                  <a:srgbClr val="0083D0"/>
                </a:solidFill>
                <a:latin typeface="Arial"/>
                <a:cs typeface="Arial"/>
              </a:rPr>
              <a:t>Memory</a:t>
            </a:r>
            <a:r>
              <a:rPr sz="2800" b="1" spc="-55" dirty="0">
                <a:solidFill>
                  <a:srgbClr val="0083D0"/>
                </a:solidFill>
                <a:latin typeface="Arial"/>
                <a:cs typeface="Arial"/>
              </a:rPr>
              <a:t> </a:t>
            </a:r>
            <a:r>
              <a:rPr sz="2800" b="1" spc="40" dirty="0">
                <a:solidFill>
                  <a:srgbClr val="0083D0"/>
                </a:solidFill>
                <a:latin typeface="Arial"/>
                <a:cs typeface="Arial"/>
              </a:rPr>
              <a:t>Management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62" y="444043"/>
            <a:ext cx="706693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30" dirty="0">
                <a:solidFill>
                  <a:srgbClr val="0083D0"/>
                </a:solidFill>
                <a:latin typeface="Arial"/>
                <a:cs typeface="Arial"/>
              </a:rPr>
              <a:t>Java </a:t>
            </a:r>
            <a:r>
              <a:rPr sz="2800" b="1" spc="70" dirty="0">
                <a:solidFill>
                  <a:srgbClr val="0083D0"/>
                </a:solidFill>
                <a:latin typeface="Arial"/>
                <a:cs typeface="Arial"/>
              </a:rPr>
              <a:t>Memory </a:t>
            </a:r>
            <a:r>
              <a:rPr sz="2800" b="1" spc="40" dirty="0">
                <a:solidFill>
                  <a:srgbClr val="0083D0"/>
                </a:solidFill>
                <a:latin typeface="Arial"/>
                <a:cs typeface="Arial"/>
              </a:rPr>
              <a:t>Management</a:t>
            </a:r>
            <a:r>
              <a:rPr sz="2800" b="1" spc="-85" dirty="0">
                <a:solidFill>
                  <a:srgbClr val="0083D0"/>
                </a:solidFill>
                <a:latin typeface="Arial"/>
                <a:cs typeface="Arial"/>
              </a:rPr>
              <a:t> </a:t>
            </a:r>
            <a:r>
              <a:rPr sz="2800" b="1" spc="-80" dirty="0">
                <a:solidFill>
                  <a:srgbClr val="0083D0"/>
                </a:solidFill>
                <a:latin typeface="Arial"/>
                <a:cs typeface="Arial"/>
              </a:rPr>
              <a:t>(</a:t>
            </a:r>
            <a:r>
              <a:rPr sz="1800" b="1" spc="-80" dirty="0">
                <a:solidFill>
                  <a:srgbClr val="0083D0"/>
                </a:solidFill>
                <a:latin typeface="Arial"/>
                <a:cs typeface="Arial"/>
              </a:rPr>
              <a:t>Contd...</a:t>
            </a:r>
            <a:r>
              <a:rPr sz="2800" b="1" spc="-80" dirty="0">
                <a:solidFill>
                  <a:srgbClr val="0083D0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469" y="1282700"/>
            <a:ext cx="8476615" cy="2890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80"/>
              </a:lnSpc>
              <a:spcBef>
                <a:spcPts val="1860"/>
              </a:spcBef>
            </a:pPr>
            <a:r>
              <a:rPr sz="1800" b="1" spc="-10" dirty="0">
                <a:solidFill>
                  <a:srgbClr val="0099FF"/>
                </a:solidFill>
                <a:latin typeface="Arial"/>
                <a:cs typeface="Arial"/>
              </a:rPr>
              <a:t>Heap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2080"/>
              </a:lnSpc>
            </a:pPr>
            <a:r>
              <a:rPr sz="1800" spc="-5" dirty="0">
                <a:latin typeface="Arial"/>
                <a:cs typeface="Arial"/>
              </a:rPr>
              <a:t>Stores </a:t>
            </a:r>
            <a:r>
              <a:rPr sz="1800" spc="-10" dirty="0">
                <a:latin typeface="Arial"/>
                <a:cs typeface="Arial"/>
              </a:rPr>
              <a:t>all </a:t>
            </a:r>
            <a:r>
              <a:rPr sz="1800" spc="-5" dirty="0">
                <a:latin typeface="Arial"/>
                <a:cs typeface="Arial"/>
              </a:rPr>
              <a:t>created </a:t>
            </a:r>
            <a:r>
              <a:rPr sz="1800" spc="-10" dirty="0">
                <a:latin typeface="Arial"/>
                <a:cs typeface="Arial"/>
              </a:rPr>
              <a:t>objects </a:t>
            </a:r>
            <a:r>
              <a:rPr sz="1800" spc="-5" dirty="0">
                <a:latin typeface="Arial"/>
                <a:cs typeface="Arial"/>
              </a:rPr>
              <a:t>in runtime.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ts val="2085"/>
              </a:lnSpc>
            </a:pPr>
            <a:r>
              <a:rPr sz="1800" b="1" spc="-10" dirty="0">
                <a:solidFill>
                  <a:srgbClr val="0099FF"/>
                </a:solidFill>
                <a:latin typeface="Arial"/>
                <a:cs typeface="Arial"/>
              </a:rPr>
              <a:t>PermGen </a:t>
            </a:r>
            <a:r>
              <a:rPr sz="1800" b="1" dirty="0">
                <a:solidFill>
                  <a:srgbClr val="0099FF"/>
                </a:solidFill>
                <a:latin typeface="Arial"/>
                <a:cs typeface="Arial"/>
              </a:rPr>
              <a:t>/ Method </a:t>
            </a:r>
            <a:r>
              <a:rPr sz="1800" b="1" spc="-20" dirty="0">
                <a:solidFill>
                  <a:srgbClr val="0099FF"/>
                </a:solidFill>
                <a:latin typeface="Arial"/>
                <a:cs typeface="Arial"/>
              </a:rPr>
              <a:t>Area</a:t>
            </a:r>
            <a:endParaRPr sz="1800" dirty="0">
              <a:latin typeface="Arial"/>
              <a:cs typeface="Arial"/>
            </a:endParaRPr>
          </a:p>
          <a:p>
            <a:pPr marL="151765" indent="-139700">
              <a:lnSpc>
                <a:spcPts val="2005"/>
              </a:lnSpc>
              <a:buChar char="-"/>
              <a:tabLst>
                <a:tab pos="15240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segment </a:t>
            </a:r>
            <a:r>
              <a:rPr sz="1800" spc="-15" dirty="0">
                <a:latin typeface="Arial"/>
                <a:cs typeface="Arial"/>
              </a:rPr>
              <a:t>where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actual </a:t>
            </a:r>
            <a:r>
              <a:rPr sz="1800" spc="-5" dirty="0">
                <a:latin typeface="Arial"/>
                <a:cs typeface="Arial"/>
              </a:rPr>
              <a:t>compiled </a:t>
            </a:r>
            <a:r>
              <a:rPr sz="1800" dirty="0">
                <a:latin typeface="Arial"/>
                <a:cs typeface="Arial"/>
              </a:rPr>
              <a:t>Java </a:t>
            </a:r>
            <a:r>
              <a:rPr sz="1800" spc="-10" dirty="0">
                <a:latin typeface="Arial"/>
                <a:cs typeface="Arial"/>
              </a:rPr>
              <a:t>byte </a:t>
            </a:r>
            <a:r>
              <a:rPr sz="1800" spc="-5" dirty="0">
                <a:latin typeface="Arial"/>
                <a:cs typeface="Arial"/>
              </a:rPr>
              <a:t>codes resides </a:t>
            </a:r>
            <a:r>
              <a:rPr sz="1800" spc="-15" dirty="0">
                <a:latin typeface="Arial"/>
                <a:cs typeface="Arial"/>
              </a:rPr>
              <a:t>when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loaded.</a:t>
            </a:r>
            <a:endParaRPr sz="1800" dirty="0">
              <a:latin typeface="Arial"/>
              <a:cs typeface="Arial"/>
            </a:endParaRPr>
          </a:p>
          <a:p>
            <a:pPr marL="151765" indent="-139700">
              <a:lnSpc>
                <a:spcPts val="2005"/>
              </a:lnSpc>
              <a:buChar char="-"/>
              <a:tabLst>
                <a:tab pos="152400" algn="l"/>
              </a:tabLst>
            </a:pPr>
            <a:r>
              <a:rPr sz="1800" spc="-5" dirty="0">
                <a:latin typeface="Arial"/>
                <a:cs typeface="Arial"/>
              </a:rPr>
              <a:t>Static members (variables or methods) also reside in </a:t>
            </a:r>
            <a:r>
              <a:rPr sz="1800" spc="-10" dirty="0">
                <a:latin typeface="Arial"/>
                <a:cs typeface="Arial"/>
              </a:rPr>
              <a:t>this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segment.</a:t>
            </a:r>
            <a:endParaRPr sz="1800" dirty="0">
              <a:latin typeface="Arial"/>
              <a:cs typeface="Arial"/>
            </a:endParaRPr>
          </a:p>
          <a:p>
            <a:pPr marL="151765" indent="-139700">
              <a:lnSpc>
                <a:spcPts val="2085"/>
              </a:lnSpc>
              <a:buChar char="-"/>
              <a:tabLst>
                <a:tab pos="152400" algn="l"/>
              </a:tabLst>
            </a:pPr>
            <a:r>
              <a:rPr sz="1800" spc="-5" dirty="0">
                <a:latin typeface="Arial"/>
                <a:cs typeface="Arial"/>
              </a:rPr>
              <a:t>PermGen is </a:t>
            </a:r>
            <a:r>
              <a:rPr sz="1800" spc="-10" dirty="0">
                <a:latin typeface="Arial"/>
                <a:cs typeface="Arial"/>
              </a:rPr>
              <a:t>also </a:t>
            </a:r>
            <a:r>
              <a:rPr sz="1800" spc="-5" dirty="0">
                <a:latin typeface="Arial"/>
                <a:cs typeface="Arial"/>
              </a:rPr>
              <a:t>considered </a:t>
            </a:r>
            <a:r>
              <a:rPr sz="1800" spc="-10" dirty="0">
                <a:latin typeface="Arial"/>
                <a:cs typeface="Arial"/>
              </a:rPr>
              <a:t>as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part of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Heap.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ts val="2085"/>
              </a:lnSpc>
            </a:pPr>
            <a:r>
              <a:rPr sz="1800" b="1" spc="-10" dirty="0">
                <a:solidFill>
                  <a:srgbClr val="0099FF"/>
                </a:solidFill>
                <a:latin typeface="Arial"/>
                <a:cs typeface="Arial"/>
              </a:rPr>
              <a:t>Thread </a:t>
            </a:r>
            <a:r>
              <a:rPr sz="1800" b="1" spc="-5" dirty="0">
                <a:solidFill>
                  <a:srgbClr val="0099FF"/>
                </a:solidFill>
                <a:latin typeface="Arial"/>
                <a:cs typeface="Arial"/>
              </a:rPr>
              <a:t>1..N </a:t>
            </a:r>
            <a:r>
              <a:rPr sz="1800" b="1" dirty="0">
                <a:solidFill>
                  <a:srgbClr val="0099FF"/>
                </a:solidFill>
                <a:latin typeface="Arial"/>
                <a:cs typeface="Arial"/>
              </a:rPr>
              <a:t>/</a:t>
            </a:r>
            <a:r>
              <a:rPr sz="1800" b="1" spc="5" dirty="0">
                <a:solidFill>
                  <a:srgbClr val="0099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99FF"/>
                </a:solidFill>
                <a:latin typeface="Arial"/>
                <a:cs typeface="Arial"/>
              </a:rPr>
              <a:t>Stack</a:t>
            </a:r>
            <a:endParaRPr sz="1800" dirty="0">
              <a:latin typeface="Arial"/>
              <a:cs typeface="Arial"/>
            </a:endParaRPr>
          </a:p>
          <a:p>
            <a:pPr marL="12700" marR="5080">
              <a:lnSpc>
                <a:spcPts val="2010"/>
              </a:lnSpc>
              <a:spcBef>
                <a:spcPts val="114"/>
              </a:spcBef>
            </a:pPr>
            <a:r>
              <a:rPr sz="1800" spc="-5" dirty="0">
                <a:latin typeface="Arial"/>
                <a:cs typeface="Arial"/>
              </a:rPr>
              <a:t>Stores local </a:t>
            </a:r>
            <a:r>
              <a:rPr sz="1800" spc="-10" dirty="0">
                <a:latin typeface="Arial"/>
                <a:cs typeface="Arial"/>
              </a:rPr>
              <a:t>variables and </a:t>
            </a:r>
            <a:r>
              <a:rPr sz="1800" spc="-5" dirty="0">
                <a:latin typeface="Arial"/>
                <a:cs typeface="Arial"/>
              </a:rPr>
              <a:t>Reference variables(variables </a:t>
            </a:r>
            <a:r>
              <a:rPr sz="1800" spc="-10" dirty="0">
                <a:latin typeface="Arial"/>
                <a:cs typeface="Arial"/>
              </a:rPr>
              <a:t>that </a:t>
            </a:r>
            <a:r>
              <a:rPr sz="1800" spc="-5" dirty="0">
                <a:latin typeface="Arial"/>
                <a:cs typeface="Arial"/>
              </a:rPr>
              <a:t>hold the </a:t>
            </a:r>
            <a:r>
              <a:rPr sz="1800" spc="-10" dirty="0">
                <a:latin typeface="Arial"/>
                <a:cs typeface="Arial"/>
              </a:rPr>
              <a:t>address of </a:t>
            </a:r>
            <a:r>
              <a:rPr sz="1800" spc="-5" dirty="0">
                <a:latin typeface="Arial"/>
                <a:cs typeface="Arial"/>
              </a:rPr>
              <a:t>an  </a:t>
            </a:r>
            <a:r>
              <a:rPr sz="1800" spc="-10" dirty="0">
                <a:latin typeface="Arial"/>
                <a:cs typeface="Arial"/>
              </a:rPr>
              <a:t>object </a:t>
            </a:r>
            <a:r>
              <a:rPr sz="1800" spc="-5" dirty="0">
                <a:latin typeface="Arial"/>
                <a:cs typeface="Arial"/>
              </a:rPr>
              <a:t>in the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heap)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69" y="146050"/>
            <a:ext cx="57804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30" dirty="0">
                <a:solidFill>
                  <a:srgbClr val="0083D0"/>
                </a:solidFill>
                <a:latin typeface="Arial"/>
                <a:cs typeface="Arial"/>
              </a:rPr>
              <a:t>Java </a:t>
            </a:r>
            <a:r>
              <a:rPr lang="en-US" sz="2800" b="1" spc="70" dirty="0">
                <a:solidFill>
                  <a:srgbClr val="0083D0"/>
                </a:solidFill>
                <a:latin typeface="Arial"/>
                <a:cs typeface="Arial"/>
              </a:rPr>
              <a:t>Memory </a:t>
            </a:r>
            <a:r>
              <a:rPr lang="en-US" sz="2800" b="1" spc="40" dirty="0">
                <a:solidFill>
                  <a:srgbClr val="0083D0"/>
                </a:solidFill>
                <a:latin typeface="Arial"/>
                <a:cs typeface="Arial"/>
              </a:rPr>
              <a:t>Management</a:t>
            </a:r>
            <a:r>
              <a:rPr lang="en-US" sz="2800" b="1" spc="-85" dirty="0">
                <a:solidFill>
                  <a:srgbClr val="0083D0"/>
                </a:solidFill>
                <a:latin typeface="Arial"/>
                <a:cs typeface="Arial"/>
              </a:rPr>
              <a:t> </a:t>
            </a:r>
            <a:r>
              <a:rPr lang="en-US" sz="2800" b="1" spc="-80" dirty="0">
                <a:solidFill>
                  <a:srgbClr val="0083D0"/>
                </a:solidFill>
                <a:latin typeface="Arial"/>
                <a:cs typeface="Arial"/>
              </a:rPr>
              <a:t>(</a:t>
            </a:r>
            <a:r>
              <a:rPr lang="en-US" sz="1800" b="1" spc="-80" dirty="0">
                <a:solidFill>
                  <a:srgbClr val="0083D0"/>
                </a:solidFill>
                <a:latin typeface="Arial"/>
                <a:cs typeface="Arial"/>
              </a:rPr>
              <a:t>Contd...</a:t>
            </a:r>
            <a:r>
              <a:rPr lang="en-US" sz="2800" b="1" spc="-80" dirty="0">
                <a:solidFill>
                  <a:srgbClr val="0083D0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469" y="1282700"/>
            <a:ext cx="8746490" cy="31957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266065" indent="-254000">
              <a:lnSpc>
                <a:spcPct val="100000"/>
              </a:lnSpc>
              <a:buAutoNum type="arabicPeriod"/>
              <a:tabLst>
                <a:tab pos="266700" algn="l"/>
              </a:tabLst>
            </a:pPr>
            <a:r>
              <a:rPr sz="1800" spc="-5" dirty="0">
                <a:latin typeface="Arial"/>
                <a:cs typeface="Arial"/>
              </a:rPr>
              <a:t>Classes </a:t>
            </a:r>
            <a:r>
              <a:rPr sz="1800" spc="-10" dirty="0">
                <a:latin typeface="Arial"/>
                <a:cs typeface="Arial"/>
              </a:rPr>
              <a:t>(loaded </a:t>
            </a:r>
            <a:r>
              <a:rPr sz="1800" spc="-5" dirty="0">
                <a:latin typeface="Arial"/>
                <a:cs typeface="Arial"/>
              </a:rPr>
              <a:t>by the </a:t>
            </a:r>
            <a:r>
              <a:rPr sz="1800" spc="-10" dirty="0">
                <a:latin typeface="Arial"/>
                <a:cs typeface="Arial"/>
              </a:rPr>
              <a:t>class-loaders) </a:t>
            </a:r>
            <a:r>
              <a:rPr sz="1800" spc="-5" dirty="0">
                <a:latin typeface="Arial"/>
                <a:cs typeface="Arial"/>
              </a:rPr>
              <a:t>go tp </a:t>
            </a:r>
            <a:r>
              <a:rPr sz="1800" spc="-10" dirty="0">
                <a:latin typeface="Arial"/>
                <a:cs typeface="Arial"/>
              </a:rPr>
              <a:t>Permanent </a:t>
            </a:r>
            <a:r>
              <a:rPr sz="1800" spc="-5" dirty="0">
                <a:latin typeface="Arial"/>
                <a:cs typeface="Arial"/>
              </a:rPr>
              <a:t>Generation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area.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AutoNum type="arabicPeriod"/>
            </a:pPr>
            <a:endParaRPr sz="1600" dirty="0">
              <a:latin typeface="Times New Roman"/>
              <a:cs typeface="Times New Roman"/>
            </a:endParaRPr>
          </a:p>
          <a:p>
            <a:pPr marL="266065" indent="-254000">
              <a:lnSpc>
                <a:spcPct val="100000"/>
              </a:lnSpc>
              <a:buAutoNum type="arabicPeriod"/>
              <a:tabLst>
                <a:tab pos="266700" algn="l"/>
              </a:tabLst>
            </a:pPr>
            <a:r>
              <a:rPr sz="1800" spc="-5" dirty="0">
                <a:latin typeface="Arial"/>
                <a:cs typeface="Arial"/>
              </a:rPr>
              <a:t>All the </a:t>
            </a:r>
            <a:r>
              <a:rPr sz="1800" dirty="0">
                <a:latin typeface="Arial"/>
                <a:cs typeface="Arial"/>
              </a:rPr>
              <a:t>static </a:t>
            </a:r>
            <a:r>
              <a:rPr sz="1800" spc="-5" dirty="0">
                <a:latin typeface="Arial"/>
                <a:cs typeface="Arial"/>
              </a:rPr>
              <a:t>member </a:t>
            </a:r>
            <a:r>
              <a:rPr sz="1800" spc="-10" dirty="0">
                <a:latin typeface="Arial"/>
                <a:cs typeface="Arial"/>
              </a:rPr>
              <a:t>variables </a:t>
            </a:r>
            <a:r>
              <a:rPr sz="1800" spc="-5" dirty="0">
                <a:latin typeface="Arial"/>
                <a:cs typeface="Arial"/>
              </a:rPr>
              <a:t>are kept on the Permanent Generation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area.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AutoNum type="arabicPeriod"/>
            </a:pPr>
            <a:endParaRPr sz="1700" dirty="0">
              <a:latin typeface="Times New Roman"/>
              <a:cs typeface="Times New Roman"/>
            </a:endParaRPr>
          </a:p>
          <a:p>
            <a:pPr marL="266065" indent="-254000">
              <a:lnSpc>
                <a:spcPct val="100000"/>
              </a:lnSpc>
              <a:buAutoNum type="arabicPeriod"/>
              <a:tabLst>
                <a:tab pos="266700" algn="l"/>
              </a:tabLst>
            </a:pPr>
            <a:r>
              <a:rPr sz="1800" spc="-5" dirty="0">
                <a:latin typeface="Arial"/>
                <a:cs typeface="Arial"/>
              </a:rPr>
              <a:t>All variables except the static </a:t>
            </a:r>
            <a:r>
              <a:rPr sz="1800" spc="-10" dirty="0">
                <a:latin typeface="Arial"/>
                <a:cs typeface="Arial"/>
              </a:rPr>
              <a:t>ones </a:t>
            </a:r>
            <a:r>
              <a:rPr sz="1800" spc="-5" dirty="0">
                <a:latin typeface="Arial"/>
                <a:cs typeface="Arial"/>
              </a:rPr>
              <a:t>are </a:t>
            </a:r>
            <a:r>
              <a:rPr sz="1800" spc="-10" dirty="0">
                <a:latin typeface="Arial"/>
                <a:cs typeface="Arial"/>
              </a:rPr>
              <a:t>kept </a:t>
            </a:r>
            <a:r>
              <a:rPr sz="1800" spc="-5" dirty="0">
                <a:latin typeface="Arial"/>
                <a:cs typeface="Arial"/>
              </a:rPr>
              <a:t>in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Stack.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/>
            </a:pPr>
            <a:endParaRPr sz="1750" dirty="0">
              <a:latin typeface="Times New Roman"/>
              <a:cs typeface="Times New Roman"/>
            </a:endParaRPr>
          </a:p>
          <a:p>
            <a:pPr marL="266065" indent="-254000">
              <a:lnSpc>
                <a:spcPct val="100000"/>
              </a:lnSpc>
              <a:buAutoNum type="arabicPeriod"/>
              <a:tabLst>
                <a:tab pos="266700" algn="l"/>
              </a:tabLst>
            </a:pPr>
            <a:r>
              <a:rPr sz="1800" spc="-5" dirty="0">
                <a:latin typeface="Arial"/>
                <a:cs typeface="Arial"/>
              </a:rPr>
              <a:t>Objects created run-time are stored in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heap.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AutoNum type="arabicPeriod"/>
            </a:pPr>
            <a:endParaRPr sz="1750" dirty="0">
              <a:latin typeface="Times New Roman"/>
              <a:cs typeface="Times New Roman"/>
            </a:endParaRPr>
          </a:p>
          <a:p>
            <a:pPr marL="12700" marR="5080">
              <a:lnSpc>
                <a:spcPts val="2010"/>
              </a:lnSpc>
              <a:buAutoNum type="arabicPeriod"/>
              <a:tabLst>
                <a:tab pos="266700" algn="l"/>
              </a:tabLst>
            </a:pPr>
            <a:r>
              <a:rPr sz="1800" spc="-5" dirty="0">
                <a:latin typeface="Arial"/>
                <a:cs typeface="Arial"/>
              </a:rPr>
              <a:t>There is </a:t>
            </a:r>
            <a:r>
              <a:rPr sz="1800" spc="-10" dirty="0">
                <a:latin typeface="Arial"/>
                <a:cs typeface="Arial"/>
              </a:rPr>
              <a:t>only one </a:t>
            </a:r>
            <a:r>
              <a:rPr sz="1800" spc="-5" dirty="0">
                <a:latin typeface="Arial"/>
                <a:cs typeface="Arial"/>
              </a:rPr>
              <a:t>copy of </a:t>
            </a:r>
            <a:r>
              <a:rPr sz="1800" spc="-10" dirty="0">
                <a:latin typeface="Arial"/>
                <a:cs typeface="Arial"/>
              </a:rPr>
              <a:t>each </a:t>
            </a:r>
            <a:r>
              <a:rPr sz="1800" spc="-5" dirty="0">
                <a:latin typeface="Arial"/>
                <a:cs typeface="Arial"/>
              </a:rPr>
              <a:t>method </a:t>
            </a:r>
            <a:r>
              <a:rPr sz="1800" spc="-10" dirty="0">
                <a:latin typeface="Arial"/>
                <a:cs typeface="Arial"/>
              </a:rPr>
              <a:t>per </a:t>
            </a:r>
            <a:r>
              <a:rPr sz="1800" spc="-5" dirty="0">
                <a:latin typeface="Arial"/>
                <a:cs typeface="Arial"/>
              </a:rPr>
              <a:t>class, </a:t>
            </a:r>
            <a:r>
              <a:rPr sz="1800" spc="-10" dirty="0">
                <a:latin typeface="Arial"/>
                <a:cs typeface="Arial"/>
              </a:rPr>
              <a:t>be </a:t>
            </a:r>
            <a:r>
              <a:rPr sz="1800" spc="-5" dirty="0">
                <a:latin typeface="Arial"/>
                <a:cs typeface="Arial"/>
              </a:rPr>
              <a:t>the method static </a:t>
            </a:r>
            <a:r>
              <a:rPr sz="1800" spc="-10" dirty="0">
                <a:latin typeface="Arial"/>
                <a:cs typeface="Arial"/>
              </a:rPr>
              <a:t>or non-static.  </a:t>
            </a:r>
            <a:r>
              <a:rPr sz="1800" spc="-5" dirty="0">
                <a:latin typeface="Arial"/>
                <a:cs typeface="Arial"/>
              </a:rPr>
              <a:t>That copy is </a:t>
            </a:r>
            <a:r>
              <a:rPr sz="1800" spc="-10" dirty="0">
                <a:latin typeface="Arial"/>
                <a:cs typeface="Arial"/>
              </a:rPr>
              <a:t>put </a:t>
            </a:r>
            <a:r>
              <a:rPr sz="1800" spc="-5" dirty="0">
                <a:latin typeface="Arial"/>
                <a:cs typeface="Arial"/>
              </a:rPr>
              <a:t>in the </a:t>
            </a:r>
            <a:r>
              <a:rPr sz="1800" spc="-10" dirty="0">
                <a:latin typeface="Arial"/>
                <a:cs typeface="Arial"/>
              </a:rPr>
              <a:t>Permanent </a:t>
            </a:r>
            <a:r>
              <a:rPr sz="1800" spc="-5" dirty="0">
                <a:latin typeface="Arial"/>
                <a:cs typeface="Arial"/>
              </a:rPr>
              <a:t>Generation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area.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69" y="146050"/>
            <a:ext cx="57804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30" dirty="0">
                <a:solidFill>
                  <a:srgbClr val="0083D0"/>
                </a:solidFill>
                <a:latin typeface="Arial"/>
                <a:cs typeface="Arial"/>
              </a:rPr>
              <a:t>Java </a:t>
            </a:r>
            <a:r>
              <a:rPr sz="2800" b="1" spc="70" dirty="0">
                <a:solidFill>
                  <a:srgbClr val="0083D0"/>
                </a:solidFill>
                <a:latin typeface="Arial"/>
                <a:cs typeface="Arial"/>
              </a:rPr>
              <a:t>Memory </a:t>
            </a:r>
            <a:r>
              <a:rPr sz="2800" b="1" spc="40" dirty="0">
                <a:solidFill>
                  <a:srgbClr val="0083D0"/>
                </a:solidFill>
                <a:latin typeface="Arial"/>
                <a:cs typeface="Arial"/>
              </a:rPr>
              <a:t>Management</a:t>
            </a:r>
            <a:r>
              <a:rPr sz="2800" b="1" spc="-85" dirty="0">
                <a:solidFill>
                  <a:srgbClr val="0083D0"/>
                </a:solidFill>
                <a:latin typeface="Arial"/>
                <a:cs typeface="Arial"/>
              </a:rPr>
              <a:t> </a:t>
            </a:r>
            <a:r>
              <a:rPr sz="2800" b="1" spc="-80" dirty="0">
                <a:solidFill>
                  <a:srgbClr val="0083D0"/>
                </a:solidFill>
                <a:latin typeface="Arial"/>
                <a:cs typeface="Arial"/>
              </a:rPr>
              <a:t>(</a:t>
            </a:r>
            <a:r>
              <a:rPr sz="1800" b="1" spc="-80" dirty="0">
                <a:solidFill>
                  <a:srgbClr val="0083D0"/>
                </a:solidFill>
                <a:latin typeface="Arial"/>
                <a:cs typeface="Arial"/>
              </a:rPr>
              <a:t>Contd...</a:t>
            </a:r>
            <a:r>
              <a:rPr sz="2800" b="1" spc="-80" dirty="0">
                <a:solidFill>
                  <a:srgbClr val="0083D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469" y="1282700"/>
            <a:ext cx="8761730" cy="3647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2010"/>
              </a:lnSpc>
              <a:spcBef>
                <a:spcPts val="2039"/>
              </a:spcBef>
              <a:buAutoNum type="arabicPeriod" startAt="6"/>
              <a:tabLst>
                <a:tab pos="266700" algn="l"/>
              </a:tabLst>
            </a:pPr>
            <a:r>
              <a:rPr sz="1800" spc="-5">
                <a:latin typeface="Arial"/>
                <a:cs typeface="Arial"/>
              </a:rPr>
              <a:t>For </a:t>
            </a:r>
            <a:r>
              <a:rPr sz="1800" spc="-10" dirty="0">
                <a:latin typeface="Arial"/>
                <a:cs typeface="Arial"/>
              </a:rPr>
              <a:t>non-static and </a:t>
            </a:r>
            <a:r>
              <a:rPr sz="1800" spc="-5" dirty="0">
                <a:latin typeface="Arial"/>
                <a:cs typeface="Arial"/>
              </a:rPr>
              <a:t>static </a:t>
            </a:r>
            <a:r>
              <a:rPr sz="1800" spc="-10" dirty="0">
                <a:latin typeface="Arial"/>
                <a:cs typeface="Arial"/>
              </a:rPr>
              <a:t>methods, </a:t>
            </a:r>
            <a:r>
              <a:rPr sz="1800" spc="-5" dirty="0">
                <a:latin typeface="Arial"/>
                <a:cs typeface="Arial"/>
              </a:rPr>
              <a:t>all the parameters </a:t>
            </a:r>
            <a:r>
              <a:rPr sz="1800" spc="-10" dirty="0">
                <a:latin typeface="Arial"/>
                <a:cs typeface="Arial"/>
              </a:rPr>
              <a:t>and local </a:t>
            </a:r>
            <a:r>
              <a:rPr sz="1800" spc="-5" dirty="0">
                <a:latin typeface="Arial"/>
                <a:cs typeface="Arial"/>
              </a:rPr>
              <a:t>variables go </a:t>
            </a:r>
            <a:r>
              <a:rPr sz="1800" spc="-10" dirty="0">
                <a:latin typeface="Arial"/>
                <a:cs typeface="Arial"/>
              </a:rPr>
              <a:t>onto </a:t>
            </a:r>
            <a:r>
              <a:rPr sz="1800" spc="-5" dirty="0">
                <a:latin typeface="Arial"/>
                <a:cs typeface="Arial"/>
              </a:rPr>
              <a:t>the  </a:t>
            </a:r>
            <a:r>
              <a:rPr sz="1800" dirty="0">
                <a:latin typeface="Arial"/>
                <a:cs typeface="Arial"/>
              </a:rPr>
              <a:t>stack.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AutoNum type="arabicPeriod" startAt="6"/>
            </a:pPr>
            <a:endParaRPr sz="1550" dirty="0">
              <a:latin typeface="Times New Roman"/>
              <a:cs typeface="Times New Roman"/>
            </a:endParaRPr>
          </a:p>
          <a:p>
            <a:pPr marL="266065" indent="-254000">
              <a:lnSpc>
                <a:spcPct val="100000"/>
              </a:lnSpc>
              <a:buAutoNum type="arabicPeriod" startAt="6"/>
              <a:tabLst>
                <a:tab pos="26670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return value of </a:t>
            </a:r>
            <a:r>
              <a:rPr sz="1800" dirty="0">
                <a:latin typeface="Arial"/>
                <a:cs typeface="Arial"/>
              </a:rPr>
              <a:t>a method </a:t>
            </a:r>
            <a:r>
              <a:rPr sz="1800" spc="-10" dirty="0">
                <a:latin typeface="Arial"/>
                <a:cs typeface="Arial"/>
              </a:rPr>
              <a:t>get </a:t>
            </a:r>
            <a:r>
              <a:rPr sz="1800" spc="-5" dirty="0">
                <a:latin typeface="Arial"/>
                <a:cs typeface="Arial"/>
              </a:rPr>
              <a:t>stored 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stack.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eriod" startAt="6"/>
            </a:pPr>
            <a:endParaRPr sz="1600" dirty="0">
              <a:latin typeface="Times New Roman"/>
              <a:cs typeface="Times New Roman"/>
            </a:endParaRPr>
          </a:p>
          <a:p>
            <a:pPr marL="266065" indent="-254000">
              <a:lnSpc>
                <a:spcPts val="2085"/>
              </a:lnSpc>
              <a:buAutoNum type="arabicPeriod" startAt="6"/>
              <a:tabLst>
                <a:tab pos="266700" algn="l"/>
              </a:tabLst>
            </a:pPr>
            <a:r>
              <a:rPr sz="1800" spc="-10" dirty="0">
                <a:latin typeface="Arial"/>
                <a:cs typeface="Arial"/>
              </a:rPr>
              <a:t>Local </a:t>
            </a:r>
            <a:r>
              <a:rPr sz="1800" spc="-5" dirty="0">
                <a:latin typeface="Arial"/>
                <a:cs typeface="Arial"/>
              </a:rPr>
              <a:t>variables reside in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stack.</a:t>
            </a:r>
            <a:endParaRPr sz="1800" dirty="0">
              <a:latin typeface="Arial"/>
              <a:cs typeface="Arial"/>
            </a:endParaRPr>
          </a:p>
          <a:p>
            <a:pPr marL="660400" lvl="1" indent="-190500">
              <a:lnSpc>
                <a:spcPts val="2005"/>
              </a:lnSpc>
              <a:buChar char="–"/>
              <a:tabLst>
                <a:tab pos="660400" algn="l"/>
              </a:tabLst>
            </a:pPr>
            <a:r>
              <a:rPr sz="1800" spc="-5" dirty="0">
                <a:latin typeface="Arial"/>
                <a:cs typeface="Arial"/>
              </a:rPr>
              <a:t>Memory </a:t>
            </a:r>
            <a:r>
              <a:rPr sz="1800" spc="-10" dirty="0">
                <a:latin typeface="Arial"/>
                <a:cs typeface="Arial"/>
              </a:rPr>
              <a:t>allocated </a:t>
            </a:r>
            <a:r>
              <a:rPr sz="1800" spc="-5" dirty="0">
                <a:latin typeface="Arial"/>
                <a:cs typeface="Arial"/>
              </a:rPr>
              <a:t>at </a:t>
            </a:r>
            <a:r>
              <a:rPr sz="1800" dirty="0">
                <a:latin typeface="Arial"/>
                <a:cs typeface="Arial"/>
              </a:rPr>
              <a:t>method </a:t>
            </a:r>
            <a:r>
              <a:rPr sz="1800" spc="-10" dirty="0">
                <a:latin typeface="Arial"/>
                <a:cs typeface="Arial"/>
              </a:rPr>
              <a:t>invocation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time.</a:t>
            </a:r>
            <a:endParaRPr sz="1800" dirty="0">
              <a:latin typeface="Arial"/>
              <a:cs typeface="Arial"/>
            </a:endParaRPr>
          </a:p>
          <a:p>
            <a:pPr marL="660400" lvl="1" indent="-190500">
              <a:lnSpc>
                <a:spcPts val="2080"/>
              </a:lnSpc>
              <a:buChar char="–"/>
              <a:tabLst>
                <a:tab pos="660400" algn="l"/>
              </a:tabLst>
            </a:pPr>
            <a:r>
              <a:rPr sz="1800" spc="-5" dirty="0">
                <a:latin typeface="Arial"/>
                <a:cs typeface="Arial"/>
              </a:rPr>
              <a:t>Memory </a:t>
            </a:r>
            <a:r>
              <a:rPr sz="1800" spc="-10" dirty="0">
                <a:latin typeface="Arial"/>
                <a:cs typeface="Arial"/>
              </a:rPr>
              <a:t>deallocated </a:t>
            </a:r>
            <a:r>
              <a:rPr sz="1800" spc="-15" dirty="0">
                <a:latin typeface="Arial"/>
                <a:cs typeface="Arial"/>
              </a:rPr>
              <a:t>when </a:t>
            </a:r>
            <a:r>
              <a:rPr sz="1800" dirty="0">
                <a:latin typeface="Arial"/>
                <a:cs typeface="Arial"/>
              </a:rPr>
              <a:t>method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returns.</a:t>
            </a:r>
            <a:endParaRPr sz="18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–"/>
            </a:pPr>
            <a:endParaRPr sz="1600" dirty="0">
              <a:latin typeface="Times New Roman"/>
              <a:cs typeface="Times New Roman"/>
            </a:endParaRPr>
          </a:p>
          <a:p>
            <a:pPr marL="266065" indent="-254000">
              <a:lnSpc>
                <a:spcPts val="2080"/>
              </a:lnSpc>
              <a:buAutoNum type="arabicPeriod" startAt="6"/>
              <a:tabLst>
                <a:tab pos="266700" algn="l"/>
              </a:tabLst>
            </a:pPr>
            <a:r>
              <a:rPr sz="1800" spc="-5" dirty="0">
                <a:latin typeface="Arial"/>
                <a:cs typeface="Arial"/>
              </a:rPr>
              <a:t>Objects reside in</a:t>
            </a:r>
            <a:r>
              <a:rPr sz="1800" spc="-10" dirty="0">
                <a:latin typeface="Arial"/>
                <a:cs typeface="Arial"/>
              </a:rPr>
              <a:t> heap.</a:t>
            </a:r>
            <a:endParaRPr sz="1800" dirty="0">
              <a:latin typeface="Arial"/>
              <a:cs typeface="Arial"/>
            </a:endParaRPr>
          </a:p>
          <a:p>
            <a:pPr marL="660400" lvl="1" indent="-190500">
              <a:lnSpc>
                <a:spcPts val="2005"/>
              </a:lnSpc>
              <a:buChar char="–"/>
              <a:tabLst>
                <a:tab pos="660400" algn="l"/>
              </a:tabLst>
            </a:pPr>
            <a:r>
              <a:rPr sz="1800" spc="-5" dirty="0">
                <a:latin typeface="Arial"/>
                <a:cs typeface="Arial"/>
              </a:rPr>
              <a:t>Memory is </a:t>
            </a:r>
            <a:r>
              <a:rPr sz="1800" spc="-10" dirty="0">
                <a:latin typeface="Arial"/>
                <a:cs typeface="Arial"/>
              </a:rPr>
              <a:t>allocated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b="1" spc="-5" dirty="0">
                <a:latin typeface="Arial"/>
                <a:cs typeface="Arial"/>
              </a:rPr>
              <a:t>new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keyword.</a:t>
            </a:r>
            <a:endParaRPr sz="1800" dirty="0">
              <a:latin typeface="Arial"/>
              <a:cs typeface="Arial"/>
            </a:endParaRPr>
          </a:p>
          <a:p>
            <a:pPr marL="660400" lvl="1" indent="-190500">
              <a:lnSpc>
                <a:spcPts val="2085"/>
              </a:lnSpc>
              <a:buChar char="–"/>
              <a:tabLst>
                <a:tab pos="660400" algn="l"/>
              </a:tabLst>
            </a:pPr>
            <a:r>
              <a:rPr sz="1800" spc="-5" dirty="0">
                <a:latin typeface="Arial"/>
                <a:cs typeface="Arial"/>
              </a:rPr>
              <a:t>But </a:t>
            </a:r>
            <a:r>
              <a:rPr sz="1800" spc="-10" dirty="0">
                <a:latin typeface="Arial"/>
                <a:cs typeface="Arial"/>
              </a:rPr>
              <a:t>never explicitly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deallocated.</a:t>
            </a:r>
            <a:endParaRPr sz="18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sz="1600" dirty="0">
              <a:latin typeface="Times New Roman"/>
              <a:cs typeface="Times New Roman"/>
            </a:endParaRPr>
          </a:p>
          <a:p>
            <a:pPr marL="393065" indent="-381000">
              <a:lnSpc>
                <a:spcPct val="100000"/>
              </a:lnSpc>
              <a:buAutoNum type="arabicPeriod" startAt="6"/>
              <a:tabLst>
                <a:tab pos="393700" algn="l"/>
              </a:tabLst>
            </a:pPr>
            <a:r>
              <a:rPr sz="1800" spc="-5" dirty="0">
                <a:latin typeface="Arial"/>
                <a:cs typeface="Arial"/>
              </a:rPr>
              <a:t>Java uses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automatic mechanism to free </a:t>
            </a:r>
            <a:r>
              <a:rPr sz="1800" spc="-10" dirty="0">
                <a:latin typeface="Arial"/>
                <a:cs typeface="Arial"/>
              </a:rPr>
              <a:t>heap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memory.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69" y="146050"/>
            <a:ext cx="57804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30" dirty="0">
                <a:solidFill>
                  <a:srgbClr val="0083D0"/>
                </a:solidFill>
                <a:latin typeface="Arial"/>
                <a:cs typeface="Arial"/>
              </a:rPr>
              <a:t>Java </a:t>
            </a:r>
            <a:r>
              <a:rPr sz="2800" b="1" spc="70" dirty="0">
                <a:solidFill>
                  <a:srgbClr val="0083D0"/>
                </a:solidFill>
                <a:latin typeface="Arial"/>
                <a:cs typeface="Arial"/>
              </a:rPr>
              <a:t>Memory </a:t>
            </a:r>
            <a:r>
              <a:rPr sz="2800" b="1" spc="40" dirty="0">
                <a:solidFill>
                  <a:srgbClr val="0083D0"/>
                </a:solidFill>
                <a:latin typeface="Arial"/>
                <a:cs typeface="Arial"/>
              </a:rPr>
              <a:t>Management</a:t>
            </a:r>
            <a:r>
              <a:rPr sz="2800" b="1" spc="-85" dirty="0">
                <a:solidFill>
                  <a:srgbClr val="0083D0"/>
                </a:solidFill>
                <a:latin typeface="Arial"/>
                <a:cs typeface="Arial"/>
              </a:rPr>
              <a:t> </a:t>
            </a:r>
            <a:r>
              <a:rPr sz="2800" b="1" spc="-80" dirty="0">
                <a:solidFill>
                  <a:srgbClr val="0083D0"/>
                </a:solidFill>
                <a:latin typeface="Arial"/>
                <a:cs typeface="Arial"/>
              </a:rPr>
              <a:t>(</a:t>
            </a:r>
            <a:r>
              <a:rPr sz="1800" b="1" spc="-80" dirty="0">
                <a:solidFill>
                  <a:srgbClr val="0083D0"/>
                </a:solidFill>
                <a:latin typeface="Arial"/>
                <a:cs typeface="Arial"/>
              </a:rPr>
              <a:t>Contd...</a:t>
            </a:r>
            <a:r>
              <a:rPr sz="2800" b="1" spc="-80" dirty="0">
                <a:solidFill>
                  <a:srgbClr val="0083D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8719" y="988206"/>
            <a:ext cx="6785042" cy="1518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2367279"/>
            <a:ext cx="6911340" cy="347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69" y="146050"/>
            <a:ext cx="3244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60" dirty="0">
                <a:solidFill>
                  <a:srgbClr val="0083D0"/>
                </a:solidFill>
                <a:latin typeface="Arial"/>
                <a:cs typeface="Arial"/>
              </a:rPr>
              <a:t>Garbage</a:t>
            </a:r>
            <a:r>
              <a:rPr sz="2800" b="1" spc="-40" dirty="0">
                <a:solidFill>
                  <a:srgbClr val="0083D0"/>
                </a:solidFill>
                <a:latin typeface="Arial"/>
                <a:cs typeface="Arial"/>
              </a:rPr>
              <a:t> </a:t>
            </a:r>
            <a:r>
              <a:rPr sz="2800" b="1" spc="-85" dirty="0">
                <a:solidFill>
                  <a:srgbClr val="0083D0"/>
                </a:solidFill>
                <a:latin typeface="Arial"/>
                <a:cs typeface="Arial"/>
              </a:rPr>
              <a:t>Collection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469" y="1282700"/>
            <a:ext cx="8843010" cy="2870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1340">
              <a:lnSpc>
                <a:spcPts val="2010"/>
              </a:lnSpc>
              <a:spcBef>
                <a:spcPts val="2039"/>
              </a:spcBef>
              <a:buAutoNum type="arabicPeriod"/>
              <a:tabLst>
                <a:tab pos="266700" algn="l"/>
              </a:tabLst>
            </a:pP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mechanism </a:t>
            </a:r>
            <a:r>
              <a:rPr sz="1800" spc="-10" dirty="0">
                <a:latin typeface="Arial"/>
                <a:cs typeface="Arial"/>
              </a:rPr>
              <a:t>provided </a:t>
            </a:r>
            <a:r>
              <a:rPr sz="1800" spc="-5" dirty="0">
                <a:latin typeface="Arial"/>
                <a:cs typeface="Arial"/>
              </a:rPr>
              <a:t>by </a:t>
            </a:r>
            <a:r>
              <a:rPr sz="1800" spc="-10" dirty="0">
                <a:latin typeface="Arial"/>
                <a:cs typeface="Arial"/>
              </a:rPr>
              <a:t>Java Virtual </a:t>
            </a:r>
            <a:r>
              <a:rPr sz="1800" spc="-5" dirty="0">
                <a:latin typeface="Arial"/>
                <a:cs typeface="Arial"/>
              </a:rPr>
              <a:t>Machine to reclaim </a:t>
            </a:r>
            <a:r>
              <a:rPr sz="1800" spc="-10" dirty="0">
                <a:latin typeface="Arial"/>
                <a:cs typeface="Arial"/>
              </a:rPr>
              <a:t>heap </a:t>
            </a:r>
            <a:r>
              <a:rPr sz="1800" spc="-5" dirty="0">
                <a:latin typeface="Arial"/>
                <a:cs typeface="Arial"/>
              </a:rPr>
              <a:t>space from  objects </a:t>
            </a:r>
            <a:r>
              <a:rPr sz="1800" spc="-15" dirty="0">
                <a:latin typeface="Arial"/>
                <a:cs typeface="Arial"/>
              </a:rPr>
              <a:t>which </a:t>
            </a:r>
            <a:r>
              <a:rPr sz="1800" spc="-5" dirty="0">
                <a:latin typeface="Arial"/>
                <a:cs typeface="Arial"/>
              </a:rPr>
              <a:t>are </a:t>
            </a:r>
            <a:r>
              <a:rPr sz="1800" spc="-10" dirty="0">
                <a:latin typeface="Arial"/>
                <a:cs typeface="Arial"/>
              </a:rPr>
              <a:t>eligible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spc="-10" dirty="0">
                <a:latin typeface="Arial"/>
                <a:cs typeface="Arial"/>
              </a:rPr>
              <a:t>Garbage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collection.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rabicPeriod"/>
            </a:pPr>
            <a:endParaRPr sz="1750" dirty="0">
              <a:latin typeface="Times New Roman"/>
              <a:cs typeface="Times New Roman"/>
            </a:endParaRPr>
          </a:p>
          <a:p>
            <a:pPr marL="12700" marR="363220">
              <a:lnSpc>
                <a:spcPts val="2000"/>
              </a:lnSpc>
              <a:buAutoNum type="arabicPeriod"/>
              <a:tabLst>
                <a:tab pos="266700" algn="l"/>
              </a:tabLst>
            </a:pPr>
            <a:r>
              <a:rPr sz="1800" spc="-5" dirty="0">
                <a:latin typeface="Arial"/>
                <a:cs typeface="Arial"/>
              </a:rPr>
              <a:t>Garbage collection relieves java programmer from </a:t>
            </a:r>
            <a:r>
              <a:rPr sz="1800" dirty="0">
                <a:latin typeface="Arial"/>
                <a:cs typeface="Arial"/>
              </a:rPr>
              <a:t>memory </a:t>
            </a:r>
            <a:r>
              <a:rPr sz="1800" spc="-10" dirty="0">
                <a:latin typeface="Arial"/>
                <a:cs typeface="Arial"/>
              </a:rPr>
              <a:t>management </a:t>
            </a:r>
            <a:r>
              <a:rPr sz="1800" spc="-15" dirty="0">
                <a:latin typeface="Arial"/>
                <a:cs typeface="Arial"/>
              </a:rPr>
              <a:t>which </a:t>
            </a:r>
            <a:r>
              <a:rPr sz="1800" spc="-5" dirty="0">
                <a:latin typeface="Arial"/>
                <a:cs typeface="Arial"/>
              </a:rPr>
              <a:t>is  </a:t>
            </a:r>
            <a:r>
              <a:rPr sz="1800" spc="-10" dirty="0">
                <a:latin typeface="Arial"/>
                <a:cs typeface="Arial"/>
              </a:rPr>
              <a:t>essential </a:t>
            </a:r>
            <a:r>
              <a:rPr sz="1800" spc="-5" dirty="0">
                <a:latin typeface="Arial"/>
                <a:cs typeface="Arial"/>
              </a:rPr>
              <a:t>part of C++ programming </a:t>
            </a:r>
            <a:r>
              <a:rPr sz="1800" spc="-10" dirty="0">
                <a:latin typeface="Arial"/>
                <a:cs typeface="Arial"/>
              </a:rPr>
              <a:t>and gives </a:t>
            </a:r>
            <a:r>
              <a:rPr sz="1800" spc="-5" dirty="0">
                <a:latin typeface="Arial"/>
                <a:cs typeface="Arial"/>
              </a:rPr>
              <a:t>more time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focus </a:t>
            </a:r>
            <a:r>
              <a:rPr sz="1800" spc="-5" dirty="0">
                <a:latin typeface="Arial"/>
                <a:cs typeface="Arial"/>
              </a:rPr>
              <a:t>on </a:t>
            </a:r>
            <a:r>
              <a:rPr sz="1800" spc="-10" dirty="0">
                <a:latin typeface="Arial"/>
                <a:cs typeface="Arial"/>
              </a:rPr>
              <a:t>business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logic.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/>
            </a:pPr>
            <a:endParaRPr sz="1550" dirty="0">
              <a:latin typeface="Times New Roman"/>
              <a:cs typeface="Times New Roman"/>
            </a:endParaRPr>
          </a:p>
          <a:p>
            <a:pPr marL="266065" indent="-254000">
              <a:lnSpc>
                <a:spcPct val="100000"/>
              </a:lnSpc>
              <a:buAutoNum type="arabicPeriod"/>
              <a:tabLst>
                <a:tab pos="266700" algn="l"/>
              </a:tabLst>
            </a:pPr>
            <a:r>
              <a:rPr sz="1800" spc="-5" dirty="0">
                <a:latin typeface="Arial"/>
                <a:cs typeface="Arial"/>
              </a:rPr>
              <a:t>Garbage Collection in </a:t>
            </a:r>
            <a:r>
              <a:rPr sz="1800" dirty="0">
                <a:latin typeface="Arial"/>
                <a:cs typeface="Arial"/>
              </a:rPr>
              <a:t>Java </a:t>
            </a:r>
            <a:r>
              <a:rPr sz="1800" spc="-5" dirty="0">
                <a:latin typeface="Arial"/>
                <a:cs typeface="Arial"/>
              </a:rPr>
              <a:t>is carried </a:t>
            </a:r>
            <a:r>
              <a:rPr sz="1800" spc="-10" dirty="0">
                <a:latin typeface="Arial"/>
                <a:cs typeface="Arial"/>
              </a:rPr>
              <a:t>by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thread called </a:t>
            </a:r>
            <a:r>
              <a:rPr sz="1800" spc="-10" dirty="0">
                <a:latin typeface="Arial"/>
                <a:cs typeface="Arial"/>
              </a:rPr>
              <a:t>Garbage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Collector.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AutoNum type="arabicPeriod"/>
            </a:pPr>
            <a:endParaRPr sz="1700" dirty="0">
              <a:latin typeface="Times New Roman"/>
              <a:cs typeface="Times New Roman"/>
            </a:endParaRPr>
          </a:p>
          <a:p>
            <a:pPr marL="12700" marR="5080">
              <a:lnSpc>
                <a:spcPct val="92800"/>
              </a:lnSpc>
              <a:buAutoNum type="arabicPeriod"/>
              <a:tabLst>
                <a:tab pos="266700" algn="l"/>
              </a:tabLst>
            </a:pPr>
            <a:r>
              <a:rPr sz="1800" spc="-5" dirty="0">
                <a:latin typeface="Arial"/>
                <a:cs typeface="Arial"/>
              </a:rPr>
              <a:t>Before removing an </a:t>
            </a:r>
            <a:r>
              <a:rPr sz="1800" spc="-10" dirty="0">
                <a:latin typeface="Arial"/>
                <a:cs typeface="Arial"/>
              </a:rPr>
              <a:t>object </a:t>
            </a:r>
            <a:r>
              <a:rPr sz="1800" spc="-5" dirty="0">
                <a:latin typeface="Arial"/>
                <a:cs typeface="Arial"/>
              </a:rPr>
              <a:t>from memory, Garbage collection </a:t>
            </a:r>
            <a:r>
              <a:rPr sz="1800" spc="-10" dirty="0">
                <a:latin typeface="Arial"/>
                <a:cs typeface="Arial"/>
              </a:rPr>
              <a:t>thread </a:t>
            </a:r>
            <a:r>
              <a:rPr sz="1800" spc="-5" dirty="0">
                <a:latin typeface="Arial"/>
                <a:cs typeface="Arial"/>
              </a:rPr>
              <a:t>invokes finalize()  method of that </a:t>
            </a:r>
            <a:r>
              <a:rPr sz="1800" spc="-10" dirty="0">
                <a:latin typeface="Arial"/>
                <a:cs typeface="Arial"/>
              </a:rPr>
              <a:t>object and </a:t>
            </a:r>
            <a:r>
              <a:rPr sz="1800" spc="-5" dirty="0">
                <a:latin typeface="Arial"/>
                <a:cs typeface="Arial"/>
              </a:rPr>
              <a:t>gives an </a:t>
            </a:r>
            <a:r>
              <a:rPr sz="1800" spc="-10" dirty="0">
                <a:latin typeface="Arial"/>
                <a:cs typeface="Arial"/>
              </a:rPr>
              <a:t>opportunity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perform any </a:t>
            </a:r>
            <a:r>
              <a:rPr sz="1800" dirty="0">
                <a:latin typeface="Arial"/>
                <a:cs typeface="Arial"/>
              </a:rPr>
              <a:t>sort </a:t>
            </a:r>
            <a:r>
              <a:rPr sz="1800" spc="-10" dirty="0">
                <a:latin typeface="Arial"/>
                <a:cs typeface="Arial"/>
              </a:rPr>
              <a:t>of </a:t>
            </a:r>
            <a:r>
              <a:rPr sz="1800" dirty="0">
                <a:latin typeface="Arial"/>
                <a:cs typeface="Arial"/>
              </a:rPr>
              <a:t>custom </a:t>
            </a:r>
            <a:r>
              <a:rPr sz="1800" spc="-10" dirty="0">
                <a:latin typeface="Arial"/>
                <a:cs typeface="Arial"/>
              </a:rPr>
              <a:t>cleanup  </a:t>
            </a:r>
            <a:r>
              <a:rPr sz="1800" spc="-5" dirty="0">
                <a:latin typeface="Arial"/>
                <a:cs typeface="Arial"/>
              </a:rPr>
              <a:t>required.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69" y="146050"/>
            <a:ext cx="43389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60" dirty="0">
                <a:solidFill>
                  <a:srgbClr val="0083D0"/>
                </a:solidFill>
                <a:latin typeface="Arial"/>
                <a:cs typeface="Arial"/>
              </a:rPr>
              <a:t>Garbage </a:t>
            </a:r>
            <a:r>
              <a:rPr sz="2800" b="1" spc="-85" dirty="0">
                <a:solidFill>
                  <a:srgbClr val="0083D0"/>
                </a:solidFill>
                <a:latin typeface="Arial"/>
                <a:cs typeface="Arial"/>
              </a:rPr>
              <a:t>Collection</a:t>
            </a:r>
            <a:r>
              <a:rPr sz="2800" b="1" spc="-90" dirty="0">
                <a:solidFill>
                  <a:srgbClr val="0083D0"/>
                </a:solidFill>
                <a:latin typeface="Arial"/>
                <a:cs typeface="Arial"/>
              </a:rPr>
              <a:t> </a:t>
            </a:r>
            <a:r>
              <a:rPr sz="2800" b="1" spc="-75" dirty="0">
                <a:solidFill>
                  <a:srgbClr val="0083D0"/>
                </a:solidFill>
                <a:latin typeface="Arial"/>
                <a:cs typeface="Arial"/>
              </a:rPr>
              <a:t>(</a:t>
            </a:r>
            <a:r>
              <a:rPr sz="1800" b="1" spc="-75" dirty="0">
                <a:solidFill>
                  <a:srgbClr val="0083D0"/>
                </a:solidFill>
                <a:latin typeface="Arial"/>
                <a:cs typeface="Arial"/>
              </a:rPr>
              <a:t>Contd...</a:t>
            </a:r>
            <a:r>
              <a:rPr sz="2800" b="1" spc="-75" dirty="0">
                <a:solidFill>
                  <a:srgbClr val="0083D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469" y="1282700"/>
            <a:ext cx="8938895" cy="2909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99FF"/>
                </a:solidFill>
                <a:latin typeface="Arial"/>
                <a:cs typeface="Arial"/>
              </a:rPr>
              <a:t>Key Notes </a:t>
            </a:r>
            <a:r>
              <a:rPr sz="2200" b="1" dirty="0">
                <a:solidFill>
                  <a:srgbClr val="0099FF"/>
                </a:solidFill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0099FF"/>
                </a:solidFill>
                <a:latin typeface="Arial"/>
                <a:cs typeface="Arial"/>
              </a:rPr>
              <a:t>Contd...</a:t>
            </a:r>
            <a:r>
              <a:rPr sz="2200" b="1" dirty="0">
                <a:solidFill>
                  <a:srgbClr val="0099FF"/>
                </a:solidFill>
                <a:latin typeface="Arial"/>
                <a:cs typeface="Arial"/>
              </a:rPr>
              <a:t>)</a:t>
            </a:r>
            <a:r>
              <a:rPr sz="2200" b="1" spc="-25" dirty="0">
                <a:solidFill>
                  <a:srgbClr val="0099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99FF"/>
                </a:solidFill>
                <a:latin typeface="Arial"/>
                <a:cs typeface="Arial"/>
              </a:rPr>
              <a:t>-</a:t>
            </a:r>
            <a:endParaRPr sz="2200">
              <a:latin typeface="Arial"/>
              <a:cs typeface="Arial"/>
            </a:endParaRPr>
          </a:p>
          <a:p>
            <a:pPr marL="12700" marR="104139">
              <a:lnSpc>
                <a:spcPts val="2000"/>
              </a:lnSpc>
              <a:spcBef>
                <a:spcPts val="2060"/>
              </a:spcBef>
              <a:buAutoNum type="arabicPeriod" startAt="5"/>
              <a:tabLst>
                <a:tab pos="266700" algn="l"/>
              </a:tabLst>
            </a:pPr>
            <a:r>
              <a:rPr sz="1800" spc="-10" dirty="0">
                <a:latin typeface="Arial"/>
                <a:cs typeface="Arial"/>
              </a:rPr>
              <a:t>Programmer </a:t>
            </a:r>
            <a:r>
              <a:rPr sz="1800" dirty="0">
                <a:latin typeface="Arial"/>
                <a:cs typeface="Arial"/>
              </a:rPr>
              <a:t>can </a:t>
            </a:r>
            <a:r>
              <a:rPr sz="1800" spc="-10" dirty="0">
                <a:latin typeface="Arial"/>
                <a:cs typeface="Arial"/>
              </a:rPr>
              <a:t>not </a:t>
            </a:r>
            <a:r>
              <a:rPr sz="1800" spc="-5" dirty="0">
                <a:latin typeface="Arial"/>
                <a:cs typeface="Arial"/>
              </a:rPr>
              <a:t>force </a:t>
            </a:r>
            <a:r>
              <a:rPr sz="1800" spc="-10" dirty="0">
                <a:latin typeface="Arial"/>
                <a:cs typeface="Arial"/>
              </a:rPr>
              <a:t>Garbage collection </a:t>
            </a:r>
            <a:r>
              <a:rPr sz="1800" spc="-5" dirty="0">
                <a:latin typeface="Arial"/>
                <a:cs typeface="Arial"/>
              </a:rPr>
              <a:t>in Java; it </a:t>
            </a: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spc="-10" dirty="0">
                <a:latin typeface="Arial"/>
                <a:cs typeface="Arial"/>
              </a:rPr>
              <a:t>only trigger </a:t>
            </a:r>
            <a:r>
              <a:rPr sz="1800" spc="-5" dirty="0">
                <a:latin typeface="Arial"/>
                <a:cs typeface="Arial"/>
              </a:rPr>
              <a:t>if </a:t>
            </a:r>
            <a:r>
              <a:rPr sz="1800" dirty="0">
                <a:latin typeface="Arial"/>
                <a:cs typeface="Arial"/>
              </a:rPr>
              <a:t>JVM </a:t>
            </a:r>
            <a:r>
              <a:rPr sz="1800" spc="-10" dirty="0">
                <a:latin typeface="Arial"/>
                <a:cs typeface="Arial"/>
              </a:rPr>
              <a:t>thinks  </a:t>
            </a:r>
            <a:r>
              <a:rPr sz="1800" spc="-5" dirty="0">
                <a:latin typeface="Arial"/>
                <a:cs typeface="Arial"/>
              </a:rPr>
              <a:t>it </a:t>
            </a:r>
            <a:r>
              <a:rPr sz="1800" spc="-10" dirty="0">
                <a:latin typeface="Arial"/>
                <a:cs typeface="Arial"/>
              </a:rPr>
              <a:t>needs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garbage </a:t>
            </a:r>
            <a:r>
              <a:rPr sz="1800" spc="-5" dirty="0">
                <a:latin typeface="Arial"/>
                <a:cs typeface="Arial"/>
              </a:rPr>
              <a:t>collection based </a:t>
            </a:r>
            <a:r>
              <a:rPr sz="1800" spc="-10" dirty="0">
                <a:latin typeface="Arial"/>
                <a:cs typeface="Arial"/>
              </a:rPr>
              <a:t>on </a:t>
            </a:r>
            <a:r>
              <a:rPr sz="1800" spc="-5" dirty="0">
                <a:latin typeface="Arial"/>
                <a:cs typeface="Arial"/>
              </a:rPr>
              <a:t>Java </a:t>
            </a:r>
            <a:r>
              <a:rPr sz="1800" spc="-10" dirty="0">
                <a:latin typeface="Arial"/>
                <a:cs typeface="Arial"/>
              </a:rPr>
              <a:t>heap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size.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AutoNum type="arabicPeriod" startAt="5"/>
            </a:pPr>
            <a:endParaRPr sz="1700">
              <a:latin typeface="Times New Roman"/>
              <a:cs typeface="Times New Roman"/>
            </a:endParaRPr>
          </a:p>
          <a:p>
            <a:pPr marL="12700" marR="5080">
              <a:lnSpc>
                <a:spcPct val="92800"/>
              </a:lnSpc>
              <a:buAutoNum type="arabicPeriod" startAt="5"/>
              <a:tabLst>
                <a:tab pos="266700" algn="l"/>
              </a:tabLst>
            </a:pPr>
            <a:r>
              <a:rPr sz="1800" spc="-5" dirty="0">
                <a:latin typeface="Arial"/>
                <a:cs typeface="Arial"/>
              </a:rPr>
              <a:t>There are methods like </a:t>
            </a:r>
            <a:r>
              <a:rPr sz="1800" b="1" spc="-10" dirty="0">
                <a:latin typeface="Arial"/>
                <a:cs typeface="Arial"/>
              </a:rPr>
              <a:t>System.gc()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b="1" spc="-5" dirty="0">
                <a:latin typeface="Arial"/>
                <a:cs typeface="Arial"/>
              </a:rPr>
              <a:t>Runtime.gc() </a:t>
            </a:r>
            <a:r>
              <a:rPr sz="1800" spc="-15" dirty="0">
                <a:latin typeface="Arial"/>
                <a:cs typeface="Arial"/>
              </a:rPr>
              <a:t>which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used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send </a:t>
            </a:r>
            <a:r>
              <a:rPr sz="1800" spc="-10" dirty="0">
                <a:latin typeface="Arial"/>
                <a:cs typeface="Arial"/>
              </a:rPr>
              <a:t>request  of </a:t>
            </a:r>
            <a:r>
              <a:rPr sz="1800" spc="-5" dirty="0">
                <a:latin typeface="Arial"/>
                <a:cs typeface="Arial"/>
              </a:rPr>
              <a:t>Garbage collection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JVM </a:t>
            </a:r>
            <a:r>
              <a:rPr sz="1800" spc="-10" dirty="0">
                <a:latin typeface="Arial"/>
                <a:cs typeface="Arial"/>
              </a:rPr>
              <a:t>but </a:t>
            </a:r>
            <a:r>
              <a:rPr sz="1800" spc="-5" dirty="0">
                <a:latin typeface="Arial"/>
                <a:cs typeface="Arial"/>
              </a:rPr>
              <a:t>it’s </a:t>
            </a:r>
            <a:r>
              <a:rPr sz="1800" spc="-10" dirty="0">
                <a:latin typeface="Arial"/>
                <a:cs typeface="Arial"/>
              </a:rPr>
              <a:t>not guaranteed that garbage </a:t>
            </a:r>
            <a:r>
              <a:rPr sz="1800" spc="-5" dirty="0">
                <a:latin typeface="Arial"/>
                <a:cs typeface="Arial"/>
              </a:rPr>
              <a:t>collection </a:t>
            </a: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be  </a:t>
            </a:r>
            <a:r>
              <a:rPr sz="1800" spc="-10" dirty="0">
                <a:latin typeface="Arial"/>
                <a:cs typeface="Arial"/>
              </a:rPr>
              <a:t>triggered </a:t>
            </a:r>
            <a:r>
              <a:rPr sz="1800" spc="-5" dirty="0">
                <a:latin typeface="Arial"/>
                <a:cs typeface="Arial"/>
              </a:rPr>
              <a:t>right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away.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AutoNum type="arabicPeriod" startAt="5"/>
            </a:pPr>
            <a:endParaRPr sz="1750">
              <a:latin typeface="Times New Roman"/>
              <a:cs typeface="Times New Roman"/>
            </a:endParaRPr>
          </a:p>
          <a:p>
            <a:pPr marL="12700" marR="392430">
              <a:lnSpc>
                <a:spcPts val="2000"/>
              </a:lnSpc>
              <a:buAutoNum type="arabicPeriod" startAt="5"/>
              <a:tabLst>
                <a:tab pos="266700" algn="l"/>
              </a:tabLst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there is no memory space </a:t>
            </a:r>
            <a:r>
              <a:rPr sz="1800" spc="-10" dirty="0">
                <a:latin typeface="Arial"/>
                <a:cs typeface="Arial"/>
              </a:rPr>
              <a:t>present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spc="-10" dirty="0">
                <a:latin typeface="Arial"/>
                <a:cs typeface="Arial"/>
              </a:rPr>
              <a:t>creating new objects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spc="-10" dirty="0">
                <a:latin typeface="Arial"/>
                <a:cs typeface="Arial"/>
              </a:rPr>
              <a:t>Heap, </a:t>
            </a:r>
            <a:r>
              <a:rPr sz="1800" dirty="0">
                <a:latin typeface="Arial"/>
                <a:cs typeface="Arial"/>
              </a:rPr>
              <a:t>Java </a:t>
            </a:r>
            <a:r>
              <a:rPr sz="1800" spc="-10" dirty="0">
                <a:latin typeface="Arial"/>
                <a:cs typeface="Arial"/>
              </a:rPr>
              <a:t>Virtual  Machine throws </a:t>
            </a:r>
            <a:r>
              <a:rPr sz="1800" b="1" spc="-5" dirty="0">
                <a:latin typeface="Arial"/>
                <a:cs typeface="Arial"/>
              </a:rPr>
              <a:t>OutOfMemoryError </a:t>
            </a:r>
            <a:r>
              <a:rPr sz="1800" spc="-10" dirty="0">
                <a:latin typeface="Arial"/>
                <a:cs typeface="Arial"/>
              </a:rPr>
              <a:t>or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java.lang.OutOfMemoryError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69" y="146050"/>
            <a:ext cx="43389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60" dirty="0">
                <a:solidFill>
                  <a:srgbClr val="0083D0"/>
                </a:solidFill>
                <a:latin typeface="Arial"/>
                <a:cs typeface="Arial"/>
              </a:rPr>
              <a:t>Garbage </a:t>
            </a:r>
            <a:r>
              <a:rPr sz="2800" b="1" spc="-85" dirty="0">
                <a:solidFill>
                  <a:srgbClr val="0083D0"/>
                </a:solidFill>
                <a:latin typeface="Arial"/>
                <a:cs typeface="Arial"/>
              </a:rPr>
              <a:t>Collection</a:t>
            </a:r>
            <a:r>
              <a:rPr sz="2800" b="1" spc="-90" dirty="0">
                <a:solidFill>
                  <a:srgbClr val="0083D0"/>
                </a:solidFill>
                <a:latin typeface="Arial"/>
                <a:cs typeface="Arial"/>
              </a:rPr>
              <a:t> </a:t>
            </a:r>
            <a:r>
              <a:rPr sz="2800" b="1" spc="-75" dirty="0">
                <a:solidFill>
                  <a:srgbClr val="0083D0"/>
                </a:solidFill>
                <a:latin typeface="Arial"/>
                <a:cs typeface="Arial"/>
              </a:rPr>
              <a:t>(</a:t>
            </a:r>
            <a:r>
              <a:rPr sz="1800" b="1" spc="-75" dirty="0">
                <a:solidFill>
                  <a:srgbClr val="0083D0"/>
                </a:solidFill>
                <a:latin typeface="Arial"/>
                <a:cs typeface="Arial"/>
              </a:rPr>
              <a:t>Contd...</a:t>
            </a:r>
            <a:r>
              <a:rPr sz="2800" b="1" spc="-75" dirty="0">
                <a:solidFill>
                  <a:srgbClr val="0083D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469" y="1282700"/>
            <a:ext cx="8948420" cy="422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99FF"/>
                </a:solidFill>
                <a:latin typeface="Arial"/>
                <a:cs typeface="Arial"/>
              </a:rPr>
              <a:t>When an Object becomes Eligible for Garbage</a:t>
            </a:r>
            <a:r>
              <a:rPr sz="2200" b="1" dirty="0">
                <a:solidFill>
                  <a:srgbClr val="0099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9FF"/>
                </a:solidFill>
                <a:latin typeface="Arial"/>
                <a:cs typeface="Arial"/>
              </a:rPr>
              <a:t>Collection</a:t>
            </a:r>
            <a:endParaRPr sz="2200">
              <a:latin typeface="Arial"/>
              <a:cs typeface="Arial"/>
            </a:endParaRPr>
          </a:p>
          <a:p>
            <a:pPr marL="12700" marR="711200">
              <a:lnSpc>
                <a:spcPct val="100000"/>
              </a:lnSpc>
              <a:spcBef>
                <a:spcPts val="2010"/>
              </a:spcBef>
            </a:pPr>
            <a:r>
              <a:rPr sz="1800" spc="-5" dirty="0">
                <a:latin typeface="Arial"/>
                <a:cs typeface="Arial"/>
              </a:rPr>
              <a:t>If its not </a:t>
            </a:r>
            <a:r>
              <a:rPr sz="1800" spc="-10" dirty="0">
                <a:latin typeface="Arial"/>
                <a:cs typeface="Arial"/>
              </a:rPr>
              <a:t>reachable </a:t>
            </a:r>
            <a:r>
              <a:rPr sz="1800" spc="-5" dirty="0">
                <a:latin typeface="Arial"/>
                <a:cs typeface="Arial"/>
              </a:rPr>
              <a:t>from any references, in other </a:t>
            </a:r>
            <a:r>
              <a:rPr sz="1800" spc="-15" dirty="0">
                <a:latin typeface="Arial"/>
                <a:cs typeface="Arial"/>
              </a:rPr>
              <a:t>words you </a:t>
            </a:r>
            <a:r>
              <a:rPr sz="1800" spc="-5" dirty="0">
                <a:latin typeface="Arial"/>
                <a:cs typeface="Arial"/>
              </a:rPr>
              <a:t>can say that an </a:t>
            </a:r>
            <a:r>
              <a:rPr sz="1800" spc="-10" dirty="0">
                <a:latin typeface="Arial"/>
                <a:cs typeface="Arial"/>
              </a:rPr>
              <a:t>object  becomes eligible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spc="-10" dirty="0">
                <a:latin typeface="Arial"/>
                <a:cs typeface="Arial"/>
              </a:rPr>
              <a:t>garbage </a:t>
            </a:r>
            <a:r>
              <a:rPr sz="1800" spc="-5" dirty="0">
                <a:latin typeface="Arial"/>
                <a:cs typeface="Arial"/>
              </a:rPr>
              <a:t>collection if its all references are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null.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367665">
              <a:lnSpc>
                <a:spcPts val="2010"/>
              </a:lnSpc>
              <a:spcBef>
                <a:spcPts val="5"/>
              </a:spcBef>
            </a:pPr>
            <a:r>
              <a:rPr sz="1800" b="1" spc="-10" dirty="0">
                <a:latin typeface="Arial"/>
                <a:cs typeface="Arial"/>
              </a:rPr>
              <a:t>Cyclic </a:t>
            </a:r>
            <a:r>
              <a:rPr sz="1800" b="1" spc="-5" dirty="0">
                <a:latin typeface="Arial"/>
                <a:cs typeface="Arial"/>
              </a:rPr>
              <a:t>dependencies </a:t>
            </a:r>
            <a:r>
              <a:rPr sz="1800" spc="-5" dirty="0">
                <a:latin typeface="Arial"/>
                <a:cs typeface="Arial"/>
              </a:rPr>
              <a:t>are not counted as reference </a:t>
            </a:r>
            <a:r>
              <a:rPr sz="1800" dirty="0">
                <a:latin typeface="Arial"/>
                <a:cs typeface="Arial"/>
              </a:rPr>
              <a:t>so </a:t>
            </a:r>
            <a:r>
              <a:rPr sz="1800" spc="-5" dirty="0">
                <a:latin typeface="Arial"/>
                <a:cs typeface="Arial"/>
              </a:rPr>
              <a:t>if </a:t>
            </a:r>
            <a:r>
              <a:rPr sz="1800" b="1" spc="-5" dirty="0">
                <a:latin typeface="Arial"/>
                <a:cs typeface="Arial"/>
              </a:rPr>
              <a:t>Object </a:t>
            </a:r>
            <a:r>
              <a:rPr sz="1800" b="1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has reference </a:t>
            </a:r>
            <a:r>
              <a:rPr sz="1800" spc="-10" dirty="0">
                <a:latin typeface="Arial"/>
                <a:cs typeface="Arial"/>
              </a:rPr>
              <a:t>of  </a:t>
            </a:r>
            <a:r>
              <a:rPr sz="1800" b="1" spc="-5" dirty="0">
                <a:latin typeface="Arial"/>
                <a:cs typeface="Arial"/>
              </a:rPr>
              <a:t>Object </a:t>
            </a:r>
            <a:r>
              <a:rPr sz="1800" b="1" dirty="0">
                <a:latin typeface="Arial"/>
                <a:cs typeface="Arial"/>
              </a:rPr>
              <a:t>B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b="1" spc="-5" dirty="0">
                <a:latin typeface="Arial"/>
                <a:cs typeface="Arial"/>
              </a:rPr>
              <a:t>Object </a:t>
            </a:r>
            <a:r>
              <a:rPr sz="1800" b="1" dirty="0">
                <a:latin typeface="Arial"/>
                <a:cs typeface="Arial"/>
              </a:rPr>
              <a:t>B </a:t>
            </a:r>
            <a:r>
              <a:rPr sz="1800" spc="-10" dirty="0">
                <a:latin typeface="Arial"/>
                <a:cs typeface="Arial"/>
              </a:rPr>
              <a:t>has </a:t>
            </a:r>
            <a:r>
              <a:rPr sz="1800" spc="-5" dirty="0">
                <a:latin typeface="Arial"/>
                <a:cs typeface="Arial"/>
              </a:rPr>
              <a:t>reference of </a:t>
            </a:r>
            <a:r>
              <a:rPr sz="1800" b="1" spc="-5" dirty="0">
                <a:latin typeface="Arial"/>
                <a:cs typeface="Arial"/>
              </a:rPr>
              <a:t>Object </a:t>
            </a:r>
            <a:r>
              <a:rPr sz="1800" b="1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and they </a:t>
            </a:r>
            <a:r>
              <a:rPr sz="1800" spc="-5" dirty="0">
                <a:latin typeface="Arial"/>
                <a:cs typeface="Arial"/>
              </a:rPr>
              <a:t>don't </a:t>
            </a:r>
            <a:r>
              <a:rPr sz="1800" spc="-10" dirty="0">
                <a:latin typeface="Arial"/>
                <a:cs typeface="Arial"/>
              </a:rPr>
              <a:t>have any other live  </a:t>
            </a:r>
            <a:r>
              <a:rPr sz="1800" spc="-5" dirty="0">
                <a:latin typeface="Arial"/>
                <a:cs typeface="Arial"/>
              </a:rPr>
              <a:t>reference </a:t>
            </a:r>
            <a:r>
              <a:rPr sz="1800" spc="-10" dirty="0">
                <a:latin typeface="Arial"/>
                <a:cs typeface="Arial"/>
              </a:rPr>
              <a:t>then </a:t>
            </a:r>
            <a:r>
              <a:rPr sz="1800" spc="-5" dirty="0">
                <a:latin typeface="Arial"/>
                <a:cs typeface="Arial"/>
              </a:rPr>
              <a:t>both </a:t>
            </a:r>
            <a:r>
              <a:rPr sz="1800" b="1" spc="-5" dirty="0">
                <a:latin typeface="Arial"/>
                <a:cs typeface="Arial"/>
              </a:rPr>
              <a:t>Objects </a:t>
            </a:r>
            <a:r>
              <a:rPr sz="1800" b="1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b="1" dirty="0">
                <a:latin typeface="Arial"/>
                <a:cs typeface="Arial"/>
              </a:rPr>
              <a:t>B </a:t>
            </a: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be </a:t>
            </a:r>
            <a:r>
              <a:rPr sz="1800" spc="-10" dirty="0">
                <a:latin typeface="Arial"/>
                <a:cs typeface="Arial"/>
              </a:rPr>
              <a:t>eligible </a:t>
            </a:r>
            <a:r>
              <a:rPr sz="1800" spc="-5" dirty="0">
                <a:latin typeface="Arial"/>
                <a:cs typeface="Arial"/>
              </a:rPr>
              <a:t>for Garbage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collection.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ts val="2085"/>
              </a:lnSpc>
            </a:pPr>
            <a:r>
              <a:rPr sz="1800" spc="-10" dirty="0">
                <a:latin typeface="Arial"/>
                <a:cs typeface="Arial"/>
              </a:rPr>
              <a:t>Generally an </a:t>
            </a:r>
            <a:r>
              <a:rPr sz="1800" spc="-5" dirty="0">
                <a:latin typeface="Arial"/>
                <a:cs typeface="Arial"/>
              </a:rPr>
              <a:t>object </a:t>
            </a:r>
            <a:r>
              <a:rPr sz="1800" spc="-10" dirty="0">
                <a:latin typeface="Arial"/>
                <a:cs typeface="Arial"/>
              </a:rPr>
              <a:t>becomes eligible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spc="-10" dirty="0">
                <a:latin typeface="Arial"/>
                <a:cs typeface="Arial"/>
              </a:rPr>
              <a:t>garbage </a:t>
            </a:r>
            <a:r>
              <a:rPr sz="1800" spc="-5" dirty="0">
                <a:latin typeface="Arial"/>
                <a:cs typeface="Arial"/>
              </a:rPr>
              <a:t>collection in Java on </a:t>
            </a:r>
            <a:r>
              <a:rPr sz="1800" spc="-10" dirty="0">
                <a:latin typeface="Arial"/>
                <a:cs typeface="Arial"/>
              </a:rPr>
              <a:t>following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cases:</a:t>
            </a:r>
            <a:endParaRPr sz="1800">
              <a:latin typeface="Arial"/>
              <a:cs typeface="Arial"/>
            </a:endParaRPr>
          </a:p>
          <a:p>
            <a:pPr marL="278765" indent="-266700">
              <a:lnSpc>
                <a:spcPts val="2005"/>
              </a:lnSpc>
              <a:buFont typeface="Arial"/>
              <a:buAutoNum type="arabicParenR"/>
              <a:tabLst>
                <a:tab pos="279400" algn="l"/>
              </a:tabLst>
            </a:pPr>
            <a:r>
              <a:rPr sz="1800" spc="-5" dirty="0">
                <a:latin typeface="Arial"/>
                <a:cs typeface="Arial"/>
              </a:rPr>
              <a:t>All references of </a:t>
            </a:r>
            <a:r>
              <a:rPr sz="1800" spc="-10" dirty="0">
                <a:latin typeface="Arial"/>
                <a:cs typeface="Arial"/>
              </a:rPr>
              <a:t>that object explicitly </a:t>
            </a:r>
            <a:r>
              <a:rPr sz="1800" dirty="0">
                <a:latin typeface="Arial"/>
                <a:cs typeface="Arial"/>
              </a:rPr>
              <a:t>set </a:t>
            </a:r>
            <a:r>
              <a:rPr sz="1800" spc="-5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null e.g. object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null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010"/>
              </a:lnSpc>
              <a:spcBef>
                <a:spcPts val="110"/>
              </a:spcBef>
              <a:buFont typeface="Arial"/>
              <a:buAutoNum type="arabicParenR"/>
              <a:tabLst>
                <a:tab pos="279400" algn="l"/>
              </a:tabLst>
            </a:pPr>
            <a:r>
              <a:rPr sz="1800" spc="-10" dirty="0">
                <a:latin typeface="Arial"/>
                <a:cs typeface="Arial"/>
              </a:rPr>
              <a:t>Object </a:t>
            </a:r>
            <a:r>
              <a:rPr sz="1800" spc="-5" dirty="0">
                <a:latin typeface="Arial"/>
                <a:cs typeface="Arial"/>
              </a:rPr>
              <a:t>is created inside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block and </a:t>
            </a:r>
            <a:r>
              <a:rPr sz="1800" spc="-5" dirty="0">
                <a:latin typeface="Arial"/>
                <a:cs typeface="Arial"/>
              </a:rPr>
              <a:t>reference </a:t>
            </a:r>
            <a:r>
              <a:rPr sz="1800" spc="-10" dirty="0">
                <a:latin typeface="Arial"/>
                <a:cs typeface="Arial"/>
              </a:rPr>
              <a:t>goes out of </a:t>
            </a:r>
            <a:r>
              <a:rPr sz="1800" dirty="0">
                <a:latin typeface="Arial"/>
                <a:cs typeface="Arial"/>
              </a:rPr>
              <a:t>scope </a:t>
            </a:r>
            <a:r>
              <a:rPr sz="1800" spc="-10" dirty="0">
                <a:latin typeface="Arial"/>
                <a:cs typeface="Arial"/>
              </a:rPr>
              <a:t>once </a:t>
            </a:r>
            <a:r>
              <a:rPr sz="1800" spc="-5" dirty="0">
                <a:latin typeface="Arial"/>
                <a:cs typeface="Arial"/>
              </a:rPr>
              <a:t>control </a:t>
            </a:r>
            <a:r>
              <a:rPr sz="1800" spc="-10" dirty="0">
                <a:latin typeface="Arial"/>
                <a:cs typeface="Arial"/>
              </a:rPr>
              <a:t>exit that  block.</a:t>
            </a:r>
            <a:endParaRPr sz="1800">
              <a:latin typeface="Arial"/>
              <a:cs typeface="Arial"/>
            </a:endParaRPr>
          </a:p>
          <a:p>
            <a:pPr marL="12700" marR="331470">
              <a:lnSpc>
                <a:spcPts val="2000"/>
              </a:lnSpc>
              <a:spcBef>
                <a:spcPts val="10"/>
              </a:spcBef>
              <a:buFont typeface="Arial"/>
              <a:buAutoNum type="arabicParenR"/>
              <a:tabLst>
                <a:tab pos="279400" algn="l"/>
              </a:tabLst>
            </a:pPr>
            <a:r>
              <a:rPr sz="1800" spc="-10" dirty="0">
                <a:latin typeface="Arial"/>
                <a:cs typeface="Arial"/>
              </a:rPr>
              <a:t>Parent object </a:t>
            </a:r>
            <a:r>
              <a:rPr sz="1800" spc="-5" dirty="0">
                <a:latin typeface="Arial"/>
                <a:cs typeface="Arial"/>
              </a:rPr>
              <a:t>set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null, </a:t>
            </a:r>
            <a:r>
              <a:rPr sz="1800" spc="-5" dirty="0">
                <a:latin typeface="Arial"/>
                <a:cs typeface="Arial"/>
              </a:rPr>
              <a:t>if an </a:t>
            </a:r>
            <a:r>
              <a:rPr sz="1800" spc="-10" dirty="0">
                <a:latin typeface="Arial"/>
                <a:cs typeface="Arial"/>
              </a:rPr>
              <a:t>object holds </a:t>
            </a:r>
            <a:r>
              <a:rPr sz="1800" spc="-5" dirty="0">
                <a:latin typeface="Arial"/>
                <a:cs typeface="Arial"/>
              </a:rPr>
              <a:t>reference </a:t>
            </a:r>
            <a:r>
              <a:rPr sz="1800" spc="-10" dirty="0">
                <a:latin typeface="Arial"/>
                <a:cs typeface="Arial"/>
              </a:rPr>
              <a:t>of another object and </a:t>
            </a:r>
            <a:r>
              <a:rPr sz="1800" spc="-5" dirty="0">
                <a:latin typeface="Arial"/>
                <a:cs typeface="Arial"/>
              </a:rPr>
              <a:t>parent  object's reference set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null, </a:t>
            </a:r>
            <a:r>
              <a:rPr sz="1800" spc="-5" dirty="0">
                <a:latin typeface="Arial"/>
                <a:cs typeface="Arial"/>
              </a:rPr>
              <a:t>child objects </a:t>
            </a:r>
            <a:r>
              <a:rPr sz="1800" spc="-10" dirty="0">
                <a:latin typeface="Arial"/>
                <a:cs typeface="Arial"/>
              </a:rPr>
              <a:t>automatically </a:t>
            </a:r>
            <a:r>
              <a:rPr sz="1800" spc="-5" dirty="0">
                <a:latin typeface="Arial"/>
                <a:cs typeface="Arial"/>
              </a:rPr>
              <a:t>becomes </a:t>
            </a:r>
            <a:r>
              <a:rPr sz="1800" spc="-10" dirty="0">
                <a:latin typeface="Arial"/>
                <a:cs typeface="Arial"/>
              </a:rPr>
              <a:t>eligible </a:t>
            </a:r>
            <a:r>
              <a:rPr sz="1800" spc="-5" dirty="0">
                <a:latin typeface="Arial"/>
                <a:cs typeface="Arial"/>
              </a:rPr>
              <a:t>for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garbage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70"/>
              </a:lnSpc>
            </a:pPr>
            <a:r>
              <a:rPr sz="1800" spc="-5" dirty="0">
                <a:latin typeface="Arial"/>
                <a:cs typeface="Arial"/>
              </a:rPr>
              <a:t>collection.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{62CCA7EA-4573-9542-BAD5-FF1363A296BB}tf10001070</Template>
  <TotalTime>10</TotalTime>
  <Words>1620</Words>
  <Application>Microsoft Macintosh PowerPoint</Application>
  <PresentationFormat>On-screen Show (4:3)</PresentationFormat>
  <Paragraphs>188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Rockwell</vt:lpstr>
      <vt:lpstr>Rockwell Condensed</vt:lpstr>
      <vt:lpstr>Rockwell Extra Bold</vt:lpstr>
      <vt:lpstr>Times New Roman</vt:lpstr>
      <vt:lpstr>Wingdings</vt:lpstr>
      <vt:lpstr>Wood Type</vt:lpstr>
      <vt:lpstr>PowerPoint Presentation</vt:lpstr>
      <vt:lpstr> Java Memory Management</vt:lpstr>
      <vt:lpstr>Java Memory Management (Contd...)</vt:lpstr>
      <vt:lpstr>Java Memory Management (Contd...)</vt:lpstr>
      <vt:lpstr>Java Memory Management (Contd...)</vt:lpstr>
      <vt:lpstr>Java Memory Management (Contd...)</vt:lpstr>
      <vt:lpstr>Garbage Collection</vt:lpstr>
      <vt:lpstr>Garbage Collection (Contd...)</vt:lpstr>
      <vt:lpstr>Garbage Collection (Contd...)</vt:lpstr>
      <vt:lpstr>Garbage Collection (Contd...)</vt:lpstr>
      <vt:lpstr>Garbage Collection (Contd...)</vt:lpstr>
      <vt:lpstr>Garbage Collection (Contd...)</vt:lpstr>
      <vt:lpstr>Type of Garbage Collectors</vt:lpstr>
      <vt:lpstr>Type of Garbage Collectors (Contd...)</vt:lpstr>
      <vt:lpstr>Type of Garbage Collectors (Contd...)</vt:lpstr>
      <vt:lpstr>Type of Garbage Collectors (Contd...)</vt:lpstr>
      <vt:lpstr>Type of Garbage Collectors (Contd...)</vt:lpstr>
      <vt:lpstr>Full GC And Concurrent GC</vt:lpstr>
      <vt:lpstr>Summary on Garbage collection in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Buddhika Gayanath Rathnayaka</cp:lastModifiedBy>
  <cp:revision>7</cp:revision>
  <dcterms:created xsi:type="dcterms:W3CDTF">2020-03-02T23:05:14Z</dcterms:created>
  <dcterms:modified xsi:type="dcterms:W3CDTF">2020-03-02T23:16:20Z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2013-11-07T00:00:00Z</vt:filetime>
  </property>
  <property fmtid="{D5CDD505-2E9C-101B-9397-08002B2CF9AE}" pid="3" name="Creator">
    <vt:lpwstr>Impress</vt:lpwstr>
  </property>
  <property fmtid="{D5CDD505-2E9C-101B-9397-08002B2CF9AE}" pid="4" name="LastSaved">
    <vt:filetime>2013-11-07T00:00:00Z</vt:filetime>
  </property>
</Properties>
</file>