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58" r:id="rId2"/>
    <p:sldId id="283" r:id="rId3"/>
    <p:sldId id="303" r:id="rId4"/>
    <p:sldId id="288" r:id="rId5"/>
    <p:sldId id="314" r:id="rId6"/>
    <p:sldId id="316" r:id="rId7"/>
    <p:sldId id="317" r:id="rId8"/>
    <p:sldId id="318" r:id="rId9"/>
    <p:sldId id="319" r:id="rId10"/>
    <p:sldId id="320" r:id="rId11"/>
    <p:sldId id="321" r:id="rId12"/>
    <p:sldId id="322" r:id="rId13"/>
    <p:sldId id="31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31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5CE6"/>
    <a:srgbClr val="DFD16B"/>
    <a:srgbClr val="00E0CC"/>
    <a:srgbClr val="FF30A2"/>
    <a:srgbClr val="0052FF"/>
    <a:srgbClr val="0432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82645" autoAdjust="0"/>
  </p:normalViewPr>
  <p:slideViewPr>
    <p:cSldViewPr snapToGrid="0" snapToObjects="1">
      <p:cViewPr varScale="1">
        <p:scale>
          <a:sx n="99" d="100"/>
          <a:sy n="99" d="100"/>
        </p:scale>
        <p:origin x="1520" y="176"/>
      </p:cViewPr>
      <p:guideLst>
        <p:guide orient="horz" pos="2478"/>
        <p:guide pos="3144"/>
      </p:guideLst>
    </p:cSldViewPr>
  </p:slideViewPr>
  <p:outlineViewPr>
    <p:cViewPr>
      <p:scale>
        <a:sx n="33" d="100"/>
        <a:sy n="33" d="100"/>
      </p:scale>
      <p:origin x="0" y="-72"/>
    </p:cViewPr>
  </p:outlineViewPr>
  <p:notesTextViewPr>
    <p:cViewPr>
      <p:scale>
        <a:sx n="1" d="1"/>
        <a:sy n="1" d="1"/>
      </p:scale>
      <p:origin x="0" y="0"/>
    </p:cViewPr>
  </p:notesTextViewPr>
  <p:notesViewPr>
    <p:cSldViewPr snapToGrid="0" snapToObjects="1">
      <p:cViewPr varScale="1">
        <p:scale>
          <a:sx n="70" d="100"/>
          <a:sy n="70" d="100"/>
        </p:scale>
        <p:origin x="276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2B5F3-CA21-B746-93BD-89BD39E53309}" type="datetimeFigureOut">
              <a:rPr lang="en-US" smtClean="0"/>
              <a:t>2/28/23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7D147-E104-D44D-A191-1057172D21DD}" type="slidenum">
              <a:rPr lang="en-US" smtClean="0"/>
              <a:t>‹#›</a:t>
            </a:fld>
            <a:endParaRPr lang="en-US"/>
          </a:p>
        </p:txBody>
      </p:sp>
    </p:spTree>
    <p:extLst>
      <p:ext uri="{BB962C8B-B14F-4D97-AF65-F5344CB8AC3E}">
        <p14:creationId xmlns:p14="http://schemas.microsoft.com/office/powerpoint/2010/main" val="1930086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1429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10</a:t>
            </a:fld>
            <a:endParaRPr lang="en-US"/>
          </a:p>
        </p:txBody>
      </p:sp>
    </p:spTree>
    <p:extLst>
      <p:ext uri="{BB962C8B-B14F-4D97-AF65-F5344CB8AC3E}">
        <p14:creationId xmlns:p14="http://schemas.microsoft.com/office/powerpoint/2010/main" val="1328638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11</a:t>
            </a:fld>
            <a:endParaRPr lang="en-US"/>
          </a:p>
        </p:txBody>
      </p:sp>
    </p:spTree>
    <p:extLst>
      <p:ext uri="{BB962C8B-B14F-4D97-AF65-F5344CB8AC3E}">
        <p14:creationId xmlns:p14="http://schemas.microsoft.com/office/powerpoint/2010/main" val="2968974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12</a:t>
            </a:fld>
            <a:endParaRPr lang="en-US"/>
          </a:p>
        </p:txBody>
      </p:sp>
    </p:spTree>
    <p:extLst>
      <p:ext uri="{BB962C8B-B14F-4D97-AF65-F5344CB8AC3E}">
        <p14:creationId xmlns:p14="http://schemas.microsoft.com/office/powerpoint/2010/main" val="3744513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13</a:t>
            </a:fld>
            <a:endParaRPr lang="en-US"/>
          </a:p>
        </p:txBody>
      </p:sp>
    </p:spTree>
    <p:extLst>
      <p:ext uri="{BB962C8B-B14F-4D97-AF65-F5344CB8AC3E}">
        <p14:creationId xmlns:p14="http://schemas.microsoft.com/office/powerpoint/2010/main" val="3873521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2</a:t>
            </a:fld>
            <a:endParaRPr lang="en-US"/>
          </a:p>
        </p:txBody>
      </p:sp>
    </p:spTree>
    <p:extLst>
      <p:ext uri="{BB962C8B-B14F-4D97-AF65-F5344CB8AC3E}">
        <p14:creationId xmlns:p14="http://schemas.microsoft.com/office/powerpoint/2010/main" val="400489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3</a:t>
            </a:fld>
            <a:endParaRPr lang="en-US"/>
          </a:p>
        </p:txBody>
      </p:sp>
    </p:spTree>
    <p:extLst>
      <p:ext uri="{BB962C8B-B14F-4D97-AF65-F5344CB8AC3E}">
        <p14:creationId xmlns:p14="http://schemas.microsoft.com/office/powerpoint/2010/main" val="31115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4</a:t>
            </a:fld>
            <a:endParaRPr lang="en-US"/>
          </a:p>
        </p:txBody>
      </p:sp>
    </p:spTree>
    <p:extLst>
      <p:ext uri="{BB962C8B-B14F-4D97-AF65-F5344CB8AC3E}">
        <p14:creationId xmlns:p14="http://schemas.microsoft.com/office/powerpoint/2010/main" val="2696854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5</a:t>
            </a:fld>
            <a:endParaRPr lang="en-US"/>
          </a:p>
        </p:txBody>
      </p:sp>
    </p:spTree>
    <p:extLst>
      <p:ext uri="{BB962C8B-B14F-4D97-AF65-F5344CB8AC3E}">
        <p14:creationId xmlns:p14="http://schemas.microsoft.com/office/powerpoint/2010/main" val="789776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Widgets are graphical objects displayed in the main window which is termed here as root. Some other languages refer to them as UI components. Examples of widgets are buttons, checkboxes, selection lists, labels text fields etc.</a:t>
            </a:r>
          </a:p>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6</a:t>
            </a:fld>
            <a:endParaRPr lang="en-US"/>
          </a:p>
        </p:txBody>
      </p:sp>
    </p:spTree>
    <p:extLst>
      <p:ext uri="{BB962C8B-B14F-4D97-AF65-F5344CB8AC3E}">
        <p14:creationId xmlns:p14="http://schemas.microsoft.com/office/powerpoint/2010/main" val="1867599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7</a:t>
            </a:fld>
            <a:endParaRPr lang="en-US"/>
          </a:p>
        </p:txBody>
      </p:sp>
    </p:spTree>
    <p:extLst>
      <p:ext uri="{BB962C8B-B14F-4D97-AF65-F5344CB8AC3E}">
        <p14:creationId xmlns:p14="http://schemas.microsoft.com/office/powerpoint/2010/main" val="180570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8</a:t>
            </a:fld>
            <a:endParaRPr lang="en-US"/>
          </a:p>
        </p:txBody>
      </p:sp>
    </p:spTree>
    <p:extLst>
      <p:ext uri="{BB962C8B-B14F-4D97-AF65-F5344CB8AC3E}">
        <p14:creationId xmlns:p14="http://schemas.microsoft.com/office/powerpoint/2010/main" val="3271431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Column and row numbers must be positive integers (i.e., 0, 1, 2, ...). You don't have to start at 0 and can leave gaps in column and row numbers (e.g., column 1, 2, 10, 11, 12, 20, 21).</a:t>
            </a:r>
            <a:endParaRPr lang="en-US" dirty="0"/>
          </a:p>
        </p:txBody>
      </p:sp>
      <p:sp>
        <p:nvSpPr>
          <p:cNvPr id="4" name="Slide Number Placeholder 3"/>
          <p:cNvSpPr>
            <a:spLocks noGrp="1"/>
          </p:cNvSpPr>
          <p:nvPr>
            <p:ph type="sldNum" sz="quarter" idx="10"/>
          </p:nvPr>
        </p:nvSpPr>
        <p:spPr/>
        <p:txBody>
          <a:bodyPr/>
          <a:lstStyle/>
          <a:p>
            <a:fld id="{CC97D147-E104-D44D-A191-1057172D21DD}" type="slidenum">
              <a:rPr lang="en-US" smtClean="0"/>
              <a:t>9</a:t>
            </a:fld>
            <a:endParaRPr lang="en-US"/>
          </a:p>
        </p:txBody>
      </p:sp>
    </p:spTree>
    <p:extLst>
      <p:ext uri="{BB962C8B-B14F-4D97-AF65-F5344CB8AC3E}">
        <p14:creationId xmlns:p14="http://schemas.microsoft.com/office/powerpoint/2010/main" val="2774804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IN"/>
              <a:t>Feb 28, 2023</a:t>
            </a:r>
            <a:endParaRPr lang="en-US"/>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2012197" y="6356350"/>
            <a:ext cx="8167606" cy="365125"/>
          </a:xfrm>
        </p:spPr>
        <p:txBody>
          <a:bodyPr/>
          <a:lstStyle/>
          <a:p>
            <a:r>
              <a:rPr lang="en-US"/>
              <a:t>CS29006 / Software Engineering Laboratory</a:t>
            </a:r>
            <a:endParaRPr lang="en-US" dirty="0"/>
          </a:p>
        </p:txBody>
      </p:sp>
    </p:spTree>
    <p:extLst>
      <p:ext uri="{BB962C8B-B14F-4D97-AF65-F5344CB8AC3E}">
        <p14:creationId xmlns:p14="http://schemas.microsoft.com/office/powerpoint/2010/main" val="64186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Feb 28, 2023</a:t>
            </a:r>
            <a:endParaRPr lang="en-US"/>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2012197" y="6356350"/>
            <a:ext cx="8167606" cy="365125"/>
          </a:xfrm>
        </p:spPr>
        <p:txBody>
          <a:bodyPr/>
          <a:lstStyle/>
          <a:p>
            <a:r>
              <a:rPr lang="en-US"/>
              <a:t>CS29006 / Software Engineering Laboratory</a:t>
            </a:r>
            <a:endParaRPr lang="en-US" dirty="0"/>
          </a:p>
        </p:txBody>
      </p:sp>
    </p:spTree>
    <p:extLst>
      <p:ext uri="{BB962C8B-B14F-4D97-AF65-F5344CB8AC3E}">
        <p14:creationId xmlns:p14="http://schemas.microsoft.com/office/powerpoint/2010/main" val="156310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Feb 28, 2023</a:t>
            </a:r>
            <a:endParaRPr lang="en-US"/>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2012197" y="6356350"/>
            <a:ext cx="8167606" cy="365125"/>
          </a:xfrm>
        </p:spPr>
        <p:txBody>
          <a:bodyPr/>
          <a:lstStyle/>
          <a:p>
            <a:r>
              <a:rPr lang="en-US"/>
              <a:t>CS29006 / Software Engineering Laboratory</a:t>
            </a:r>
            <a:endParaRPr lang="en-US" dirty="0"/>
          </a:p>
        </p:txBody>
      </p:sp>
    </p:spTree>
    <p:extLst>
      <p:ext uri="{BB962C8B-B14F-4D97-AF65-F5344CB8AC3E}">
        <p14:creationId xmlns:p14="http://schemas.microsoft.com/office/powerpoint/2010/main" val="97764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Feb 28, 2023</a:t>
            </a:r>
            <a:endParaRPr lang="en-US"/>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
        <p:nvSpPr>
          <p:cNvPr id="7" name="Footer Placeholder 4"/>
          <p:cNvSpPr>
            <a:spLocks noGrp="1"/>
          </p:cNvSpPr>
          <p:nvPr>
            <p:ph type="ftr" sz="quarter" idx="11"/>
          </p:nvPr>
        </p:nvSpPr>
        <p:spPr>
          <a:xfrm>
            <a:off x="2012197" y="6356350"/>
            <a:ext cx="8167606" cy="365125"/>
          </a:xfrm>
        </p:spPr>
        <p:txBody>
          <a:bodyPr/>
          <a:lstStyle/>
          <a:p>
            <a:r>
              <a:rPr lang="en-US"/>
              <a:t>CS29006 / Software Engineering Laboratory</a:t>
            </a:r>
            <a:endParaRPr lang="en-US" dirty="0"/>
          </a:p>
        </p:txBody>
      </p:sp>
    </p:spTree>
    <p:extLst>
      <p:ext uri="{BB962C8B-B14F-4D97-AF65-F5344CB8AC3E}">
        <p14:creationId xmlns:p14="http://schemas.microsoft.com/office/powerpoint/2010/main" val="1455287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b="1" cap="small" baseline="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Feb 28, 2023</a:t>
            </a:r>
            <a:endParaRPr lang="en-US"/>
          </a:p>
        </p:txBody>
      </p:sp>
      <p:sp>
        <p:nvSpPr>
          <p:cNvPr id="5" name="Footer Placeholder 4"/>
          <p:cNvSpPr>
            <a:spLocks noGrp="1"/>
          </p:cNvSpPr>
          <p:nvPr>
            <p:ph type="ftr" sz="quarter" idx="11"/>
          </p:nvPr>
        </p:nvSpPr>
        <p:spPr/>
        <p:txBody>
          <a:bodyPr/>
          <a:lstStyle/>
          <a:p>
            <a:r>
              <a:rPr lang="en-US"/>
              <a:t>CS29006 / Software Engineering Laboratory</a:t>
            </a:r>
            <a:endParaRPr lang="en-US" dirty="0"/>
          </a:p>
        </p:txBody>
      </p:sp>
      <p:sp>
        <p:nvSpPr>
          <p:cNvPr id="6" name="Slide Number Placeholder 5"/>
          <p:cNvSpPr>
            <a:spLocks noGrp="1"/>
          </p:cNvSpPr>
          <p:nvPr>
            <p:ph type="sldNum" sz="quarter" idx="12"/>
          </p:nvPr>
        </p:nvSpPr>
        <p:spPr/>
        <p:txBody>
          <a:bodyPr/>
          <a:lstStyle/>
          <a:p>
            <a:fld id="{683B8651-0143-4140-839E-3D36292080E8}" type="slidenum">
              <a:rPr lang="en-US" smtClean="0"/>
              <a:t>‹#›</a:t>
            </a:fld>
            <a:endParaRPr lang="en-US"/>
          </a:p>
        </p:txBody>
      </p:sp>
    </p:spTree>
    <p:extLst>
      <p:ext uri="{BB962C8B-B14F-4D97-AF65-F5344CB8AC3E}">
        <p14:creationId xmlns:p14="http://schemas.microsoft.com/office/powerpoint/2010/main" val="133229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184863"/>
            <a:ext cx="5181600" cy="3992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84863"/>
            <a:ext cx="5181600" cy="3992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Feb 28, 2023</a:t>
            </a:r>
            <a:endParaRPr lang="en-US"/>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11"/>
          </p:nvPr>
        </p:nvSpPr>
        <p:spPr>
          <a:xfrm>
            <a:off x="2012197" y="6356350"/>
            <a:ext cx="8167606" cy="365125"/>
          </a:xfrm>
        </p:spPr>
        <p:txBody>
          <a:bodyPr/>
          <a:lstStyle/>
          <a:p>
            <a:r>
              <a:rPr lang="en-US"/>
              <a:t>CS29006 / Software Engineering Laboratory</a:t>
            </a:r>
            <a:endParaRPr lang="en-US" dirty="0"/>
          </a:p>
        </p:txBody>
      </p:sp>
    </p:spTree>
    <p:extLst>
      <p:ext uri="{BB962C8B-B14F-4D97-AF65-F5344CB8AC3E}">
        <p14:creationId xmlns:p14="http://schemas.microsoft.com/office/powerpoint/2010/main" val="6570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2130606"/>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954517"/>
            <a:ext cx="5157787" cy="32351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2130606"/>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54517"/>
            <a:ext cx="5183188" cy="32351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Feb 28, 2023</a:t>
            </a:r>
            <a:endParaRPr lang="en-US"/>
          </a:p>
        </p:txBody>
      </p:sp>
      <p:sp>
        <p:nvSpPr>
          <p:cNvPr id="9" name="Slide Number Placeholder 8"/>
          <p:cNvSpPr>
            <a:spLocks noGrp="1"/>
          </p:cNvSpPr>
          <p:nvPr>
            <p:ph type="sldNum" sz="quarter" idx="12"/>
          </p:nvPr>
        </p:nvSpPr>
        <p:spPr/>
        <p:txBody>
          <a:bodyPr/>
          <a:lstStyle/>
          <a:p>
            <a:fld id="{683B8651-0143-4140-839E-3D36292080E8}" type="slidenum">
              <a:rPr lang="en-US" smtClean="0"/>
              <a:t>‹#›</a:t>
            </a:fld>
            <a:endParaRPr lang="en-US"/>
          </a:p>
        </p:txBody>
      </p:sp>
      <p:sp>
        <p:nvSpPr>
          <p:cNvPr id="10" name="Title 1"/>
          <p:cNvSpPr>
            <a:spLocks noGrp="1"/>
          </p:cNvSpPr>
          <p:nvPr>
            <p:ph type="title"/>
          </p:nvPr>
        </p:nvSpPr>
        <p:spPr>
          <a:xfrm>
            <a:off x="838200" y="974360"/>
            <a:ext cx="10515600" cy="1031117"/>
          </a:xfrm>
        </p:spPr>
        <p:txBody>
          <a:bodyPr/>
          <a:lstStyle/>
          <a:p>
            <a:r>
              <a:rPr lang="en-US"/>
              <a:t>Click to edit Master title style</a:t>
            </a:r>
          </a:p>
        </p:txBody>
      </p:sp>
      <p:sp>
        <p:nvSpPr>
          <p:cNvPr id="11" name="Footer Placeholder 4"/>
          <p:cNvSpPr>
            <a:spLocks noGrp="1"/>
          </p:cNvSpPr>
          <p:nvPr>
            <p:ph type="ftr" sz="quarter" idx="11"/>
          </p:nvPr>
        </p:nvSpPr>
        <p:spPr>
          <a:xfrm>
            <a:off x="2012197" y="6356350"/>
            <a:ext cx="8167606" cy="365125"/>
          </a:xfrm>
        </p:spPr>
        <p:txBody>
          <a:bodyPr/>
          <a:lstStyle/>
          <a:p>
            <a:r>
              <a:rPr lang="en-US"/>
              <a:t>CS29006 / Software Engineering Laboratory</a:t>
            </a:r>
            <a:endParaRPr lang="en-US" dirty="0"/>
          </a:p>
        </p:txBody>
      </p:sp>
    </p:spTree>
    <p:extLst>
      <p:ext uri="{BB962C8B-B14F-4D97-AF65-F5344CB8AC3E}">
        <p14:creationId xmlns:p14="http://schemas.microsoft.com/office/powerpoint/2010/main" val="54626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492277"/>
            <a:ext cx="1173997" cy="365125"/>
          </a:xfrm>
        </p:spPr>
        <p:txBody>
          <a:bodyPr/>
          <a:lstStyle/>
          <a:p>
            <a:r>
              <a:rPr lang="en-IN"/>
              <a:t>Feb 28, 2023</a:t>
            </a:r>
            <a:endParaRPr lang="en-US"/>
          </a:p>
        </p:txBody>
      </p:sp>
      <p:sp>
        <p:nvSpPr>
          <p:cNvPr id="5" name="Slide Number Placeholder 4"/>
          <p:cNvSpPr>
            <a:spLocks noGrp="1"/>
          </p:cNvSpPr>
          <p:nvPr>
            <p:ph type="sldNum" sz="quarter" idx="12"/>
          </p:nvPr>
        </p:nvSpPr>
        <p:spPr>
          <a:xfrm>
            <a:off x="10569844" y="6492277"/>
            <a:ext cx="783956" cy="365125"/>
          </a:xfrm>
        </p:spPr>
        <p:txBody>
          <a:bodyPr/>
          <a:lstStyle/>
          <a:p>
            <a:fld id="{683B8651-0143-4140-839E-3D36292080E8}" type="slidenum">
              <a:rPr lang="en-US" smtClean="0"/>
              <a:t>‹#›</a:t>
            </a:fld>
            <a:endParaRPr lang="en-US"/>
          </a:p>
        </p:txBody>
      </p:sp>
      <p:sp>
        <p:nvSpPr>
          <p:cNvPr id="6" name="Footer Placeholder 4"/>
          <p:cNvSpPr>
            <a:spLocks noGrp="1"/>
          </p:cNvSpPr>
          <p:nvPr>
            <p:ph type="ftr" sz="quarter" idx="11"/>
          </p:nvPr>
        </p:nvSpPr>
        <p:spPr>
          <a:xfrm>
            <a:off x="2012197" y="6492277"/>
            <a:ext cx="8167606" cy="365125"/>
          </a:xfrm>
        </p:spPr>
        <p:txBody>
          <a:bodyPr/>
          <a:lstStyle/>
          <a:p>
            <a:r>
              <a:rPr lang="en-US"/>
              <a:t>CS29006 / Software Engineering Laboratory</a:t>
            </a:r>
            <a:endParaRPr lang="en-US" dirty="0"/>
          </a:p>
        </p:txBody>
      </p:sp>
    </p:spTree>
    <p:extLst>
      <p:ext uri="{BB962C8B-B14F-4D97-AF65-F5344CB8AC3E}">
        <p14:creationId xmlns:p14="http://schemas.microsoft.com/office/powerpoint/2010/main" val="59366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Feb 28, 2023</a:t>
            </a:r>
            <a:endParaRPr lang="en-US"/>
          </a:p>
        </p:txBody>
      </p:sp>
      <p:sp>
        <p:nvSpPr>
          <p:cNvPr id="4" name="Slide Number Placeholder 3"/>
          <p:cNvSpPr>
            <a:spLocks noGrp="1"/>
          </p:cNvSpPr>
          <p:nvPr>
            <p:ph type="sldNum" sz="quarter" idx="12"/>
          </p:nvPr>
        </p:nvSpPr>
        <p:spPr/>
        <p:txBody>
          <a:bodyPr/>
          <a:lstStyle/>
          <a:p>
            <a:fld id="{683B8651-0143-4140-839E-3D36292080E8}" type="slidenum">
              <a:rPr lang="en-US" smtClean="0"/>
              <a:t>‹#›</a:t>
            </a:fld>
            <a:endParaRPr lang="en-US"/>
          </a:p>
        </p:txBody>
      </p:sp>
      <p:sp>
        <p:nvSpPr>
          <p:cNvPr id="5" name="Footer Placeholder 4"/>
          <p:cNvSpPr>
            <a:spLocks noGrp="1"/>
          </p:cNvSpPr>
          <p:nvPr>
            <p:ph type="ftr" sz="quarter" idx="11"/>
          </p:nvPr>
        </p:nvSpPr>
        <p:spPr>
          <a:xfrm>
            <a:off x="2012197" y="6356350"/>
            <a:ext cx="8167606" cy="365125"/>
          </a:xfrm>
        </p:spPr>
        <p:txBody>
          <a:bodyPr/>
          <a:lstStyle/>
          <a:p>
            <a:r>
              <a:rPr lang="en-US"/>
              <a:t>CS29006 / Software Engineering Laboratory</a:t>
            </a:r>
            <a:endParaRPr lang="en-US" dirty="0"/>
          </a:p>
        </p:txBody>
      </p:sp>
    </p:spTree>
    <p:extLst>
      <p:ext uri="{BB962C8B-B14F-4D97-AF65-F5344CB8AC3E}">
        <p14:creationId xmlns:p14="http://schemas.microsoft.com/office/powerpoint/2010/main" val="56246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Feb 28, 2023</a:t>
            </a:r>
            <a:endParaRPr lang="en-US"/>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11"/>
          </p:nvPr>
        </p:nvSpPr>
        <p:spPr>
          <a:xfrm>
            <a:off x="2012197" y="6356350"/>
            <a:ext cx="8167606" cy="365125"/>
          </a:xfrm>
        </p:spPr>
        <p:txBody>
          <a:bodyPr/>
          <a:lstStyle/>
          <a:p>
            <a:r>
              <a:rPr lang="en-US"/>
              <a:t>CS29006 / Software Engineering Laboratory</a:t>
            </a:r>
            <a:endParaRPr lang="en-US" dirty="0"/>
          </a:p>
        </p:txBody>
      </p:sp>
    </p:spTree>
    <p:extLst>
      <p:ext uri="{BB962C8B-B14F-4D97-AF65-F5344CB8AC3E}">
        <p14:creationId xmlns:p14="http://schemas.microsoft.com/office/powerpoint/2010/main" val="10429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Feb 28, 2023</a:t>
            </a:r>
            <a:endParaRPr lang="en-US"/>
          </a:p>
        </p:txBody>
      </p:sp>
      <p:sp>
        <p:nvSpPr>
          <p:cNvPr id="7" name="Slide Number Placeholder 6"/>
          <p:cNvSpPr>
            <a:spLocks noGrp="1"/>
          </p:cNvSpPr>
          <p:nvPr>
            <p:ph type="sldNum" sz="quarter" idx="12"/>
          </p:nvPr>
        </p:nvSpPr>
        <p:spPr/>
        <p:txBody>
          <a:bodyPr/>
          <a:lstStyle/>
          <a:p>
            <a:fld id="{683B8651-0143-4140-839E-3D36292080E8}" type="slidenum">
              <a:rPr lang="en-US" smtClean="0"/>
              <a:t>‹#›</a:t>
            </a:fld>
            <a:endParaRPr lang="en-US"/>
          </a:p>
        </p:txBody>
      </p:sp>
      <p:sp>
        <p:nvSpPr>
          <p:cNvPr id="8" name="Footer Placeholder 4"/>
          <p:cNvSpPr>
            <a:spLocks noGrp="1"/>
          </p:cNvSpPr>
          <p:nvPr>
            <p:ph type="ftr" sz="quarter" idx="11"/>
          </p:nvPr>
        </p:nvSpPr>
        <p:spPr>
          <a:xfrm>
            <a:off x="2012197" y="6356350"/>
            <a:ext cx="8167606" cy="365125"/>
          </a:xfrm>
        </p:spPr>
        <p:txBody>
          <a:bodyPr/>
          <a:lstStyle/>
          <a:p>
            <a:r>
              <a:rPr lang="en-US"/>
              <a:t>CS29006 / Software Engineering Laboratory</a:t>
            </a:r>
            <a:endParaRPr lang="en-US" dirty="0"/>
          </a:p>
        </p:txBody>
      </p:sp>
    </p:spTree>
    <p:extLst>
      <p:ext uri="{BB962C8B-B14F-4D97-AF65-F5344CB8AC3E}">
        <p14:creationId xmlns:p14="http://schemas.microsoft.com/office/powerpoint/2010/main" val="471575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974360"/>
            <a:ext cx="10515600" cy="10311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098623"/>
            <a:ext cx="10515600" cy="40783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1173997" cy="365125"/>
          </a:xfrm>
          <a:prstGeom prst="rect">
            <a:avLst/>
          </a:prstGeom>
        </p:spPr>
        <p:txBody>
          <a:bodyPr vert="horz" lIns="91440" tIns="45720" rIns="91440" bIns="45720" rtlCol="0" anchor="ctr"/>
          <a:lstStyle>
            <a:lvl1pPr algn="l">
              <a:defRPr sz="1200">
                <a:solidFill>
                  <a:srgbClr val="0432FF"/>
                </a:solidFill>
                <a:latin typeface="Segoe UI" charset="0"/>
                <a:ea typeface="Segoe UI" charset="0"/>
                <a:cs typeface="Segoe UI" charset="0"/>
              </a:defRPr>
            </a:lvl1pPr>
          </a:lstStyle>
          <a:p>
            <a:r>
              <a:rPr lang="en-IN"/>
              <a:t>Feb 28, 2023</a:t>
            </a:r>
            <a:endParaRPr lang="en-US" dirty="0"/>
          </a:p>
        </p:txBody>
      </p:sp>
      <p:sp>
        <p:nvSpPr>
          <p:cNvPr id="5" name="Footer Placeholder 4"/>
          <p:cNvSpPr>
            <a:spLocks noGrp="1"/>
          </p:cNvSpPr>
          <p:nvPr>
            <p:ph type="ftr" sz="quarter" idx="3"/>
          </p:nvPr>
        </p:nvSpPr>
        <p:spPr>
          <a:xfrm>
            <a:off x="2012197" y="6356350"/>
            <a:ext cx="8167606" cy="365125"/>
          </a:xfrm>
          <a:prstGeom prst="rect">
            <a:avLst/>
          </a:prstGeom>
        </p:spPr>
        <p:txBody>
          <a:bodyPr vert="horz" lIns="91440" tIns="45720" rIns="91440" bIns="45720" rtlCol="0" anchor="ctr"/>
          <a:lstStyle>
            <a:lvl1pPr algn="ctr">
              <a:defRPr sz="1200">
                <a:solidFill>
                  <a:srgbClr val="0432FF"/>
                </a:solidFill>
                <a:latin typeface="Segoe UI" charset="0"/>
                <a:ea typeface="Segoe UI" charset="0"/>
                <a:cs typeface="Segoe UI" charset="0"/>
              </a:defRPr>
            </a:lvl1pPr>
          </a:lstStyle>
          <a:p>
            <a:r>
              <a:rPr lang="en-US"/>
              <a:t>CS29006 / Software Engineering Laboratory</a:t>
            </a:r>
            <a:endParaRPr lang="en-US" dirty="0"/>
          </a:p>
        </p:txBody>
      </p:sp>
      <p:sp>
        <p:nvSpPr>
          <p:cNvPr id="6" name="Slide Number Placeholder 5"/>
          <p:cNvSpPr>
            <a:spLocks noGrp="1"/>
          </p:cNvSpPr>
          <p:nvPr>
            <p:ph type="sldNum" sz="quarter" idx="4"/>
          </p:nvPr>
        </p:nvSpPr>
        <p:spPr>
          <a:xfrm>
            <a:off x="10569844" y="6356350"/>
            <a:ext cx="783956" cy="365125"/>
          </a:xfrm>
          <a:prstGeom prst="rect">
            <a:avLst/>
          </a:prstGeom>
        </p:spPr>
        <p:txBody>
          <a:bodyPr vert="horz" lIns="91440" tIns="45720" rIns="91440" bIns="45720" rtlCol="0" anchor="ctr"/>
          <a:lstStyle>
            <a:lvl1pPr algn="r">
              <a:defRPr sz="1200">
                <a:solidFill>
                  <a:srgbClr val="0432FF"/>
                </a:solidFill>
                <a:latin typeface="Segoe UI" charset="0"/>
                <a:ea typeface="Segoe UI" charset="0"/>
                <a:cs typeface="Segoe UI" charset="0"/>
              </a:defRPr>
            </a:lvl1pPr>
          </a:lstStyle>
          <a:p>
            <a:fld id="{683B8651-0143-4140-839E-3D36292080E8}" type="slidenum">
              <a:rPr lang="en-US" smtClean="0"/>
              <a:pPr/>
              <a:t>‹#›</a:t>
            </a:fld>
            <a:endParaRPr lang="en-US"/>
          </a:p>
        </p:txBody>
      </p:sp>
      <p:sp>
        <p:nvSpPr>
          <p:cNvPr id="8" name="TextBox 7"/>
          <p:cNvSpPr txBox="1"/>
          <p:nvPr userDrawn="1"/>
        </p:nvSpPr>
        <p:spPr>
          <a:xfrm>
            <a:off x="4435479" y="272251"/>
            <a:ext cx="7428573" cy="646331"/>
          </a:xfrm>
          <a:prstGeom prst="rect">
            <a:avLst/>
          </a:prstGeom>
          <a:noFill/>
        </p:spPr>
        <p:txBody>
          <a:bodyPr wrap="none" rtlCol="0">
            <a:spAutoFit/>
          </a:bodyPr>
          <a:lstStyle/>
          <a:p>
            <a:pPr algn="r"/>
            <a:r>
              <a:rPr lang="en-US" b="1" dirty="0">
                <a:solidFill>
                  <a:srgbClr val="0432FF"/>
                </a:solidFill>
                <a:latin typeface="Segoe UI" charset="0"/>
                <a:ea typeface="Segoe UI" charset="0"/>
                <a:cs typeface="Segoe UI" charset="0"/>
              </a:rPr>
              <a:t>Computer Science and Engineering</a:t>
            </a:r>
            <a:r>
              <a:rPr lang="en-US" b="1" dirty="0">
                <a:latin typeface="Segoe UI" charset="0"/>
                <a:ea typeface="Segoe UI" charset="0"/>
                <a:cs typeface="Segoe UI" charset="0"/>
              </a:rPr>
              <a:t>| Indian Institute of Technology Kharagpur</a:t>
            </a:r>
          </a:p>
          <a:p>
            <a:pPr algn="r"/>
            <a:r>
              <a:rPr lang="en-US" b="0" i="1" dirty="0" err="1">
                <a:latin typeface="Segoe UI" charset="0"/>
                <a:ea typeface="Segoe UI" charset="0"/>
                <a:cs typeface="Segoe UI" charset="0"/>
              </a:rPr>
              <a:t>cse.iitkgp.ac.in</a:t>
            </a:r>
            <a:endParaRPr lang="en-US" b="0" i="1" dirty="0">
              <a:latin typeface="Segoe UI" charset="0"/>
              <a:ea typeface="Segoe UI" charset="0"/>
              <a:cs typeface="Segoe UI" charset="0"/>
            </a:endParaRPr>
          </a:p>
        </p:txBody>
      </p:sp>
      <p:cxnSp>
        <p:nvCxnSpPr>
          <p:cNvPr id="9" name="Straight Connector 8"/>
          <p:cNvCxnSpPr/>
          <p:nvPr userDrawn="1"/>
        </p:nvCxnSpPr>
        <p:spPr>
          <a:xfrm>
            <a:off x="0" y="914398"/>
            <a:ext cx="12192000" cy="10758"/>
          </a:xfrm>
          <a:prstGeom prst="line">
            <a:avLst/>
          </a:prstGeom>
          <a:ln w="22225"/>
        </p:spPr>
        <p:style>
          <a:lnRef idx="1">
            <a:schemeClr val="accent5"/>
          </a:lnRef>
          <a:fillRef idx="0">
            <a:schemeClr val="accent5"/>
          </a:fillRef>
          <a:effectRef idx="0">
            <a:schemeClr val="accent5"/>
          </a:effectRef>
          <a:fontRef idx="minor">
            <a:schemeClr val="tx1"/>
          </a:fontRef>
        </p:style>
      </p:cxn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288" y="15871"/>
            <a:ext cx="781048" cy="875765"/>
          </a:xfrm>
          <a:prstGeom prst="rect">
            <a:avLst/>
          </a:prstGeom>
        </p:spPr>
      </p:pic>
    </p:spTree>
    <p:extLst>
      <p:ext uri="{BB962C8B-B14F-4D97-AF65-F5344CB8AC3E}">
        <p14:creationId xmlns:p14="http://schemas.microsoft.com/office/powerpoint/2010/main" val="2139599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ct val="90000"/>
        </a:lnSpc>
        <a:spcBef>
          <a:spcPct val="0"/>
        </a:spcBef>
        <a:buNone/>
        <a:defRPr sz="4400" kern="1200">
          <a:solidFill>
            <a:schemeClr val="tx1"/>
          </a:solidFill>
          <a:latin typeface="Segoe UI" charset="0"/>
          <a:ea typeface="Segoe UI" charset="0"/>
          <a:cs typeface="Segoe U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nzeljg.github.io/rin2/book2/2405/docs/tkinter/button.html"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anzeljg.github.io/rin2/book2/2405/docs/tkinter/index.html"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hyperlink" Target="https://www.youtube.com/playlist?list=PLCC34OHNcOtoC6GglhF3ncJ5rLwQrLGnV" TargetMode="External"/><Relationship Id="rId4" Type="http://schemas.openxmlformats.org/officeDocument/2006/relationships/hyperlink" Target="https://python-course.eu/tkint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anzeljg.github.io/rin2/book2/2405/docs/tkinter/label.html"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1"/>
          <p:cNvSpPr txBox="1">
            <a:spLocks noGrp="1"/>
          </p:cNvSpPr>
          <p:nvPr>
            <p:ph type="ctrTitle"/>
          </p:nvPr>
        </p:nvSpPr>
        <p:spPr>
          <a:xfrm>
            <a:off x="1127448" y="1814964"/>
            <a:ext cx="9937104"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Quattrocento Sans"/>
              <a:buNone/>
            </a:pPr>
            <a:r>
              <a:rPr lang="en-US" sz="3600" dirty="0"/>
              <a:t>Software Engineering Laboratory</a:t>
            </a:r>
            <a:br>
              <a:rPr lang="en-US" sz="3600" dirty="0"/>
            </a:br>
            <a:r>
              <a:rPr lang="en-US" sz="3600" dirty="0"/>
              <a:t>CS29006</a:t>
            </a:r>
            <a:endParaRPr sz="3600" i="1" dirty="0"/>
          </a:p>
        </p:txBody>
      </p:sp>
      <p:sp>
        <p:nvSpPr>
          <p:cNvPr id="79" name="Google Shape;79;p11"/>
          <p:cNvSpPr txBox="1">
            <a:spLocks noGrp="1"/>
          </p:cNvSpPr>
          <p:nvPr>
            <p:ph type="subTitle" idx="1"/>
          </p:nvPr>
        </p:nvSpPr>
        <p:spPr>
          <a:xfrm>
            <a:off x="2895600" y="3645024"/>
            <a:ext cx="6400800" cy="1993776"/>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rgbClr val="000099"/>
              </a:buClr>
              <a:buSzPts val="2000"/>
              <a:buNone/>
            </a:pPr>
            <a:r>
              <a:rPr lang="en-US" sz="2000" b="1" dirty="0" err="1">
                <a:solidFill>
                  <a:srgbClr val="000099"/>
                </a:solidFill>
              </a:rPr>
              <a:t>Abir</a:t>
            </a:r>
            <a:r>
              <a:rPr lang="en-US" sz="2000" b="1" dirty="0">
                <a:solidFill>
                  <a:srgbClr val="000099"/>
                </a:solidFill>
              </a:rPr>
              <a:t> Das</a:t>
            </a:r>
            <a:endParaRPr dirty="0"/>
          </a:p>
          <a:p>
            <a:pPr marL="0" lvl="0" indent="0" algn="ctr" rtl="0">
              <a:lnSpc>
                <a:spcPct val="80000"/>
              </a:lnSpc>
              <a:spcBef>
                <a:spcPts val="400"/>
              </a:spcBef>
              <a:spcAft>
                <a:spcPts val="0"/>
              </a:spcAft>
              <a:buClr>
                <a:srgbClr val="3F3F3F"/>
              </a:buClr>
              <a:buSzPts val="2000"/>
              <a:buNone/>
            </a:pPr>
            <a:endParaRPr lang="en-US" sz="2000" dirty="0">
              <a:solidFill>
                <a:srgbClr val="3F3F3F"/>
              </a:solidFill>
            </a:endParaRPr>
          </a:p>
          <a:p>
            <a:pPr marL="0" lvl="0" indent="0" algn="ctr" rtl="0">
              <a:lnSpc>
                <a:spcPct val="80000"/>
              </a:lnSpc>
              <a:spcBef>
                <a:spcPts val="400"/>
              </a:spcBef>
              <a:spcAft>
                <a:spcPts val="0"/>
              </a:spcAft>
              <a:buClr>
                <a:srgbClr val="3F3F3F"/>
              </a:buClr>
              <a:buSzPts val="2000"/>
              <a:buNone/>
            </a:pPr>
            <a:r>
              <a:rPr lang="en-US" sz="2000" dirty="0">
                <a:solidFill>
                  <a:srgbClr val="3F3F3F"/>
                </a:solidFill>
              </a:rPr>
              <a:t>Computer Science and Engineering Department</a:t>
            </a:r>
            <a:endParaRPr dirty="0"/>
          </a:p>
          <a:p>
            <a:pPr marL="0" lvl="0" indent="0" algn="ctr" rtl="0">
              <a:lnSpc>
                <a:spcPct val="80000"/>
              </a:lnSpc>
              <a:spcBef>
                <a:spcPts val="400"/>
              </a:spcBef>
              <a:spcAft>
                <a:spcPts val="0"/>
              </a:spcAft>
              <a:buClr>
                <a:srgbClr val="3F3F3F"/>
              </a:buClr>
              <a:buSzPts val="2000"/>
              <a:buNone/>
            </a:pPr>
            <a:r>
              <a:rPr lang="en-US" sz="2000" dirty="0">
                <a:solidFill>
                  <a:srgbClr val="3F3F3F"/>
                </a:solidFill>
              </a:rPr>
              <a:t>Indian Institute of Technology Kharagpur</a:t>
            </a:r>
            <a:endParaRPr sz="2000" dirty="0">
              <a:solidFill>
                <a:srgbClr val="3F3F3F"/>
              </a:solidFill>
            </a:endParaRPr>
          </a:p>
        </p:txBody>
      </p:sp>
    </p:spTree>
    <p:extLst>
      <p:ext uri="{BB962C8B-B14F-4D97-AF65-F5344CB8AC3E}">
        <p14:creationId xmlns:p14="http://schemas.microsoft.com/office/powerpoint/2010/main" val="1889717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951867"/>
            <a:ext cx="7233749"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Button Widget</a:t>
            </a:r>
            <a:endParaRPr sz="3630" dirty="0"/>
          </a:p>
        </p:txBody>
      </p:sp>
      <p:sp>
        <p:nvSpPr>
          <p:cNvPr id="10" name="Content Placeholder 2"/>
          <p:cNvSpPr txBox="1">
            <a:spLocks/>
          </p:cNvSpPr>
          <p:nvPr/>
        </p:nvSpPr>
        <p:spPr>
          <a:xfrm>
            <a:off x="164892" y="1521539"/>
            <a:ext cx="12208002" cy="458487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r>
              <a:rPr lang="en-US" sz="2400" dirty="0"/>
              <a:t>Button press initiates an event.</a:t>
            </a:r>
          </a:p>
          <a:p>
            <a:pPr>
              <a:lnSpc>
                <a:spcPts val="3000"/>
              </a:lnSpc>
            </a:pPr>
            <a:r>
              <a:rPr lang="en-US" sz="2400" dirty="0"/>
              <a:t>‘command’ action takes the function we need to execute on </a:t>
            </a:r>
            <a:r>
              <a:rPr lang="en-US" sz="2400" dirty="0" err="1"/>
              <a:t>buttonpress</a:t>
            </a:r>
            <a:r>
              <a:rPr lang="en-US" sz="2400" dirty="0"/>
              <a:t> as input. </a:t>
            </a:r>
          </a:p>
          <a:p>
            <a:pPr>
              <a:lnSpc>
                <a:spcPts val="3000"/>
              </a:lnSpc>
            </a:pPr>
            <a:endParaRPr lang="en-US" sz="2400" dirty="0"/>
          </a:p>
          <a:p>
            <a:pPr>
              <a:lnSpc>
                <a:spcPts val="3000"/>
              </a:lnSpc>
            </a:pPr>
            <a:endParaRPr lang="en-US" sz="2400" dirty="0"/>
          </a:p>
          <a:p>
            <a:pPr>
              <a:lnSpc>
                <a:spcPts val="3000"/>
              </a:lnSpc>
            </a:pPr>
            <a:endParaRPr lang="en-US" sz="2400" dirty="0"/>
          </a:p>
          <a:p>
            <a:pPr>
              <a:lnSpc>
                <a:spcPts val="3000"/>
              </a:lnSpc>
            </a:pPr>
            <a:endParaRPr lang="en-US" sz="2400" dirty="0"/>
          </a:p>
          <a:p>
            <a:pPr>
              <a:lnSpc>
                <a:spcPts val="3000"/>
              </a:lnSpc>
            </a:pPr>
            <a:endParaRPr lang="en-US" sz="2400" dirty="0"/>
          </a:p>
          <a:p>
            <a:pPr>
              <a:lnSpc>
                <a:spcPts val="3000"/>
              </a:lnSpc>
            </a:pPr>
            <a:r>
              <a:rPr lang="en-US" sz="2400" dirty="0"/>
              <a:t>Comprehensive list: </a:t>
            </a:r>
            <a:r>
              <a:rPr lang="en-US" sz="2400" dirty="0" err="1"/>
              <a:t>Tkinter</a:t>
            </a:r>
            <a:r>
              <a:rPr lang="en-US" sz="2400" dirty="0"/>
              <a:t> reference. </a:t>
            </a:r>
            <a:r>
              <a:rPr lang="en-US" sz="2400" dirty="0">
                <a:hlinkClick r:id="rId3"/>
              </a:rPr>
              <a:t>Link</a:t>
            </a:r>
            <a:endParaRPr lang="en-US" sz="24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28, 2023</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10</a:t>
            </a:fld>
            <a:endParaRPr lang="en-US"/>
          </a:p>
        </p:txBody>
      </p:sp>
      <p:sp>
        <p:nvSpPr>
          <p:cNvPr id="33" name="Right Arrow 32">
            <a:extLst>
              <a:ext uri="{FF2B5EF4-FFF2-40B4-BE49-F238E27FC236}">
                <a16:creationId xmlns:a16="http://schemas.microsoft.com/office/drawing/2014/main" id="{396F8013-2D2D-EC4C-A914-6C6F91617B96}"/>
              </a:ext>
            </a:extLst>
          </p:cNvPr>
          <p:cNvSpPr/>
          <p:nvPr/>
        </p:nvSpPr>
        <p:spPr>
          <a:xfrm>
            <a:off x="6233939" y="3503380"/>
            <a:ext cx="1429555" cy="439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51C30C9-74B9-1744-A76F-0E281DAA7623}"/>
              </a:ext>
            </a:extLst>
          </p:cNvPr>
          <p:cNvPicPr>
            <a:picLocks noChangeAspect="1"/>
          </p:cNvPicPr>
          <p:nvPr/>
        </p:nvPicPr>
        <p:blipFill>
          <a:blip r:embed="rId4"/>
          <a:stretch>
            <a:fillRect/>
          </a:stretch>
        </p:blipFill>
        <p:spPr>
          <a:xfrm>
            <a:off x="7355728" y="2637183"/>
            <a:ext cx="3619500" cy="2527300"/>
          </a:xfrm>
          <a:prstGeom prst="rect">
            <a:avLst/>
          </a:prstGeom>
        </p:spPr>
      </p:pic>
      <p:pic>
        <p:nvPicPr>
          <p:cNvPr id="8" name="Picture 7">
            <a:extLst>
              <a:ext uri="{FF2B5EF4-FFF2-40B4-BE49-F238E27FC236}">
                <a16:creationId xmlns:a16="http://schemas.microsoft.com/office/drawing/2014/main" id="{F50AC4E2-C19B-054F-8DB2-54D8EAA43F1C}"/>
              </a:ext>
            </a:extLst>
          </p:cNvPr>
          <p:cNvPicPr>
            <a:picLocks noChangeAspect="1"/>
          </p:cNvPicPr>
          <p:nvPr/>
        </p:nvPicPr>
        <p:blipFill>
          <a:blip r:embed="rId5"/>
          <a:stretch>
            <a:fillRect/>
          </a:stretch>
        </p:blipFill>
        <p:spPr>
          <a:xfrm>
            <a:off x="587688" y="2764040"/>
            <a:ext cx="5370375" cy="2040416"/>
          </a:xfrm>
          <a:prstGeom prst="rect">
            <a:avLst/>
          </a:prstGeom>
        </p:spPr>
      </p:pic>
    </p:spTree>
    <p:extLst>
      <p:ext uri="{BB962C8B-B14F-4D97-AF65-F5344CB8AC3E}">
        <p14:creationId xmlns:p14="http://schemas.microsoft.com/office/powerpoint/2010/main" val="1867470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951867"/>
            <a:ext cx="7233749"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Textbox/Entry Widget</a:t>
            </a:r>
            <a:endParaRPr sz="3630" dirty="0"/>
          </a:p>
        </p:txBody>
      </p:sp>
      <p:sp>
        <p:nvSpPr>
          <p:cNvPr id="10" name="Content Placeholder 2"/>
          <p:cNvSpPr txBox="1">
            <a:spLocks/>
          </p:cNvSpPr>
          <p:nvPr/>
        </p:nvSpPr>
        <p:spPr>
          <a:xfrm>
            <a:off x="164892" y="1521539"/>
            <a:ext cx="12208002" cy="458487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r>
              <a:rPr lang="en-US" sz="2400" dirty="0"/>
              <a:t>Entry widgets are used to get input, i.e. text strings, from user.</a:t>
            </a:r>
          </a:p>
          <a:p>
            <a:pPr>
              <a:lnSpc>
                <a:spcPts val="3000"/>
              </a:lnSpc>
            </a:pPr>
            <a:r>
              <a:rPr lang="en-US" sz="2400" dirty="0"/>
              <a:t>Some important methods of Entry object:</a:t>
            </a:r>
          </a:p>
          <a:p>
            <a:pPr lvl="1">
              <a:lnSpc>
                <a:spcPts val="3000"/>
              </a:lnSpc>
              <a:spcBef>
                <a:spcPts val="0"/>
              </a:spcBef>
            </a:pPr>
            <a:r>
              <a:rPr lang="en-US" sz="2000" i="1" dirty="0"/>
              <a:t>.get()</a:t>
            </a:r>
            <a:r>
              <a:rPr lang="en-US" sz="2000" dirty="0"/>
              <a:t> – Get current text in ‘Entry’ as string</a:t>
            </a:r>
          </a:p>
          <a:p>
            <a:pPr lvl="1">
              <a:lnSpc>
                <a:spcPts val="3000"/>
              </a:lnSpc>
              <a:spcBef>
                <a:spcPts val="0"/>
              </a:spcBef>
            </a:pPr>
            <a:r>
              <a:rPr lang="en-US" sz="2000" dirty="0"/>
              <a:t>.insert(index, s) - Insert string ’s’ before the character at the given index.</a:t>
            </a:r>
          </a:p>
          <a:p>
            <a:pPr lvl="1">
              <a:lnSpc>
                <a:spcPts val="3000"/>
              </a:lnSpc>
              <a:spcBef>
                <a:spcPts val="0"/>
              </a:spcBef>
            </a:pPr>
            <a:r>
              <a:rPr lang="en-US" sz="2000" dirty="0"/>
              <a:t>.delete(first, last=None) - Delete characters starting at first, up to but not including position last.</a:t>
            </a:r>
          </a:p>
          <a:p>
            <a:pPr>
              <a:lnSpc>
                <a:spcPts val="3000"/>
              </a:lnSpc>
            </a:pPr>
            <a:endParaRPr lang="en-US" sz="24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28, 2023</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11</a:t>
            </a:fld>
            <a:endParaRPr lang="en-US"/>
          </a:p>
        </p:txBody>
      </p:sp>
      <p:pic>
        <p:nvPicPr>
          <p:cNvPr id="7" name="Picture 6">
            <a:extLst>
              <a:ext uri="{FF2B5EF4-FFF2-40B4-BE49-F238E27FC236}">
                <a16:creationId xmlns:a16="http://schemas.microsoft.com/office/drawing/2014/main" id="{00F74461-E050-314C-A4A7-B5A436F0865B}"/>
              </a:ext>
            </a:extLst>
          </p:cNvPr>
          <p:cNvPicPr>
            <a:picLocks noChangeAspect="1"/>
          </p:cNvPicPr>
          <p:nvPr/>
        </p:nvPicPr>
        <p:blipFill>
          <a:blip r:embed="rId3"/>
          <a:stretch>
            <a:fillRect/>
          </a:stretch>
        </p:blipFill>
        <p:spPr>
          <a:xfrm>
            <a:off x="6899286" y="4009139"/>
            <a:ext cx="5881440" cy="2446859"/>
          </a:xfrm>
          <a:prstGeom prst="rect">
            <a:avLst/>
          </a:prstGeom>
        </p:spPr>
      </p:pic>
      <p:pic>
        <p:nvPicPr>
          <p:cNvPr id="8" name="Picture 7">
            <a:extLst>
              <a:ext uri="{FF2B5EF4-FFF2-40B4-BE49-F238E27FC236}">
                <a16:creationId xmlns:a16="http://schemas.microsoft.com/office/drawing/2014/main" id="{C6A16B63-938C-4D41-9EDA-37C17891AFC6}"/>
              </a:ext>
            </a:extLst>
          </p:cNvPr>
          <p:cNvPicPr>
            <a:picLocks noChangeAspect="1"/>
          </p:cNvPicPr>
          <p:nvPr/>
        </p:nvPicPr>
        <p:blipFill>
          <a:blip r:embed="rId4"/>
          <a:stretch>
            <a:fillRect/>
          </a:stretch>
        </p:blipFill>
        <p:spPr>
          <a:xfrm>
            <a:off x="139133" y="3721080"/>
            <a:ext cx="6524849" cy="2758318"/>
          </a:xfrm>
          <a:prstGeom prst="rect">
            <a:avLst/>
          </a:prstGeom>
        </p:spPr>
      </p:pic>
      <p:sp>
        <p:nvSpPr>
          <p:cNvPr id="11" name="Right Arrow 10">
            <a:extLst>
              <a:ext uri="{FF2B5EF4-FFF2-40B4-BE49-F238E27FC236}">
                <a16:creationId xmlns:a16="http://schemas.microsoft.com/office/drawing/2014/main" id="{67F411E3-9DF1-B842-93A1-8EE60B4BAB34}"/>
              </a:ext>
            </a:extLst>
          </p:cNvPr>
          <p:cNvSpPr/>
          <p:nvPr/>
        </p:nvSpPr>
        <p:spPr>
          <a:xfrm>
            <a:off x="6702621" y="4897077"/>
            <a:ext cx="792884" cy="439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95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951867"/>
            <a:ext cx="7233749"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For Assignment</a:t>
            </a:r>
            <a:endParaRPr sz="3630" dirty="0"/>
          </a:p>
        </p:txBody>
      </p:sp>
      <p:sp>
        <p:nvSpPr>
          <p:cNvPr id="10" name="Content Placeholder 2"/>
          <p:cNvSpPr txBox="1">
            <a:spLocks/>
          </p:cNvSpPr>
          <p:nvPr/>
        </p:nvSpPr>
        <p:spPr>
          <a:xfrm>
            <a:off x="164892" y="1521539"/>
            <a:ext cx="12208002" cy="458487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r>
              <a:rPr lang="en-US" sz="2400" dirty="0"/>
              <a:t>You will need to play with </a:t>
            </a:r>
            <a:r>
              <a:rPr lang="en-US" sz="2400" dirty="0" err="1"/>
              <a:t>Tkinter</a:t>
            </a:r>
            <a:r>
              <a:rPr lang="en-US" sz="2400" dirty="0"/>
              <a:t> </a:t>
            </a:r>
            <a:r>
              <a:rPr lang="en-US" sz="2400" dirty="0" err="1"/>
              <a:t>FileDialog</a:t>
            </a:r>
            <a:r>
              <a:rPr lang="en-US" sz="2400" dirty="0"/>
              <a:t>.</a:t>
            </a:r>
          </a:p>
          <a:p>
            <a:pPr>
              <a:lnSpc>
                <a:spcPts val="3000"/>
              </a:lnSpc>
            </a:pPr>
            <a:r>
              <a:rPr lang="en-US" sz="2400" dirty="0"/>
              <a:t>You will need to play with </a:t>
            </a:r>
            <a:r>
              <a:rPr lang="en-US" sz="2400" dirty="0" err="1"/>
              <a:t>Tkinter</a:t>
            </a:r>
            <a:r>
              <a:rPr lang="en-US" sz="2400" dirty="0"/>
              <a:t> </a:t>
            </a:r>
            <a:r>
              <a:rPr lang="en-US" sz="2400" dirty="0" err="1"/>
              <a:t>Combobox</a:t>
            </a:r>
            <a:r>
              <a:rPr lang="en-US" sz="2400" dirty="0"/>
              <a:t>.</a:t>
            </a:r>
          </a:p>
          <a:p>
            <a:pPr>
              <a:lnSpc>
                <a:spcPts val="3000"/>
              </a:lnSpc>
            </a:pPr>
            <a:r>
              <a:rPr lang="en-US" sz="2400" dirty="0"/>
              <a:t>Display images in Label.</a:t>
            </a:r>
          </a:p>
          <a:p>
            <a:pPr>
              <a:lnSpc>
                <a:spcPts val="3000"/>
              </a:lnSpc>
            </a:pPr>
            <a:r>
              <a:rPr lang="en-US" sz="2400" dirty="0"/>
              <a:t>The assignment is based on the previous Python Data Science assignment.</a:t>
            </a:r>
          </a:p>
          <a:p>
            <a:pPr>
              <a:lnSpc>
                <a:spcPts val="3000"/>
              </a:lnSpc>
            </a:pPr>
            <a:endParaRPr lang="en-US" dirty="0"/>
          </a:p>
          <a:p>
            <a:pPr>
              <a:lnSpc>
                <a:spcPts val="3000"/>
              </a:lnSpc>
            </a:pPr>
            <a:endParaRPr lang="en-US" sz="20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28, 2023</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12</a:t>
            </a:fld>
            <a:endParaRPr lang="en-US"/>
          </a:p>
        </p:txBody>
      </p:sp>
    </p:spTree>
    <p:extLst>
      <p:ext uri="{BB962C8B-B14F-4D97-AF65-F5344CB8AC3E}">
        <p14:creationId xmlns:p14="http://schemas.microsoft.com/office/powerpoint/2010/main" val="803048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64892" y="1318342"/>
            <a:ext cx="11935668" cy="497073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spcBef>
                <a:spcPts val="0"/>
              </a:spcBef>
            </a:pPr>
            <a:endParaRPr lang="en-US" sz="24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28, 2023</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13</a:t>
            </a:fld>
            <a:endParaRPr lang="en-US"/>
          </a:p>
        </p:txBody>
      </p:sp>
      <p:sp>
        <p:nvSpPr>
          <p:cNvPr id="21" name="object 2">
            <a:extLst>
              <a:ext uri="{FF2B5EF4-FFF2-40B4-BE49-F238E27FC236}">
                <a16:creationId xmlns:a16="http://schemas.microsoft.com/office/drawing/2014/main" id="{EF564198-D7DE-254B-B4AA-E40183285258}"/>
              </a:ext>
            </a:extLst>
          </p:cNvPr>
          <p:cNvSpPr txBox="1">
            <a:spLocks/>
          </p:cNvSpPr>
          <p:nvPr/>
        </p:nvSpPr>
        <p:spPr>
          <a:xfrm>
            <a:off x="2354900" y="3300212"/>
            <a:ext cx="7233749" cy="565055"/>
          </a:xfrm>
          <a:prstGeom prst="rect">
            <a:avLst/>
          </a:prstGeom>
        </p:spPr>
        <p:txBody>
          <a:bodyPr vert="horz" wrap="square" lIns="0" tIns="10950" rIns="0" bIns="0" rtlCol="0" anchor="ctr">
            <a:spAutoFit/>
          </a:bodyPr>
          <a:lstStyle>
            <a:lvl1pPr algn="ctr" defTabSz="914400" rtl="0" eaLnBrk="1" latinLnBrk="0" hangingPunct="1">
              <a:lnSpc>
                <a:spcPct val="90000"/>
              </a:lnSpc>
              <a:spcBef>
                <a:spcPct val="0"/>
              </a:spcBef>
              <a:buNone/>
              <a:defRPr sz="4400" kern="1200">
                <a:solidFill>
                  <a:schemeClr val="tx1"/>
                </a:solidFill>
                <a:latin typeface="Segoe UI" charset="0"/>
                <a:ea typeface="Segoe UI" charset="0"/>
                <a:cs typeface="Segoe UI" charset="0"/>
              </a:defRPr>
            </a:lvl1pPr>
          </a:lstStyle>
          <a:p>
            <a:pPr marL="11527">
              <a:lnSpc>
                <a:spcPct val="100000"/>
              </a:lnSpc>
              <a:spcBef>
                <a:spcPts val="86"/>
              </a:spcBef>
            </a:pPr>
            <a:r>
              <a:rPr lang="en-US" sz="3600" b="1" dirty="0"/>
              <a:t>Thank You</a:t>
            </a:r>
          </a:p>
        </p:txBody>
      </p:sp>
      <p:sp>
        <p:nvSpPr>
          <p:cNvPr id="22" name="Content Placeholder 2">
            <a:extLst>
              <a:ext uri="{FF2B5EF4-FFF2-40B4-BE49-F238E27FC236}">
                <a16:creationId xmlns:a16="http://schemas.microsoft.com/office/drawing/2014/main" id="{ED01C262-F89B-FD40-A60C-0A3824952BF3}"/>
              </a:ext>
            </a:extLst>
          </p:cNvPr>
          <p:cNvSpPr txBox="1">
            <a:spLocks/>
          </p:cNvSpPr>
          <p:nvPr/>
        </p:nvSpPr>
        <p:spPr>
          <a:xfrm>
            <a:off x="164892" y="1347370"/>
            <a:ext cx="11935668" cy="497073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spcBef>
                <a:spcPts val="0"/>
              </a:spcBef>
            </a:pPr>
            <a:endParaRPr lang="en-US" sz="2400" dirty="0"/>
          </a:p>
        </p:txBody>
      </p:sp>
    </p:spTree>
    <p:extLst>
      <p:ext uri="{BB962C8B-B14F-4D97-AF65-F5344CB8AC3E}">
        <p14:creationId xmlns:p14="http://schemas.microsoft.com/office/powerpoint/2010/main" val="314995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951867"/>
            <a:ext cx="7233749"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Agenda</a:t>
            </a:r>
            <a:endParaRPr sz="3630" dirty="0"/>
          </a:p>
        </p:txBody>
      </p:sp>
      <p:sp>
        <p:nvSpPr>
          <p:cNvPr id="10" name="Content Placeholder 2"/>
          <p:cNvSpPr txBox="1">
            <a:spLocks/>
          </p:cNvSpPr>
          <p:nvPr/>
        </p:nvSpPr>
        <p:spPr>
          <a:xfrm>
            <a:off x="164892" y="1521538"/>
            <a:ext cx="11935668" cy="465542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endParaRPr lang="en-US" dirty="0"/>
          </a:p>
          <a:p>
            <a:pPr>
              <a:lnSpc>
                <a:spcPts val="3000"/>
              </a:lnSpc>
            </a:pPr>
            <a:r>
              <a:rPr lang="en-US" dirty="0"/>
              <a:t>Getting familiar with some GUI programing concepts in Python</a:t>
            </a:r>
          </a:p>
          <a:p>
            <a:pPr>
              <a:lnSpc>
                <a:spcPts val="3000"/>
              </a:lnSpc>
            </a:pPr>
            <a:endParaRPr lang="en-US" dirty="0"/>
          </a:p>
          <a:p>
            <a:pPr>
              <a:lnSpc>
                <a:spcPts val="3000"/>
              </a:lnSpc>
            </a:pPr>
            <a:r>
              <a:rPr lang="en-US" dirty="0"/>
              <a:t>Assumption: You are already familiar with basics of Python e.g., conditions, loops, functions, different containers.</a:t>
            </a:r>
          </a:p>
          <a:p>
            <a:pPr>
              <a:lnSpc>
                <a:spcPts val="3000"/>
              </a:lnSpc>
            </a:pPr>
            <a:endParaRPr lang="en-US" dirty="0"/>
          </a:p>
          <a:p>
            <a:pPr>
              <a:lnSpc>
                <a:spcPts val="3000"/>
              </a:lnSpc>
            </a:pPr>
            <a:endParaRPr lang="en-US"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28, 2023</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2</a:t>
            </a:fld>
            <a:endParaRPr lang="en-US"/>
          </a:p>
        </p:txBody>
      </p:sp>
    </p:spTree>
    <p:extLst>
      <p:ext uri="{BB962C8B-B14F-4D97-AF65-F5344CB8AC3E}">
        <p14:creationId xmlns:p14="http://schemas.microsoft.com/office/powerpoint/2010/main" val="152755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951867"/>
            <a:ext cx="7233749"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Sources</a:t>
            </a:r>
            <a:endParaRPr sz="3630" dirty="0"/>
          </a:p>
        </p:txBody>
      </p:sp>
      <p:sp>
        <p:nvSpPr>
          <p:cNvPr id="10" name="Content Placeholder 2"/>
          <p:cNvSpPr txBox="1">
            <a:spLocks/>
          </p:cNvSpPr>
          <p:nvPr/>
        </p:nvSpPr>
        <p:spPr>
          <a:xfrm>
            <a:off x="164892" y="1521538"/>
            <a:ext cx="11935668" cy="465542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r>
              <a:rPr lang="en-US" sz="2600" dirty="0"/>
              <a:t>Materials for these slides are taken majorly from the following websites.</a:t>
            </a:r>
          </a:p>
          <a:p>
            <a:pPr lvl="1">
              <a:lnSpc>
                <a:spcPts val="3000"/>
              </a:lnSpc>
            </a:pPr>
            <a:endParaRPr lang="en-US" sz="2200" dirty="0"/>
          </a:p>
          <a:p>
            <a:pPr lvl="1">
              <a:lnSpc>
                <a:spcPts val="3000"/>
              </a:lnSpc>
            </a:pPr>
            <a:r>
              <a:rPr lang="en-US" sz="2200" dirty="0">
                <a:hlinkClick r:id="rId3"/>
              </a:rPr>
              <a:t>https://anzeljg.github.io/rin2/book2/2405/docs/tkinter/index.html</a:t>
            </a:r>
            <a:endParaRPr lang="en-US" sz="2200" dirty="0"/>
          </a:p>
          <a:p>
            <a:pPr lvl="1">
              <a:lnSpc>
                <a:spcPts val="3000"/>
              </a:lnSpc>
            </a:pPr>
            <a:r>
              <a:rPr lang="en-US" sz="2200" dirty="0">
                <a:hlinkClick r:id="rId4"/>
              </a:rPr>
              <a:t>https://python-course.eu/tkinter/</a:t>
            </a:r>
            <a:endParaRPr lang="en-US" sz="2200" dirty="0"/>
          </a:p>
          <a:p>
            <a:pPr lvl="1">
              <a:lnSpc>
                <a:spcPts val="3000"/>
              </a:lnSpc>
            </a:pPr>
            <a:endParaRPr lang="en" dirty="0">
              <a:solidFill>
                <a:schemeClr val="dk2"/>
              </a:solidFill>
            </a:endParaRPr>
          </a:p>
          <a:p>
            <a:pPr>
              <a:lnSpc>
                <a:spcPts val="3000"/>
              </a:lnSpc>
            </a:pPr>
            <a:r>
              <a:rPr lang="en" dirty="0">
                <a:solidFill>
                  <a:schemeClr val="dk2"/>
                </a:solidFill>
              </a:rPr>
              <a:t>A good </a:t>
            </a:r>
            <a:r>
              <a:rPr lang="en" dirty="0" err="1">
                <a:solidFill>
                  <a:schemeClr val="dk2"/>
                </a:solidFill>
              </a:rPr>
              <a:t>youtube</a:t>
            </a:r>
            <a:r>
              <a:rPr lang="en" dirty="0">
                <a:solidFill>
                  <a:schemeClr val="dk2"/>
                </a:solidFill>
              </a:rPr>
              <a:t> playlist to learn </a:t>
            </a:r>
            <a:r>
              <a:rPr lang="en" dirty="0" err="1">
                <a:solidFill>
                  <a:schemeClr val="dk2"/>
                </a:solidFill>
              </a:rPr>
              <a:t>Tkinter</a:t>
            </a:r>
            <a:r>
              <a:rPr lang="en" dirty="0">
                <a:solidFill>
                  <a:schemeClr val="dk2"/>
                </a:solidFill>
              </a:rPr>
              <a:t> from </a:t>
            </a:r>
            <a:r>
              <a:rPr lang="en" dirty="0" err="1">
                <a:solidFill>
                  <a:schemeClr val="dk2"/>
                </a:solidFill>
              </a:rPr>
              <a:t>codemy.com</a:t>
            </a:r>
            <a:endParaRPr lang="en" dirty="0">
              <a:solidFill>
                <a:schemeClr val="dk2"/>
              </a:solidFill>
            </a:endParaRPr>
          </a:p>
          <a:p>
            <a:pPr>
              <a:lnSpc>
                <a:spcPts val="3000"/>
              </a:lnSpc>
            </a:pPr>
            <a:endParaRPr lang="en" dirty="0">
              <a:solidFill>
                <a:schemeClr val="dk2"/>
              </a:solidFill>
            </a:endParaRPr>
          </a:p>
          <a:p>
            <a:pPr lvl="1">
              <a:lnSpc>
                <a:spcPts val="3000"/>
              </a:lnSpc>
            </a:pPr>
            <a:r>
              <a:rPr lang="en-IN" dirty="0">
                <a:solidFill>
                  <a:schemeClr val="dk2"/>
                </a:solidFill>
                <a:hlinkClick r:id="rId5"/>
              </a:rPr>
              <a:t>https://www.youtube.com/playlist?list=PLCC34OHNcOtoC6GglhF3ncJ5rLwQrLGnV</a:t>
            </a:r>
            <a:endParaRPr lang="en-IN" dirty="0">
              <a:solidFill>
                <a:schemeClr val="dk2"/>
              </a:solidFill>
            </a:endParaRPr>
          </a:p>
          <a:p>
            <a:pPr lvl="1">
              <a:lnSpc>
                <a:spcPts val="3000"/>
              </a:lnSpc>
            </a:pPr>
            <a:endParaRPr lang="en" dirty="0">
              <a:solidFill>
                <a:schemeClr val="dk2"/>
              </a:solidFill>
            </a:endParaRPr>
          </a:p>
          <a:p>
            <a:pPr lvl="1">
              <a:lnSpc>
                <a:spcPts val="3000"/>
              </a:lnSpc>
            </a:pPr>
            <a:endParaRPr lang="en-US" sz="2200" dirty="0"/>
          </a:p>
          <a:p>
            <a:pPr lvl="1">
              <a:lnSpc>
                <a:spcPts val="3000"/>
              </a:lnSpc>
            </a:pPr>
            <a:endParaRPr lang="en-US" sz="22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28, 2023</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3</a:t>
            </a:fld>
            <a:endParaRPr lang="en-US"/>
          </a:p>
        </p:txBody>
      </p:sp>
    </p:spTree>
    <p:extLst>
      <p:ext uri="{BB962C8B-B14F-4D97-AF65-F5344CB8AC3E}">
        <p14:creationId xmlns:p14="http://schemas.microsoft.com/office/powerpoint/2010/main" val="166661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951867"/>
            <a:ext cx="7233749"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Graphical User Interface (GUI)</a:t>
            </a:r>
            <a:endParaRPr sz="3630" dirty="0"/>
          </a:p>
        </p:txBody>
      </p:sp>
      <p:sp>
        <p:nvSpPr>
          <p:cNvPr id="10" name="Content Placeholder 2"/>
          <p:cNvSpPr txBox="1">
            <a:spLocks/>
          </p:cNvSpPr>
          <p:nvPr/>
        </p:nvSpPr>
        <p:spPr>
          <a:xfrm>
            <a:off x="164892" y="1521539"/>
            <a:ext cx="12208002" cy="458487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r>
              <a:rPr lang="en-US" dirty="0"/>
              <a:t>Wikipedia says – ‘</a:t>
            </a:r>
            <a:r>
              <a:rPr lang="en-US" sz="2100" i="1" dirty="0"/>
              <a:t>The graphical user interface (GUI) is a form of user interface that </a:t>
            </a:r>
            <a:r>
              <a:rPr lang="en-US" sz="2100" b="1" i="1" dirty="0"/>
              <a:t>allows users to interact</a:t>
            </a:r>
            <a:r>
              <a:rPr lang="en-US" sz="2100" i="1" dirty="0"/>
              <a:t> with electronic devices </a:t>
            </a:r>
            <a:r>
              <a:rPr lang="en-US" sz="2100" i="1" u="sng" dirty="0"/>
              <a:t>through graphical icons</a:t>
            </a:r>
            <a:r>
              <a:rPr lang="en-US" sz="2100" i="1" dirty="0"/>
              <a:t> and audio indicator such as primary notation, </a:t>
            </a:r>
            <a:r>
              <a:rPr lang="en-US" sz="2100" i="1" u="sng" dirty="0"/>
              <a:t>instead of text-based user interfaces</a:t>
            </a:r>
            <a:r>
              <a:rPr lang="en-US" sz="2100" i="1" dirty="0"/>
              <a:t>, typed command labels or text navigation.</a:t>
            </a:r>
            <a:r>
              <a:rPr lang="en-US" dirty="0"/>
              <a:t>’</a:t>
            </a:r>
          </a:p>
          <a:p>
            <a:pPr>
              <a:lnSpc>
                <a:spcPts val="3000"/>
              </a:lnSpc>
            </a:pPr>
            <a:endParaRPr lang="en-US" dirty="0"/>
          </a:p>
          <a:p>
            <a:pPr>
              <a:lnSpc>
                <a:spcPts val="3000"/>
              </a:lnSpc>
            </a:pPr>
            <a:endParaRPr lang="en-US" dirty="0"/>
          </a:p>
          <a:p>
            <a:pPr>
              <a:lnSpc>
                <a:spcPts val="3000"/>
              </a:lnSpc>
            </a:pPr>
            <a:endParaRPr lang="en-US" dirty="0"/>
          </a:p>
          <a:p>
            <a:pPr>
              <a:lnSpc>
                <a:spcPts val="3000"/>
              </a:lnSpc>
            </a:pPr>
            <a:r>
              <a:rPr lang="en-US" dirty="0"/>
              <a:t>Why GUI:</a:t>
            </a:r>
          </a:p>
          <a:p>
            <a:pPr lvl="1">
              <a:lnSpc>
                <a:spcPts val="3000"/>
              </a:lnSpc>
            </a:pPr>
            <a:r>
              <a:rPr lang="en-US" dirty="0"/>
              <a:t>CLI (command line interface) can be intimidating to a beginner.</a:t>
            </a:r>
          </a:p>
          <a:p>
            <a:pPr lvl="1">
              <a:lnSpc>
                <a:spcPts val="3000"/>
              </a:lnSpc>
            </a:pPr>
            <a:endParaRPr lang="en-US" dirty="0"/>
          </a:p>
          <a:p>
            <a:pPr lvl="1">
              <a:lnSpc>
                <a:spcPts val="3000"/>
              </a:lnSpc>
            </a:pPr>
            <a:r>
              <a:rPr lang="en-US" dirty="0"/>
              <a:t>A picture is worth a thousand words!</a:t>
            </a:r>
          </a:p>
          <a:p>
            <a:pPr>
              <a:lnSpc>
                <a:spcPts val="3000"/>
              </a:lnSpc>
            </a:pPr>
            <a:endParaRPr lang="en-US" dirty="0"/>
          </a:p>
          <a:p>
            <a:pPr>
              <a:lnSpc>
                <a:spcPts val="3000"/>
              </a:lnSpc>
            </a:pPr>
            <a:endParaRPr lang="en-US" sz="20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28, 2023</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4</a:t>
            </a:fld>
            <a:endParaRPr lang="en-US"/>
          </a:p>
        </p:txBody>
      </p:sp>
      <p:pic>
        <p:nvPicPr>
          <p:cNvPr id="1028" name="Picture 4" descr="Illustration: Elements of an operating system GUI.">
            <a:extLst>
              <a:ext uri="{FF2B5EF4-FFF2-40B4-BE49-F238E27FC236}">
                <a16:creationId xmlns:a16="http://schemas.microsoft.com/office/drawing/2014/main" id="{F415308F-61C7-0A47-855A-EE98A2532A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530"/>
          <a:stretch/>
        </p:blipFill>
        <p:spPr bwMode="auto">
          <a:xfrm>
            <a:off x="4577366" y="2785143"/>
            <a:ext cx="2506015" cy="16580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Google Shape;61;p14">
            <a:extLst>
              <a:ext uri="{FF2B5EF4-FFF2-40B4-BE49-F238E27FC236}">
                <a16:creationId xmlns:a16="http://schemas.microsoft.com/office/drawing/2014/main" id="{C8B00C53-547E-4F44-A238-EF040D59C520}"/>
              </a:ext>
            </a:extLst>
          </p:cNvPr>
          <p:cNvSpPr txBox="1"/>
          <p:nvPr/>
        </p:nvSpPr>
        <p:spPr>
          <a:xfrm>
            <a:off x="9530366" y="6322927"/>
            <a:ext cx="2670802" cy="353913"/>
          </a:xfrm>
          <a:prstGeom prst="rect">
            <a:avLst/>
          </a:prstGeom>
          <a:noFill/>
          <a:ln>
            <a:noFill/>
          </a:ln>
        </p:spPr>
        <p:txBody>
          <a:bodyPr spcFirstLastPara="1" wrap="square" lIns="91425" tIns="91425" rIns="91425" bIns="91425" anchor="t" anchorCtr="0">
            <a:spAutoFit/>
          </a:bodyPr>
          <a:lstStyle/>
          <a:p>
            <a:pPr>
              <a:buClr>
                <a:srgbClr val="000000"/>
              </a:buClr>
              <a:buFont typeface="Arial"/>
              <a:buNone/>
            </a:pPr>
            <a:r>
              <a:rPr lang="en" sz="1100" kern="0" dirty="0">
                <a:solidFill>
                  <a:srgbClr val="595959"/>
                </a:solidFill>
                <a:latin typeface="Arial"/>
                <a:cs typeface="Arial"/>
                <a:sym typeface="Arial"/>
              </a:rPr>
              <a:t>Pic source: </a:t>
            </a:r>
            <a:r>
              <a:rPr lang="en-IN" sz="1100" kern="0" dirty="0" err="1">
                <a:solidFill>
                  <a:srgbClr val="595959"/>
                </a:solidFill>
                <a:latin typeface="Arial"/>
                <a:cs typeface="Arial"/>
                <a:sym typeface="Arial"/>
              </a:rPr>
              <a:t>www.computerhope.com</a:t>
            </a:r>
            <a:endParaRPr sz="1100" kern="0" dirty="0">
              <a:solidFill>
                <a:srgbClr val="595959"/>
              </a:solidFill>
              <a:latin typeface="Arial"/>
              <a:cs typeface="Arial"/>
              <a:sym typeface="Arial"/>
            </a:endParaRPr>
          </a:p>
        </p:txBody>
      </p:sp>
      <p:pic>
        <p:nvPicPr>
          <p:cNvPr id="6" name="Picture 5">
            <a:extLst>
              <a:ext uri="{FF2B5EF4-FFF2-40B4-BE49-F238E27FC236}">
                <a16:creationId xmlns:a16="http://schemas.microsoft.com/office/drawing/2014/main" id="{BBF68CEF-8DB4-6149-A788-EDB0A5289206}"/>
              </a:ext>
            </a:extLst>
          </p:cNvPr>
          <p:cNvPicPr>
            <a:picLocks noChangeAspect="1"/>
          </p:cNvPicPr>
          <p:nvPr/>
        </p:nvPicPr>
        <p:blipFill>
          <a:blip r:embed="rId4"/>
          <a:stretch>
            <a:fillRect/>
          </a:stretch>
        </p:blipFill>
        <p:spPr>
          <a:xfrm>
            <a:off x="975573" y="5298332"/>
            <a:ext cx="9209345" cy="291100"/>
          </a:xfrm>
          <a:prstGeom prst="rect">
            <a:avLst/>
          </a:prstGeom>
        </p:spPr>
      </p:pic>
    </p:spTree>
    <p:extLst>
      <p:ext uri="{BB962C8B-B14F-4D97-AF65-F5344CB8AC3E}">
        <p14:creationId xmlns:p14="http://schemas.microsoft.com/office/powerpoint/2010/main" val="3667602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951867"/>
            <a:ext cx="7233749"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Python GUIs</a:t>
            </a:r>
            <a:endParaRPr sz="3630" dirty="0"/>
          </a:p>
        </p:txBody>
      </p:sp>
      <p:sp>
        <p:nvSpPr>
          <p:cNvPr id="10" name="Content Placeholder 2"/>
          <p:cNvSpPr txBox="1">
            <a:spLocks/>
          </p:cNvSpPr>
          <p:nvPr/>
        </p:nvSpPr>
        <p:spPr>
          <a:xfrm>
            <a:off x="164892" y="1521539"/>
            <a:ext cx="12208002" cy="458487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r>
              <a:rPr lang="en-US" b="1" dirty="0" err="1"/>
              <a:t>Tkinter</a:t>
            </a:r>
            <a:r>
              <a:rPr lang="en-US" dirty="0"/>
              <a:t>: </a:t>
            </a:r>
            <a:r>
              <a:rPr lang="en-US" sz="2400" dirty="0"/>
              <a:t>standard built-in Python GUI library. built on top of the </a:t>
            </a:r>
            <a:r>
              <a:rPr lang="en-US" sz="2400" dirty="0" err="1"/>
              <a:t>Tcl</a:t>
            </a:r>
            <a:r>
              <a:rPr lang="en-US" sz="2400" dirty="0"/>
              <a:t>/Tk widget set.</a:t>
            </a:r>
          </a:p>
          <a:p>
            <a:r>
              <a:rPr lang="en-US" b="1" dirty="0" err="1"/>
              <a:t>wxPython</a:t>
            </a:r>
            <a:r>
              <a:rPr lang="en-US" sz="2400" dirty="0"/>
              <a:t>: </a:t>
            </a:r>
            <a:r>
              <a:rPr lang="en-US" sz="2400" dirty="0" err="1"/>
              <a:t>wxWidgets</a:t>
            </a:r>
            <a:r>
              <a:rPr lang="en-US" sz="2400" dirty="0"/>
              <a:t> is C++ based GUI library. </a:t>
            </a:r>
            <a:r>
              <a:rPr lang="en-IN" sz="2400" dirty="0" err="1"/>
              <a:t>wxPython</a:t>
            </a:r>
            <a:r>
              <a:rPr lang="en-IN" sz="2400" dirty="0"/>
              <a:t> is Python bindings for it.</a:t>
            </a:r>
          </a:p>
          <a:p>
            <a:r>
              <a:rPr lang="en-US" sz="2400" b="1" dirty="0" err="1"/>
              <a:t>PyQT</a:t>
            </a:r>
            <a:r>
              <a:rPr lang="en-US" sz="2400" dirty="0"/>
              <a:t>: wraps Qt toolkit facilities.</a:t>
            </a:r>
            <a:endParaRPr lang="en-IN" sz="2400" dirty="0"/>
          </a:p>
          <a:p>
            <a:pPr marL="0" indent="0">
              <a:buNone/>
            </a:pPr>
            <a:endParaRPr lang="en-IN" sz="2400" dirty="0"/>
          </a:p>
          <a:p>
            <a:pPr marL="0" indent="0">
              <a:buNone/>
            </a:pPr>
            <a:endParaRPr lang="en-IN" sz="2400" dirty="0"/>
          </a:p>
          <a:p>
            <a:r>
              <a:rPr lang="en-US" sz="2400" b="1" dirty="0" err="1"/>
              <a:t>PyObjc</a:t>
            </a:r>
            <a:r>
              <a:rPr lang="en-US" sz="2400" dirty="0"/>
              <a:t>: Mac OS specific library</a:t>
            </a:r>
            <a:r>
              <a:rPr lang="en-IN" sz="2400" dirty="0"/>
              <a:t>.</a:t>
            </a:r>
          </a:p>
          <a:p>
            <a:r>
              <a:rPr lang="en-US" sz="2400" b="1" dirty="0" err="1"/>
              <a:t>PythonWin</a:t>
            </a:r>
            <a:r>
              <a:rPr lang="en-US" sz="2400" dirty="0"/>
              <a:t>: set of wrappings used to create Windows based GUIs.</a:t>
            </a:r>
            <a:endParaRPr lang="en-IN" sz="2400" dirty="0"/>
          </a:p>
          <a:p>
            <a:pPr>
              <a:lnSpc>
                <a:spcPts val="3000"/>
              </a:lnSpc>
            </a:pPr>
            <a:endParaRPr lang="en-US" sz="2400" dirty="0"/>
          </a:p>
          <a:p>
            <a:pPr>
              <a:lnSpc>
                <a:spcPts val="3000"/>
              </a:lnSpc>
            </a:pPr>
            <a:endParaRPr lang="en-US" sz="2400" dirty="0"/>
          </a:p>
          <a:p>
            <a:pPr>
              <a:lnSpc>
                <a:spcPts val="3000"/>
              </a:lnSpc>
            </a:pPr>
            <a:endParaRPr lang="en-US" dirty="0"/>
          </a:p>
          <a:p>
            <a:pPr>
              <a:lnSpc>
                <a:spcPts val="3000"/>
              </a:lnSpc>
            </a:pPr>
            <a:endParaRPr lang="en-US" sz="20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28, 2023</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5</a:t>
            </a:fld>
            <a:endParaRPr lang="en-US"/>
          </a:p>
        </p:txBody>
      </p:sp>
    </p:spTree>
    <p:extLst>
      <p:ext uri="{BB962C8B-B14F-4D97-AF65-F5344CB8AC3E}">
        <p14:creationId xmlns:p14="http://schemas.microsoft.com/office/powerpoint/2010/main" val="168299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42002A1A-1B0B-A84F-BF8A-7385C0DBC3D7}"/>
              </a:ext>
            </a:extLst>
          </p:cNvPr>
          <p:cNvPicPr>
            <a:picLocks noChangeAspect="1"/>
          </p:cNvPicPr>
          <p:nvPr/>
        </p:nvPicPr>
        <p:blipFill>
          <a:blip r:embed="rId3"/>
          <a:stretch>
            <a:fillRect/>
          </a:stretch>
        </p:blipFill>
        <p:spPr>
          <a:xfrm>
            <a:off x="405645" y="3603503"/>
            <a:ext cx="4707267" cy="2883899"/>
          </a:xfrm>
          <a:prstGeom prst="rect">
            <a:avLst/>
          </a:prstGeom>
        </p:spPr>
      </p:pic>
      <p:sp>
        <p:nvSpPr>
          <p:cNvPr id="2" name="object 2"/>
          <p:cNvSpPr txBox="1">
            <a:spLocks noGrp="1"/>
          </p:cNvSpPr>
          <p:nvPr>
            <p:ph type="title"/>
          </p:nvPr>
        </p:nvSpPr>
        <p:spPr>
          <a:xfrm>
            <a:off x="2476820" y="951867"/>
            <a:ext cx="7233749"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Fundamentals of </a:t>
            </a:r>
            <a:r>
              <a:rPr lang="en-US" sz="3630" dirty="0" err="1"/>
              <a:t>Tkinter</a:t>
            </a:r>
            <a:endParaRPr sz="3630" dirty="0"/>
          </a:p>
        </p:txBody>
      </p:sp>
      <p:sp>
        <p:nvSpPr>
          <p:cNvPr id="10" name="Content Placeholder 2"/>
          <p:cNvSpPr txBox="1">
            <a:spLocks/>
          </p:cNvSpPr>
          <p:nvPr/>
        </p:nvSpPr>
        <p:spPr>
          <a:xfrm>
            <a:off x="164892" y="1521539"/>
            <a:ext cx="12208002" cy="458487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r>
              <a:rPr lang="en-US" sz="2400" dirty="0"/>
              <a:t>General workflow:</a:t>
            </a:r>
          </a:p>
          <a:p>
            <a:pPr>
              <a:lnSpc>
                <a:spcPts val="3000"/>
              </a:lnSpc>
            </a:pPr>
            <a:endParaRPr lang="en-US" sz="2400" dirty="0"/>
          </a:p>
          <a:p>
            <a:pPr>
              <a:lnSpc>
                <a:spcPts val="3000"/>
              </a:lnSpc>
            </a:pPr>
            <a:endParaRPr lang="en-US" sz="2400" dirty="0"/>
          </a:p>
          <a:p>
            <a:pPr>
              <a:lnSpc>
                <a:spcPts val="3000"/>
              </a:lnSpc>
            </a:pPr>
            <a:endParaRPr lang="en-US" dirty="0"/>
          </a:p>
          <a:p>
            <a:pPr>
              <a:lnSpc>
                <a:spcPts val="3000"/>
              </a:lnSpc>
            </a:pPr>
            <a:endParaRPr lang="en-US" sz="20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28, 2023</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6</a:t>
            </a:fld>
            <a:endParaRPr lang="en-US"/>
          </a:p>
        </p:txBody>
      </p:sp>
      <p:sp>
        <p:nvSpPr>
          <p:cNvPr id="6" name="Rounded Rectangle 5">
            <a:extLst>
              <a:ext uri="{FF2B5EF4-FFF2-40B4-BE49-F238E27FC236}">
                <a16:creationId xmlns:a16="http://schemas.microsoft.com/office/drawing/2014/main" id="{AE1FB1C0-570B-B54C-B35A-AAA5383E98C9}"/>
              </a:ext>
            </a:extLst>
          </p:cNvPr>
          <p:cNvSpPr/>
          <p:nvPr/>
        </p:nvSpPr>
        <p:spPr>
          <a:xfrm>
            <a:off x="556884" y="2034862"/>
            <a:ext cx="2910625" cy="46364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Import </a:t>
            </a:r>
            <a:r>
              <a:rPr lang="en-US" sz="2000" dirty="0" err="1"/>
              <a:t>Tkinter</a:t>
            </a:r>
            <a:r>
              <a:rPr lang="en-US" sz="2000" dirty="0"/>
              <a:t> module</a:t>
            </a:r>
          </a:p>
        </p:txBody>
      </p:sp>
      <p:sp>
        <p:nvSpPr>
          <p:cNvPr id="11" name="Rounded Rectangle 10">
            <a:extLst>
              <a:ext uri="{FF2B5EF4-FFF2-40B4-BE49-F238E27FC236}">
                <a16:creationId xmlns:a16="http://schemas.microsoft.com/office/drawing/2014/main" id="{D65F7616-9F64-0745-952E-C5A3ADE42F9D}"/>
              </a:ext>
            </a:extLst>
          </p:cNvPr>
          <p:cNvSpPr/>
          <p:nvPr/>
        </p:nvSpPr>
        <p:spPr>
          <a:xfrm>
            <a:off x="4263853" y="2034862"/>
            <a:ext cx="2910625" cy="46364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Create main GUI window</a:t>
            </a:r>
          </a:p>
        </p:txBody>
      </p:sp>
      <p:sp>
        <p:nvSpPr>
          <p:cNvPr id="12" name="Rounded Rectangle 11">
            <a:extLst>
              <a:ext uri="{FF2B5EF4-FFF2-40B4-BE49-F238E27FC236}">
                <a16:creationId xmlns:a16="http://schemas.microsoft.com/office/drawing/2014/main" id="{9384F136-EED9-9349-AC96-930E4E08AC18}"/>
              </a:ext>
            </a:extLst>
          </p:cNvPr>
          <p:cNvSpPr/>
          <p:nvPr/>
        </p:nvSpPr>
        <p:spPr>
          <a:xfrm>
            <a:off x="7970822" y="2034862"/>
            <a:ext cx="2910625" cy="46364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Create Widgets</a:t>
            </a:r>
          </a:p>
        </p:txBody>
      </p:sp>
      <p:sp>
        <p:nvSpPr>
          <p:cNvPr id="13" name="Rounded Rectangle 12">
            <a:extLst>
              <a:ext uri="{FF2B5EF4-FFF2-40B4-BE49-F238E27FC236}">
                <a16:creationId xmlns:a16="http://schemas.microsoft.com/office/drawing/2014/main" id="{8C82267D-2827-2042-A99C-E22DA58C4AEB}"/>
              </a:ext>
            </a:extLst>
          </p:cNvPr>
          <p:cNvSpPr/>
          <p:nvPr/>
        </p:nvSpPr>
        <p:spPr>
          <a:xfrm>
            <a:off x="7707405" y="3011825"/>
            <a:ext cx="3437458" cy="46364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Place Widgets in main window</a:t>
            </a:r>
          </a:p>
        </p:txBody>
      </p:sp>
      <p:sp>
        <p:nvSpPr>
          <p:cNvPr id="14" name="Rounded Rectangle 13">
            <a:extLst>
              <a:ext uri="{FF2B5EF4-FFF2-40B4-BE49-F238E27FC236}">
                <a16:creationId xmlns:a16="http://schemas.microsoft.com/office/drawing/2014/main" id="{0E0E9534-D6A6-D445-89DC-BDDFB706753A}"/>
              </a:ext>
            </a:extLst>
          </p:cNvPr>
          <p:cNvSpPr/>
          <p:nvPr/>
        </p:nvSpPr>
        <p:spPr>
          <a:xfrm>
            <a:off x="4263852" y="3011825"/>
            <a:ext cx="2910626" cy="463640"/>
          </a:xfrm>
          <a:prstGeom prst="roundRect">
            <a:avLst/>
          </a:prstGeom>
          <a:solidFill>
            <a:srgbClr val="5E5C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Enter main </a:t>
            </a:r>
            <a:r>
              <a:rPr lang="en-US" sz="2000" dirty="0" err="1"/>
              <a:t>eventloop</a:t>
            </a:r>
            <a:endParaRPr lang="en-US" sz="2000" dirty="0"/>
          </a:p>
        </p:txBody>
      </p:sp>
      <p:cxnSp>
        <p:nvCxnSpPr>
          <p:cNvPr id="8" name="Straight Arrow Connector 7">
            <a:extLst>
              <a:ext uri="{FF2B5EF4-FFF2-40B4-BE49-F238E27FC236}">
                <a16:creationId xmlns:a16="http://schemas.microsoft.com/office/drawing/2014/main" id="{ABAE66D0-9908-6841-B4F1-96FF1A1D95E7}"/>
              </a:ext>
            </a:extLst>
          </p:cNvPr>
          <p:cNvCxnSpPr>
            <a:stCxn id="6" idx="3"/>
            <a:endCxn id="11" idx="1"/>
          </p:cNvCxnSpPr>
          <p:nvPr/>
        </p:nvCxnSpPr>
        <p:spPr>
          <a:xfrm>
            <a:off x="3467509" y="2266682"/>
            <a:ext cx="796344" cy="0"/>
          </a:xfrm>
          <a:prstGeom prst="straightConnector1">
            <a:avLst/>
          </a:prstGeom>
          <a:ln w="31750">
            <a:tailEnd type="stealth" w="lg"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5498D1C-F57C-E24E-AD52-9F813A4C12A4}"/>
              </a:ext>
            </a:extLst>
          </p:cNvPr>
          <p:cNvCxnSpPr>
            <a:cxnSpLocks/>
            <a:stCxn id="11" idx="3"/>
            <a:endCxn id="12" idx="1"/>
          </p:cNvCxnSpPr>
          <p:nvPr/>
        </p:nvCxnSpPr>
        <p:spPr>
          <a:xfrm>
            <a:off x="7174478" y="2266682"/>
            <a:ext cx="796344" cy="0"/>
          </a:xfrm>
          <a:prstGeom prst="straightConnector1">
            <a:avLst/>
          </a:prstGeom>
          <a:ln w="31750">
            <a:tailEnd type="stealth" w="lg" len="lg"/>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3CF4567-4DCA-204B-B82C-9C373A4E3B3A}"/>
              </a:ext>
            </a:extLst>
          </p:cNvPr>
          <p:cNvCxnSpPr>
            <a:cxnSpLocks/>
            <a:stCxn id="12" idx="2"/>
            <a:endCxn id="13" idx="0"/>
          </p:cNvCxnSpPr>
          <p:nvPr/>
        </p:nvCxnSpPr>
        <p:spPr>
          <a:xfrm flipH="1">
            <a:off x="9426134" y="2498502"/>
            <a:ext cx="1" cy="513323"/>
          </a:xfrm>
          <a:prstGeom prst="straightConnector1">
            <a:avLst/>
          </a:prstGeom>
          <a:ln w="31750">
            <a:tailEnd type="stealth" w="lg" len="lg"/>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BD81405-7402-5742-809B-282DEF205C3A}"/>
              </a:ext>
            </a:extLst>
          </p:cNvPr>
          <p:cNvCxnSpPr>
            <a:cxnSpLocks/>
            <a:stCxn id="13" idx="1"/>
            <a:endCxn id="14" idx="3"/>
          </p:cNvCxnSpPr>
          <p:nvPr/>
        </p:nvCxnSpPr>
        <p:spPr>
          <a:xfrm flipH="1">
            <a:off x="7174478" y="3243645"/>
            <a:ext cx="532927" cy="0"/>
          </a:xfrm>
          <a:prstGeom prst="straightConnector1">
            <a:avLst/>
          </a:prstGeom>
          <a:ln w="31750">
            <a:tailEnd type="stealth" w="lg" len="lg"/>
          </a:ln>
        </p:spPr>
        <p:style>
          <a:lnRef idx="1">
            <a:schemeClr val="dk1"/>
          </a:lnRef>
          <a:fillRef idx="0">
            <a:schemeClr val="dk1"/>
          </a:fillRef>
          <a:effectRef idx="0">
            <a:schemeClr val="dk1"/>
          </a:effectRef>
          <a:fontRef idx="minor">
            <a:schemeClr val="tx1"/>
          </a:fontRef>
        </p:style>
      </p:cxnSp>
      <p:pic>
        <p:nvPicPr>
          <p:cNvPr id="25" name="Picture 24">
            <a:extLst>
              <a:ext uri="{FF2B5EF4-FFF2-40B4-BE49-F238E27FC236}">
                <a16:creationId xmlns:a16="http://schemas.microsoft.com/office/drawing/2014/main" id="{B25A93E6-03D1-9B49-8D69-6176BD74C004}"/>
              </a:ext>
            </a:extLst>
          </p:cNvPr>
          <p:cNvPicPr>
            <a:picLocks noChangeAspect="1"/>
          </p:cNvPicPr>
          <p:nvPr/>
        </p:nvPicPr>
        <p:blipFill>
          <a:blip r:embed="rId4"/>
          <a:stretch>
            <a:fillRect/>
          </a:stretch>
        </p:blipFill>
        <p:spPr>
          <a:xfrm>
            <a:off x="6488192" y="4208478"/>
            <a:ext cx="2788104" cy="2194341"/>
          </a:xfrm>
          <a:prstGeom prst="rect">
            <a:avLst/>
          </a:prstGeom>
        </p:spPr>
      </p:pic>
      <p:sp>
        <p:nvSpPr>
          <p:cNvPr id="26" name="Rectangle 25">
            <a:extLst>
              <a:ext uri="{FF2B5EF4-FFF2-40B4-BE49-F238E27FC236}">
                <a16:creationId xmlns:a16="http://schemas.microsoft.com/office/drawing/2014/main" id="{778575A7-017C-8744-BD21-82F9B1BE4BAE}"/>
              </a:ext>
            </a:extLst>
          </p:cNvPr>
          <p:cNvSpPr/>
          <p:nvPr/>
        </p:nvSpPr>
        <p:spPr>
          <a:xfrm>
            <a:off x="556884" y="3603503"/>
            <a:ext cx="2418136" cy="2472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AE9550A-240A-694E-9E8A-3F0241DC81FE}"/>
              </a:ext>
            </a:extLst>
          </p:cNvPr>
          <p:cNvSpPr/>
          <p:nvPr/>
        </p:nvSpPr>
        <p:spPr>
          <a:xfrm>
            <a:off x="556884" y="3953063"/>
            <a:ext cx="3924964" cy="786362"/>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E15F2E7-62E8-6040-B08E-BFCDF9FD9831}"/>
              </a:ext>
            </a:extLst>
          </p:cNvPr>
          <p:cNvSpPr/>
          <p:nvPr/>
        </p:nvSpPr>
        <p:spPr>
          <a:xfrm>
            <a:off x="544005" y="4828075"/>
            <a:ext cx="4556028" cy="439384"/>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8539D21-7DB1-2146-8AEB-8BBB743C47A5}"/>
              </a:ext>
            </a:extLst>
          </p:cNvPr>
          <p:cNvSpPr/>
          <p:nvPr/>
        </p:nvSpPr>
        <p:spPr>
          <a:xfrm>
            <a:off x="556884" y="5371187"/>
            <a:ext cx="3293899" cy="60461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8C4D07F-A76D-F343-BE59-0466AC39F700}"/>
              </a:ext>
            </a:extLst>
          </p:cNvPr>
          <p:cNvSpPr/>
          <p:nvPr/>
        </p:nvSpPr>
        <p:spPr>
          <a:xfrm>
            <a:off x="556884" y="6080882"/>
            <a:ext cx="2418136" cy="371433"/>
          </a:xfrm>
          <a:prstGeom prst="rect">
            <a:avLst/>
          </a:prstGeom>
          <a:noFill/>
          <a:ln w="38100">
            <a:solidFill>
              <a:srgbClr val="5E5C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D518E362-B032-E44A-B002-510F5639356C}"/>
              </a:ext>
            </a:extLst>
          </p:cNvPr>
          <p:cNvSpPr/>
          <p:nvPr/>
        </p:nvSpPr>
        <p:spPr>
          <a:xfrm>
            <a:off x="5378916" y="4866265"/>
            <a:ext cx="1429555" cy="439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2721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951867"/>
            <a:ext cx="7233749"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Label Widget</a:t>
            </a:r>
            <a:endParaRPr sz="3630" dirty="0"/>
          </a:p>
        </p:txBody>
      </p:sp>
      <p:sp>
        <p:nvSpPr>
          <p:cNvPr id="10" name="Content Placeholder 2"/>
          <p:cNvSpPr txBox="1">
            <a:spLocks/>
          </p:cNvSpPr>
          <p:nvPr/>
        </p:nvSpPr>
        <p:spPr>
          <a:xfrm>
            <a:off x="164892" y="1521539"/>
            <a:ext cx="12208002" cy="458487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r>
              <a:rPr lang="en-US" sz="2400" dirty="0"/>
              <a:t>A label is used to display text or an image. The label widget is for just viewing, not for interacting with.</a:t>
            </a:r>
          </a:p>
          <a:p>
            <a:pPr>
              <a:lnSpc>
                <a:spcPts val="3000"/>
              </a:lnSpc>
            </a:pPr>
            <a:endParaRPr lang="en-US" sz="2400" dirty="0"/>
          </a:p>
          <a:p>
            <a:pPr>
              <a:lnSpc>
                <a:spcPts val="3000"/>
              </a:lnSpc>
            </a:pPr>
            <a:endParaRPr lang="en-US" sz="2400" dirty="0"/>
          </a:p>
          <a:p>
            <a:pPr>
              <a:lnSpc>
                <a:spcPts val="3000"/>
              </a:lnSpc>
            </a:pPr>
            <a:endParaRPr lang="en-US" sz="2400" dirty="0"/>
          </a:p>
          <a:p>
            <a:pPr>
              <a:lnSpc>
                <a:spcPts val="3000"/>
              </a:lnSpc>
            </a:pPr>
            <a:r>
              <a:rPr lang="en-US" sz="2400" dirty="0"/>
              <a:t>Many options to play with: ‘</a:t>
            </a:r>
            <a:r>
              <a:rPr lang="en-US" sz="2400" dirty="0" err="1"/>
              <a:t>bg</a:t>
            </a:r>
            <a:r>
              <a:rPr lang="en-US" sz="2400" dirty="0"/>
              <a:t>’, ‘</a:t>
            </a:r>
            <a:r>
              <a:rPr lang="en-US" sz="2400" dirty="0" err="1"/>
              <a:t>fg</a:t>
            </a:r>
            <a:r>
              <a:rPr lang="en-US" sz="2400" dirty="0"/>
              <a:t>’, ‘font’, ‘bd’, ‘image’ etc.</a:t>
            </a:r>
          </a:p>
          <a:p>
            <a:pPr>
              <a:lnSpc>
                <a:spcPts val="3000"/>
              </a:lnSpc>
            </a:pPr>
            <a:r>
              <a:rPr lang="en-US" sz="2400" dirty="0"/>
              <a:t>Comprehensive list: </a:t>
            </a:r>
            <a:r>
              <a:rPr lang="en-US" sz="2400" dirty="0" err="1"/>
              <a:t>Tkinter</a:t>
            </a:r>
            <a:r>
              <a:rPr lang="en-US" sz="2400" dirty="0"/>
              <a:t> reference. </a:t>
            </a:r>
            <a:r>
              <a:rPr lang="en-US" sz="2400" dirty="0">
                <a:hlinkClick r:id="rId3"/>
              </a:rPr>
              <a:t>Link</a:t>
            </a:r>
            <a:r>
              <a:rPr lang="en-US" sz="2400" dirty="0"/>
              <a:t>.</a:t>
            </a:r>
          </a:p>
          <a:p>
            <a:pPr>
              <a:lnSpc>
                <a:spcPts val="3000"/>
              </a:lnSpc>
            </a:pPr>
            <a:endParaRPr lang="en-US" sz="24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28, 2023</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7</a:t>
            </a:fld>
            <a:endParaRPr lang="en-US"/>
          </a:p>
        </p:txBody>
      </p:sp>
      <p:pic>
        <p:nvPicPr>
          <p:cNvPr id="7" name="Picture 6">
            <a:extLst>
              <a:ext uri="{FF2B5EF4-FFF2-40B4-BE49-F238E27FC236}">
                <a16:creationId xmlns:a16="http://schemas.microsoft.com/office/drawing/2014/main" id="{F7C4529C-AED7-7940-91B6-96F6189111F4}"/>
              </a:ext>
            </a:extLst>
          </p:cNvPr>
          <p:cNvPicPr>
            <a:picLocks noChangeAspect="1"/>
          </p:cNvPicPr>
          <p:nvPr/>
        </p:nvPicPr>
        <p:blipFill>
          <a:blip r:embed="rId4"/>
          <a:stretch>
            <a:fillRect/>
          </a:stretch>
        </p:blipFill>
        <p:spPr>
          <a:xfrm>
            <a:off x="7305366" y="1920285"/>
            <a:ext cx="3479800" cy="2628900"/>
          </a:xfrm>
          <a:prstGeom prst="rect">
            <a:avLst/>
          </a:prstGeom>
        </p:spPr>
      </p:pic>
      <p:pic>
        <p:nvPicPr>
          <p:cNvPr id="9" name="Picture 8">
            <a:extLst>
              <a:ext uri="{FF2B5EF4-FFF2-40B4-BE49-F238E27FC236}">
                <a16:creationId xmlns:a16="http://schemas.microsoft.com/office/drawing/2014/main" id="{9AD62DFF-ACC0-DE47-A335-E673CCDF99D4}"/>
              </a:ext>
            </a:extLst>
          </p:cNvPr>
          <p:cNvPicPr>
            <a:picLocks noChangeAspect="1"/>
          </p:cNvPicPr>
          <p:nvPr/>
        </p:nvPicPr>
        <p:blipFill>
          <a:blip r:embed="rId5"/>
          <a:stretch>
            <a:fillRect/>
          </a:stretch>
        </p:blipFill>
        <p:spPr>
          <a:xfrm>
            <a:off x="838200" y="2646251"/>
            <a:ext cx="5369103" cy="728014"/>
          </a:xfrm>
          <a:prstGeom prst="rect">
            <a:avLst/>
          </a:prstGeom>
        </p:spPr>
      </p:pic>
      <p:sp>
        <p:nvSpPr>
          <p:cNvPr id="33" name="Right Arrow 32">
            <a:extLst>
              <a:ext uri="{FF2B5EF4-FFF2-40B4-BE49-F238E27FC236}">
                <a16:creationId xmlns:a16="http://schemas.microsoft.com/office/drawing/2014/main" id="{396F8013-2D2D-EC4C-A914-6C6F91617B96}"/>
              </a:ext>
            </a:extLst>
          </p:cNvPr>
          <p:cNvSpPr/>
          <p:nvPr/>
        </p:nvSpPr>
        <p:spPr>
          <a:xfrm>
            <a:off x="6376542" y="2795351"/>
            <a:ext cx="1429555" cy="439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2317A9B-07FA-1042-AA85-93F6D8AFBC42}"/>
              </a:ext>
            </a:extLst>
          </p:cNvPr>
          <p:cNvPicPr>
            <a:picLocks noChangeAspect="1"/>
          </p:cNvPicPr>
          <p:nvPr/>
        </p:nvPicPr>
        <p:blipFill>
          <a:blip r:embed="rId6"/>
          <a:stretch>
            <a:fillRect/>
          </a:stretch>
        </p:blipFill>
        <p:spPr>
          <a:xfrm>
            <a:off x="2613385" y="5144983"/>
            <a:ext cx="6703040" cy="778636"/>
          </a:xfrm>
          <a:prstGeom prst="rect">
            <a:avLst/>
          </a:prstGeom>
          <a:noFill/>
          <a:ln w="12700">
            <a:solidFill>
              <a:schemeClr val="accent1">
                <a:shade val="50000"/>
              </a:schemeClr>
            </a:solidFill>
          </a:ln>
        </p:spPr>
      </p:pic>
    </p:spTree>
    <p:extLst>
      <p:ext uri="{BB962C8B-B14F-4D97-AF65-F5344CB8AC3E}">
        <p14:creationId xmlns:p14="http://schemas.microsoft.com/office/powerpoint/2010/main" val="418427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951867"/>
            <a:ext cx="8302797"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Layout/Geometry Manager in </a:t>
            </a:r>
            <a:r>
              <a:rPr lang="en-US" sz="3630" dirty="0" err="1"/>
              <a:t>Tkinter</a:t>
            </a:r>
            <a:endParaRPr sz="3630" dirty="0"/>
          </a:p>
        </p:txBody>
      </p:sp>
      <p:sp>
        <p:nvSpPr>
          <p:cNvPr id="10" name="Content Placeholder 2"/>
          <p:cNvSpPr txBox="1">
            <a:spLocks/>
          </p:cNvSpPr>
          <p:nvPr/>
        </p:nvSpPr>
        <p:spPr>
          <a:xfrm>
            <a:off x="164892" y="1521539"/>
            <a:ext cx="12027108" cy="458487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r>
              <a:rPr lang="en-US" sz="2400" dirty="0"/>
              <a:t>Arranges widgets in the main GUI window.</a:t>
            </a:r>
          </a:p>
          <a:p>
            <a:pPr lvl="1">
              <a:lnSpc>
                <a:spcPts val="3000"/>
              </a:lnSpc>
            </a:pPr>
            <a:r>
              <a:rPr lang="en-US" sz="2000" dirty="0"/>
              <a:t>pack</a:t>
            </a:r>
          </a:p>
          <a:p>
            <a:pPr lvl="1">
              <a:lnSpc>
                <a:spcPts val="3000"/>
              </a:lnSpc>
            </a:pPr>
            <a:r>
              <a:rPr lang="en-US" sz="2000" dirty="0"/>
              <a:t>grid</a:t>
            </a:r>
          </a:p>
          <a:p>
            <a:pPr lvl="1">
              <a:lnSpc>
                <a:spcPts val="3000"/>
              </a:lnSpc>
            </a:pPr>
            <a:r>
              <a:rPr lang="en-US" sz="2000" dirty="0"/>
              <a:t>place</a:t>
            </a:r>
          </a:p>
          <a:p>
            <a:pPr>
              <a:lnSpc>
                <a:spcPts val="3000"/>
              </a:lnSpc>
            </a:pPr>
            <a:r>
              <a:rPr lang="en-US" sz="2400" dirty="0"/>
              <a:t>These three should never be mixed in the same master window!</a:t>
            </a:r>
          </a:p>
          <a:p>
            <a:pPr>
              <a:lnSpc>
                <a:spcPts val="3000"/>
              </a:lnSpc>
            </a:pPr>
            <a:r>
              <a:rPr lang="en-US" sz="2400" dirty="0"/>
              <a:t>‘pack’ is easiest to use but limited in capabilities. ‘packing’ widgets by default puts them below the other.</a:t>
            </a:r>
          </a:p>
          <a:p>
            <a:pPr>
              <a:lnSpc>
                <a:spcPts val="3000"/>
              </a:lnSpc>
            </a:pPr>
            <a:r>
              <a:rPr lang="en-US" sz="2400" dirty="0"/>
              <a:t>‘place’ allows explicit setting of position and size of widgets, either in absolute terms, or relative to another widget.</a:t>
            </a:r>
          </a:p>
          <a:p>
            <a:pPr>
              <a:lnSpc>
                <a:spcPts val="3000"/>
              </a:lnSpc>
            </a:pPr>
            <a:endParaRPr lang="en-US" dirty="0"/>
          </a:p>
          <a:p>
            <a:pPr>
              <a:lnSpc>
                <a:spcPts val="3000"/>
              </a:lnSpc>
            </a:pPr>
            <a:endParaRPr lang="en-US" sz="20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28, 2023</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8</a:t>
            </a:fld>
            <a:endParaRPr lang="en-US"/>
          </a:p>
        </p:txBody>
      </p:sp>
    </p:spTree>
    <p:extLst>
      <p:ext uri="{BB962C8B-B14F-4D97-AF65-F5344CB8AC3E}">
        <p14:creationId xmlns:p14="http://schemas.microsoft.com/office/powerpoint/2010/main" val="3647306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820" y="951867"/>
            <a:ext cx="8302797" cy="569671"/>
          </a:xfrm>
          <a:prstGeom prst="rect">
            <a:avLst/>
          </a:prstGeom>
        </p:spPr>
        <p:txBody>
          <a:bodyPr vert="horz" wrap="square" lIns="0" tIns="10950" rIns="0" bIns="0" rtlCol="0" anchor="ctr">
            <a:spAutoFit/>
          </a:bodyPr>
          <a:lstStyle/>
          <a:p>
            <a:pPr marL="11527">
              <a:lnSpc>
                <a:spcPct val="100000"/>
              </a:lnSpc>
              <a:spcBef>
                <a:spcPts val="86"/>
              </a:spcBef>
            </a:pPr>
            <a:r>
              <a:rPr lang="en-US" sz="3630" dirty="0"/>
              <a:t>Layout/Geometry Manager in </a:t>
            </a:r>
            <a:r>
              <a:rPr lang="en-US" sz="3630" dirty="0" err="1"/>
              <a:t>Tkinter</a:t>
            </a:r>
            <a:endParaRPr sz="3630" dirty="0"/>
          </a:p>
        </p:txBody>
      </p:sp>
      <p:sp>
        <p:nvSpPr>
          <p:cNvPr id="10" name="Content Placeholder 2"/>
          <p:cNvSpPr txBox="1">
            <a:spLocks/>
          </p:cNvSpPr>
          <p:nvPr/>
        </p:nvSpPr>
        <p:spPr>
          <a:xfrm>
            <a:off x="164892" y="1521539"/>
            <a:ext cx="12208002" cy="458487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ts val="3000"/>
              </a:lnSpc>
            </a:pPr>
            <a:r>
              <a:rPr lang="en-US" sz="2400" dirty="0"/>
              <a:t>‘grid’ treats every window or frame as a table - a gridwork of rows and columns.</a:t>
            </a:r>
          </a:p>
          <a:p>
            <a:pPr>
              <a:lnSpc>
                <a:spcPts val="3000"/>
              </a:lnSpc>
            </a:pPr>
            <a:r>
              <a:rPr lang="en-US" sz="2400" dirty="0"/>
              <a:t>A </a:t>
            </a:r>
            <a:r>
              <a:rPr lang="en-US" sz="2400" i="1" dirty="0"/>
              <a:t>cell</a:t>
            </a:r>
            <a:r>
              <a:rPr lang="en-US" sz="2400" dirty="0"/>
              <a:t> is the area at the intersection of one row and one column.</a:t>
            </a:r>
          </a:p>
          <a:p>
            <a:pPr>
              <a:lnSpc>
                <a:spcPts val="3000"/>
              </a:lnSpc>
            </a:pPr>
            <a:r>
              <a:rPr lang="en-US" sz="2400" dirty="0"/>
              <a:t>The width of column is the width of widest cell in that column.</a:t>
            </a:r>
          </a:p>
          <a:p>
            <a:pPr>
              <a:lnSpc>
                <a:spcPts val="3000"/>
              </a:lnSpc>
            </a:pPr>
            <a:r>
              <a:rPr lang="en-US" sz="2400" dirty="0"/>
              <a:t>The height of row is the height of tallest cell in that row.</a:t>
            </a:r>
          </a:p>
          <a:p>
            <a:pPr>
              <a:lnSpc>
                <a:spcPts val="3000"/>
              </a:lnSpc>
            </a:pPr>
            <a:endParaRPr lang="en-US" sz="2400" dirty="0"/>
          </a:p>
        </p:txBody>
      </p:sp>
      <p:sp>
        <p:nvSpPr>
          <p:cNvPr id="5" name="Footer Placeholder 7"/>
          <p:cNvSpPr>
            <a:spLocks noGrp="1"/>
          </p:cNvSpPr>
          <p:nvPr>
            <p:ph type="ftr" sz="quarter" idx="11"/>
          </p:nvPr>
        </p:nvSpPr>
        <p:spPr>
          <a:xfrm>
            <a:off x="2012197" y="6492277"/>
            <a:ext cx="8167606" cy="365125"/>
          </a:xfrm>
        </p:spPr>
        <p:txBody>
          <a:bodyPr/>
          <a:lstStyle/>
          <a:p>
            <a:r>
              <a:rPr lang="en-US" dirty="0"/>
              <a:t>CS29006 / Software Engineering Laboratory</a:t>
            </a:r>
          </a:p>
        </p:txBody>
      </p:sp>
      <p:sp>
        <p:nvSpPr>
          <p:cNvPr id="3" name="Date Placeholder 2"/>
          <p:cNvSpPr>
            <a:spLocks noGrp="1"/>
          </p:cNvSpPr>
          <p:nvPr>
            <p:ph type="dt" sz="half" idx="10"/>
          </p:nvPr>
        </p:nvSpPr>
        <p:spPr/>
        <p:txBody>
          <a:bodyPr/>
          <a:lstStyle/>
          <a:p>
            <a:r>
              <a:rPr lang="en-IN"/>
              <a:t>Feb 28, 2023</a:t>
            </a:r>
            <a:endParaRPr lang="en-US" dirty="0"/>
          </a:p>
        </p:txBody>
      </p:sp>
      <p:sp>
        <p:nvSpPr>
          <p:cNvPr id="4" name="Slide Number Placeholder 3"/>
          <p:cNvSpPr>
            <a:spLocks noGrp="1"/>
          </p:cNvSpPr>
          <p:nvPr>
            <p:ph type="sldNum" sz="quarter" idx="12"/>
          </p:nvPr>
        </p:nvSpPr>
        <p:spPr/>
        <p:txBody>
          <a:bodyPr/>
          <a:lstStyle/>
          <a:p>
            <a:fld id="{683B8651-0143-4140-839E-3D36292080E8}" type="slidenum">
              <a:rPr lang="en-US" smtClean="0"/>
              <a:t>9</a:t>
            </a:fld>
            <a:endParaRPr lang="en-US"/>
          </a:p>
        </p:txBody>
      </p:sp>
      <p:pic>
        <p:nvPicPr>
          <p:cNvPr id="6" name="Picture 5">
            <a:extLst>
              <a:ext uri="{FF2B5EF4-FFF2-40B4-BE49-F238E27FC236}">
                <a16:creationId xmlns:a16="http://schemas.microsoft.com/office/drawing/2014/main" id="{0406F438-E922-024C-9D22-D3B68D6F6C95}"/>
              </a:ext>
            </a:extLst>
          </p:cNvPr>
          <p:cNvPicPr>
            <a:picLocks noChangeAspect="1"/>
          </p:cNvPicPr>
          <p:nvPr/>
        </p:nvPicPr>
        <p:blipFill>
          <a:blip r:embed="rId3"/>
          <a:stretch>
            <a:fillRect/>
          </a:stretch>
        </p:blipFill>
        <p:spPr>
          <a:xfrm>
            <a:off x="5729929" y="3813974"/>
            <a:ext cx="6985000" cy="2705100"/>
          </a:xfrm>
          <a:prstGeom prst="rect">
            <a:avLst/>
          </a:prstGeom>
        </p:spPr>
      </p:pic>
      <p:pic>
        <p:nvPicPr>
          <p:cNvPr id="7" name="Picture 6">
            <a:extLst>
              <a:ext uri="{FF2B5EF4-FFF2-40B4-BE49-F238E27FC236}">
                <a16:creationId xmlns:a16="http://schemas.microsoft.com/office/drawing/2014/main" id="{95105F3D-0602-9D4D-9271-13E238DEB866}"/>
              </a:ext>
            </a:extLst>
          </p:cNvPr>
          <p:cNvPicPr>
            <a:picLocks noChangeAspect="1"/>
          </p:cNvPicPr>
          <p:nvPr/>
        </p:nvPicPr>
        <p:blipFill>
          <a:blip r:embed="rId4"/>
          <a:stretch>
            <a:fillRect/>
          </a:stretch>
        </p:blipFill>
        <p:spPr>
          <a:xfrm>
            <a:off x="429653" y="3578985"/>
            <a:ext cx="5056746" cy="2857408"/>
          </a:xfrm>
          <a:prstGeom prst="rect">
            <a:avLst/>
          </a:prstGeom>
        </p:spPr>
      </p:pic>
      <p:sp>
        <p:nvSpPr>
          <p:cNvPr id="11" name="Right Arrow 10">
            <a:extLst>
              <a:ext uri="{FF2B5EF4-FFF2-40B4-BE49-F238E27FC236}">
                <a16:creationId xmlns:a16="http://schemas.microsoft.com/office/drawing/2014/main" id="{026EE9C6-FFE0-4546-8FEC-9131626BC02B}"/>
              </a:ext>
            </a:extLst>
          </p:cNvPr>
          <p:cNvSpPr/>
          <p:nvPr/>
        </p:nvSpPr>
        <p:spPr>
          <a:xfrm>
            <a:off x="5552295" y="4791575"/>
            <a:ext cx="824247" cy="439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222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nter4AITemplate" id="{0D5693AE-206D-E541-A370-EAE42AF6800D}" vid="{4B2C9114-E5EC-7D4A-AE95-EC178593E7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Center4AITemplate</Template>
  <TotalTime>36677</TotalTime>
  <Words>876</Words>
  <Application>Microsoft Macintosh PowerPoint</Application>
  <PresentationFormat>Widescreen</PresentationFormat>
  <Paragraphs>140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Quattrocento Sans</vt:lpstr>
      <vt:lpstr>Segoe UI</vt:lpstr>
      <vt:lpstr>Office Theme</vt:lpstr>
      <vt:lpstr>Software Engineering Laboratory CS29006</vt:lpstr>
      <vt:lpstr>Agenda</vt:lpstr>
      <vt:lpstr>Sources</vt:lpstr>
      <vt:lpstr>Graphical User Interface (GUI)</vt:lpstr>
      <vt:lpstr>Python GUIs</vt:lpstr>
      <vt:lpstr>Fundamentals of Tkinter</vt:lpstr>
      <vt:lpstr>Label Widget</vt:lpstr>
      <vt:lpstr>Layout/Geometry Manager in Tkinter</vt:lpstr>
      <vt:lpstr>Layout/Geometry Manager in Tkinter</vt:lpstr>
      <vt:lpstr>Button Widget</vt:lpstr>
      <vt:lpstr>Textbox/Entry Widget</vt:lpstr>
      <vt:lpstr>For Assignment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Foundations and Applications</dc:title>
  <dc:creator>Das, Abir</dc:creator>
  <cp:lastModifiedBy>Microsoft Office User</cp:lastModifiedBy>
  <cp:revision>662</cp:revision>
  <cp:lastPrinted>2019-07-16T19:24:24Z</cp:lastPrinted>
  <dcterms:created xsi:type="dcterms:W3CDTF">2019-01-13T09:33:50Z</dcterms:created>
  <dcterms:modified xsi:type="dcterms:W3CDTF">2023-02-27T19:36:26Z</dcterms:modified>
</cp:coreProperties>
</file>