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1"/>
  </p:notesMasterIdLst>
  <p:handoutMasterIdLst>
    <p:handoutMasterId r:id="rId72"/>
  </p:handoutMasterIdLst>
  <p:sldIdLst>
    <p:sldId id="517" r:id="rId2"/>
    <p:sldId id="25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60" r:id="rId26"/>
    <p:sldId id="484" r:id="rId27"/>
    <p:sldId id="485" r:id="rId28"/>
    <p:sldId id="486" r:id="rId29"/>
    <p:sldId id="487" r:id="rId30"/>
    <p:sldId id="488" r:id="rId31"/>
    <p:sldId id="471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2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9" r:id="rId53"/>
    <p:sldId id="350" r:id="rId54"/>
    <p:sldId id="344" r:id="rId55"/>
    <p:sldId id="345" r:id="rId56"/>
    <p:sldId id="346" r:id="rId57"/>
    <p:sldId id="347" r:id="rId58"/>
    <p:sldId id="348" r:id="rId59"/>
    <p:sldId id="351" r:id="rId60"/>
    <p:sldId id="504" r:id="rId61"/>
    <p:sldId id="505" r:id="rId62"/>
    <p:sldId id="506" r:id="rId63"/>
    <p:sldId id="507" r:id="rId64"/>
    <p:sldId id="511" r:id="rId65"/>
    <p:sldId id="512" r:id="rId66"/>
    <p:sldId id="513" r:id="rId67"/>
    <p:sldId id="514" r:id="rId68"/>
    <p:sldId id="515" r:id="rId69"/>
    <p:sldId id="51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08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E906-BE1D-E544-AECB-5C23184F3A7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80E8-F0F7-F247-BE54-A62C7D2D6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34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460DF-EB7B-469A-88A6-9D448ABB3F4B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7892-E758-4CE4-92A4-618DD948D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89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2742-209D-4AD4-BCC0-D744EEC8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B40C-C336-43B4-8A87-78E91DEAD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0F9BE-7EE4-41AE-9D36-3030AC04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1A0B-D5FE-4D4A-A719-AD639C2046F2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B7A5-46F8-40A4-82B6-04878333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F08A-4E85-47CB-AC56-053203DA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A5CF-B6CD-4C88-93D7-3ABF7A66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5C0FC-B2B0-4148-A1BD-38A8D67F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0223-CCC8-489F-BDB1-24CBC0ED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605-D821-1140-885C-55E2B5DD932B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80D4-F616-4B97-9A14-3C343470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3D93-E61C-4206-A227-C476ACB5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4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BEB68-62B8-470C-AE19-868FBB2E3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00CD-54A0-406F-BA0E-61417F4C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1733-86FF-42C7-BE02-C36308FD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2F93-D929-B749-87D6-B06B38682C11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1238-A565-492B-AE8D-5740E31D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2359-3D1A-44AB-B11A-FFDC86CC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5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F563-41BA-4934-90FA-D44B0D7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8FCB-BB80-461A-A0EE-DD05B5FB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5495-1438-4935-AB17-84E4DE45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CA60-F708-384A-B26B-55187A59C32E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1712-21CA-45C1-A1F8-91E2DCED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E83C-34D9-4B18-B1C1-D4E4528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1A64-4DE2-4354-B466-643C1977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15BD-C661-487C-AC09-B37A3ACF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BA56-EF52-4182-9AC3-535F07D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1245-FB1E-DD4B-8ABF-BA899A6DEEE0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EF1A-4522-49B8-B173-4807441D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32FA-87C4-4EBB-AE76-4BF91AD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4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AE21-13C6-446B-AF3F-F96FDE6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E339-3E49-4D2B-BE53-095BA5E2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C131F-A559-4A6F-B802-6B8194664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A92EA-FC68-47AF-B8A5-3B1E4152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7FB4-1145-8243-92DD-789291CDA5ED}" type="datetime1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835A4-E7E9-4AEA-89C8-72D28D50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B176-30BA-4D43-AAE7-FCE3D1EE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8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0AA8-73EC-440F-ADFF-EA50D5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1440-45FF-4488-87BC-F35B827C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7B83-4BF8-4951-9574-A1CD18DC0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8ABF3-3772-4234-89E3-589093FE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8A3C9-D222-460F-9343-56E79B62E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E556A-A164-4F04-8ECD-A8B2A689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F4D-88BF-A041-8D11-3D32EA954CCE}" type="datetime1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F38F5-8E0A-41CB-B48A-80E2AEA1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DAA36-931C-4CC3-BCCF-9D41F67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315B-58AB-473A-AAB2-6ABE409C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9CD0F-8B29-4F0A-848C-8F8A7376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6DDA-91F1-3A4B-85BF-72AD54A02E68}" type="datetime1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270E-ABF7-4C57-88B0-D4A5E33B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1A6B7-0207-49EE-BBDE-A82A2598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E1CFB-D2AF-4959-9D69-11EC019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BD94-2BC3-154B-B820-4D72E3CDEAE7}" type="datetime1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2CEA-7878-4D20-AC9F-2CB3B513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C79B-4BBE-4EC1-936F-F2AA565F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BCAD-58E5-4E36-8B51-1D7C442C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6C6-3C83-4B22-AB72-ED185CC9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3AC60-2D0C-4ECD-ACFC-C8038D150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8922-2E5A-4FF6-9EBB-7F869BDA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69DB-B2BC-6741-BE06-CDA7733D8399}" type="datetime1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A630-E119-4E0B-B7DC-8C7CCF36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7E74E-13CD-4FE7-9281-ECA69C79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0500-7D46-4FE1-BFA8-267D29BF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89865-DC41-4C9A-8FC0-8AC3A422C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7AD87-D6BE-455A-A128-345AA8F6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BD1-7164-4773-82B5-39478DB3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0BCD-4D3A-0C4C-A4CD-FFD524D1E0AD}" type="datetime1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760A-5271-4174-A87B-587A1059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756A-85CD-4B73-ACD9-C849994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0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DD19B-906E-495E-B8BB-00BF7DF0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0EEB-380A-4F51-A933-D1276FE8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A79F-B718-424B-99D1-6C67CD7AE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ABE6-DC73-CE4B-A25F-8E689D4F5342}" type="datetime1">
              <a:rPr lang="en-IN" smtClean="0"/>
              <a:t>18-08-2023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EE9C-9259-433C-8C3A-B3F770A1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8E49-7C34-491A-B133-778D3DDB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682-54F0-4659-AAA6-5C8D9EC8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6400" y="889000"/>
            <a:ext cx="113792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457189" algn="ctr">
              <a:lnSpc>
                <a:spcPct val="140000"/>
              </a:lnSpc>
              <a:spcAft>
                <a:spcPts val="800"/>
              </a:spcAft>
              <a:defRPr/>
            </a:pPr>
            <a:r>
              <a:rPr lang="en-US" sz="5067" b="1" dirty="0">
                <a:solidFill>
                  <a:srgbClr val="800000"/>
                </a:solidFill>
                <a:cs typeface="Times New Roman" pitchFamily="18" charset="0"/>
              </a:rPr>
              <a:t>Computer Organization and Architecture</a:t>
            </a:r>
          </a:p>
          <a:p>
            <a:pPr marL="457189" indent="-457189" algn="ctr" defTabSz="1219170">
              <a:spcBef>
                <a:spcPct val="20000"/>
              </a:spcBef>
              <a:defRPr/>
            </a:pPr>
            <a:endParaRPr lang="en-US" sz="2667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27200" y="3225800"/>
            <a:ext cx="8534400" cy="2359080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/>
          <a:p>
            <a:pPr algn="ctr" defTabSz="1219170"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sz="2667" b="1" dirty="0">
                <a:solidFill>
                  <a:srgbClr val="000090"/>
                </a:solidFill>
                <a:cs typeface="Arial" pitchFamily="34" charset="0"/>
              </a:rPr>
              <a:t>Prof. Indranil Sengupta</a:t>
            </a:r>
          </a:p>
          <a:p>
            <a:pPr algn="ctr" defTabSz="1219170">
              <a:spcBef>
                <a:spcPct val="20000"/>
              </a:spcBef>
              <a:spcAft>
                <a:spcPts val="2000"/>
              </a:spcAft>
              <a:defRPr/>
            </a:pPr>
            <a:r>
              <a:rPr lang="en-US" sz="2667" b="1" dirty="0">
                <a:solidFill>
                  <a:srgbClr val="000090"/>
                </a:solidFill>
                <a:cs typeface="Arial" pitchFamily="34" charset="0"/>
              </a:rPr>
              <a:t>Dr. </a:t>
            </a:r>
            <a:r>
              <a:rPr lang="en-US" sz="2667" b="1" dirty="0" err="1">
                <a:solidFill>
                  <a:srgbClr val="000090"/>
                </a:solidFill>
                <a:cs typeface="Arial" pitchFamily="34" charset="0"/>
              </a:rPr>
              <a:t>Sarani</a:t>
            </a:r>
            <a:r>
              <a:rPr lang="en-US" sz="2667" b="1" dirty="0">
                <a:solidFill>
                  <a:srgbClr val="000090"/>
                </a:solidFill>
                <a:cs typeface="Arial" pitchFamily="34" charset="0"/>
              </a:rPr>
              <a:t> Bhattacharya</a:t>
            </a:r>
          </a:p>
          <a:p>
            <a:pPr algn="ctr" defTabSz="1219170"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sz="2667" b="1" dirty="0">
                <a:solidFill>
                  <a:srgbClr val="000090"/>
                </a:solidFill>
                <a:cs typeface="Arial" pitchFamily="34" charset="0"/>
              </a:rPr>
              <a:t>Department of Computer Science and Engineering </a:t>
            </a:r>
          </a:p>
          <a:p>
            <a:pPr algn="ctr" defTabSz="1219170"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sz="2667" b="1" dirty="0">
                <a:solidFill>
                  <a:srgbClr val="000090"/>
                </a:solidFill>
                <a:cs typeface="Arial" pitchFamily="34" charset="0"/>
              </a:rPr>
              <a:t>IIT </a:t>
            </a:r>
            <a:r>
              <a:rPr lang="en-US" sz="2667" b="1" dirty="0" err="1">
                <a:solidFill>
                  <a:srgbClr val="000090"/>
                </a:solidFill>
                <a:cs typeface="Arial" pitchFamily="34" charset="0"/>
              </a:rPr>
              <a:t>Kharagpur</a:t>
            </a:r>
            <a:endParaRPr lang="en-US" sz="2667" b="1" dirty="0">
              <a:solidFill>
                <a:srgbClr val="00009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3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30400" y="787400"/>
          <a:ext cx="8183845" cy="4450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 rowSpan="8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16-bit Immediate Operand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</a:t>
                      </a:r>
                      <a:r>
                        <a:rPr lang="en-US" sz="2100" baseline="0" dirty="0"/>
                        <a:t> Immediate Word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ADDIU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Immediate Unsigned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ANDI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AND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LUI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Upper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ORI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OR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SLTI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Set on Less Than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SLTIU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Set on Less Than Immediate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XORI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Exclusive-OR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2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20800" y="685800"/>
          <a:ext cx="8183845" cy="494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 rowSpan="9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3-Operand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</a:t>
                      </a:r>
                      <a:r>
                        <a:rPr lang="en-US" sz="2100" baseline="0" dirty="0"/>
                        <a:t> Word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Unsigned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Logical AND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Logical NOR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Set on Less Than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SLTU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Set on Less Than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SUB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Subtract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SUBU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Subtract Unsigned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XOR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Logical XOR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51778"/>
              </p:ext>
            </p:extLst>
          </p:nvPr>
        </p:nvGraphicFramePr>
        <p:xfrm>
          <a:off x="1399029" y="1255507"/>
          <a:ext cx="9308267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8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Shift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ROTR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Rotate</a:t>
                      </a:r>
                      <a:r>
                        <a:rPr lang="en-US" sz="2100" baseline="0" dirty="0"/>
                        <a:t> Word Right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ROTRV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Rotate</a:t>
                      </a:r>
                      <a:r>
                        <a:rPr lang="en-US" sz="2100" baseline="0" dirty="0"/>
                        <a:t> Word Right Value (Register)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aseline="0" dirty="0"/>
                        <a:t>Shift Word Left Logical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SLLV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aseline="0" dirty="0"/>
                        <a:t>Shift Word Left Logical Value (Register)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aseline="0" dirty="0"/>
                        <a:t>Shift Word Right Arithmetic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SRAV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Shift Word Right Arithmetic Value (Register)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SRL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Shift Word Right Logical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SRLV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Shift Word Right Logical Value (Register)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(c) Multiply and Divide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multiply and divide instructions produce twice as many result bits.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two 32-bit numbers are multiplied, we get a 64-bit product.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After division, we get a 32-bit quotient and a 32-bit remainder.</a:t>
            </a:r>
          </a:p>
          <a:p>
            <a:pPr>
              <a:lnSpc>
                <a:spcPct val="110000"/>
              </a:lnSpc>
            </a:pPr>
            <a:r>
              <a:rPr lang="en-US" dirty="0"/>
              <a:t>Results are produced in the HI and LO register pair.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multiplication, the low half of the product is loaded into LO, while the higher half in HI.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Multiply-Add and Multiply-Subtract produce a 64-bit product, and adds or subtracts the product from the concatenated value of HI and LO.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Divide produces a quotient that is loaded into LO and a remainder that is loaded into HI.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2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Only exception is the MUL instruction, which delivers the lower half of the result directly to a GPR.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Useful is situations where the product is expected to fit in 32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0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28800" y="279401"/>
          <a:ext cx="8229600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2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 rowSpan="13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Multiply and Divide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DIV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Divide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DIVU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Divide Unsigned Word</a:t>
                      </a:r>
                      <a:endParaRPr lang="en-US" sz="19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MADD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and Add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MADDU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and Add Word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MFHI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Move from HI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MFLO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aseline="0" dirty="0"/>
                        <a:t>Move from LO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MSUB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and Subtract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MSUBU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and Subtract Word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MTHI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Move to HI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MTLO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Move to LO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Word to Register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MULT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MULTU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Multiply Unsigned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(d) Jump and 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following types of Jump and Branch instructions are supported by MIPS32.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PC relative conditional branch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16-bit offset is added to PC.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PC-relative unconditional jump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28-bit offset if added to PC.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Absolute (register) unconditional jump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Special Jump instructions that link the return address in R31.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4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28800" y="6858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Unconditional Jump within a 256 MB Region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Jump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Jump and Link</a:t>
                      </a:r>
                      <a:endParaRPr lang="en-US" sz="21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JALX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aseline="0" dirty="0"/>
                        <a:t>Jump and Link Exchange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76167"/>
              </p:ext>
            </p:extLst>
          </p:nvPr>
        </p:nvGraphicFramePr>
        <p:xfrm>
          <a:off x="1828800" y="2921000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Unconditional Jump using Absolute Address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JALR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Jump and Link Register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JR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aseline="0" dirty="0"/>
                        <a:t>Jump Register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28801" y="889000"/>
          <a:ext cx="8635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PC-Relative Conditional Branch Comparing Two Registers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BEQ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on Equal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BNE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on Not Equal</a:t>
                      </a:r>
                      <a:endParaRPr lang="en-US" sz="21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14400" y="2717800"/>
          <a:ext cx="10566400" cy="26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4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rgbClr val="800000"/>
                        </a:solidFill>
                      </a:endParaRPr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PC-Relative Conditional Branch Comparing With Zero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BGEZ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on Greater</a:t>
                      </a:r>
                      <a:r>
                        <a:rPr lang="en-US" sz="2100" baseline="0" dirty="0"/>
                        <a:t> Than or Equal to Zero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BGEZAL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on Greater</a:t>
                      </a:r>
                      <a:r>
                        <a:rPr lang="en-US" sz="2100" baseline="0" dirty="0"/>
                        <a:t> Than or Equal to Zero and Link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BGTZ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on Greater than Zero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BLEZ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on Less Than or Equal to Zero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1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(e) Miscellaneous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These instructions are used for various specific machine control purposes.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They include: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Exception instructions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Conditional MOVE instructions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Prefetch</a:t>
            </a:r>
            <a:r>
              <a:rPr lang="en-US" dirty="0"/>
              <a:t> instructions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NOP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1200" y="3464859"/>
            <a:ext cx="10668000" cy="11833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457189" algn="ctr" defTabSz="1219170">
              <a:spcBef>
                <a:spcPct val="20000"/>
              </a:spcBef>
              <a:defRPr/>
            </a:pPr>
            <a:r>
              <a:rPr lang="en-US" sz="3733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MIPS32 INSTRUCTION SET</a:t>
            </a:r>
            <a:endParaRPr lang="en-US" sz="2667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" y="482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System Call and Breakpoint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BREAK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Breakpoint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SYSCALL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System Call</a:t>
                      </a:r>
                      <a:endParaRPr lang="en-US" sz="21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200" y="2108200"/>
          <a:ext cx="82296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6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rgbClr val="800000"/>
                        </a:solidFill>
                      </a:endParaRPr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Trap-on-Condition Comparing Two Registers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TEQ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Trap in Equal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Trap if Greater Than or Equal</a:t>
                      </a:r>
                      <a:endParaRPr lang="en-US" sz="21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6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TGEU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Trap if Greater Than or Equal</a:t>
                      </a:r>
                      <a:r>
                        <a:rPr lang="en-US" sz="2100" baseline="0" dirty="0"/>
                        <a:t>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TLT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Trap if Less Than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TLTU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Trap if Less Than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TNE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Trap if Not Equal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59200" y="990600"/>
          <a:ext cx="82296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6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rgbClr val="800000"/>
                        </a:solidFill>
                      </a:endParaRPr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Trap-on-Condition Comparing an Immediate Value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TEQI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Trap if Equal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TGEI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Trap if Greater Than or Equal Immediate</a:t>
                      </a:r>
                      <a:endParaRPr lang="en-US" sz="21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6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TGEIU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Trap if Greater Than or Equal Immediate</a:t>
                      </a:r>
                      <a:r>
                        <a:rPr lang="en-US" sz="2100" baseline="0" dirty="0"/>
                        <a:t>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TLTI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Trap if Less Than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TLTIU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Trap if Less Than Immediate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TNEI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/>
                        <a:t>Trap if Not Equal Immediate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30400" y="787400"/>
          <a:ext cx="8229600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 rowSpan="4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rgbClr val="800000"/>
                        </a:solidFill>
                      </a:endParaRPr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Conditional Move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MOVF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Move Conditional on Floating Point False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Move Conditional on Not Zero</a:t>
                      </a:r>
                      <a:endParaRPr lang="en-US" sz="21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Move Conditional on Floating Point True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MOVZ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Move Conditional on Zero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30400" y="3429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>
                          <a:solidFill>
                            <a:srgbClr val="800000"/>
                          </a:solidFill>
                        </a:rPr>
                        <a:t>Prefetch</a:t>
                      </a:r>
                      <a:endParaRPr lang="en-US" sz="2100" b="1" dirty="0">
                        <a:solidFill>
                          <a:srgbClr val="8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PREF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Prefetch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Register+Offset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NOP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 Operation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5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(e) Coprocessor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MIPS architecture defines four coprocessors (designated CP0, CP1, CP2, and CP3).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Coprocessor 0 (CP0) is incorporated on the CPU chip and supports the virtual memory system and exception handling.  CP0 is also referred to as the System Control Coprocessor.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Coprocessor 1 (CP1) is reserved for the floating point coprocessor.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Coprocessor 2 (CP2) is available for specific implementations.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Coprocessor 3 (CP3) is available for future extensions.</a:t>
            </a:r>
          </a:p>
          <a:p>
            <a:pPr>
              <a:lnSpc>
                <a:spcPct val="110000"/>
              </a:lnSpc>
            </a:pPr>
            <a:r>
              <a:rPr lang="en-US" dirty="0"/>
              <a:t>These instructions are not discussed here.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MIPS32 architecture also supports a set of floating-point registers and floating-point instructions.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Shall be discussed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27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1200" y="3566459"/>
            <a:ext cx="10668000" cy="11833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457189" algn="ctr" defTabSz="1219170">
              <a:spcBef>
                <a:spcPct val="20000"/>
              </a:spcBef>
              <a:defRPr/>
            </a:pPr>
            <a:r>
              <a:rPr lang="en-US" sz="3733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MIPS PROGRAMMING EXAMPLES</a:t>
            </a:r>
            <a:endParaRPr lang="en-US" sz="2667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682-54F0-4659-AAA6-5C8D9EC89E6E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Some Examples of MIPS32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1498600"/>
            <a:ext cx="1524000" cy="969665"/>
            <a:chOff x="457200" y="1428750"/>
            <a:chExt cx="1143000" cy="727249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09750"/>
              <a:ext cx="1066800" cy="346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= B + C;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1428750"/>
              <a:ext cx="1143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600" y="3022603"/>
            <a:ext cx="3149600" cy="985223"/>
            <a:chOff x="76200" y="2724150"/>
            <a:chExt cx="2362200" cy="738917"/>
          </a:xfrm>
        </p:grpSpPr>
        <p:sp>
          <p:nvSpPr>
            <p:cNvPr id="7" name="TextBox 6"/>
            <p:cNvSpPr txBox="1"/>
            <p:nvPr/>
          </p:nvSpPr>
          <p:spPr>
            <a:xfrm>
              <a:off x="76200" y="3116818"/>
              <a:ext cx="2362200" cy="346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add 	$s1, $s2, $s3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3600" y="1295402"/>
            <a:ext cx="1930400" cy="1338998"/>
            <a:chOff x="533400" y="1428750"/>
            <a:chExt cx="1447800" cy="1004248"/>
          </a:xfrm>
        </p:grpSpPr>
        <p:sp>
          <p:nvSpPr>
            <p:cNvPr id="12" name="TextBox 11"/>
            <p:cNvSpPr txBox="1"/>
            <p:nvPr/>
          </p:nvSpPr>
          <p:spPr>
            <a:xfrm>
              <a:off x="533400" y="1809750"/>
              <a:ext cx="1447800" cy="623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= B + C – D;</a:t>
              </a:r>
            </a:p>
            <a:p>
              <a:r>
                <a:rPr lang="en-US" sz="2400" dirty="0"/>
                <a:t>E = F + A;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1428750"/>
              <a:ext cx="1143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67200" y="3198336"/>
            <a:ext cx="3149600" cy="1723887"/>
            <a:chOff x="76200" y="2724150"/>
            <a:chExt cx="2362200" cy="1292915"/>
          </a:xfrm>
        </p:grpSpPr>
        <p:sp>
          <p:nvSpPr>
            <p:cNvPr id="15" name="TextBox 14"/>
            <p:cNvSpPr txBox="1"/>
            <p:nvPr/>
          </p:nvSpPr>
          <p:spPr>
            <a:xfrm>
              <a:off x="76200" y="3116818"/>
              <a:ext cx="2362200" cy="900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add 	$t0, $s1, $s2</a:t>
              </a:r>
            </a:p>
            <a:p>
              <a:r>
                <a:rPr lang="en-US" sz="2400" dirty="0"/>
                <a:t>sub	$s0, $t0, $s3</a:t>
              </a:r>
            </a:p>
            <a:p>
              <a:r>
                <a:rPr lang="en-US" sz="2400" dirty="0"/>
                <a:t>add	$s4, $s5, $s0;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8000" y="4343400"/>
            <a:ext cx="22352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 loaded in $s2</a:t>
            </a:r>
          </a:p>
          <a:p>
            <a:r>
              <a:rPr lang="en-US" sz="2400" dirty="0"/>
              <a:t>C loaded in $s3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 $s1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4800" y="2108201"/>
            <a:ext cx="2540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 loaded in $s1 </a:t>
            </a:r>
          </a:p>
          <a:p>
            <a:r>
              <a:rPr lang="en-US" sz="2400" dirty="0"/>
              <a:t>C loaded in $s2</a:t>
            </a:r>
          </a:p>
          <a:p>
            <a:r>
              <a:rPr lang="en-US" sz="2400" dirty="0"/>
              <a:t>D loaded in $s3 </a:t>
            </a:r>
          </a:p>
          <a:p>
            <a:r>
              <a:rPr lang="en-US" sz="2400" dirty="0"/>
              <a:t>F loaded in $s5</a:t>
            </a:r>
          </a:p>
          <a:p>
            <a:r>
              <a:rPr lang="en-US" sz="2400" dirty="0"/>
              <a:t>$t0 is a temporary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/>
              </a:rPr>
              <a:t> $s0;  E  $s4</a:t>
            </a:r>
            <a:endParaRPr lang="en-US" sz="2400" dirty="0"/>
          </a:p>
        </p:txBody>
      </p:sp>
      <p:sp>
        <p:nvSpPr>
          <p:cNvPr id="20" name="Down Arrow 19"/>
          <p:cNvSpPr/>
          <p:nvPr/>
        </p:nvSpPr>
        <p:spPr>
          <a:xfrm>
            <a:off x="1320800" y="2616200"/>
            <a:ext cx="304800" cy="406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Down Arrow 20"/>
          <p:cNvSpPr/>
          <p:nvPr/>
        </p:nvSpPr>
        <p:spPr>
          <a:xfrm>
            <a:off x="5486400" y="2819400"/>
            <a:ext cx="304800" cy="406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522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on LOAD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32000" y="1397000"/>
            <a:ext cx="2438400" cy="969665"/>
            <a:chOff x="228600" y="1428750"/>
            <a:chExt cx="1828800" cy="727249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1809750"/>
              <a:ext cx="1828800" cy="346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A[10] = X – A[12];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1428750"/>
              <a:ext cx="1143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000" y="3299936"/>
            <a:ext cx="3149600" cy="1723887"/>
            <a:chOff x="76200" y="2724150"/>
            <a:chExt cx="2362200" cy="1292915"/>
          </a:xfrm>
        </p:grpSpPr>
        <p:sp>
          <p:nvSpPr>
            <p:cNvPr id="9" name="TextBox 8"/>
            <p:cNvSpPr txBox="1"/>
            <p:nvPr/>
          </p:nvSpPr>
          <p:spPr>
            <a:xfrm>
              <a:off x="76200" y="3116818"/>
              <a:ext cx="2362200" cy="900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lw</a:t>
              </a:r>
              <a:r>
                <a:rPr lang="en-US" sz="2400" dirty="0"/>
                <a:t> 	$t0, 48($s3)</a:t>
              </a:r>
            </a:p>
            <a:p>
              <a:r>
                <a:rPr lang="en-US" sz="2400" dirty="0"/>
                <a:t>sub	$t0, $s2, $t0</a:t>
              </a:r>
            </a:p>
            <a:p>
              <a:r>
                <a:rPr lang="en-US" sz="2400" dirty="0" err="1"/>
                <a:t>sw</a:t>
              </a:r>
              <a:r>
                <a:rPr lang="en-US" sz="2400" dirty="0"/>
                <a:t>	$t0, 40($s3);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3251200" y="2819400"/>
            <a:ext cx="304800" cy="406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604000" y="2006601"/>
            <a:ext cx="3962400" cy="1774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$s3 contains the starting address of the array A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$s2 loaded with 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$t0 is a temporary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000" y="3960178"/>
            <a:ext cx="3962400" cy="1672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Address of A[10] will be $s3+40  (4 bytes per element)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Address of A[12] will be $s3+48</a:t>
            </a:r>
          </a:p>
        </p:txBody>
      </p:sp>
    </p:spTree>
    <p:extLst>
      <p:ext uri="{BB962C8B-B14F-4D97-AF65-F5344CB8AC3E}">
        <p14:creationId xmlns:p14="http://schemas.microsoft.com/office/powerpoint/2010/main" val="16472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on Control Constructs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32000" y="1397000"/>
            <a:ext cx="2641600" cy="969665"/>
            <a:chOff x="228600" y="1428750"/>
            <a:chExt cx="1981200" cy="727249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1809750"/>
              <a:ext cx="1981200" cy="3462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if (x==y)  z = x – y;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1428750"/>
              <a:ext cx="1143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2400" y="3299937"/>
            <a:ext cx="4572000" cy="1723887"/>
            <a:chOff x="-381000" y="2724150"/>
            <a:chExt cx="3429000" cy="1292915"/>
          </a:xfrm>
        </p:grpSpPr>
        <p:sp>
          <p:nvSpPr>
            <p:cNvPr id="9" name="TextBox 8"/>
            <p:cNvSpPr txBox="1"/>
            <p:nvPr/>
          </p:nvSpPr>
          <p:spPr>
            <a:xfrm>
              <a:off x="-381000" y="3116818"/>
              <a:ext cx="3429000" cy="900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</a:t>
              </a:r>
              <a:r>
                <a:rPr lang="en-US" sz="2400" dirty="0" err="1"/>
                <a:t>bne</a:t>
              </a:r>
              <a:r>
                <a:rPr lang="en-US" sz="2400" dirty="0"/>
                <a:t> 	$s0, $s1, Label</a:t>
              </a:r>
            </a:p>
            <a:p>
              <a:r>
                <a:rPr lang="en-US" sz="2400" dirty="0"/>
                <a:t>	sub	$s3, $s0, $s1</a:t>
              </a:r>
            </a:p>
            <a:p>
              <a:r>
                <a:rPr lang="en-US" sz="2400" dirty="0"/>
                <a:t>Label: 	……	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3251200" y="2819400"/>
            <a:ext cx="304800" cy="406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604000" y="2006601"/>
            <a:ext cx="3454400" cy="1405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$s0 loaded with 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$s1 loaded with y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z </a:t>
            </a:r>
            <a:r>
              <a:rPr lang="en-US" sz="2400" dirty="0">
                <a:sym typeface="Wingdings"/>
              </a:rPr>
              <a:t> $s3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1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35200" y="990600"/>
            <a:ext cx="2641600" cy="1338997"/>
            <a:chOff x="228600" y="1428750"/>
            <a:chExt cx="1981200" cy="1004248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1809750"/>
              <a:ext cx="1981200" cy="623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(x != y)  z = x – y;</a:t>
              </a:r>
            </a:p>
            <a:p>
              <a:r>
                <a:rPr lang="en-US" sz="2400" dirty="0"/>
                <a:t>else           z = x + y;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1428750"/>
              <a:ext cx="1143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5600" y="2893536"/>
            <a:ext cx="4572000" cy="2462549"/>
            <a:chOff x="-381000" y="2724150"/>
            <a:chExt cx="3429000" cy="1846912"/>
          </a:xfrm>
        </p:grpSpPr>
        <p:sp>
          <p:nvSpPr>
            <p:cNvPr id="9" name="TextBox 8"/>
            <p:cNvSpPr txBox="1"/>
            <p:nvPr/>
          </p:nvSpPr>
          <p:spPr>
            <a:xfrm>
              <a:off x="-381000" y="3116818"/>
              <a:ext cx="3429000" cy="14542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</a:t>
              </a:r>
              <a:r>
                <a:rPr lang="en-US" sz="2400" dirty="0" err="1"/>
                <a:t>beq</a:t>
              </a:r>
              <a:r>
                <a:rPr lang="en-US" sz="2400" dirty="0"/>
                <a:t> 	$s0, $s1, Lab1</a:t>
              </a:r>
            </a:p>
            <a:p>
              <a:r>
                <a:rPr lang="en-US" sz="2400" dirty="0"/>
                <a:t>	sub	$s3, $s0, $s1</a:t>
              </a:r>
            </a:p>
            <a:p>
              <a:r>
                <a:rPr lang="en-US" sz="2400" dirty="0"/>
                <a:t>	j	Lab2</a:t>
              </a:r>
            </a:p>
            <a:p>
              <a:r>
                <a:rPr lang="en-US" sz="2400" dirty="0"/>
                <a:t>Lab1: 	add	$s3, $s0, $s1</a:t>
              </a:r>
            </a:p>
            <a:p>
              <a:r>
                <a:rPr lang="en-US" sz="2400" dirty="0"/>
                <a:t>Lab2:	….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3454400" y="2413000"/>
            <a:ext cx="304800" cy="406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908800" y="2108201"/>
            <a:ext cx="3454400" cy="1405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$s0 loaded with 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$s1 loaded with y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z </a:t>
            </a:r>
            <a:r>
              <a:rPr lang="en-US" sz="2400" dirty="0">
                <a:sym typeface="Wingdings"/>
              </a:rPr>
              <a:t> $s3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8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1"/>
            <a:ext cx="10972800" cy="5181601"/>
          </a:xfrm>
        </p:spPr>
        <p:txBody>
          <a:bodyPr>
            <a:normAutofit/>
          </a:bodyPr>
          <a:lstStyle/>
          <a:p>
            <a:r>
              <a:rPr lang="en-US" sz="2667" dirty="0"/>
              <a:t>MIPS32 supports a limited set of conditional branch instructions:</a:t>
            </a:r>
          </a:p>
          <a:p>
            <a:pPr marL="609585" lvl="1" indent="0">
              <a:buNone/>
            </a:pPr>
            <a:r>
              <a:rPr lang="en-US" dirty="0"/>
              <a:t>    </a:t>
            </a:r>
            <a:r>
              <a:rPr lang="en-US" dirty="0" err="1"/>
              <a:t>beq</a:t>
            </a:r>
            <a:r>
              <a:rPr lang="en-US" dirty="0"/>
              <a:t>    $s2,Label	// Branch to Label of $s2 = 0</a:t>
            </a:r>
          </a:p>
          <a:p>
            <a:pPr marL="609585" lvl="1" indent="0">
              <a:buNone/>
            </a:pPr>
            <a:r>
              <a:rPr lang="en-US" dirty="0"/>
              <a:t>    </a:t>
            </a:r>
            <a:r>
              <a:rPr lang="en-US" dirty="0" err="1"/>
              <a:t>bne</a:t>
            </a:r>
            <a:r>
              <a:rPr lang="en-US" dirty="0"/>
              <a:t>    $s2,Label	// Branch to Label of $s2 != 0</a:t>
            </a:r>
          </a:p>
          <a:p>
            <a:r>
              <a:rPr lang="en-US" sz="2667" dirty="0"/>
              <a:t>Suppose we need to implement a conditional branch after comparing two registers for less-than or greater than.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1600" y="3632200"/>
            <a:ext cx="2641600" cy="1338997"/>
            <a:chOff x="228600" y="1428750"/>
            <a:chExt cx="1981200" cy="1004248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1809750"/>
              <a:ext cx="1981200" cy="623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(x &lt; y)    z = x – y;</a:t>
              </a:r>
            </a:p>
            <a:p>
              <a:r>
                <a:rPr lang="en-US" sz="2400" dirty="0"/>
                <a:t>else           z = x + y;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1428750"/>
              <a:ext cx="1143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C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9600" y="2921001"/>
            <a:ext cx="4572000" cy="2831882"/>
            <a:chOff x="-381000" y="2724150"/>
            <a:chExt cx="3429000" cy="2123911"/>
          </a:xfrm>
        </p:grpSpPr>
        <p:sp>
          <p:nvSpPr>
            <p:cNvPr id="9" name="TextBox 8"/>
            <p:cNvSpPr txBox="1"/>
            <p:nvPr/>
          </p:nvSpPr>
          <p:spPr>
            <a:xfrm>
              <a:off x="-381000" y="3116818"/>
              <a:ext cx="3429000" cy="173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</a:t>
              </a:r>
              <a:r>
                <a:rPr lang="en-US" sz="2400" dirty="0" err="1"/>
                <a:t>slt</a:t>
              </a:r>
              <a:r>
                <a:rPr lang="en-US" sz="2400" dirty="0"/>
                <a:t>	$t0,$s0,$s1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beq</a:t>
              </a:r>
              <a:r>
                <a:rPr lang="en-US" sz="2400" dirty="0"/>
                <a:t> 	$t0, $zero, Lab1</a:t>
              </a:r>
            </a:p>
            <a:p>
              <a:r>
                <a:rPr lang="en-US" sz="2400" dirty="0"/>
                <a:t>	sub	$s3, $s0, $s1</a:t>
              </a:r>
            </a:p>
            <a:p>
              <a:r>
                <a:rPr lang="en-US" sz="2400" dirty="0"/>
                <a:t>	j	Lab2</a:t>
              </a:r>
            </a:p>
            <a:p>
              <a:r>
                <a:rPr lang="en-US" sz="2400" dirty="0"/>
                <a:t>Lab1: 	add	$s3, $s0, $s1</a:t>
              </a:r>
            </a:p>
            <a:p>
              <a:r>
                <a:rPr lang="en-US" sz="2400" dirty="0"/>
                <a:t>Lab2:	….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36000" y="2921000"/>
            <a:ext cx="251951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Set if less than.</a:t>
            </a:r>
          </a:p>
          <a:p>
            <a:r>
              <a:rPr lang="en-US" sz="2400" dirty="0"/>
              <a:t>If $s0 &lt; $s1, then set $t0=1; else $t0=0.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213600" y="3327400"/>
            <a:ext cx="1320800" cy="4064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MIPS32 instruction can be classified into the following functional groups: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Load and Store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Arithmetic and Logical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Jump and Branch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Miscellaneous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Coprocessor instruction (to activate an auxiliary processor).</a:t>
            </a:r>
          </a:p>
          <a:p>
            <a:r>
              <a:rPr lang="en-US" dirty="0"/>
              <a:t>All instructions are encoded in 32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1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1"/>
            <a:ext cx="10972800" cy="4673600"/>
          </a:xfrm>
        </p:spPr>
        <p:txBody>
          <a:bodyPr>
            <a:normAutofit/>
          </a:bodyPr>
          <a:lstStyle/>
          <a:p>
            <a:r>
              <a:rPr lang="en-US" sz="2667" dirty="0"/>
              <a:t>MIPS32 assemblers supports several pseudo-instructions that are meant for user convenience.</a:t>
            </a:r>
          </a:p>
          <a:p>
            <a:pPr lvl="1"/>
            <a:r>
              <a:rPr lang="en-US" dirty="0"/>
              <a:t>Internally the assembler converts them to valid MIPS32 instructions.</a:t>
            </a:r>
          </a:p>
          <a:p>
            <a:r>
              <a:rPr lang="en-US" sz="2667" dirty="0"/>
              <a:t>Example: The pseudo-instruction branch if less than</a:t>
            </a:r>
          </a:p>
          <a:p>
            <a:pPr marL="0" indent="0">
              <a:buNone/>
            </a:pPr>
            <a:r>
              <a:rPr lang="en-US" sz="2667" dirty="0"/>
              <a:t>             </a:t>
            </a:r>
            <a:r>
              <a:rPr lang="en-US" sz="2667" i="1" dirty="0" err="1">
                <a:solidFill>
                  <a:srgbClr val="800000"/>
                </a:solidFill>
              </a:rPr>
              <a:t>blt</a:t>
            </a:r>
            <a:r>
              <a:rPr lang="en-US" sz="2667" i="1" dirty="0">
                <a:solidFill>
                  <a:srgbClr val="800000"/>
                </a:solidFill>
              </a:rPr>
              <a:t>   $s1, $s2,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35200" y="3614341"/>
            <a:ext cx="4572000" cy="2093218"/>
            <a:chOff x="-381000" y="2724150"/>
            <a:chExt cx="3429000" cy="1569913"/>
          </a:xfrm>
        </p:grpSpPr>
        <p:sp>
          <p:nvSpPr>
            <p:cNvPr id="6" name="TextBox 5"/>
            <p:cNvSpPr txBox="1"/>
            <p:nvPr/>
          </p:nvSpPr>
          <p:spPr>
            <a:xfrm>
              <a:off x="-381000" y="3116818"/>
              <a:ext cx="3429000" cy="11772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</a:t>
              </a:r>
              <a:r>
                <a:rPr lang="en-US" sz="2400" dirty="0" err="1"/>
                <a:t>slt</a:t>
              </a:r>
              <a:r>
                <a:rPr lang="en-US" sz="2400" dirty="0"/>
                <a:t>	$at, $s1, $s2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bne</a:t>
              </a:r>
              <a:r>
                <a:rPr lang="en-US" sz="2400" dirty="0"/>
                <a:t> 	$t0, $zero, Label</a:t>
              </a:r>
            </a:p>
            <a:p>
              <a:r>
                <a:rPr lang="en-US" sz="2400" dirty="0"/>
                <a:t>	….</a:t>
              </a:r>
            </a:p>
            <a:p>
              <a:r>
                <a:rPr lang="en-US" sz="2400" dirty="0"/>
                <a:t>Label:	….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0090"/>
                  </a:solidFill>
                </a:rPr>
                <a:t>MIPS32  Code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21600" y="4038600"/>
            <a:ext cx="3556000" cy="1672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The assembler requires an extra register to do this.</a:t>
            </a:r>
          </a:p>
          <a:p>
            <a:r>
              <a:rPr lang="en-US" sz="2400" dirty="0"/>
              <a:t>The register $at (= R1) is reserved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823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Working with Immediate Values in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Case 1</a:t>
            </a:r>
            <a:r>
              <a:rPr lang="en-US" sz="2800" dirty="0"/>
              <a:t>: Small constants, which can be specified in 16 bits.</a:t>
            </a:r>
          </a:p>
          <a:p>
            <a:pPr lvl="1"/>
            <a:r>
              <a:rPr lang="en-US" sz="2667" dirty="0"/>
              <a:t>Occurs most frequently (about 90% of the time).</a:t>
            </a:r>
          </a:p>
          <a:p>
            <a:pPr lvl="1"/>
            <a:r>
              <a:rPr lang="en-US" sz="2667" dirty="0"/>
              <a:t>Examples:</a:t>
            </a:r>
          </a:p>
          <a:p>
            <a:pPr marL="1219170" lvl="2" indent="0">
              <a:buNone/>
            </a:pPr>
            <a:r>
              <a:rPr lang="en-US" sz="2400" dirty="0"/>
              <a:t>  A = A + 16;      </a:t>
            </a:r>
            <a:r>
              <a:rPr lang="en-US" sz="2400" dirty="0">
                <a:sym typeface="Wingdings"/>
              </a:rPr>
              <a:t>      </a:t>
            </a:r>
            <a:r>
              <a:rPr lang="en-US" sz="2400" dirty="0" err="1">
                <a:sym typeface="Wingdings"/>
              </a:rPr>
              <a:t>addi</a:t>
            </a:r>
            <a:r>
              <a:rPr lang="en-US" sz="2400" dirty="0">
                <a:sym typeface="Wingdings"/>
              </a:rPr>
              <a:t>    $s1, $s1, 16           (A in $s1)</a:t>
            </a:r>
          </a:p>
          <a:p>
            <a:pPr marL="1219170" lvl="2" indent="0">
              <a:buNone/>
            </a:pPr>
            <a:r>
              <a:rPr lang="en-US" sz="2400" dirty="0">
                <a:sym typeface="Wingdings"/>
              </a:rPr>
              <a:t>  X = Y – 1025;        </a:t>
            </a:r>
            <a:r>
              <a:rPr lang="en-US" sz="2400" dirty="0" err="1">
                <a:sym typeface="Wingdings"/>
              </a:rPr>
              <a:t>subi</a:t>
            </a:r>
            <a:r>
              <a:rPr lang="en-US" sz="2400" dirty="0">
                <a:sym typeface="Wingdings"/>
              </a:rPr>
              <a:t>     $s1, $s2, 1025      (X in $s1, Y in $s2)</a:t>
            </a:r>
          </a:p>
          <a:p>
            <a:pPr marL="1219170" lvl="2" indent="0">
              <a:buNone/>
            </a:pPr>
            <a:r>
              <a:rPr lang="en-US" sz="2400" dirty="0">
                <a:sym typeface="Wingdings"/>
              </a:rPr>
              <a:t>  A = 100;                </a:t>
            </a:r>
            <a:r>
              <a:rPr lang="en-US" sz="2400" dirty="0" err="1">
                <a:sym typeface="Wingdings"/>
              </a:rPr>
              <a:t>addi</a:t>
            </a:r>
            <a:r>
              <a:rPr lang="en-US" sz="2400" dirty="0">
                <a:sym typeface="Wingdings"/>
              </a:rPr>
              <a:t>     $s1, $zero, 100    (A in $s1)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91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7401"/>
            <a:ext cx="10972800" cy="5080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Case 2</a:t>
            </a:r>
            <a:r>
              <a:rPr lang="en-US" sz="2800" dirty="0"/>
              <a:t>: Large constants, that require 32 bits to represent.</a:t>
            </a:r>
          </a:p>
          <a:p>
            <a:pPr lvl="1"/>
            <a:r>
              <a:rPr lang="en-US" sz="2667" dirty="0"/>
              <a:t>How to load a large constant in a register?</a:t>
            </a:r>
          </a:p>
          <a:p>
            <a:pPr lvl="1"/>
            <a:r>
              <a:rPr lang="en-US" sz="2667" dirty="0"/>
              <a:t>Requires two instructions.</a:t>
            </a:r>
          </a:p>
          <a:p>
            <a:pPr lvl="2"/>
            <a:r>
              <a:rPr lang="en-US" sz="2400" dirty="0"/>
              <a:t>A “</a:t>
            </a:r>
            <a:r>
              <a:rPr lang="en-US" sz="2400" i="1" dirty="0">
                <a:solidFill>
                  <a:srgbClr val="800000"/>
                </a:solidFill>
              </a:rPr>
              <a:t>Load Upper Immediate</a:t>
            </a:r>
            <a:r>
              <a:rPr lang="en-US" sz="2400" dirty="0"/>
              <a:t>” instruction, that loads a 16-bit number into the upper half of a register (lower bits filled with zeros).</a:t>
            </a:r>
          </a:p>
          <a:p>
            <a:pPr lvl="2"/>
            <a:r>
              <a:rPr lang="en-US" sz="2400" dirty="0"/>
              <a:t>An “</a:t>
            </a:r>
            <a:r>
              <a:rPr lang="en-US" sz="2400" i="1" dirty="0">
                <a:solidFill>
                  <a:srgbClr val="800000"/>
                </a:solidFill>
              </a:rPr>
              <a:t>OR Immediate</a:t>
            </a:r>
            <a:r>
              <a:rPr lang="en-US" sz="2400" dirty="0"/>
              <a:t>” instruction, to insert the lower 16-bits.</a:t>
            </a:r>
          </a:p>
          <a:p>
            <a:pPr lvl="1"/>
            <a:r>
              <a:rPr lang="en-US" sz="2667" dirty="0"/>
              <a:t>Suppose we want to load 0xAAAA3333 into a register $s1.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343401"/>
            <a:ext cx="304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lui</a:t>
            </a:r>
            <a:r>
              <a:rPr lang="en-US" sz="2400" dirty="0"/>
              <a:t>     $s1, 0xAAAA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968558"/>
            <a:ext cx="304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r>
              <a:rPr lang="en-US" sz="2400" dirty="0"/>
              <a:t>     $s1, $s1, 0x3333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84800" y="4343398"/>
            <a:ext cx="5486400" cy="461665"/>
            <a:chOff x="4038600" y="3257550"/>
            <a:chExt cx="4114800" cy="346249"/>
          </a:xfrm>
        </p:grpSpPr>
        <p:sp>
          <p:nvSpPr>
            <p:cNvPr id="7" name="TextBox 6"/>
            <p:cNvSpPr txBox="1"/>
            <p:nvPr/>
          </p:nvSpPr>
          <p:spPr>
            <a:xfrm>
              <a:off x="4038600" y="3257550"/>
              <a:ext cx="2057400" cy="346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1010101010101010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3257550"/>
              <a:ext cx="2057400" cy="346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0000000000000000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84800" y="4952998"/>
            <a:ext cx="5486400" cy="461665"/>
            <a:chOff x="4038600" y="3257550"/>
            <a:chExt cx="4114800" cy="346249"/>
          </a:xfrm>
        </p:grpSpPr>
        <p:sp>
          <p:nvSpPr>
            <p:cNvPr id="11" name="TextBox 10"/>
            <p:cNvSpPr txBox="1"/>
            <p:nvPr/>
          </p:nvSpPr>
          <p:spPr>
            <a:xfrm>
              <a:off x="4038600" y="3257550"/>
              <a:ext cx="2057400" cy="346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1010101010101010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3257550"/>
              <a:ext cx="2057400" cy="346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0011001100110011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9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Other MIPS Pseudo-instructions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9761"/>
              </p:ext>
            </p:extLst>
          </p:nvPr>
        </p:nvGraphicFramePr>
        <p:xfrm>
          <a:off x="1625600" y="1533972"/>
          <a:ext cx="8940800" cy="435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Pseudo-Instruction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Translates</a:t>
                      </a:r>
                      <a:r>
                        <a:rPr lang="en-US" sz="2400" baseline="0" dirty="0"/>
                        <a:t> to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2100" dirty="0" err="1"/>
                        <a:t>blt</a:t>
                      </a:r>
                      <a:r>
                        <a:rPr lang="en-US" sz="2100" dirty="0"/>
                        <a:t>    $1, $2,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slt</a:t>
                      </a:r>
                      <a:r>
                        <a:rPr lang="en-US" sz="2100" dirty="0"/>
                        <a:t>     $at, $1, $2</a:t>
                      </a:r>
                    </a:p>
                    <a:p>
                      <a:r>
                        <a:rPr lang="en-US" sz="2100" dirty="0" err="1"/>
                        <a:t>bne</a:t>
                      </a:r>
                      <a:r>
                        <a:rPr lang="en-US" sz="2100" dirty="0"/>
                        <a:t>   $at, $zero,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if less than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/>
                        <a:t>bgt</a:t>
                      </a:r>
                      <a:r>
                        <a:rPr lang="en-US" sz="2100" dirty="0"/>
                        <a:t>    $1, $2,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sgt</a:t>
                      </a:r>
                      <a:r>
                        <a:rPr lang="en-US" sz="2100" dirty="0"/>
                        <a:t>     $at, $1, $2</a:t>
                      </a:r>
                    </a:p>
                    <a:p>
                      <a:r>
                        <a:rPr lang="en-US" sz="2100" dirty="0" err="1"/>
                        <a:t>bne</a:t>
                      </a:r>
                      <a:r>
                        <a:rPr lang="en-US" sz="2100" dirty="0"/>
                        <a:t>   $at, $zero,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if greater than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/>
                        <a:t>ble</a:t>
                      </a:r>
                      <a:r>
                        <a:rPr lang="en-US" sz="2100" dirty="0"/>
                        <a:t>    $1, $2,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sle</a:t>
                      </a:r>
                      <a:r>
                        <a:rPr lang="en-US" sz="2100" dirty="0"/>
                        <a:t>     $at, $1, $2</a:t>
                      </a:r>
                    </a:p>
                    <a:p>
                      <a:r>
                        <a:rPr lang="en-US" sz="2100" dirty="0" err="1"/>
                        <a:t>bne</a:t>
                      </a:r>
                      <a:r>
                        <a:rPr lang="en-US" sz="2100" dirty="0"/>
                        <a:t>   $at, $zero,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if</a:t>
                      </a:r>
                      <a:r>
                        <a:rPr lang="en-US" sz="2100" baseline="0" dirty="0"/>
                        <a:t> less or equal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/>
                        <a:t>bge</a:t>
                      </a:r>
                      <a:r>
                        <a:rPr lang="en-US" sz="2100" dirty="0"/>
                        <a:t>    $1, $2,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sge</a:t>
                      </a:r>
                      <a:r>
                        <a:rPr lang="en-US" sz="2100" dirty="0"/>
                        <a:t>     $at, $1, $2</a:t>
                      </a:r>
                    </a:p>
                    <a:p>
                      <a:r>
                        <a:rPr lang="en-US" sz="2100" dirty="0" err="1"/>
                        <a:t>bne</a:t>
                      </a:r>
                      <a:r>
                        <a:rPr lang="en-US" sz="2100" dirty="0"/>
                        <a:t>    $at, $zero, 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Branch if greater or equal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li        $1, 0x23ABCD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lui</a:t>
                      </a:r>
                      <a:r>
                        <a:rPr lang="en-US" sz="2100" dirty="0"/>
                        <a:t>       $1,   0x0023</a:t>
                      </a:r>
                    </a:p>
                    <a:p>
                      <a:r>
                        <a:rPr lang="en-US" sz="2100" dirty="0" err="1"/>
                        <a:t>ori</a:t>
                      </a:r>
                      <a:r>
                        <a:rPr lang="en-US" sz="2100" baseline="0" dirty="0"/>
                        <a:t>       $1, $1, 0xABCD</a:t>
                      </a:r>
                      <a:r>
                        <a:rPr lang="en-US" sz="2100" dirty="0"/>
                        <a:t>  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immediate value into a register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2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73895"/>
              </p:ext>
            </p:extLst>
          </p:nvPr>
        </p:nvGraphicFramePr>
        <p:xfrm>
          <a:off x="1320800" y="1105747"/>
          <a:ext cx="9753600" cy="2038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Pseudo-Instruction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Translates</a:t>
                      </a:r>
                      <a:r>
                        <a:rPr lang="en-US" sz="2400" baseline="0" dirty="0"/>
                        <a:t> to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US" sz="2100" dirty="0"/>
                        <a:t>move    $1, $2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   $1, $2, $zero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Move content of one register to another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la           $a0, 0x2B09D5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lui</a:t>
                      </a:r>
                      <a:r>
                        <a:rPr lang="en-US" sz="2100" dirty="0"/>
                        <a:t>       $a0, 0x002B</a:t>
                      </a:r>
                      <a:endParaRPr lang="en-US" sz="2100" baseline="0" dirty="0"/>
                    </a:p>
                    <a:p>
                      <a:r>
                        <a:rPr lang="en-US" sz="2100" baseline="0" dirty="0" err="1"/>
                        <a:t>ori</a:t>
                      </a:r>
                      <a:r>
                        <a:rPr lang="en-US" sz="2100" baseline="0" dirty="0"/>
                        <a:t>       $a0, $a0, l0x09D5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address into a register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026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Simple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6400" y="1736567"/>
            <a:ext cx="3471311" cy="3841959"/>
            <a:chOff x="685800" y="1302425"/>
            <a:chExt cx="2603483" cy="2881470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1302425"/>
              <a:ext cx="2057400" cy="2389242"/>
              <a:chOff x="228600" y="1428750"/>
              <a:chExt cx="2057400" cy="23892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600" y="1809750"/>
                <a:ext cx="2057400" cy="20082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8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swap (</a:t>
                </a:r>
                <a:r>
                  <a:rPr lang="en-US" sz="2400" dirty="0" err="1"/>
                  <a:t>int</a:t>
                </a:r>
                <a:r>
                  <a:rPr lang="en-US" sz="2400" dirty="0"/>
                  <a:t> A[], </a:t>
                </a:r>
                <a:r>
                  <a:rPr lang="en-US" sz="2400" dirty="0" err="1"/>
                  <a:t>int</a:t>
                </a:r>
                <a:r>
                  <a:rPr lang="en-US" sz="2400" dirty="0"/>
                  <a:t> k)</a:t>
                </a:r>
              </a:p>
              <a:p>
                <a:r>
                  <a:rPr lang="en-US" sz="2400" dirty="0"/>
                  <a:t>{</a:t>
                </a:r>
              </a:p>
              <a:p>
                <a:r>
                  <a:rPr lang="en-US" sz="2400" dirty="0"/>
                  <a:t>    </a:t>
                </a:r>
                <a:r>
                  <a:rPr lang="en-US" sz="2400" dirty="0" err="1"/>
                  <a:t>int</a:t>
                </a:r>
                <a:r>
                  <a:rPr lang="en-US" sz="2400" dirty="0"/>
                  <a:t>  temp;</a:t>
                </a:r>
              </a:p>
              <a:p>
                <a:r>
                  <a:rPr lang="en-US" sz="2400" dirty="0"/>
                  <a:t>    temp = A[k];</a:t>
                </a:r>
              </a:p>
              <a:p>
                <a:r>
                  <a:rPr lang="en-US" sz="2400" dirty="0"/>
                  <a:t>    A[k] = A[k+1];</a:t>
                </a:r>
              </a:p>
              <a:p>
                <a:r>
                  <a:rPr lang="en-US" sz="2400" dirty="0"/>
                  <a:t>    A[k+1] = temp;</a:t>
                </a:r>
              </a:p>
              <a:p>
                <a:r>
                  <a:rPr lang="en-US" sz="2400" dirty="0"/>
                  <a:t>}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3400" y="1428750"/>
                <a:ext cx="137160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 Function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8483" y="3837646"/>
              <a:ext cx="25908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90"/>
                  </a:solidFill>
                </a:rPr>
                <a:t>Exchange A[k] and A[k+1]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2800" y="1721009"/>
            <a:ext cx="4572000" cy="3201213"/>
            <a:chOff x="-381000" y="2724150"/>
            <a:chExt cx="3429000" cy="2400910"/>
          </a:xfrm>
        </p:grpSpPr>
        <p:sp>
          <p:nvSpPr>
            <p:cNvPr id="12" name="TextBox 11"/>
            <p:cNvSpPr txBox="1"/>
            <p:nvPr/>
          </p:nvSpPr>
          <p:spPr>
            <a:xfrm>
              <a:off x="-381000" y="3116818"/>
              <a:ext cx="3429000" cy="20082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swap:	</a:t>
              </a:r>
              <a:r>
                <a:rPr lang="en-US" sz="2400" dirty="0" err="1"/>
                <a:t>muli</a:t>
              </a:r>
              <a:r>
                <a:rPr lang="en-US" sz="2400" dirty="0"/>
                <a:t> 	$t0, $s0, 4</a:t>
              </a:r>
            </a:p>
            <a:p>
              <a:r>
                <a:rPr lang="en-US" sz="2400" dirty="0"/>
                <a:t>	add	$t0, $s1, $t0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lw</a:t>
              </a:r>
              <a:r>
                <a:rPr lang="en-US" sz="2400" dirty="0"/>
                <a:t>	$t1, 0($t0)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lw</a:t>
              </a:r>
              <a:r>
                <a:rPr lang="en-US" sz="2400" dirty="0"/>
                <a:t>	$t2, 4($t0)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sw</a:t>
              </a:r>
              <a:r>
                <a:rPr lang="en-US" sz="2400" dirty="0"/>
                <a:t>	$t2, 0($t0)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sw</a:t>
              </a:r>
              <a:r>
                <a:rPr lang="en-US" sz="2400" dirty="0"/>
                <a:t>	$t1, 4($t0)</a:t>
              </a:r>
            </a:p>
            <a:p>
              <a:r>
                <a:rPr lang="en-US" sz="2400" dirty="0"/>
                <a:t>	</a:t>
              </a:r>
              <a:r>
                <a:rPr lang="en-US" sz="2400" dirty="0" err="1"/>
                <a:t>jr</a:t>
              </a:r>
              <a:r>
                <a:rPr lang="en-US" sz="2400" dirty="0"/>
                <a:t>	$</a:t>
              </a:r>
              <a:r>
                <a:rPr lang="en-US" sz="2400" dirty="0" err="1"/>
                <a:t>ra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" y="2724150"/>
              <a:ext cx="1600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MIPS32  Code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26400" y="2616201"/>
            <a:ext cx="4064000" cy="1774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$s0 loaded with index k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$s1 loaded with base address of A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Address of A[k] = $s1 + 4 * $s0</a:t>
            </a:r>
          </a:p>
        </p:txBody>
      </p:sp>
    </p:spTree>
    <p:extLst>
      <p:ext uri="{BB962C8B-B14F-4D97-AF65-F5344CB8AC3E}">
        <p14:creationId xmlns:p14="http://schemas.microsoft.com/office/powerpoint/2010/main" val="19266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MIPS32 instructions can be classified into three groups in terms of instruction encoding.</a:t>
            </a:r>
          </a:p>
          <a:p>
            <a:pPr lvl="1"/>
            <a:r>
              <a:rPr lang="en-US" dirty="0"/>
              <a:t>R-type (Register), I-type (Immediate), and J-type (Jump).</a:t>
            </a:r>
          </a:p>
          <a:p>
            <a:pPr lvl="1"/>
            <a:r>
              <a:rPr lang="en-US" dirty="0"/>
              <a:t>In an instruction encoding, the 32 bits of the instruction are divided into several fields of fixed widths.</a:t>
            </a:r>
          </a:p>
          <a:p>
            <a:pPr lvl="1"/>
            <a:r>
              <a:rPr lang="en-US" dirty="0"/>
              <a:t>All instructions may not use all the fields.</a:t>
            </a:r>
          </a:p>
          <a:p>
            <a:r>
              <a:rPr lang="en-US" dirty="0"/>
              <a:t>Since the relative positions of some of the fields are same across instructions, instruction decoding becomes very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9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(a) R-type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 an instruction can use up to three register operands.</a:t>
            </a:r>
          </a:p>
          <a:p>
            <a:pPr lvl="1"/>
            <a:r>
              <a:rPr lang="en-US"/>
              <a:t>Two source and one destination.</a:t>
            </a:r>
          </a:p>
          <a:p>
            <a:r>
              <a:rPr lang="en-US"/>
              <a:t>In addition, for shift instructions, the number of bits to shift can also be 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743200" y="3632200"/>
            <a:ext cx="6604000" cy="914400"/>
            <a:chOff x="2057400" y="2724150"/>
            <a:chExt cx="4953000" cy="685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opcode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rs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00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rd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38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62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shamt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244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funct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4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9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6800" y="2724150"/>
              <a:ext cx="5334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198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20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5599" y="4953001"/>
            <a:ext cx="141514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6-bit </a:t>
            </a:r>
            <a:r>
              <a:rPr lang="en-US" sz="2133" i="1" dirty="0" err="1">
                <a:solidFill>
                  <a:srgbClr val="000090"/>
                </a:solidFill>
              </a:rPr>
              <a:t>opcode</a:t>
            </a:r>
            <a:endParaRPr lang="en-US" sz="2133" i="1" dirty="0">
              <a:solidFill>
                <a:srgbClr val="00009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0" y="4953000"/>
            <a:ext cx="1524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Source register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4953000"/>
            <a:ext cx="1524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Source register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4400" y="4953000"/>
            <a:ext cx="1524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Destination register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16800" y="4953000"/>
            <a:ext cx="11176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Shift amount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36000" y="4953000"/>
            <a:ext cx="27432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 err="1">
                <a:solidFill>
                  <a:srgbClr val="000090"/>
                </a:solidFill>
              </a:rPr>
              <a:t>Opcode</a:t>
            </a:r>
            <a:r>
              <a:rPr lang="en-US" sz="2133" i="1" dirty="0">
                <a:solidFill>
                  <a:srgbClr val="000090"/>
                </a:solidFill>
              </a:rPr>
              <a:t> extension (additional functions)</a:t>
            </a:r>
          </a:p>
        </p:txBody>
      </p:sp>
      <p:cxnSp>
        <p:nvCxnSpPr>
          <p:cNvPr id="33" name="Straight Arrow Connector 32"/>
          <p:cNvCxnSpPr>
            <a:stCxn id="25" idx="0"/>
          </p:cNvCxnSpPr>
          <p:nvPr/>
        </p:nvCxnSpPr>
        <p:spPr>
          <a:xfrm flipV="1">
            <a:off x="2333171" y="4648200"/>
            <a:ext cx="511629" cy="3048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</p:cNvCxnSpPr>
          <p:nvPr/>
        </p:nvCxnSpPr>
        <p:spPr>
          <a:xfrm flipV="1">
            <a:off x="3708400" y="4648200"/>
            <a:ext cx="5588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  <a:endCxn id="8" idx="2"/>
          </p:cNvCxnSpPr>
          <p:nvPr/>
        </p:nvCxnSpPr>
        <p:spPr>
          <a:xfrm flipV="1">
            <a:off x="5334000" y="4546600"/>
            <a:ext cx="152400" cy="4064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0"/>
          </p:cNvCxnSpPr>
          <p:nvPr/>
        </p:nvCxnSpPr>
        <p:spPr>
          <a:xfrm flipH="1" flipV="1">
            <a:off x="6502400" y="4648200"/>
            <a:ext cx="2540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0"/>
          </p:cNvCxnSpPr>
          <p:nvPr/>
        </p:nvCxnSpPr>
        <p:spPr>
          <a:xfrm flipH="1" flipV="1">
            <a:off x="7518400" y="4648200"/>
            <a:ext cx="4572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9042400" y="4648200"/>
            <a:ext cx="6096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7401"/>
            <a:ext cx="10972800" cy="5338764"/>
          </a:xfrm>
        </p:spPr>
        <p:txBody>
          <a:bodyPr>
            <a:normAutofit/>
          </a:bodyPr>
          <a:lstStyle/>
          <a:p>
            <a:r>
              <a:rPr lang="en-US" sz="2667" dirty="0"/>
              <a:t>Examples of R-type instructions:</a:t>
            </a:r>
          </a:p>
          <a:p>
            <a:pPr marL="609585" lvl="1" indent="0">
              <a:buNone/>
            </a:pPr>
            <a:r>
              <a:rPr lang="en-US" dirty="0"/>
              <a:t>  	</a:t>
            </a:r>
            <a:r>
              <a:rPr lang="en-US" sz="2400" dirty="0"/>
              <a:t>add	$s1, $s2, $s3</a:t>
            </a:r>
          </a:p>
          <a:p>
            <a:pPr marL="609585" lvl="1" indent="0">
              <a:buNone/>
            </a:pPr>
            <a:r>
              <a:rPr lang="en-US" sz="2400" dirty="0"/>
              <a:t>	sub	$t1, $s3, $s4</a:t>
            </a:r>
          </a:p>
          <a:p>
            <a:pPr marL="609585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sll</a:t>
            </a:r>
            <a:r>
              <a:rPr lang="en-US" sz="2400" dirty="0"/>
              <a:t>	$s1, $s2, 5	// shift left $s2 by 5 places, and store in $s1</a:t>
            </a:r>
          </a:p>
          <a:p>
            <a:pPr lvl="1"/>
            <a:endParaRPr lang="en-US" sz="2133" dirty="0"/>
          </a:p>
          <a:p>
            <a:pPr marL="457189" lvl="1" indent="-457189"/>
            <a:r>
              <a:rPr lang="en-US" sz="2667" dirty="0"/>
              <a:t>An example instruction encoding:    </a:t>
            </a:r>
            <a:r>
              <a:rPr lang="en-US" sz="2400" i="1" dirty="0">
                <a:solidFill>
                  <a:srgbClr val="800000"/>
                </a:solidFill>
              </a:rPr>
              <a:t>add    $t1, $s1, $s2</a:t>
            </a:r>
          </a:p>
          <a:p>
            <a:pPr marL="990575" lvl="2" indent="-457189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Recall:  $t1 is R9, $s1 is R17, and $s2 is R18.</a:t>
            </a:r>
          </a:p>
          <a:p>
            <a:pPr marL="990575" lvl="2" indent="-457189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“add”,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opcode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000000,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100000,</a:t>
            </a:r>
          </a:p>
          <a:p>
            <a:pPr marL="0" indent="0">
              <a:buNone/>
            </a:pPr>
            <a:r>
              <a:rPr lang="en-US" sz="2667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25600" y="4546600"/>
            <a:ext cx="6604000" cy="914400"/>
            <a:chOff x="2057400" y="2724150"/>
            <a:chExt cx="4953000" cy="6858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000000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76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10001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0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01001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38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10010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962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00000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244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100000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9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6800" y="2724150"/>
              <a:ext cx="5334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81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98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2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3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7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(b) I-type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a 16-bit immediate data field.</a:t>
            </a:r>
          </a:p>
          <a:p>
            <a:r>
              <a:rPr lang="en-US"/>
              <a:t>Supports one source and one destination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3200" y="3225800"/>
            <a:ext cx="6604000" cy="914400"/>
            <a:chOff x="2057400" y="2724150"/>
            <a:chExt cx="4953000" cy="6858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opcode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76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rs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0400" y="3181350"/>
                <a:ext cx="2438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Immediate Data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38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9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2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3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20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5599" y="4546601"/>
            <a:ext cx="141514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6-bit </a:t>
            </a:r>
            <a:r>
              <a:rPr lang="en-US" sz="2133" i="1" dirty="0" err="1">
                <a:solidFill>
                  <a:srgbClr val="000090"/>
                </a:solidFill>
              </a:rPr>
              <a:t>opcode</a:t>
            </a:r>
            <a:endParaRPr lang="en-US" sz="2133" i="1" dirty="0">
              <a:solidFill>
                <a:srgbClr val="00009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0" y="4546600"/>
            <a:ext cx="1524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Source register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4546600"/>
            <a:ext cx="1524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 err="1">
                <a:solidFill>
                  <a:srgbClr val="000090"/>
                </a:solidFill>
              </a:rPr>
              <a:t>Destinationregister</a:t>
            </a:r>
            <a:r>
              <a:rPr lang="en-US" sz="2133" i="1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16800" y="4546600"/>
            <a:ext cx="1422400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16-bit immediate data</a:t>
            </a:r>
          </a:p>
        </p:txBody>
      </p:sp>
      <p:cxnSp>
        <p:nvCxnSpPr>
          <p:cNvPr id="31" name="Straight Arrow Connector 30"/>
          <p:cNvCxnSpPr>
            <a:stCxn id="25" idx="0"/>
          </p:cNvCxnSpPr>
          <p:nvPr/>
        </p:nvCxnSpPr>
        <p:spPr>
          <a:xfrm flipV="1">
            <a:off x="2333171" y="4241800"/>
            <a:ext cx="511629" cy="3048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</p:cNvCxnSpPr>
          <p:nvPr/>
        </p:nvCxnSpPr>
        <p:spPr>
          <a:xfrm flipV="1">
            <a:off x="3708400" y="4241800"/>
            <a:ext cx="5588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V="1">
            <a:off x="5334000" y="4140200"/>
            <a:ext cx="152400" cy="4064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</p:cNvCxnSpPr>
          <p:nvPr/>
        </p:nvCxnSpPr>
        <p:spPr>
          <a:xfrm flipH="1" flipV="1">
            <a:off x="7518400" y="4241800"/>
            <a:ext cx="6096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416"/>
          </a:xfrm>
        </p:spPr>
        <p:txBody>
          <a:bodyPr>
            <a:normAutofit/>
          </a:bodyPr>
          <a:lstStyle/>
          <a:p>
            <a:r>
              <a:rPr lang="en-US" b="1" dirty="0"/>
              <a:t>Alignment of Words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99" y="1600202"/>
            <a:ext cx="5424364" cy="4267199"/>
          </a:xfrm>
        </p:spPr>
        <p:txBody>
          <a:bodyPr>
            <a:normAutofit/>
          </a:bodyPr>
          <a:lstStyle/>
          <a:p>
            <a:pPr marL="241294" indent="-241294"/>
            <a:r>
              <a:rPr lang="en-US" dirty="0"/>
              <a:t>MIPS requires that all words must be aligned in memory to word boundaries.</a:t>
            </a:r>
          </a:p>
          <a:p>
            <a:pPr marL="713300" lvl="1" indent="-355591"/>
            <a:r>
              <a:rPr lang="en-US" dirty="0"/>
              <a:t>Must start from an address that is some power of 4.</a:t>
            </a:r>
          </a:p>
          <a:p>
            <a:pPr marL="713300" lvl="1" indent="-355591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Last two bits of the address must be 00.</a:t>
            </a:r>
          </a:p>
          <a:p>
            <a:pPr marL="241294" indent="-241294"/>
            <a:r>
              <a:rPr lang="en-US" dirty="0"/>
              <a:t>Allows a word to be fetched in a single cycle.</a:t>
            </a:r>
          </a:p>
          <a:p>
            <a:pPr marL="713300" lvl="1" indent="-355591"/>
            <a:r>
              <a:rPr lang="en-US" dirty="0"/>
              <a:t>Misaligned words may require two cycles.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400800" y="1193801"/>
            <a:ext cx="5486400" cy="3962400"/>
            <a:chOff x="4800600" y="895350"/>
            <a:chExt cx="4114800" cy="2971800"/>
          </a:xfrm>
        </p:grpSpPr>
        <p:sp>
          <p:nvSpPr>
            <p:cNvPr id="31" name="Rectangle 30"/>
            <p:cNvSpPr/>
            <p:nvPr/>
          </p:nvSpPr>
          <p:spPr>
            <a:xfrm>
              <a:off x="5867400" y="1276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1276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91400" y="1276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53400" y="1276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67400" y="1657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0" y="1657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91400" y="1657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53400" y="1657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67400" y="2038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29400" y="2038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91400" y="2038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53400" y="2038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2419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9400" y="2419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91400" y="2419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153400" y="2419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2800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629400" y="2800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2800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153400" y="2800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67400" y="3181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29400" y="3181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91400" y="3181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153400" y="3181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7400" y="3562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29400" y="3562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91400" y="3562350"/>
              <a:ext cx="762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w4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53400" y="3562350"/>
              <a:ext cx="7620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00600" y="1200150"/>
              <a:ext cx="9144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0000H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76800" y="1581150"/>
              <a:ext cx="838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0004H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76800" y="1973818"/>
              <a:ext cx="838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0008H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2354818"/>
              <a:ext cx="838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000CH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76800" y="2735818"/>
              <a:ext cx="838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0010H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3116818"/>
              <a:ext cx="9144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0014H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76800" y="3497818"/>
              <a:ext cx="8382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0018H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895350"/>
              <a:ext cx="10668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800000"/>
                  </a:solidFill>
                </a:rPr>
                <a:t>Address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4000" y="5257801"/>
            <a:ext cx="5181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w1 is aligned, but w2, w3, w4 are not</a:t>
            </a:r>
          </a:p>
        </p:txBody>
      </p:sp>
    </p:spTree>
    <p:extLst>
      <p:ext uri="{BB962C8B-B14F-4D97-AF65-F5344CB8AC3E}">
        <p14:creationId xmlns:p14="http://schemas.microsoft.com/office/powerpoint/2010/main" val="28963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4201"/>
            <a:ext cx="11480800" cy="5541964"/>
          </a:xfrm>
        </p:spPr>
        <p:txBody>
          <a:bodyPr>
            <a:normAutofit/>
          </a:bodyPr>
          <a:lstStyle/>
          <a:p>
            <a:r>
              <a:rPr lang="en-US" sz="2667" dirty="0"/>
              <a:t>Examples of I-type instructions:</a:t>
            </a:r>
          </a:p>
          <a:p>
            <a:pPr marL="609585" lvl="1" indent="0">
              <a:buNone/>
            </a:pPr>
            <a:r>
              <a:rPr lang="en-US" dirty="0"/>
              <a:t>  </a:t>
            </a:r>
            <a:r>
              <a:rPr lang="en-US" sz="2400" dirty="0"/>
              <a:t>	</a:t>
            </a:r>
            <a:r>
              <a:rPr lang="en-US" sz="2400" dirty="0" err="1"/>
              <a:t>lw</a:t>
            </a:r>
            <a:r>
              <a:rPr lang="en-US" sz="2400" dirty="0"/>
              <a:t>	$s1, 50($s5)</a:t>
            </a:r>
          </a:p>
          <a:p>
            <a:pPr marL="609585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sw</a:t>
            </a:r>
            <a:r>
              <a:rPr lang="en-US" sz="2400" dirty="0"/>
              <a:t>	$t1, 100($s1)</a:t>
            </a:r>
          </a:p>
          <a:p>
            <a:pPr marL="609585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addi</a:t>
            </a:r>
            <a:r>
              <a:rPr lang="en-US" sz="2400" dirty="0"/>
              <a:t>	$t0, $s1, 188</a:t>
            </a:r>
          </a:p>
          <a:p>
            <a:pPr marL="609585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beq</a:t>
            </a:r>
            <a:r>
              <a:rPr lang="en-US" sz="2400" dirty="0"/>
              <a:t>	$s1, $s2, Label	      // Label is encoded as a 16-bit offset relative to PC</a:t>
            </a:r>
          </a:p>
          <a:p>
            <a:pPr marL="609585" lvl="1" indent="0"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bne</a:t>
            </a:r>
            <a:r>
              <a:rPr lang="en-US" sz="2400" dirty="0"/>
              <a:t>	$s3, $zero, Label</a:t>
            </a:r>
          </a:p>
          <a:p>
            <a:pPr marL="457189" lvl="1" indent="-457189"/>
            <a:r>
              <a:rPr lang="en-US" sz="2667" dirty="0"/>
              <a:t>An example instruction encoding:    </a:t>
            </a:r>
            <a:r>
              <a:rPr lang="en-US" sz="2400" i="1" dirty="0" err="1">
                <a:solidFill>
                  <a:srgbClr val="800000"/>
                </a:solidFill>
              </a:rPr>
              <a:t>lw</a:t>
            </a:r>
            <a:r>
              <a:rPr lang="en-US" sz="2400" i="1" dirty="0">
                <a:solidFill>
                  <a:srgbClr val="800000"/>
                </a:solidFill>
              </a:rPr>
              <a:t>    $t1, 48($s1)</a:t>
            </a:r>
          </a:p>
          <a:p>
            <a:pPr marL="990575" lvl="2" indent="-457189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Recall:  $t1 is R9, $s1 is R17.</a:t>
            </a:r>
          </a:p>
          <a:p>
            <a:pPr marL="990575" lvl="2" indent="-457189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opcode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100011.</a:t>
            </a:r>
          </a:p>
          <a:p>
            <a:pPr marL="0" indent="0">
              <a:buNone/>
            </a:pPr>
            <a:r>
              <a:rPr lang="en-US" sz="2667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25600" y="4749800"/>
            <a:ext cx="6604000" cy="914400"/>
            <a:chOff x="2057400" y="2724150"/>
            <a:chExt cx="4953000" cy="6858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100011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76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10001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38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01001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00400" y="3181350"/>
                <a:ext cx="2438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0000000000110000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9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2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3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(c) J-type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 26-bit jump address field.</a:t>
            </a:r>
          </a:p>
          <a:p>
            <a:pPr lvl="1"/>
            <a:r>
              <a:rPr lang="en-US" dirty="0"/>
              <a:t>Extended to 28 bits by padding two 0’s on the right.</a:t>
            </a:r>
          </a:p>
          <a:p>
            <a:r>
              <a:rPr lang="en-US" dirty="0"/>
              <a:t>Example:	</a:t>
            </a:r>
            <a:r>
              <a:rPr lang="en-US" i="1" dirty="0">
                <a:solidFill>
                  <a:srgbClr val="800000"/>
                </a:solidFill>
              </a:rPr>
              <a:t>j   Label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3200" y="3225800"/>
            <a:ext cx="6604000" cy="914400"/>
            <a:chOff x="2057400" y="2724150"/>
            <a:chExt cx="4953000" cy="6858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opcode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76400" y="3181350"/>
                <a:ext cx="3962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Immediate 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5599" y="4546601"/>
            <a:ext cx="141514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6-bit </a:t>
            </a:r>
            <a:r>
              <a:rPr lang="en-US" sz="2133" i="1" dirty="0" err="1">
                <a:solidFill>
                  <a:srgbClr val="000090"/>
                </a:solidFill>
              </a:rPr>
              <a:t>opcode</a:t>
            </a:r>
            <a:endParaRPr lang="en-US" sz="2133" i="1" dirty="0">
              <a:solidFill>
                <a:srgbClr val="00009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4800" y="4546600"/>
            <a:ext cx="17272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rgbClr val="000090"/>
                </a:solidFill>
              </a:rPr>
              <a:t>26-bit jump address</a:t>
            </a:r>
          </a:p>
        </p:txBody>
      </p:sp>
      <p:cxnSp>
        <p:nvCxnSpPr>
          <p:cNvPr id="31" name="Straight Arrow Connector 30"/>
          <p:cNvCxnSpPr>
            <a:stCxn id="25" idx="0"/>
          </p:cNvCxnSpPr>
          <p:nvPr/>
        </p:nvCxnSpPr>
        <p:spPr>
          <a:xfrm flipV="1">
            <a:off x="2333171" y="4241800"/>
            <a:ext cx="511629" cy="3048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</p:cNvCxnSpPr>
          <p:nvPr/>
        </p:nvCxnSpPr>
        <p:spPr>
          <a:xfrm flipV="1">
            <a:off x="6248400" y="4241800"/>
            <a:ext cx="508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55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4978400" cy="1143000"/>
          </a:xfrm>
        </p:spPr>
        <p:txBody>
          <a:bodyPr>
            <a:normAutofit/>
          </a:bodyPr>
          <a:lstStyle/>
          <a:p>
            <a:r>
              <a:rPr lang="en-US" b="1" dirty="0"/>
              <a:t>A Quick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2616200"/>
            <a:ext cx="6604000" cy="914400"/>
            <a:chOff x="2057400" y="2724150"/>
            <a:chExt cx="4953000" cy="685800"/>
          </a:xfrm>
        </p:grpSpPr>
        <p:grpSp>
          <p:nvGrpSpPr>
            <p:cNvPr id="26" name="Group 25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opcode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76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rs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0400" y="3181350"/>
                <a:ext cx="2438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Immediate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438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4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9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3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9200" y="1498600"/>
            <a:ext cx="6604000" cy="914400"/>
            <a:chOff x="2057400" y="2724150"/>
            <a:chExt cx="4953000" cy="6858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opcode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676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rs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00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rd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38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rt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2400" y="3181350"/>
                <a:ext cx="7620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shamt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244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funct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4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9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800" y="2724150"/>
              <a:ext cx="5334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81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6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198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19200" y="3733800"/>
            <a:ext cx="6604000" cy="914400"/>
            <a:chOff x="2057400" y="2724150"/>
            <a:chExt cx="4953000" cy="685800"/>
          </a:xfrm>
        </p:grpSpPr>
        <p:grpSp>
          <p:nvGrpSpPr>
            <p:cNvPr id="60" name="Group 59"/>
            <p:cNvGrpSpPr/>
            <p:nvPr/>
          </p:nvGrpSpPr>
          <p:grpSpPr>
            <a:xfrm>
              <a:off x="2057400" y="3028950"/>
              <a:ext cx="4876800" cy="381000"/>
              <a:chOff x="762000" y="3181350"/>
              <a:chExt cx="48768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762000" y="3181350"/>
                <a:ext cx="914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 err="1">
                    <a:solidFill>
                      <a:srgbClr val="000090"/>
                    </a:solidFill>
                  </a:rPr>
                  <a:t>opcode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676400" y="3181350"/>
                <a:ext cx="39624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Immediate Data</a:t>
                </a: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629400" y="2724150"/>
              <a:ext cx="3810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4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31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95600" y="2724150"/>
              <a:ext cx="45720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25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0" y="19050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R-type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2936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I-type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40541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J-type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26400" y="562054"/>
            <a:ext cx="3962400" cy="4360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43411" indent="-243411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Some instructions require two register operands </a:t>
            </a:r>
            <a:r>
              <a:rPr lang="en-US" sz="2400" i="1" dirty="0" err="1">
                <a:solidFill>
                  <a:srgbClr val="800000"/>
                </a:solidFill>
              </a:rPr>
              <a:t>rs</a:t>
            </a:r>
            <a:r>
              <a:rPr lang="en-US" sz="2400" dirty="0"/>
              <a:t> &amp; </a:t>
            </a:r>
            <a:r>
              <a:rPr lang="en-US" sz="2400" i="1" dirty="0" err="1">
                <a:solidFill>
                  <a:srgbClr val="800000"/>
                </a:solidFill>
              </a:rPr>
              <a:t>rt</a:t>
            </a:r>
            <a:r>
              <a:rPr lang="en-US" sz="2400" dirty="0"/>
              <a:t> as input, while some require only </a:t>
            </a:r>
            <a:r>
              <a:rPr lang="en-US" sz="2400" i="1" dirty="0" err="1">
                <a:solidFill>
                  <a:srgbClr val="800000"/>
                </a:solidFill>
              </a:rPr>
              <a:t>rs</a:t>
            </a:r>
            <a:r>
              <a:rPr lang="en-US" sz="2400" dirty="0"/>
              <a:t>.</a:t>
            </a:r>
          </a:p>
          <a:p>
            <a:pPr marL="243411" indent="-243411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Gets known only after instruction is decoded. </a:t>
            </a:r>
          </a:p>
          <a:p>
            <a:pPr marL="243411" indent="-243411">
              <a:buFont typeface="Arial"/>
              <a:buChar char="•"/>
            </a:pPr>
            <a:r>
              <a:rPr lang="en-US" sz="2400" dirty="0"/>
              <a:t>While decoding is going on, we can </a:t>
            </a:r>
            <a:r>
              <a:rPr lang="en-US" sz="2400" dirty="0" err="1"/>
              <a:t>prefetch</a:t>
            </a:r>
            <a:r>
              <a:rPr lang="en-US" sz="2400" dirty="0"/>
              <a:t> the registers in parallel.</a:t>
            </a:r>
          </a:p>
          <a:p>
            <a:pPr marL="852996" lvl="1" indent="-243411">
              <a:buFont typeface="Arial"/>
              <a:buChar char="•"/>
            </a:pPr>
            <a:r>
              <a:rPr lang="en-US" sz="2400" dirty="0"/>
              <a:t>May or may not be required later.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7600" y="5077521"/>
            <a:ext cx="95504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400" dirty="0"/>
              <a:t>Similarly, the 16-bit and 26-bit immediate data are retrieved and sign-extended to 32-bits in case they are required later.</a:t>
            </a:r>
          </a:p>
        </p:txBody>
      </p:sp>
    </p:spTree>
    <p:extLst>
      <p:ext uri="{BB962C8B-B14F-4D97-AF65-F5344CB8AC3E}">
        <p14:creationId xmlns:p14="http://schemas.microsoft.com/office/powerpoint/2010/main" val="20512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Addressing Modes in MIPS32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1379200" cy="4267199"/>
          </a:xfrm>
        </p:spPr>
        <p:txBody>
          <a:bodyPr>
            <a:normAutofit/>
          </a:bodyPr>
          <a:lstStyle/>
          <a:p>
            <a:r>
              <a:rPr lang="en-US" sz="2667" dirty="0"/>
              <a:t>Register addressing		</a:t>
            </a:r>
            <a:r>
              <a:rPr lang="en-US" sz="2667" i="1" dirty="0">
                <a:solidFill>
                  <a:srgbClr val="800000"/>
                </a:solidFill>
              </a:rPr>
              <a:t>add	$s1, $s2, $s3</a:t>
            </a:r>
          </a:p>
          <a:p>
            <a:r>
              <a:rPr lang="en-US" sz="2667" dirty="0"/>
              <a:t>Immediate addressing		</a:t>
            </a:r>
            <a:r>
              <a:rPr lang="en-US" sz="2667" i="1" dirty="0" err="1">
                <a:solidFill>
                  <a:srgbClr val="800000"/>
                </a:solidFill>
              </a:rPr>
              <a:t>addi</a:t>
            </a:r>
            <a:r>
              <a:rPr lang="en-US" sz="2667" i="1" dirty="0">
                <a:solidFill>
                  <a:srgbClr val="800000"/>
                </a:solidFill>
              </a:rPr>
              <a:t>	$s1, $s2, 200</a:t>
            </a:r>
          </a:p>
          <a:p>
            <a:r>
              <a:rPr lang="en-US" sz="2667" dirty="0"/>
              <a:t>Base addressing				</a:t>
            </a:r>
            <a:r>
              <a:rPr lang="en-US" sz="2667" i="1" dirty="0" err="1">
                <a:solidFill>
                  <a:srgbClr val="800000"/>
                </a:solidFill>
              </a:rPr>
              <a:t>lw</a:t>
            </a:r>
            <a:r>
              <a:rPr lang="en-US" sz="2667" i="1" dirty="0">
                <a:solidFill>
                  <a:srgbClr val="800000"/>
                </a:solidFill>
              </a:rPr>
              <a:t>	$s1, 150($s2)</a:t>
            </a:r>
          </a:p>
          <a:p>
            <a:pPr lvl="1"/>
            <a:r>
              <a:rPr lang="en-US" dirty="0"/>
              <a:t>Content of a register is added to a “base” value to get the operand address.</a:t>
            </a:r>
          </a:p>
          <a:p>
            <a:r>
              <a:rPr lang="en-US" sz="2667" dirty="0"/>
              <a:t>PC relative addressing		</a:t>
            </a:r>
            <a:r>
              <a:rPr lang="en-US" sz="2667" i="1" dirty="0" err="1">
                <a:solidFill>
                  <a:srgbClr val="800000"/>
                </a:solidFill>
              </a:rPr>
              <a:t>beq</a:t>
            </a:r>
            <a:r>
              <a:rPr lang="en-US" sz="2667" i="1" dirty="0">
                <a:solidFill>
                  <a:srgbClr val="800000"/>
                </a:solidFill>
              </a:rPr>
              <a:t>	$s1, $s2, Label</a:t>
            </a:r>
          </a:p>
          <a:p>
            <a:pPr lvl="1"/>
            <a:r>
              <a:rPr lang="en-US" dirty="0"/>
              <a:t>16-bit offset is added to PC to get the target address.</a:t>
            </a:r>
          </a:p>
          <a:p>
            <a:r>
              <a:rPr lang="en-US" sz="2667" dirty="0"/>
              <a:t>Pseudo-direct addressing	</a:t>
            </a:r>
            <a:r>
              <a:rPr lang="en-US" sz="2667" i="1" dirty="0">
                <a:solidFill>
                  <a:srgbClr val="800000"/>
                </a:solidFill>
              </a:rPr>
              <a:t>j	Label</a:t>
            </a:r>
          </a:p>
          <a:p>
            <a:pPr lvl="1"/>
            <a:r>
              <a:rPr lang="en-US" dirty="0"/>
              <a:t>26-bit offset if shifted left by 2 bits and then added to PC to get the target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31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44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1600" y="3429000"/>
            <a:ext cx="11887200" cy="11833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457189" algn="ctr" defTabSz="1219170">
              <a:spcBef>
                <a:spcPct val="20000"/>
              </a:spcBef>
              <a:defRPr/>
            </a:pPr>
            <a:r>
              <a:rPr lang="en-US" sz="3733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 AMDAHL’S LAW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97000"/>
            <a:ext cx="3014624" cy="383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200" y="52578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</a:rPr>
              <a:t>Gene Amdahl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701800"/>
            <a:ext cx="7518400" cy="33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294" indent="-241294">
              <a:lnSpc>
                <a:spcPct val="105000"/>
              </a:lnSpc>
              <a:spcAft>
                <a:spcPts val="800"/>
              </a:spcAft>
              <a:buFont typeface="Arial"/>
              <a:buChar char="•"/>
            </a:pPr>
            <a:r>
              <a:rPr lang="en-US" sz="2667" dirty="0"/>
              <a:t>Amdahl’s law was established in 1967 by Gene Amdahl.</a:t>
            </a:r>
          </a:p>
          <a:p>
            <a:pPr marL="241294" indent="-241294">
              <a:lnSpc>
                <a:spcPct val="105000"/>
              </a:lnSpc>
              <a:spcAft>
                <a:spcPts val="800"/>
              </a:spcAft>
              <a:buFont typeface="Arial"/>
              <a:buChar char="•"/>
            </a:pPr>
            <a:r>
              <a:rPr lang="en-US" sz="2667" dirty="0"/>
              <a:t>Basically provides an understanding on scaling, limitations and economics of parallel computing.</a:t>
            </a:r>
          </a:p>
          <a:p>
            <a:pPr marL="241294" indent="-241294">
              <a:lnSpc>
                <a:spcPct val="105000"/>
              </a:lnSpc>
              <a:spcAft>
                <a:spcPts val="800"/>
              </a:spcAft>
              <a:buFont typeface="Arial"/>
              <a:buChar char="•"/>
            </a:pPr>
            <a:r>
              <a:rPr lang="en-US" sz="2667" dirty="0"/>
              <a:t>Forms the basis for quantitative principles in computer system design.</a:t>
            </a:r>
          </a:p>
          <a:p>
            <a:pPr marL="719649" lvl="1" indent="-245527">
              <a:lnSpc>
                <a:spcPct val="105000"/>
              </a:lnSpc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Can be applied to other application domains as well.</a:t>
            </a:r>
          </a:p>
        </p:txBody>
      </p:sp>
    </p:spTree>
    <p:extLst>
      <p:ext uri="{BB962C8B-B14F-4D97-AF65-F5344CB8AC3E}">
        <p14:creationId xmlns:p14="http://schemas.microsoft.com/office/powerpoint/2010/main" val="192671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Amdahl’s Law?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1"/>
            <a:ext cx="11277600" cy="48415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67" dirty="0"/>
              <a:t>It can be used to find the maximum expected improvement of an overall system when only </a:t>
            </a:r>
            <a:r>
              <a:rPr lang="en-US" sz="2667" i="1" dirty="0">
                <a:solidFill>
                  <a:srgbClr val="800000"/>
                </a:solidFill>
              </a:rPr>
              <a:t>part of the system </a:t>
            </a:r>
            <a:r>
              <a:rPr lang="en-US" sz="2667" dirty="0"/>
              <a:t>is improved.</a:t>
            </a:r>
          </a:p>
          <a:p>
            <a:pPr>
              <a:lnSpc>
                <a:spcPct val="110000"/>
              </a:lnSpc>
            </a:pPr>
            <a:r>
              <a:rPr lang="en-US" sz="2667" dirty="0"/>
              <a:t>It basically states that the performance improvement to be gained from using some faster mode of execution is limited by the fraction of the time the faster mode can be used.</a:t>
            </a:r>
          </a:p>
          <a:p>
            <a:pPr>
              <a:lnSpc>
                <a:spcPct val="110000"/>
              </a:lnSpc>
            </a:pPr>
            <a:r>
              <a:rPr lang="en-US" sz="2667" dirty="0"/>
              <a:t>Very useful to check whether any proposed improvement can provide expected return.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Used by computer designers to enhance only those architectural features that result in reasonable performance improvement.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Referred to as </a:t>
            </a:r>
            <a:r>
              <a:rPr lang="en-US" i="1" dirty="0">
                <a:solidFill>
                  <a:srgbClr val="800000"/>
                </a:solidFill>
              </a:rPr>
              <a:t>quantitative principles in design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29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379200" cy="42671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Amdahl’s law demonstrates the </a:t>
            </a:r>
            <a:r>
              <a:rPr lang="en-US" i="1" dirty="0">
                <a:solidFill>
                  <a:srgbClr val="800000"/>
                </a:solidFill>
              </a:rPr>
              <a:t>law of diminishing returns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An 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Suppose we are improving a part of the computer system that affects only 25% of the overall task.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improvement can be </a:t>
            </a:r>
            <a:r>
              <a:rPr lang="en-US" i="1" dirty="0">
                <a:solidFill>
                  <a:srgbClr val="800000"/>
                </a:solidFill>
              </a:rPr>
              <a:t>very little </a:t>
            </a:r>
            <a:r>
              <a:rPr lang="en-US" dirty="0"/>
              <a:t>or </a:t>
            </a:r>
            <a:r>
              <a:rPr lang="en-US" i="1" dirty="0">
                <a:solidFill>
                  <a:srgbClr val="800000"/>
                </a:solidFill>
              </a:rPr>
              <a:t>extremely large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“</a:t>
            </a:r>
            <a:r>
              <a:rPr lang="en-US" i="1" dirty="0">
                <a:solidFill>
                  <a:srgbClr val="800000"/>
                </a:solidFill>
              </a:rPr>
              <a:t>infinite</a:t>
            </a:r>
            <a:r>
              <a:rPr lang="en-US" dirty="0"/>
              <a:t>” speedup, the 25% of the task can be done in “</a:t>
            </a:r>
            <a:r>
              <a:rPr lang="en-US" i="1" dirty="0">
                <a:solidFill>
                  <a:srgbClr val="800000"/>
                </a:solidFill>
              </a:rPr>
              <a:t>zero</a:t>
            </a:r>
            <a:r>
              <a:rPr lang="en-US" dirty="0"/>
              <a:t>” time.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Maximum possible speedup  =  </a:t>
            </a:r>
            <a:r>
              <a:rPr lang="en-US" dirty="0" err="1"/>
              <a:t>XT</a:t>
            </a:r>
            <a:r>
              <a:rPr lang="en-US" baseline="-25000" dirty="0" err="1"/>
              <a:t>orig</a:t>
            </a:r>
            <a:r>
              <a:rPr lang="en-US" dirty="0"/>
              <a:t> / </a:t>
            </a:r>
            <a:r>
              <a:rPr lang="en-US" dirty="0" err="1"/>
              <a:t>XT</a:t>
            </a:r>
            <a:r>
              <a:rPr lang="en-US" baseline="-25000" dirty="0" err="1"/>
              <a:t>new</a:t>
            </a:r>
            <a:r>
              <a:rPr lang="en-US" dirty="0"/>
              <a:t>  =  1 / (1 – 0.25)  =  1.33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6800" y="5257801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We can never get a speedup of more than 1.33</a:t>
            </a:r>
          </a:p>
        </p:txBody>
      </p:sp>
    </p:spTree>
    <p:extLst>
      <p:ext uri="{BB962C8B-B14F-4D97-AF65-F5344CB8AC3E}">
        <p14:creationId xmlns:p14="http://schemas.microsoft.com/office/powerpoint/2010/main" val="36713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16255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67" dirty="0"/>
              <a:t>Amdahl’s law concerns the speedup achievable from an improvement in computation that affects a fraction </a:t>
            </a:r>
            <a:r>
              <a:rPr lang="en-US" sz="2667" i="1" dirty="0">
                <a:solidFill>
                  <a:srgbClr val="800000"/>
                </a:solidFill>
              </a:rPr>
              <a:t>F</a:t>
            </a:r>
            <a:r>
              <a:rPr lang="en-US" sz="2667" dirty="0"/>
              <a:t> of the computation, where the improvement has a speedup of </a:t>
            </a:r>
            <a:r>
              <a:rPr lang="en-US" sz="2667" i="1" dirty="0">
                <a:solidFill>
                  <a:srgbClr val="800000"/>
                </a:solidFill>
              </a:rPr>
              <a:t>S</a:t>
            </a:r>
            <a:r>
              <a:rPr lang="en-US" sz="2667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64000" y="3429000"/>
            <a:ext cx="6908801" cy="2235200"/>
            <a:chOff x="1752599" y="2571750"/>
            <a:chExt cx="5181601" cy="1676400"/>
          </a:xfrm>
        </p:grpSpPr>
        <p:sp>
          <p:nvSpPr>
            <p:cNvPr id="5" name="Rectangle 4"/>
            <p:cNvSpPr/>
            <p:nvPr/>
          </p:nvSpPr>
          <p:spPr>
            <a:xfrm>
              <a:off x="1752600" y="2571750"/>
              <a:ext cx="3124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1 – F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2571750"/>
              <a:ext cx="20574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599" y="3638550"/>
              <a:ext cx="3239911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1 – F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638550"/>
              <a:ext cx="8382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 / 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8000" y="3530601"/>
            <a:ext cx="3352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800000"/>
                </a:solidFill>
              </a:rPr>
              <a:t>Before improvement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4927521"/>
            <a:ext cx="3352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800000"/>
                </a:solidFill>
              </a:rPr>
              <a:t>After improvement</a:t>
            </a:r>
          </a:p>
        </p:txBody>
      </p:sp>
    </p:spTree>
    <p:extLst>
      <p:ext uri="{BB962C8B-B14F-4D97-AF65-F5344CB8AC3E}">
        <p14:creationId xmlns:p14="http://schemas.microsoft.com/office/powerpoint/2010/main" val="2975349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0800" y="3130152"/>
            <a:ext cx="48768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19050" y="3650604"/>
            <a:ext cx="2235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6750" y="331891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Speedup 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721"/>
            <a:ext cx="10515600" cy="4351338"/>
          </a:xfrm>
        </p:spPr>
        <p:txBody>
          <a:bodyPr/>
          <a:lstStyle/>
          <a:p>
            <a:r>
              <a:rPr lang="en-US" dirty="0"/>
              <a:t>Execution time before improvement:	</a:t>
            </a:r>
            <a:r>
              <a:rPr lang="en-US" i="1" dirty="0">
                <a:solidFill>
                  <a:srgbClr val="800000"/>
                </a:solidFill>
              </a:rPr>
              <a:t>(1 – F) + F  =  1</a:t>
            </a:r>
          </a:p>
          <a:p>
            <a:r>
              <a:rPr lang="en-US" dirty="0"/>
              <a:t>Execution time after improvement:	</a:t>
            </a:r>
            <a:r>
              <a:rPr lang="en-US" i="1" dirty="0">
                <a:solidFill>
                  <a:srgbClr val="800000"/>
                </a:solidFill>
              </a:rPr>
              <a:t>(1 – F) + F / S</a:t>
            </a:r>
          </a:p>
          <a:p>
            <a:r>
              <a:rPr lang="en-US" dirty="0"/>
              <a:t>Speedup obtained:</a:t>
            </a:r>
          </a:p>
          <a:p>
            <a:pPr marL="0" indent="0">
              <a:buNone/>
            </a:pPr>
            <a:r>
              <a:rPr lang="en-US" dirty="0"/>
              <a:t>                                        1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                              (1 – F) + F / S</a:t>
            </a:r>
          </a:p>
          <a:p>
            <a:endParaRPr lang="en-US" dirty="0"/>
          </a:p>
          <a:p>
            <a:r>
              <a:rPr lang="en-US" dirty="0"/>
              <a:t>As </a:t>
            </a:r>
            <a:r>
              <a:rPr lang="en-US" i="1" dirty="0">
                <a:solidFill>
                  <a:srgbClr val="800000"/>
                </a:solidFill>
              </a:rPr>
              <a:t>S </a:t>
            </a:r>
            <a:r>
              <a:rPr lang="en-US" i="1" dirty="0">
                <a:solidFill>
                  <a:srgbClr val="800000"/>
                </a:solidFill>
                <a:sym typeface="Wingdings"/>
              </a:rPr>
              <a:t> ∞</a:t>
            </a:r>
            <a:r>
              <a:rPr lang="en-US" dirty="0">
                <a:sym typeface="Wingdings"/>
              </a:rPr>
              <a:t>,  </a:t>
            </a:r>
            <a:r>
              <a:rPr lang="en-US" i="1" dirty="0">
                <a:solidFill>
                  <a:srgbClr val="800000"/>
                </a:solidFill>
                <a:sym typeface="Wingdings"/>
              </a:rPr>
              <a:t>Speedup  1 / (1 – F)</a:t>
            </a:r>
          </a:p>
          <a:p>
            <a:pPr lvl="1"/>
            <a:r>
              <a:rPr lang="en-US" dirty="0">
                <a:sym typeface="Wingdings"/>
              </a:rPr>
              <a:t>The fraction </a:t>
            </a:r>
            <a:r>
              <a:rPr lang="en-US" i="1" dirty="0">
                <a:solidFill>
                  <a:srgbClr val="800000"/>
                </a:solidFill>
                <a:sym typeface="Wingdings"/>
              </a:rPr>
              <a:t>F</a:t>
            </a:r>
            <a:r>
              <a:rPr lang="en-US" dirty="0">
                <a:sym typeface="Wingdings"/>
              </a:rPr>
              <a:t> limits the maximum speedup that can be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9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(a) 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1379200" cy="4267199"/>
          </a:xfrm>
        </p:spPr>
        <p:txBody>
          <a:bodyPr>
            <a:normAutofit/>
          </a:bodyPr>
          <a:lstStyle/>
          <a:p>
            <a:r>
              <a:rPr lang="en-US" sz="2667" dirty="0"/>
              <a:t>MIPS32 is a load-store architecture.</a:t>
            </a:r>
          </a:p>
          <a:p>
            <a:pPr lvl="1"/>
            <a:r>
              <a:rPr lang="en-US" dirty="0"/>
              <a:t>All operations are performed on operands held in processor registers.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Main memory is accessed only through </a:t>
            </a:r>
            <a:r>
              <a:rPr lang="en-US" i="1" dirty="0">
                <a:solidFill>
                  <a:srgbClr val="800000"/>
                </a:solidFill>
              </a:rPr>
              <a:t>LOAD</a:t>
            </a:r>
            <a:r>
              <a:rPr lang="en-US" dirty="0"/>
              <a:t> and </a:t>
            </a:r>
            <a:r>
              <a:rPr lang="en-US" i="1" dirty="0">
                <a:solidFill>
                  <a:srgbClr val="800000"/>
                </a:solidFill>
              </a:rPr>
              <a:t>STORE</a:t>
            </a:r>
            <a:r>
              <a:rPr lang="en-US" dirty="0"/>
              <a:t> instructions.</a:t>
            </a:r>
          </a:p>
          <a:p>
            <a:pPr>
              <a:spcAft>
                <a:spcPts val="600"/>
              </a:spcAft>
            </a:pPr>
            <a:r>
              <a:rPr lang="en-US" sz="2667" dirty="0"/>
              <a:t>There are various types of LOAD and STORE instructions, each used for a particular purpose.</a:t>
            </a:r>
          </a:p>
          <a:p>
            <a:pPr marL="956709" lvl="1" indent="-347125">
              <a:buFont typeface="+mj-lt"/>
              <a:buAutoNum type="alphaLcParenR"/>
            </a:pPr>
            <a:r>
              <a:rPr lang="en-US" dirty="0"/>
              <a:t>By specifying the size of the operand (W: word, H: half-word, B: byte)</a:t>
            </a:r>
          </a:p>
          <a:p>
            <a:pPr marL="1439297" lvl="2" indent="-296326">
              <a:spcAft>
                <a:spcPts val="600"/>
              </a:spcAft>
            </a:pPr>
            <a:r>
              <a:rPr lang="en-US" sz="2400" dirty="0"/>
              <a:t>Examples: LW, LH, LB, SW, SW, SB</a:t>
            </a:r>
          </a:p>
          <a:p>
            <a:pPr marL="956709" lvl="1" indent="-347125">
              <a:buFont typeface="+mj-lt"/>
              <a:buAutoNum type="alphaLcParenR"/>
            </a:pPr>
            <a:r>
              <a:rPr lang="en-US" dirty="0"/>
              <a:t>By specifying whether the operand is signed (by default) or unsigned.</a:t>
            </a:r>
          </a:p>
          <a:p>
            <a:pPr marL="1439297" lvl="2" indent="-296326"/>
            <a:r>
              <a:rPr lang="en-US" sz="2400" dirty="0"/>
              <a:t>Examples: LHU, LBU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2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9001"/>
            <a:ext cx="11277600" cy="1727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Illustration of law of diminishing returns: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Let </a:t>
            </a:r>
            <a:r>
              <a:rPr lang="en-US" i="1" dirty="0">
                <a:solidFill>
                  <a:srgbClr val="800000"/>
                </a:solidFill>
              </a:rPr>
              <a:t>F = 0.25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table shows the speedup (</a:t>
            </a:r>
            <a:r>
              <a:rPr lang="en-US" i="1" dirty="0">
                <a:solidFill>
                  <a:srgbClr val="800000"/>
                </a:solidFill>
              </a:rPr>
              <a:t>= 1 / (1 – F + F / S</a:t>
            </a:r>
            <a:r>
              <a:rPr lang="en-US" dirty="0"/>
              <a:t>) for various values of </a:t>
            </a:r>
            <a:r>
              <a:rPr lang="en-US" i="1" dirty="0">
                <a:solidFill>
                  <a:srgbClr val="800000"/>
                </a:solidFill>
              </a:rPr>
              <a:t>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2819400"/>
          <a:ext cx="4978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Speedup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04000" y="2819400"/>
          <a:ext cx="4978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Speedup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8405" y="87867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1 / (1 – 0.25)  = 1.33  </a:t>
            </a:r>
          </a:p>
        </p:txBody>
      </p:sp>
    </p:spTree>
    <p:extLst>
      <p:ext uri="{BB962C8B-B14F-4D97-AF65-F5344CB8AC3E}">
        <p14:creationId xmlns:p14="http://schemas.microsoft.com/office/powerpoint/2010/main" val="135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9001"/>
            <a:ext cx="10972800" cy="1727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Illustration of law of diminishing returns: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Let </a:t>
            </a:r>
            <a:r>
              <a:rPr lang="en-US" i="1" dirty="0">
                <a:solidFill>
                  <a:srgbClr val="800000"/>
                </a:solidFill>
              </a:rPr>
              <a:t>F = 0.75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table shows the speedup for various values of </a:t>
            </a:r>
            <a:r>
              <a:rPr lang="en-US" i="1" dirty="0">
                <a:solidFill>
                  <a:srgbClr val="800000"/>
                </a:solidFill>
              </a:rPr>
              <a:t>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2819400"/>
          <a:ext cx="4978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Speedup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1.60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3.08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04000" y="2819400"/>
          <a:ext cx="4978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Speedup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3.99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21600" y="129093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1 / (1 – 0.75)  = 4.00  </a:t>
            </a:r>
          </a:p>
        </p:txBody>
      </p:sp>
    </p:spTree>
    <p:extLst>
      <p:ext uri="{BB962C8B-B14F-4D97-AF65-F5344CB8AC3E}">
        <p14:creationId xmlns:p14="http://schemas.microsoft.com/office/powerpoint/2010/main" val="208281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Design Alternative using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6884" y="1498600"/>
            <a:ext cx="2946400" cy="386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600" y="1839384"/>
            <a:ext cx="2438400" cy="15896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667" dirty="0"/>
              <a:t>Loop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7600" y="3937000"/>
            <a:ext cx="2438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667" dirty="0"/>
              <a:t>Loop 2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4064000" y="1803400"/>
            <a:ext cx="406400" cy="1625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4064000" y="3854451"/>
            <a:ext cx="304800" cy="11176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73600" y="2311400"/>
            <a:ext cx="203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67" dirty="0"/>
              <a:t>500 lines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673600" y="4114720"/>
            <a:ext cx="20320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67" dirty="0"/>
              <a:t>20 lines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08800" y="2311401"/>
            <a:ext cx="47752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67" dirty="0"/>
              <a:t>10% of total execution time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908800" y="4114721"/>
            <a:ext cx="47752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67" dirty="0"/>
              <a:t>90% of 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71074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11785600" cy="42671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Some examples:</a:t>
            </a:r>
          </a:p>
          <a:p>
            <a:pPr marL="711182" lvl="1" indent="-349242">
              <a:lnSpc>
                <a:spcPct val="110000"/>
              </a:lnSpc>
            </a:pPr>
            <a:r>
              <a:rPr lang="en-US" dirty="0"/>
              <a:t>We make 10% of a program 90X faster, speedup =  1 / (0.9 + 0.1 / 90)      = 1.11</a:t>
            </a:r>
          </a:p>
          <a:p>
            <a:pPr marL="711182" lvl="1" indent="-349242">
              <a:lnSpc>
                <a:spcPct val="110000"/>
              </a:lnSpc>
            </a:pPr>
            <a:r>
              <a:rPr lang="en-US" dirty="0"/>
              <a:t>We make 90% of a program 10X faster, speedup =  1 / (0.1 + 0.9 / 10)      = 5.26</a:t>
            </a:r>
          </a:p>
          <a:p>
            <a:pPr marL="711182" lvl="1" indent="-349242">
              <a:lnSpc>
                <a:spcPct val="110000"/>
              </a:lnSpc>
            </a:pPr>
            <a:r>
              <a:rPr lang="en-US" dirty="0"/>
              <a:t>We make 25% of a program 25X faster, speedup =  1 / (0.75 + 0.25 / 25) = 1.32</a:t>
            </a:r>
          </a:p>
          <a:p>
            <a:pPr marL="711182" lvl="1" indent="-349242">
              <a:lnSpc>
                <a:spcPct val="110000"/>
              </a:lnSpc>
            </a:pPr>
            <a:r>
              <a:rPr lang="en-US" dirty="0"/>
              <a:t>We make 50% of a program 20X faster, speedup =  1 / (0.5 + 0.5 / 20)     = 1.90</a:t>
            </a:r>
          </a:p>
          <a:p>
            <a:pPr marL="711182" lvl="1" indent="-349242">
              <a:lnSpc>
                <a:spcPct val="110000"/>
              </a:lnSpc>
            </a:pPr>
            <a:r>
              <a:rPr lang="en-US" dirty="0"/>
              <a:t>We make 90% of a program 50X faster, speedup =  1 / (0.1 + 0.9 / 50)     = 8.47</a:t>
            </a:r>
          </a:p>
          <a:p>
            <a:pPr marL="711182" lvl="1" indent="-349242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538"/>
          </a:xfrm>
        </p:spPr>
        <p:txBody>
          <a:bodyPr/>
          <a:lstStyle/>
          <a:p>
            <a:r>
              <a:rPr lang="en-US" sz="3733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1"/>
            <a:ext cx="11379200" cy="53186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67" dirty="0"/>
              <a:t>Suppose we are running a set of programs on a RISC processor, for which the following instruction mix is observed:</a:t>
            </a:r>
          </a:p>
          <a:p>
            <a:pPr>
              <a:lnSpc>
                <a:spcPct val="110000"/>
              </a:lnSpc>
            </a:pPr>
            <a:endParaRPr lang="en-US" sz="2667" dirty="0"/>
          </a:p>
          <a:p>
            <a:pPr>
              <a:lnSpc>
                <a:spcPct val="110000"/>
              </a:lnSpc>
            </a:pPr>
            <a:endParaRPr lang="en-US" sz="2667" dirty="0"/>
          </a:p>
          <a:p>
            <a:pPr>
              <a:lnSpc>
                <a:spcPct val="110000"/>
              </a:lnSpc>
            </a:pPr>
            <a:endParaRPr lang="en-US" sz="2667" dirty="0"/>
          </a:p>
          <a:p>
            <a:pPr>
              <a:lnSpc>
                <a:spcPct val="110000"/>
              </a:lnSpc>
            </a:pPr>
            <a:endParaRPr lang="en-US" sz="2667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484705" indent="0">
              <a:lnSpc>
                <a:spcPct val="110000"/>
              </a:lnSpc>
              <a:buNone/>
            </a:pPr>
            <a:r>
              <a:rPr lang="en-US" sz="2667" dirty="0"/>
              <a:t>We carry out a design enhancement by which the CPI of Load instructions reduces from 5 to 2. What will be the overall performance improvement?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2270760"/>
          <a:ext cx="4978401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Frequency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CPI</a:t>
                      </a:r>
                      <a:r>
                        <a:rPr lang="en-US" sz="2400" baseline="-25000" dirty="0" err="1"/>
                        <a:t>i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Load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20 %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Store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8</a:t>
                      </a:r>
                      <a:r>
                        <a:rPr lang="en-US" sz="2100" baseline="0" dirty="0"/>
                        <a:t> %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ALU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60 %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Branch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12 %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04000" y="2270760"/>
          <a:ext cx="3352800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US" sz="2400" baseline="-25000" dirty="0"/>
                        <a:t>i</a:t>
                      </a:r>
                      <a:r>
                        <a:rPr lang="en-US" sz="2400" baseline="0" dirty="0"/>
                        <a:t> * </a:t>
                      </a:r>
                      <a:r>
                        <a:rPr lang="en-US" sz="2400" baseline="0" dirty="0" err="1"/>
                        <a:t>CPI</a:t>
                      </a:r>
                      <a:r>
                        <a:rPr lang="en-US" sz="2400" baseline="-25000" dirty="0" err="1"/>
                        <a:t>i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 Time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1.00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0.24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0.60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0.24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43885" y="2311401"/>
            <a:ext cx="154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CPI = 2.08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6400" y="3139758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/ 2.08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550400" y="3022600"/>
            <a:ext cx="1016000" cy="304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13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/>
              <a:t>Fraction enhanced  F  =  0.48</a:t>
            </a:r>
          </a:p>
          <a:p>
            <a:pPr marL="0" indent="0">
              <a:buNone/>
            </a:pPr>
            <a:r>
              <a:rPr lang="en-US" sz="2667" dirty="0"/>
              <a:t>Fraction unaffected  1 – F  =  1 – 0.48  =  0.52</a:t>
            </a:r>
          </a:p>
          <a:p>
            <a:pPr marL="0" indent="0">
              <a:buNone/>
            </a:pPr>
            <a:r>
              <a:rPr lang="en-US" sz="2667" dirty="0"/>
              <a:t>Enhancement factor  S  =  5 / 2  = 2.5</a:t>
            </a:r>
          </a:p>
          <a:p>
            <a:pPr marL="0" indent="0">
              <a:buNone/>
            </a:pPr>
            <a:r>
              <a:rPr lang="en-US" sz="2667" dirty="0"/>
              <a:t>Therefore, speedup is</a:t>
            </a:r>
          </a:p>
          <a:p>
            <a:pPr marL="0" indent="0">
              <a:buNone/>
            </a:pPr>
            <a:r>
              <a:rPr lang="en-US" sz="2667" dirty="0"/>
              <a:t>                                   1                                        1</a:t>
            </a:r>
          </a:p>
          <a:p>
            <a:pPr marL="0" indent="0">
              <a:buNone/>
            </a:pPr>
            <a:r>
              <a:rPr lang="en-US" sz="2667" dirty="0"/>
              <a:t>                         (1 – F) + F / S               0.52 + 0.48 /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709" y="4231067"/>
            <a:ext cx="1727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22070" y="4234995"/>
            <a:ext cx="23368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28000" y="3733800"/>
            <a:ext cx="1625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=  1.40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5200" y="3733800"/>
            <a:ext cx="1625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= </a:t>
            </a:r>
          </a:p>
        </p:txBody>
      </p:sp>
    </p:spTree>
    <p:extLst>
      <p:ext uri="{BB962C8B-B14F-4D97-AF65-F5344CB8AC3E}">
        <p14:creationId xmlns:p14="http://schemas.microsoft.com/office/powerpoint/2010/main" val="1476435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way of calculation:</a:t>
            </a:r>
          </a:p>
          <a:p>
            <a:pPr lvl="1"/>
            <a:r>
              <a:rPr lang="en-US" dirty="0"/>
              <a:t>Old CPI  =  2.08</a:t>
            </a:r>
          </a:p>
          <a:p>
            <a:pPr lvl="1"/>
            <a:r>
              <a:rPr lang="en-US" dirty="0"/>
              <a:t>New CPI  =  0.20 *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+ 0.08 * 3  +  0.60 * 1  + 0.12 * 2  =  1.48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3327400"/>
            <a:ext cx="7458636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</p:pic>
    </p:spTree>
    <p:extLst>
      <p:ext uri="{BB962C8B-B14F-4D97-AF65-F5344CB8AC3E}">
        <p14:creationId xmlns:p14="http://schemas.microsoft.com/office/powerpoint/2010/main" val="1880945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1"/>
            <a:ext cx="11277600" cy="44704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667" dirty="0"/>
              <a:t>The execution time of a program on a machine is found to be 50 seconds, out of which 42 seconds is consumed by multiply operations. It is required to make the program run 5 times faster. By how much must the speed of the multiplier be improved?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Here,  F = 42 / 50 = 0.84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According to Amdahl’s law,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dirty="0"/>
              <a:t>               5  =  1 / (0.16 + 0.84 / S)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dirty="0"/>
              <a:t>        or,  0.80  +  4.2 / S  =  1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dirty="0"/>
              <a:t>        or,  S  = 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9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Example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1"/>
            <a:ext cx="11277600" cy="44704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667" dirty="0"/>
              <a:t>The execution time of a program on a machine is found to be 50 seconds, out of which 42 seconds is consumed by multiply operations. It is required to make the program run </a:t>
            </a:r>
            <a:r>
              <a:rPr lang="en-US" sz="2667" b="1" dirty="0">
                <a:solidFill>
                  <a:srgbClr val="FF0000"/>
                </a:solidFill>
              </a:rPr>
              <a:t>8</a:t>
            </a:r>
            <a:r>
              <a:rPr lang="en-US" sz="2667" dirty="0"/>
              <a:t> times faster. By how much must the speed of the multiplier be improved?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Here,  F = 42 / 50 = 0.84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According to Amdahl’s law,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dirty="0"/>
              <a:t>               8  =  1 / (0.16 + 0.84 / S)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dirty="0"/>
              <a:t>        or,  1.28  +  6.72 / S  =  1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dirty="0"/>
              <a:t>        or,  S  =  – 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04000" y="3632200"/>
            <a:ext cx="4673600" cy="1672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000090"/>
                </a:solidFill>
              </a:rPr>
              <a:t>No amount to speed improvement in the multiplier can achieve this.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Maximum speedup achievable: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1 / (1 – F)  =  6.25</a:t>
            </a:r>
          </a:p>
        </p:txBody>
      </p:sp>
    </p:spTree>
    <p:extLst>
      <p:ext uri="{BB962C8B-B14F-4D97-AF65-F5344CB8AC3E}">
        <p14:creationId xmlns:p14="http://schemas.microsoft.com/office/powerpoint/2010/main" val="39278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379200" cy="42671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667" dirty="0"/>
              <a:t>Suppose we plan to upgrade the processor of a web server. The CPU is 30 times faster on search queries than the old processor. The old processor is busy with search queries 80% of the time. Estimate the speedup obtained by the upgrade.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Here, F = 0.80  and  S = 30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Thus, speedup  =  1 / (0.20 + 0.80 / 30)  =  4.41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876800"/>
          </a:xfrm>
        </p:spPr>
        <p:txBody>
          <a:bodyPr>
            <a:normAutofit/>
          </a:bodyPr>
          <a:lstStyle/>
          <a:p>
            <a:pPr marL="1066773" lvl="1" indent="-457189">
              <a:buFont typeface="+mj-lt"/>
              <a:buAutoNum type="alphaLcParenR" startAt="3"/>
            </a:pPr>
            <a:r>
              <a:rPr lang="en-US" dirty="0"/>
              <a:t>Accessing fields that are not word aligned.</a:t>
            </a:r>
          </a:p>
          <a:p>
            <a:pPr marL="1439297" lvl="2" indent="-296326">
              <a:spcAft>
                <a:spcPts val="600"/>
              </a:spcAft>
            </a:pPr>
            <a:r>
              <a:rPr lang="en-US" sz="2400" dirty="0"/>
              <a:t>Examples: LWL, LWR, SWL, SWR</a:t>
            </a:r>
          </a:p>
          <a:p>
            <a:pPr marL="1066773" lvl="1" indent="-457189">
              <a:buFont typeface="+mj-lt"/>
              <a:buAutoNum type="alphaLcParenR" startAt="3"/>
            </a:pPr>
            <a:r>
              <a:rPr lang="en-US" dirty="0"/>
              <a:t>Atomic memory update for read-modify-write instructions</a:t>
            </a:r>
          </a:p>
          <a:p>
            <a:pPr marL="1439297" lvl="2" indent="-296326"/>
            <a:r>
              <a:rPr lang="en-US" sz="2400" dirty="0"/>
              <a:t>Examples: LL,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8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1480800" cy="2438397"/>
          </a:xfrm>
        </p:spPr>
        <p:txBody>
          <a:bodyPr>
            <a:normAutofit/>
          </a:bodyPr>
          <a:lstStyle/>
          <a:p>
            <a:r>
              <a:rPr lang="en-US" sz="2667" dirty="0"/>
              <a:t>The total execution time of a typical program is made up of 60% of CPU time and 40% of I/O time. Which of the following alternatives is better?</a:t>
            </a:r>
          </a:p>
          <a:p>
            <a:pPr marL="1066773" lvl="1" indent="-457189">
              <a:buFont typeface="+mj-lt"/>
              <a:buAutoNum type="alphaLcParenR"/>
            </a:pPr>
            <a:r>
              <a:rPr lang="en-US" dirty="0"/>
              <a:t>Increase the CPU speed by 50%</a:t>
            </a:r>
          </a:p>
          <a:p>
            <a:pPr marL="1066773" lvl="1" indent="-457189">
              <a:buFont typeface="+mj-lt"/>
              <a:buAutoNum type="alphaLcParenR"/>
            </a:pPr>
            <a:r>
              <a:rPr lang="en-US" dirty="0"/>
              <a:t>Reduce the I/O time by half</a:t>
            </a:r>
          </a:p>
          <a:p>
            <a:pPr marL="76198" indent="0">
              <a:buNone/>
            </a:pPr>
            <a:r>
              <a:rPr lang="en-US" sz="2667" dirty="0"/>
              <a:t>     Assume that there is no overlap between CPU and I/O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32000" y="4038600"/>
            <a:ext cx="7315200" cy="609600"/>
            <a:chOff x="533400" y="3409950"/>
            <a:chExt cx="5486400" cy="457200"/>
          </a:xfrm>
        </p:grpSpPr>
        <p:sp>
          <p:nvSpPr>
            <p:cNvPr id="5" name="Rectangle 4"/>
            <p:cNvSpPr/>
            <p:nvPr/>
          </p:nvSpPr>
          <p:spPr>
            <a:xfrm>
              <a:off x="533400" y="3409950"/>
              <a:ext cx="10668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CPU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3409950"/>
              <a:ext cx="10668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CPU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3409950"/>
              <a:ext cx="10668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CPU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3409950"/>
              <a:ext cx="762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I/O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000" y="3409950"/>
              <a:ext cx="762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I/O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0" y="3409950"/>
              <a:ext cx="762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685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Increase CPU speed by 50%</a:t>
            </a:r>
          </a:p>
          <a:p>
            <a:pPr lvl="1"/>
            <a:r>
              <a:rPr lang="en-US" dirty="0"/>
              <a:t>Here, F = 0.60  and  S = 1.5</a:t>
            </a:r>
          </a:p>
          <a:p>
            <a:pPr lvl="1">
              <a:spcAft>
                <a:spcPts val="1600"/>
              </a:spcAft>
            </a:pPr>
            <a:r>
              <a:rPr lang="en-US" dirty="0"/>
              <a:t>Speedup  =  1 / (0.40 + 0.60 / 1.5)  =  1.25</a:t>
            </a:r>
          </a:p>
          <a:p>
            <a:r>
              <a:rPr lang="en-US" sz="2667" dirty="0"/>
              <a:t>Reduce the I/O time by half</a:t>
            </a:r>
          </a:p>
          <a:p>
            <a:pPr lvl="1"/>
            <a:r>
              <a:rPr lang="en-US" dirty="0"/>
              <a:t>Here, F = 0.40  and  S = 2</a:t>
            </a:r>
          </a:p>
          <a:p>
            <a:pPr lvl="1"/>
            <a:r>
              <a:rPr lang="en-US" dirty="0"/>
              <a:t>Speedup  =  1 / (0.60 + 0.40 / 2)  =  1.25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67" b="1" dirty="0">
                <a:solidFill>
                  <a:srgbClr val="800000"/>
                </a:solidFill>
              </a:rPr>
              <a:t>Thus, both the alternatives result in the same speedup.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1"/>
            <a:ext cx="11379200" cy="48539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67" dirty="0"/>
              <a:t>Suppose that a compute-intensive bioinformatics program is running on a given machine X, which takes 10 days to run. The program spends 25% of its time doing integer instructions, and 40% of time doing I/O. Which of the following two alternatives provides a better tradeoff?</a:t>
            </a:r>
          </a:p>
          <a:p>
            <a:pPr marL="1066773" lvl="1" indent="-457189">
              <a:buFont typeface="+mj-lt"/>
              <a:buAutoNum type="alphaLcParenR"/>
            </a:pPr>
            <a:r>
              <a:rPr lang="en-US" dirty="0"/>
              <a:t>Use an optimizing compiler that reduces the number of integer instructions by 30% (assume all integer instructions take the same time).</a:t>
            </a:r>
          </a:p>
          <a:p>
            <a:pPr marL="1066773" lvl="1" indent="-457189">
              <a:buFont typeface="+mj-lt"/>
              <a:buAutoNum type="alphaLcParenR"/>
            </a:pPr>
            <a:r>
              <a:rPr lang="en-US" dirty="0"/>
              <a:t>Optimizing the I/O subsystem that reduces the latency of I/O operations from   10 </a:t>
            </a:r>
            <a:r>
              <a:rPr lang="en-US" dirty="0" err="1"/>
              <a:t>μsec</a:t>
            </a:r>
            <a:r>
              <a:rPr lang="en-US" dirty="0"/>
              <a:t> to 5 </a:t>
            </a:r>
            <a:r>
              <a:rPr lang="en-US" dirty="0" err="1"/>
              <a:t>μsec</a:t>
            </a:r>
            <a:r>
              <a:rPr lang="en-US" dirty="0"/>
              <a:t> (that is, speedup of 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4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1"/>
            <a:ext cx="11277600" cy="5181601"/>
          </a:xfrm>
        </p:spPr>
        <p:txBody>
          <a:bodyPr>
            <a:normAutofit/>
          </a:bodyPr>
          <a:lstStyle/>
          <a:p>
            <a:r>
              <a:rPr lang="en-US" sz="2667" dirty="0"/>
              <a:t>Alternative (a):</a:t>
            </a:r>
          </a:p>
          <a:p>
            <a:pPr lvl="1"/>
            <a:r>
              <a:rPr lang="en-US" dirty="0"/>
              <a:t>Here, F = 0.25  and  S = 100 / 70</a:t>
            </a:r>
          </a:p>
          <a:p>
            <a:pPr lvl="1">
              <a:spcAft>
                <a:spcPts val="1600"/>
              </a:spcAft>
            </a:pPr>
            <a:r>
              <a:rPr lang="en-US" dirty="0"/>
              <a:t>Speedup  =  1 / (0.75 + 0.25 * 70 / 100)  =  1.08</a:t>
            </a:r>
          </a:p>
          <a:p>
            <a:r>
              <a:rPr lang="en-US" sz="2667" dirty="0"/>
              <a:t>Alternative (b):</a:t>
            </a:r>
          </a:p>
          <a:p>
            <a:pPr lvl="1"/>
            <a:r>
              <a:rPr lang="en-US" dirty="0"/>
              <a:t>Here, F = 0.40  and  S = 2</a:t>
            </a:r>
          </a:p>
          <a:p>
            <a:pPr lvl="1"/>
            <a:r>
              <a:rPr lang="en-US" dirty="0"/>
              <a:t>Speedup  =  1 / (0.60 + 0.40 / 2)  =  1.25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Multiple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1523997"/>
          </a:xfrm>
        </p:spPr>
        <p:txBody>
          <a:bodyPr>
            <a:normAutofit/>
          </a:bodyPr>
          <a:lstStyle/>
          <a:p>
            <a:r>
              <a:rPr lang="en-US" sz="2667" dirty="0"/>
              <a:t>Suppose we carry out multiple optimizations to a program:</a:t>
            </a:r>
          </a:p>
          <a:p>
            <a:pPr lvl="1"/>
            <a:r>
              <a:rPr lang="en-US" dirty="0"/>
              <a:t>Optimization 1 speeds up a fraction </a:t>
            </a:r>
            <a:r>
              <a:rPr lang="en-US" i="1" dirty="0">
                <a:solidFill>
                  <a:srgbClr val="800000"/>
                </a:solidFill>
              </a:rPr>
              <a:t>F</a:t>
            </a:r>
            <a:r>
              <a:rPr lang="en-US" i="1" baseline="-25000" dirty="0">
                <a:solidFill>
                  <a:srgbClr val="800000"/>
                </a:solidFill>
              </a:rPr>
              <a:t>1</a:t>
            </a:r>
            <a:r>
              <a:rPr lang="en-US" dirty="0"/>
              <a:t> of the program by a factor </a:t>
            </a:r>
            <a:r>
              <a:rPr lang="en-US" i="1" dirty="0">
                <a:solidFill>
                  <a:srgbClr val="800000"/>
                </a:solidFill>
              </a:rPr>
              <a:t>S</a:t>
            </a:r>
            <a:r>
              <a:rPr lang="en-US" i="1" baseline="-25000" dirty="0">
                <a:solidFill>
                  <a:srgbClr val="800000"/>
                </a:solidFill>
              </a:rPr>
              <a:t>1</a:t>
            </a:r>
            <a:endParaRPr lang="en-US" i="1" dirty="0">
              <a:solidFill>
                <a:srgbClr val="800000"/>
              </a:solidFill>
            </a:endParaRPr>
          </a:p>
          <a:p>
            <a:pPr lvl="1"/>
            <a:r>
              <a:rPr lang="en-US" dirty="0"/>
              <a:t>Optimization 2 speeds up a fraction </a:t>
            </a:r>
            <a:r>
              <a:rPr lang="en-US" i="1" dirty="0">
                <a:solidFill>
                  <a:srgbClr val="800000"/>
                </a:solidFill>
              </a:rPr>
              <a:t>F</a:t>
            </a:r>
            <a:r>
              <a:rPr lang="en-US" i="1" baseline="-25000" dirty="0">
                <a:solidFill>
                  <a:srgbClr val="800000"/>
                </a:solidFill>
              </a:rPr>
              <a:t>2</a:t>
            </a:r>
            <a:r>
              <a:rPr lang="en-US" i="1" dirty="0">
                <a:solidFill>
                  <a:srgbClr val="800000"/>
                </a:solidFill>
              </a:rPr>
              <a:t> </a:t>
            </a:r>
            <a:r>
              <a:rPr lang="en-US" dirty="0"/>
              <a:t>of the program by a factor </a:t>
            </a:r>
            <a:r>
              <a:rPr lang="en-US" i="1" dirty="0">
                <a:solidFill>
                  <a:srgbClr val="800000"/>
                </a:solidFill>
              </a:rPr>
              <a:t>S</a:t>
            </a:r>
            <a:r>
              <a:rPr lang="en-US" i="1" baseline="-25000" dirty="0">
                <a:solidFill>
                  <a:srgbClr val="800000"/>
                </a:solidFill>
              </a:rPr>
              <a:t>2</a:t>
            </a:r>
            <a:endParaRPr lang="en-US" i="1" dirty="0">
              <a:solidFill>
                <a:srgbClr val="800000"/>
              </a:solidFill>
            </a:endParaRPr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1" y="3225800"/>
            <a:ext cx="9042399" cy="1930400"/>
            <a:chOff x="228600" y="2419350"/>
            <a:chExt cx="6781799" cy="1447800"/>
          </a:xfrm>
        </p:grpSpPr>
        <p:sp>
          <p:nvSpPr>
            <p:cNvPr id="6" name="Rectangle 5"/>
            <p:cNvSpPr/>
            <p:nvPr/>
          </p:nvSpPr>
          <p:spPr>
            <a:xfrm>
              <a:off x="228600" y="2419350"/>
              <a:ext cx="3124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1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</a:t>
              </a:r>
              <a:r>
                <a:rPr lang="en-US" sz="2667" dirty="0">
                  <a:solidFill>
                    <a:srgbClr val="000090"/>
                  </a:solidFill>
                </a:rPr>
                <a:t>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</a:t>
              </a:r>
              <a:r>
                <a:rPr lang="en-US" sz="2667" dirty="0">
                  <a:solidFill>
                    <a:srgbClr val="000090"/>
                  </a:solidFill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419350"/>
              <a:ext cx="20574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3257550"/>
              <a:ext cx="3239911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1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</a:t>
              </a:r>
              <a:r>
                <a:rPr lang="en-US" sz="2667" dirty="0">
                  <a:solidFill>
                    <a:srgbClr val="000090"/>
                  </a:solidFill>
                </a:rPr>
                <a:t>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</a:t>
              </a:r>
              <a:r>
                <a:rPr lang="en-US" sz="2667" dirty="0">
                  <a:solidFill>
                    <a:srgbClr val="00009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1" y="3257550"/>
              <a:ext cx="8382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</a:t>
              </a:r>
              <a:r>
                <a:rPr lang="en-US" sz="2667" dirty="0">
                  <a:solidFill>
                    <a:srgbClr val="000090"/>
                  </a:solidFill>
                </a:rPr>
                <a:t> / S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0199" y="2419350"/>
              <a:ext cx="16002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3257550"/>
              <a:ext cx="838200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</a:t>
              </a:r>
              <a:r>
                <a:rPr lang="en-US" sz="2667" dirty="0">
                  <a:solidFill>
                    <a:srgbClr val="000090"/>
                  </a:solidFill>
                </a:rPr>
                <a:t> / S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23200" y="4343401"/>
            <a:ext cx="4165600" cy="1290023"/>
            <a:chOff x="5867400" y="3257550"/>
            <a:chExt cx="3124200" cy="967517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3601819"/>
              <a:ext cx="312420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                            1</a:t>
              </a:r>
            </a:p>
            <a:p>
              <a:pPr algn="r"/>
              <a:r>
                <a:rPr lang="en-US" sz="2400" dirty="0"/>
                <a:t>(1 – F</a:t>
              </a:r>
              <a:r>
                <a:rPr lang="en-US" sz="2400" baseline="-25000" dirty="0"/>
                <a:t>1</a:t>
              </a:r>
              <a:r>
                <a:rPr lang="en-US" sz="2400" dirty="0"/>
                <a:t> – F</a:t>
              </a:r>
              <a:r>
                <a:rPr lang="en-US" sz="2400" baseline="-25000" dirty="0"/>
                <a:t>2</a:t>
              </a:r>
              <a:r>
                <a:rPr lang="en-US" sz="2400" dirty="0"/>
                <a:t>)  +  F</a:t>
              </a:r>
              <a:r>
                <a:rPr lang="en-US" sz="2400" baseline="-25000" dirty="0"/>
                <a:t>1</a:t>
              </a:r>
              <a:r>
                <a:rPr lang="en-US" sz="2400" dirty="0"/>
                <a:t> / S</a:t>
              </a:r>
              <a:r>
                <a:rPr lang="en-US" sz="2400" baseline="-25000" dirty="0"/>
                <a:t>1</a:t>
              </a:r>
              <a:r>
                <a:rPr lang="en-US" sz="2400" dirty="0"/>
                <a:t>  + F</a:t>
              </a:r>
              <a:r>
                <a:rPr lang="en-US" sz="2400" baseline="-25000" dirty="0"/>
                <a:t>2</a:t>
              </a:r>
              <a:r>
                <a:rPr lang="en-US" sz="2400" dirty="0"/>
                <a:t> / S</a:t>
              </a:r>
              <a:r>
                <a:rPr lang="en-US" sz="2400" baseline="-25000" dirty="0"/>
                <a:t>2</a:t>
              </a:r>
              <a:r>
                <a:rPr lang="en-US" sz="2400" dirty="0"/>
                <a:t>   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096000" y="3924984"/>
              <a:ext cx="2895600" cy="1836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58000" y="3257550"/>
              <a:ext cx="1219200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b="1" dirty="0">
                  <a:solidFill>
                    <a:srgbClr val="800000"/>
                  </a:solidFill>
                </a:rPr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20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2601"/>
            <a:ext cx="11379200" cy="2336800"/>
          </a:xfrm>
        </p:spPr>
        <p:txBody>
          <a:bodyPr>
            <a:normAutofit/>
          </a:bodyPr>
          <a:lstStyle/>
          <a:p>
            <a:r>
              <a:rPr lang="en-US" sz="2667" dirty="0"/>
              <a:t>In the calculation as shown, it is assumed that </a:t>
            </a:r>
            <a:r>
              <a:rPr lang="en-US" sz="2667" i="1" dirty="0">
                <a:solidFill>
                  <a:srgbClr val="800000"/>
                </a:solidFill>
              </a:rPr>
              <a:t>F</a:t>
            </a:r>
            <a:r>
              <a:rPr lang="en-US" sz="2667" i="1" baseline="-25000" dirty="0">
                <a:solidFill>
                  <a:srgbClr val="800000"/>
                </a:solidFill>
              </a:rPr>
              <a:t>1</a:t>
            </a:r>
            <a:r>
              <a:rPr lang="en-US" sz="2667" dirty="0"/>
              <a:t> and </a:t>
            </a:r>
            <a:r>
              <a:rPr lang="en-US" sz="2667" i="1" dirty="0">
                <a:solidFill>
                  <a:srgbClr val="800000"/>
                </a:solidFill>
              </a:rPr>
              <a:t>F</a:t>
            </a:r>
            <a:r>
              <a:rPr lang="en-US" sz="2667" i="1" baseline="-25000" dirty="0">
                <a:solidFill>
                  <a:srgbClr val="800000"/>
                </a:solidFill>
              </a:rPr>
              <a:t>2</a:t>
            </a:r>
            <a:r>
              <a:rPr lang="en-US" sz="2667" dirty="0"/>
              <a:t> are disjoint.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800000"/>
                </a:solidFill>
              </a:rPr>
              <a:t>S</a:t>
            </a:r>
            <a:r>
              <a:rPr lang="en-US" i="1" baseline="-25000" dirty="0">
                <a:solidFill>
                  <a:srgbClr val="800000"/>
                </a:solidFill>
              </a:rPr>
              <a:t>1</a:t>
            </a:r>
            <a:r>
              <a:rPr lang="en-US" dirty="0"/>
              <a:t> and </a:t>
            </a:r>
            <a:r>
              <a:rPr lang="en-US" i="1" dirty="0">
                <a:solidFill>
                  <a:srgbClr val="800000"/>
                </a:solidFill>
              </a:rPr>
              <a:t>S</a:t>
            </a:r>
            <a:r>
              <a:rPr lang="en-US" i="1" baseline="-25000" dirty="0">
                <a:solidFill>
                  <a:srgbClr val="800000"/>
                </a:solidFill>
              </a:rPr>
              <a:t>2</a:t>
            </a:r>
            <a:r>
              <a:rPr lang="en-US" dirty="0"/>
              <a:t> do not apply to the same portion of execution.</a:t>
            </a:r>
          </a:p>
          <a:p>
            <a:r>
              <a:rPr lang="en-US" sz="2667" dirty="0"/>
              <a:t>If it is not so, we have to treat the overlap as a separate portion of execution and measure its speedup independently.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1only</a:t>
            </a:r>
            <a:r>
              <a:rPr lang="en-US" dirty="0"/>
              <a:t> , F</a:t>
            </a:r>
            <a:r>
              <a:rPr lang="en-US" baseline="-25000" dirty="0"/>
              <a:t>2only</a:t>
            </a:r>
            <a:r>
              <a:rPr lang="en-US" dirty="0"/>
              <a:t> , and F</a:t>
            </a:r>
            <a:r>
              <a:rPr lang="en-US" baseline="-25000" dirty="0"/>
              <a:t>1&amp;2</a:t>
            </a:r>
            <a:r>
              <a:rPr lang="en-US" dirty="0"/>
              <a:t>  with speedups  S</a:t>
            </a:r>
            <a:r>
              <a:rPr lang="en-US" baseline="-25000" dirty="0"/>
              <a:t>1only</a:t>
            </a:r>
            <a:r>
              <a:rPr lang="en-US" dirty="0"/>
              <a:t> , S</a:t>
            </a:r>
            <a:r>
              <a:rPr lang="en-US" baseline="-25000" dirty="0"/>
              <a:t>2only</a:t>
            </a:r>
            <a:r>
              <a:rPr lang="en-US" dirty="0"/>
              <a:t> , and S</a:t>
            </a:r>
            <a:r>
              <a:rPr lang="en-US" baseline="-25000" dirty="0"/>
              <a:t>1&amp;2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1600" y="2921000"/>
            <a:ext cx="9753600" cy="1930400"/>
            <a:chOff x="152400" y="2266950"/>
            <a:chExt cx="7315200" cy="1447800"/>
          </a:xfrm>
        </p:grpSpPr>
        <p:sp>
          <p:nvSpPr>
            <p:cNvPr id="6" name="Rectangle 5"/>
            <p:cNvSpPr/>
            <p:nvPr/>
          </p:nvSpPr>
          <p:spPr>
            <a:xfrm>
              <a:off x="152400" y="2266950"/>
              <a:ext cx="31242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1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1only</a:t>
              </a:r>
              <a:r>
                <a:rPr lang="en-US" sz="2667" dirty="0">
                  <a:solidFill>
                    <a:srgbClr val="000090"/>
                  </a:solidFill>
                </a:rPr>
                <a:t>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2only</a:t>
              </a:r>
              <a:r>
                <a:rPr lang="en-US" sz="2667" dirty="0">
                  <a:solidFill>
                    <a:srgbClr val="000090"/>
                  </a:solidFill>
                </a:rPr>
                <a:t>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1&amp;2</a:t>
              </a:r>
              <a:r>
                <a:rPr lang="en-US" sz="2667" dirty="0">
                  <a:solidFill>
                    <a:srgbClr val="000090"/>
                  </a:solidFill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2266950"/>
              <a:ext cx="16002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1only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" y="2952750"/>
              <a:ext cx="3239911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1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1only</a:t>
              </a:r>
              <a:r>
                <a:rPr lang="en-US" sz="2667" dirty="0">
                  <a:solidFill>
                    <a:srgbClr val="000090"/>
                  </a:solidFill>
                </a:rPr>
                <a:t>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2only</a:t>
              </a:r>
              <a:r>
                <a:rPr lang="en-US" sz="2667" dirty="0">
                  <a:solidFill>
                    <a:srgbClr val="000090"/>
                  </a:solidFill>
                </a:rPr>
                <a:t> – 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1&amp;2</a:t>
              </a:r>
              <a:r>
                <a:rPr lang="en-US" sz="2667" dirty="0">
                  <a:solidFill>
                    <a:srgbClr val="00009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1" y="2952750"/>
              <a:ext cx="8382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1only</a:t>
              </a:r>
              <a:r>
                <a:rPr lang="en-US" sz="2667" dirty="0">
                  <a:solidFill>
                    <a:srgbClr val="000090"/>
                  </a:solidFill>
                </a:rPr>
                <a:t> / S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1only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2199" y="2266950"/>
              <a:ext cx="1295401" cy="60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2only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2952750"/>
              <a:ext cx="838200" cy="76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2only</a:t>
              </a:r>
              <a:r>
                <a:rPr lang="en-US" sz="2667" dirty="0">
                  <a:solidFill>
                    <a:srgbClr val="000090"/>
                  </a:solidFill>
                </a:rPr>
                <a:t> / S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2only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2266950"/>
              <a:ext cx="1295401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1&amp;2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801" y="2952750"/>
              <a:ext cx="838200" cy="7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dirty="0">
                  <a:solidFill>
                    <a:srgbClr val="000090"/>
                  </a:solidFill>
                </a:rPr>
                <a:t>F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1&amp;2</a:t>
              </a:r>
              <a:r>
                <a:rPr lang="en-US" sz="2667" dirty="0">
                  <a:solidFill>
                    <a:srgbClr val="000090"/>
                  </a:solidFill>
                </a:rPr>
                <a:t> / S</a:t>
              </a:r>
              <a:r>
                <a:rPr lang="en-US" sz="2667" baseline="-25000" dirty="0">
                  <a:solidFill>
                    <a:srgbClr val="000090"/>
                  </a:solidFill>
                </a:rPr>
                <a:t>1&amp;2</a:t>
              </a:r>
              <a:endParaRPr lang="en-US" sz="2667" dirty="0">
                <a:solidFill>
                  <a:srgbClr val="00009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49600" y="4904026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  1</a:t>
            </a:r>
          </a:p>
          <a:p>
            <a:r>
              <a:rPr lang="en-US" sz="2400" dirty="0"/>
              <a:t>(1 – F</a:t>
            </a:r>
            <a:r>
              <a:rPr lang="en-US" sz="2400" baseline="-25000" dirty="0"/>
              <a:t>1only</a:t>
            </a:r>
            <a:r>
              <a:rPr lang="en-US" sz="2400" dirty="0"/>
              <a:t> – F</a:t>
            </a:r>
            <a:r>
              <a:rPr lang="en-US" sz="2400" baseline="-25000" dirty="0"/>
              <a:t>2only</a:t>
            </a:r>
            <a:r>
              <a:rPr lang="en-US" sz="2400" dirty="0"/>
              <a:t> – F</a:t>
            </a:r>
            <a:r>
              <a:rPr lang="en-US" sz="2400" baseline="-25000" dirty="0"/>
              <a:t>1&amp;2</a:t>
            </a:r>
            <a:r>
              <a:rPr lang="en-US" sz="2400" dirty="0"/>
              <a:t>)  +  F</a:t>
            </a:r>
            <a:r>
              <a:rPr lang="en-US" sz="2400" baseline="-25000" dirty="0"/>
              <a:t>1only</a:t>
            </a:r>
            <a:r>
              <a:rPr lang="en-US" sz="2400" dirty="0"/>
              <a:t> / S</a:t>
            </a:r>
            <a:r>
              <a:rPr lang="en-US" sz="2400" baseline="-25000" dirty="0"/>
              <a:t>1only</a:t>
            </a:r>
            <a:r>
              <a:rPr lang="en-US" sz="2400" dirty="0"/>
              <a:t>  + F</a:t>
            </a:r>
            <a:r>
              <a:rPr lang="en-US" sz="2400" baseline="-25000" dirty="0"/>
              <a:t>2only</a:t>
            </a:r>
            <a:r>
              <a:rPr lang="en-US" sz="2400" dirty="0"/>
              <a:t> / S</a:t>
            </a:r>
            <a:r>
              <a:rPr lang="en-US" sz="2400" baseline="-25000" dirty="0"/>
              <a:t>2only</a:t>
            </a:r>
            <a:r>
              <a:rPr lang="en-US" sz="2400" dirty="0"/>
              <a:t> + F</a:t>
            </a:r>
            <a:r>
              <a:rPr lang="en-US" sz="2400" baseline="-25000" dirty="0"/>
              <a:t>1&amp;2</a:t>
            </a:r>
            <a:r>
              <a:rPr lang="en-US" sz="2400" dirty="0"/>
              <a:t> / S</a:t>
            </a:r>
            <a:r>
              <a:rPr lang="en-US" sz="2400" baseline="-25000" dirty="0"/>
              <a:t>1&amp;2</a:t>
            </a:r>
            <a:r>
              <a:rPr lang="en-US" sz="2400" dirty="0"/>
              <a:t>  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251200" y="5334914"/>
            <a:ext cx="8128000" cy="244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20800" y="5054601"/>
            <a:ext cx="1828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800000"/>
                </a:solidFill>
              </a:rPr>
              <a:t>Speedup  =</a:t>
            </a:r>
          </a:p>
        </p:txBody>
      </p:sp>
    </p:spTree>
    <p:extLst>
      <p:ext uri="{BB962C8B-B14F-4D97-AF65-F5344CB8AC3E}">
        <p14:creationId xmlns:p14="http://schemas.microsoft.com/office/powerpoint/2010/main" val="533589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1422397"/>
          </a:xfrm>
        </p:spPr>
        <p:txBody>
          <a:bodyPr>
            <a:normAutofit/>
          </a:bodyPr>
          <a:lstStyle/>
          <a:p>
            <a:r>
              <a:rPr lang="en-US" dirty="0"/>
              <a:t>General expression:</a:t>
            </a:r>
          </a:p>
          <a:p>
            <a:pPr lvl="1"/>
            <a:r>
              <a:rPr lang="en-US" dirty="0"/>
              <a:t>Assume m enhancements of fractions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r>
              <a:rPr lang="en-US" dirty="0"/>
              <a:t> by factors of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77" y="3251200"/>
            <a:ext cx="6636124" cy="16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</p:pic>
    </p:spTree>
    <p:extLst>
      <p:ext uri="{BB962C8B-B14F-4D97-AF65-F5344CB8AC3E}">
        <p14:creationId xmlns:p14="http://schemas.microsoft.com/office/powerpoint/2010/main" val="2654306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26" y="159883"/>
            <a:ext cx="10515600" cy="1325563"/>
          </a:xfrm>
        </p:spPr>
        <p:txBody>
          <a:bodyPr/>
          <a:lstStyle/>
          <a:p>
            <a:r>
              <a:rPr lang="en-US" sz="3733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295400"/>
            <a:ext cx="6908800" cy="4368800"/>
          </a:xfrm>
        </p:spPr>
        <p:txBody>
          <a:bodyPr>
            <a:normAutofit/>
          </a:bodyPr>
          <a:lstStyle/>
          <a:p>
            <a:r>
              <a:rPr lang="en-US" sz="2667" dirty="0"/>
              <a:t>Consider an example of memory system.</a:t>
            </a:r>
          </a:p>
          <a:p>
            <a:pPr lvl="1"/>
            <a:r>
              <a:rPr lang="en-US" sz="2133" dirty="0"/>
              <a:t>Main memory and a fast memory called cache memory.</a:t>
            </a:r>
          </a:p>
          <a:p>
            <a:pPr lvl="1"/>
            <a:r>
              <a:rPr lang="en-US" sz="2133" dirty="0"/>
              <a:t>Frequently used parts of program/data are kept in cache memory.</a:t>
            </a:r>
          </a:p>
          <a:p>
            <a:pPr lvl="1"/>
            <a:r>
              <a:rPr lang="en-US" sz="2133" dirty="0"/>
              <a:t>Use of the cache memory speeds up memory accesses by a factor of 8.</a:t>
            </a:r>
          </a:p>
          <a:p>
            <a:pPr lvl="1"/>
            <a:r>
              <a:rPr lang="en-US" sz="2133" dirty="0"/>
              <a:t>Without the cache, memory operations consume a fraction 0.40 of the total execution time.</a:t>
            </a:r>
          </a:p>
          <a:p>
            <a:pPr lvl="1"/>
            <a:r>
              <a:rPr lang="en-US" sz="2133" dirty="0"/>
              <a:t>Estimate the speedup.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69600" y="1295400"/>
            <a:ext cx="1320800" cy="142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Main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6000" y="1600200"/>
            <a:ext cx="1422400" cy="81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Cache Memory</a:t>
            </a:r>
          </a:p>
        </p:txBody>
      </p:sp>
      <p:sp>
        <p:nvSpPr>
          <p:cNvPr id="7" name="Bevel 6"/>
          <p:cNvSpPr/>
          <p:nvPr/>
        </p:nvSpPr>
        <p:spPr>
          <a:xfrm>
            <a:off x="6604000" y="1498600"/>
            <a:ext cx="1320800" cy="1016000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CPU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7924800" y="1905000"/>
            <a:ext cx="711200" cy="304800"/>
          </a:xfrm>
          <a:prstGeom prst="leftRightArrow">
            <a:avLst/>
          </a:prstGeom>
          <a:solidFill>
            <a:srgbClr val="00009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Left-Right Arrow 8"/>
          <p:cNvSpPr/>
          <p:nvPr/>
        </p:nvSpPr>
        <p:spPr>
          <a:xfrm>
            <a:off x="10058400" y="1905000"/>
            <a:ext cx="711200" cy="304800"/>
          </a:xfrm>
          <a:prstGeom prst="leftRightArrow">
            <a:avLst/>
          </a:prstGeom>
          <a:solidFill>
            <a:srgbClr val="00009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3860800" y="4953003"/>
            <a:ext cx="8636000" cy="830998"/>
            <a:chOff x="1600200" y="1925419"/>
            <a:chExt cx="6553200" cy="623248"/>
          </a:xfrm>
        </p:grpSpPr>
        <p:grpSp>
          <p:nvGrpSpPr>
            <p:cNvPr id="11" name="Group 10"/>
            <p:cNvGrpSpPr/>
            <p:nvPr/>
          </p:nvGrpSpPr>
          <p:grpSpPr>
            <a:xfrm>
              <a:off x="2971800" y="1925419"/>
              <a:ext cx="1676400" cy="623248"/>
              <a:chOff x="3886200" y="1696819"/>
              <a:chExt cx="1676400" cy="62324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886200" y="1696819"/>
                <a:ext cx="16764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 1</a:t>
                </a:r>
              </a:p>
              <a:p>
                <a:pPr algn="ctr"/>
                <a:r>
                  <a:rPr lang="en-US" sz="2400" dirty="0"/>
                  <a:t>(1 – F)  +  F / S    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962400" y="2038350"/>
                <a:ext cx="14478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600200" y="2038350"/>
              <a:ext cx="1447800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b="1" dirty="0">
                  <a:solidFill>
                    <a:srgbClr val="800000"/>
                  </a:solidFill>
                </a:rPr>
                <a:t>Speedup =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029201" y="1925419"/>
              <a:ext cx="1905001" cy="623248"/>
              <a:chOff x="5791200" y="1696819"/>
              <a:chExt cx="1905000" cy="62324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791200" y="1696819"/>
                <a:ext cx="19050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 1</a:t>
                </a:r>
              </a:p>
              <a:p>
                <a:pPr algn="ctr"/>
                <a:r>
                  <a:rPr lang="en-US" sz="2400" dirty="0"/>
                  <a:t>(1 – 0.4)  +  0.4 / 8    </a:t>
                </a:r>
              </a:p>
            </p:txBody>
          </p:sp>
          <p:cxnSp>
            <p:nvCxnSpPr>
              <p:cNvPr id="17" name="Straight Connector 16"/>
              <p:cNvCxnSpPr>
                <a:stCxn id="16" idx="1"/>
                <a:endCxn id="16" idx="3"/>
              </p:cNvCxnSpPr>
              <p:nvPr/>
            </p:nvCxnSpPr>
            <p:spPr>
              <a:xfrm>
                <a:off x="5791200" y="2008443"/>
                <a:ext cx="1905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572000" y="2038350"/>
              <a:ext cx="53340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=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6600" y="2038350"/>
              <a:ext cx="106680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16800" y="4546600"/>
            <a:ext cx="2235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u="sng" dirty="0">
                <a:solidFill>
                  <a:srgbClr val="00009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869641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Now we consider two levels of cache memory, L1-cache and L2-cache.</a:t>
            </a:r>
          </a:p>
          <a:p>
            <a:pPr marL="0" indent="0">
              <a:buNone/>
            </a:pPr>
            <a:r>
              <a:rPr lang="en-US" sz="2667" dirty="0"/>
              <a:t>      Assumptions:</a:t>
            </a:r>
          </a:p>
          <a:p>
            <a:pPr lvl="1"/>
            <a:r>
              <a:rPr lang="en-US" dirty="0"/>
              <a:t>Without the cache, memory operations take 30% of execution time.</a:t>
            </a:r>
          </a:p>
          <a:p>
            <a:pPr lvl="1"/>
            <a:r>
              <a:rPr lang="en-US" dirty="0"/>
              <a:t>The L1-cache speeds up 80% of memory operations by a factor of 4.</a:t>
            </a:r>
          </a:p>
          <a:p>
            <a:pPr lvl="1"/>
            <a:r>
              <a:rPr lang="en-US" dirty="0"/>
              <a:t>The L2-cache speeds up 50% of the remaining 20% memory operations by a factor of 2.</a:t>
            </a:r>
          </a:p>
          <a:p>
            <a:pPr marL="0" indent="0">
              <a:buNone/>
            </a:pPr>
            <a:r>
              <a:rPr lang="en-US" sz="2667" dirty="0"/>
              <a:t>      We want to find out the overall speedup.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77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1"/>
            <a:ext cx="10972800" cy="2844800"/>
          </a:xfrm>
        </p:spPr>
        <p:txBody>
          <a:bodyPr>
            <a:normAutofit/>
          </a:bodyPr>
          <a:lstStyle/>
          <a:p>
            <a:r>
              <a:rPr lang="en-US" sz="2667" dirty="0"/>
              <a:t>Solution:</a:t>
            </a:r>
          </a:p>
          <a:p>
            <a:pPr lvl="1"/>
            <a:r>
              <a:rPr lang="en-US" dirty="0"/>
              <a:t>Memory operations = 0.3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L1</a:t>
            </a:r>
            <a:r>
              <a:rPr lang="en-US" dirty="0"/>
              <a:t>  =  0.3 * 0.8  =  0.24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L1</a:t>
            </a:r>
            <a:r>
              <a:rPr lang="en-US" dirty="0"/>
              <a:t>  =  4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L2</a:t>
            </a:r>
            <a:r>
              <a:rPr lang="en-US" dirty="0"/>
              <a:t>  =  0.3 * (1 – 0.8) * 0.5  =  0.03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L2</a:t>
            </a:r>
            <a:r>
              <a:rPr lang="en-US" dirty="0"/>
              <a:t>  = 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10400" y="1676320"/>
            <a:ext cx="4978400" cy="3474646"/>
            <a:chOff x="5257800" y="1257240"/>
            <a:chExt cx="3733800" cy="2605984"/>
          </a:xfrm>
        </p:grpSpPr>
        <p:grpSp>
          <p:nvGrpSpPr>
            <p:cNvPr id="10" name="Group 9"/>
            <p:cNvGrpSpPr/>
            <p:nvPr/>
          </p:nvGrpSpPr>
          <p:grpSpPr>
            <a:xfrm>
              <a:off x="5410200" y="1773019"/>
              <a:ext cx="3352800" cy="623248"/>
              <a:chOff x="2819400" y="3641288"/>
              <a:chExt cx="3352800" cy="62324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819400" y="3641288"/>
                <a:ext cx="33528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                    1</a:t>
                </a:r>
              </a:p>
              <a:p>
                <a:pPr algn="r"/>
                <a:r>
                  <a:rPr lang="en-US" sz="2400" dirty="0"/>
                  <a:t>(1 – F</a:t>
                </a:r>
                <a:r>
                  <a:rPr lang="en-US" sz="2400" baseline="-25000" dirty="0"/>
                  <a:t>L1</a:t>
                </a:r>
                <a:r>
                  <a:rPr lang="en-US" sz="2400" dirty="0"/>
                  <a:t> – F</a:t>
                </a:r>
                <a:r>
                  <a:rPr lang="en-US" sz="2400" baseline="-25000" dirty="0"/>
                  <a:t>L2</a:t>
                </a:r>
                <a:r>
                  <a:rPr lang="en-US" sz="2400" dirty="0"/>
                  <a:t>)  +  F</a:t>
                </a:r>
                <a:r>
                  <a:rPr lang="en-US" sz="2400" baseline="-25000" dirty="0"/>
                  <a:t>L1</a:t>
                </a:r>
                <a:r>
                  <a:rPr lang="en-US" sz="2400" dirty="0"/>
                  <a:t> / S</a:t>
                </a:r>
                <a:r>
                  <a:rPr lang="en-US" sz="2400" baseline="-25000" dirty="0"/>
                  <a:t>L1</a:t>
                </a:r>
                <a:r>
                  <a:rPr lang="en-US" sz="2400" dirty="0"/>
                  <a:t>  + F</a:t>
                </a:r>
                <a:r>
                  <a:rPr lang="en-US" sz="2400" baseline="-25000" dirty="0"/>
                  <a:t>L2</a:t>
                </a:r>
                <a:r>
                  <a:rPr lang="en-US" sz="2400" dirty="0"/>
                  <a:t> / S</a:t>
                </a:r>
                <a:r>
                  <a:rPr lang="en-US" sz="2400" baseline="-25000" dirty="0"/>
                  <a:t>L2</a:t>
                </a:r>
                <a:r>
                  <a:rPr lang="en-US" sz="2400" dirty="0"/>
                  <a:t>   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971800" y="3982819"/>
                <a:ext cx="32004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172200" y="1257240"/>
              <a:ext cx="1784195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b="1" dirty="0">
                  <a:solidFill>
                    <a:srgbClr val="800000"/>
                  </a:solidFill>
                </a:rPr>
                <a:t>Speedup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257800" y="2571750"/>
              <a:ext cx="3733800" cy="623248"/>
              <a:chOff x="2819400" y="3449419"/>
              <a:chExt cx="3352800" cy="62324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819400" y="3449419"/>
                <a:ext cx="335280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                       1</a:t>
                </a:r>
              </a:p>
              <a:p>
                <a:pPr algn="r"/>
                <a:r>
                  <a:rPr lang="en-US" sz="2400" dirty="0"/>
                  <a:t>(1 – 0.24 – 0.03)  +  0.24 / 4  + 0.03 / 2   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903375" y="3790950"/>
                <a:ext cx="32004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400800" y="3486150"/>
              <a:ext cx="1447800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b="1" dirty="0">
                  <a:solidFill>
                    <a:srgbClr val="000090"/>
                  </a:solidFill>
                </a:rPr>
                <a:t>=   1.24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6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1905000"/>
          <a:ext cx="97536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Size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Load 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Load Unsigned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Half-word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Only for MIPS64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Unaligned 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Linked word (atomic modify)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27200" y="1066721"/>
            <a:ext cx="863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800000"/>
                </a:solidFill>
              </a:rPr>
              <a:t>Data sizes that can be accessed through LOAD and STORE</a:t>
            </a:r>
          </a:p>
        </p:txBody>
      </p:sp>
    </p:spTree>
    <p:extLst>
      <p:ext uri="{BB962C8B-B14F-4D97-AF65-F5344CB8AC3E}">
        <p14:creationId xmlns:p14="http://schemas.microsoft.com/office/powerpoint/2010/main" val="6037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18275"/>
            <a:ext cx="2844800" cy="365125"/>
          </a:xfrm>
        </p:spPr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1600" y="787400"/>
          <a:ext cx="6096000" cy="4450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 rowSpan="8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Aligned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Byte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LBU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Byte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Half-word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LHU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Half-word Unsigned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 Byte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 Half-word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00800" y="807720"/>
          <a:ext cx="5689600" cy="373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Mnemonic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 rowSpan="4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Unaligned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LWL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Word Left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LWR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Word Right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SWL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 Word Left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SWR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 Word Right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800000"/>
                          </a:solidFill>
                        </a:rPr>
                        <a:t>Atomic Update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Load Linked Word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16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 Conditional</a:t>
                      </a:r>
                      <a:r>
                        <a:rPr lang="en-US" sz="2100" baseline="0" dirty="0"/>
                        <a:t> Word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8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(b) Arithmetic and Logic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All arithmetic and logic instructions operate on registers.</a:t>
            </a:r>
          </a:p>
          <a:p>
            <a:pPr>
              <a:lnSpc>
                <a:spcPct val="110000"/>
              </a:lnSpc>
            </a:pPr>
            <a:r>
              <a:rPr lang="en-US" dirty="0"/>
              <a:t>Can be broadly classified into the following categories: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ALU immediate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ALU 3-operand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ALU 2-operand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Shift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Multiply and Divide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5005</Words>
  <Application>Microsoft Office PowerPoint</Application>
  <PresentationFormat>Widescreen</PresentationFormat>
  <Paragraphs>1037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Instruction Set Classification</vt:lpstr>
      <vt:lpstr>Alignment of Words in Memory</vt:lpstr>
      <vt:lpstr>(a) Load and Store Instructions</vt:lpstr>
      <vt:lpstr>PowerPoint Presentation</vt:lpstr>
      <vt:lpstr>PowerPoint Presentation</vt:lpstr>
      <vt:lpstr>PowerPoint Presentation</vt:lpstr>
      <vt:lpstr>(b) Arithmetic and Logic Instructions</vt:lpstr>
      <vt:lpstr>PowerPoint Presentation</vt:lpstr>
      <vt:lpstr>PowerPoint Presentation</vt:lpstr>
      <vt:lpstr>PowerPoint Presentation</vt:lpstr>
      <vt:lpstr>(c) Multiply and Divide Instructions</vt:lpstr>
      <vt:lpstr>PowerPoint Presentation</vt:lpstr>
      <vt:lpstr>PowerPoint Presentation</vt:lpstr>
      <vt:lpstr>(d) Jump and Branch Instructions</vt:lpstr>
      <vt:lpstr>PowerPoint Presentation</vt:lpstr>
      <vt:lpstr>PowerPoint Presentation</vt:lpstr>
      <vt:lpstr>(e) Miscellaneous Instructions</vt:lpstr>
      <vt:lpstr>PowerPoint Presentation</vt:lpstr>
      <vt:lpstr>PowerPoint Presentation</vt:lpstr>
      <vt:lpstr>(e) Coprocessor Instructions</vt:lpstr>
      <vt:lpstr>PowerPoint Presentation</vt:lpstr>
      <vt:lpstr>PowerPoint Presentation</vt:lpstr>
      <vt:lpstr>Some Examples of MIPS32 Arithmetic</vt:lpstr>
      <vt:lpstr>Example on LOAD and STORE</vt:lpstr>
      <vt:lpstr>Examples on Control Constructs</vt:lpstr>
      <vt:lpstr>PowerPoint Presentation</vt:lpstr>
      <vt:lpstr>PowerPoint Presentation</vt:lpstr>
      <vt:lpstr>PowerPoint Presentation</vt:lpstr>
      <vt:lpstr>Working with Immediate Values in Registers</vt:lpstr>
      <vt:lpstr>PowerPoint Presentation</vt:lpstr>
      <vt:lpstr>Other MIPS Pseudo-instructions</vt:lpstr>
      <vt:lpstr>PowerPoint Presentation</vt:lpstr>
      <vt:lpstr>A Simple Function</vt:lpstr>
      <vt:lpstr>MIPS Instruction Encoding</vt:lpstr>
      <vt:lpstr>(a) R-type Instruction Encoding</vt:lpstr>
      <vt:lpstr>PowerPoint Presentation</vt:lpstr>
      <vt:lpstr>(b) I-type Instruction Encoding</vt:lpstr>
      <vt:lpstr>PowerPoint Presentation</vt:lpstr>
      <vt:lpstr>(c) J-type Instruction Encoding</vt:lpstr>
      <vt:lpstr>A Quick View</vt:lpstr>
      <vt:lpstr>Addressing Modes in MIPS32</vt:lpstr>
      <vt:lpstr>PowerPoint Presentation</vt:lpstr>
      <vt:lpstr>Introduction</vt:lpstr>
      <vt:lpstr>What is Amdahl’s Law?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Alternative using Amdahl’s law</vt:lpstr>
      <vt:lpstr>PowerPoint Presentation</vt:lpstr>
      <vt:lpstr>Example 1</vt:lpstr>
      <vt:lpstr>PowerPoint Presentation</vt:lpstr>
      <vt:lpstr>PowerPoint Presentation</vt:lpstr>
      <vt:lpstr>Example 2</vt:lpstr>
      <vt:lpstr>Example 2a</vt:lpstr>
      <vt:lpstr>Example 3</vt:lpstr>
      <vt:lpstr>Example 4</vt:lpstr>
      <vt:lpstr>PowerPoint Presentation</vt:lpstr>
      <vt:lpstr>Example 5</vt:lpstr>
      <vt:lpstr>PowerPoint Presentation</vt:lpstr>
      <vt:lpstr>Extension to Multiple Enhancements</vt:lpstr>
      <vt:lpstr>PowerPoint Presentation</vt:lpstr>
      <vt:lpstr>PowerPoint Presentation</vt:lpstr>
      <vt:lpstr>Example 6</vt:lpstr>
      <vt:lpstr>Example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44</cp:revision>
  <dcterms:created xsi:type="dcterms:W3CDTF">2023-07-29T11:53:22Z</dcterms:created>
  <dcterms:modified xsi:type="dcterms:W3CDTF">2023-08-18T14:12:05Z</dcterms:modified>
</cp:coreProperties>
</file>