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73" d="100"/>
          <a:sy n="73" d="100"/>
        </p:scale>
        <p:origin x="-1068" y="-102"/>
      </p:cViewPr>
      <p:guideLst>
        <p:guide orient="horz" pos="2160"/>
        <p:guide pos="2880"/>
      </p:guideLst>
    </p:cSldViewPr>
  </p:slideViewPr>
  <p:notesTextViewPr>
    <p:cViewPr>
      <p:scale>
        <a:sx n="1" d="1"/>
        <a:sy n="1" d="1"/>
      </p:scale>
      <p:origin x="0" y="0"/>
    </p:cViewPr>
  </p:notesTextViewPr>
  <p:sorterViewPr>
    <p:cViewPr>
      <p:scale>
        <a:sx n="100" d="100"/>
        <a:sy n="100" d="100"/>
      </p:scale>
      <p:origin x="0" y="42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5A8C79-2D9D-4430-AF8A-FF381AD44296}" type="datetimeFigureOut">
              <a:rPr lang="en-US" smtClean="0"/>
              <a:t>4/13/2015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92BA30-7EB0-44B9-B099-A74B78E75B3E}" type="slidenum">
              <a:rPr lang="en-US" smtClean="0"/>
              <a:t>‹#›</a:t>
            </a:fld>
            <a:endParaRPr lang="en-US"/>
          </a:p>
        </p:txBody>
      </p:sp>
    </p:spTree>
    <p:extLst>
      <p:ext uri="{BB962C8B-B14F-4D97-AF65-F5344CB8AC3E}">
        <p14:creationId xmlns:p14="http://schemas.microsoft.com/office/powerpoint/2010/main" val="45809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82034AA-6FE6-4F32-BEAA-4B88A14AC10A}" type="slidenum">
              <a:rPr lang="en-US" smtClean="0"/>
              <a:pPr/>
              <a:t>2</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F0E505C-0B75-4AE6-9739-68BCEF3A5707}" type="slidenum">
              <a:rPr lang="en-US" smtClean="0"/>
              <a:pPr/>
              <a:t>12</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1135AB9A-7D6B-4B67-B0B3-91E1274E18DE}" type="slidenum">
              <a:rPr lang="en-US" smtClean="0"/>
              <a:pPr/>
              <a:t>13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C44F4B7C-A9BA-470E-898D-D2462AEFF4A3}" type="slidenum">
              <a:rPr lang="en-US" smtClean="0"/>
              <a:pPr/>
              <a:t>14</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B65A184-966E-445D-9A8A-792C72A67FA0}" type="slidenum">
              <a:rPr lang="en-US" smtClean="0"/>
              <a:pPr/>
              <a:t>15</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669B1C2-2F8A-4B91-8AC9-DB8D15EF81AA}" type="slidenum">
              <a:rPr lang="en-US" smtClean="0"/>
              <a:pPr/>
              <a:t>16</a:t>
            </a:fld>
            <a:endParaRPr lang="en-US"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9B43BACC-7208-4FF1-81D1-7B30BBB7127E}" type="slidenum">
              <a:rPr lang="en-US" smtClean="0"/>
              <a:pPr/>
              <a:t>18</a:t>
            </a:fld>
            <a:endParaRPr lang="en-US"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01FCAE3-75F4-4B4E-AEE3-203AB1AD7B6E}" type="slidenum">
              <a:rPr lang="en-US"/>
              <a:pPr/>
              <a:t>19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72223FE-F58D-44D1-9705-5A31D8E67DFA}" type="slidenum">
              <a:rPr lang="en-US"/>
              <a:pPr/>
              <a:t>20</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1C0663A7-C007-4A12-B1D4-BBF7F696F45E}" type="slidenum">
              <a:rPr lang="en-US" smtClean="0"/>
              <a:pPr/>
              <a:t>4</a:t>
            </a:fld>
            <a:endParaRPr lang="en-US"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0F06092-A9C8-4DF2-9CEB-D8801D853F2F}" type="slidenum">
              <a:rPr lang="en-US" smtClean="0"/>
              <a:pPr/>
              <a:t>5</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A4CCE0A3-3E7A-4AC6-858F-9B41C5AE8217}" type="slidenum">
              <a:rPr lang="en-US" smtClean="0"/>
              <a:pPr/>
              <a:t>6</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5E1DA85-88CF-41AF-BBE9-72DB1AC7E6B2}" type="slidenum">
              <a:rPr lang="en-US" smtClean="0"/>
              <a:pPr/>
              <a:t>7</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84057480-3417-461A-B5A1-16B3160C3DF9}" type="slidenum">
              <a:rPr lang="en-US" smtClean="0"/>
              <a:pPr/>
              <a:t>8</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5E1DA85-88CF-41AF-BBE9-72DB1AC7E6B2}" type="slidenum">
              <a:rPr lang="en-US" smtClean="0"/>
              <a:pPr/>
              <a:t>9</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84B9FED6-D013-4686-B98F-06D97E7852CF}" type="slidenum">
              <a:rPr lang="en-US" smtClean="0"/>
              <a:pPr/>
              <a:t>10</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5C4F4A0-2A05-410B-8BC4-C1266B8123E2}" type="slidenum">
              <a:rPr lang="en-US" smtClean="0"/>
              <a:pPr/>
              <a:t>11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42939F-7534-474E-BA31-C5FA7CE20D95}"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1447368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2939F-7534-474E-BA31-C5FA7CE20D95}"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2240021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2939F-7534-474E-BA31-C5FA7CE20D95}"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274589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2939F-7534-474E-BA31-C5FA7CE20D95}"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22824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2939F-7534-474E-BA31-C5FA7CE20D95}" type="datetimeFigureOut">
              <a:rPr lang="en-US" smtClean="0"/>
              <a:t>4/13/2015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252005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42939F-7534-474E-BA31-C5FA7CE20D95}"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244063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42939F-7534-474E-BA31-C5FA7CE20D95}" type="datetimeFigureOut">
              <a:rPr lang="en-US" smtClean="0"/>
              <a:t>4/13/2015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47674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42939F-7534-474E-BA31-C5FA7CE20D95}" type="datetimeFigureOut">
              <a:rPr lang="en-US" smtClean="0"/>
              <a:t>4/13/2015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681968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2939F-7534-474E-BA31-C5FA7CE20D95}" type="datetimeFigureOut">
              <a:rPr lang="en-US" smtClean="0"/>
              <a:t>4/13/2015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2721942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2939F-7534-474E-BA31-C5FA7CE20D95}"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271264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2939F-7534-474E-BA31-C5FA7CE20D95}" type="datetimeFigureOut">
              <a:rPr lang="en-US" smtClean="0"/>
              <a:t>4/13/2015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04F5B-7287-4654-AEB6-F00A7FA78E26}" type="slidenum">
              <a:rPr lang="en-US" smtClean="0"/>
              <a:t>‹#›</a:t>
            </a:fld>
            <a:endParaRPr lang="en-US"/>
          </a:p>
        </p:txBody>
      </p:sp>
    </p:spTree>
    <p:extLst>
      <p:ext uri="{BB962C8B-B14F-4D97-AF65-F5344CB8AC3E}">
        <p14:creationId xmlns:p14="http://schemas.microsoft.com/office/powerpoint/2010/main" val="224787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2939F-7534-474E-BA31-C5FA7CE20D95}" type="datetimeFigureOut">
              <a:rPr lang="en-US" smtClean="0"/>
              <a:t>4/13/2015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04F5B-7287-4654-AEB6-F00A7FA78E26}" type="slidenum">
              <a:rPr lang="en-US" smtClean="0"/>
              <a:t>‹#›</a:t>
            </a:fld>
            <a:endParaRPr lang="en-US"/>
          </a:p>
        </p:txBody>
      </p:sp>
    </p:spTree>
    <p:extLst>
      <p:ext uri="{BB962C8B-B14F-4D97-AF65-F5344CB8AC3E}">
        <p14:creationId xmlns:p14="http://schemas.microsoft.com/office/powerpoint/2010/main" val="1485292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and I/O Management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4411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7416"/>
            <a:ext cx="7841192" cy="576263"/>
          </a:xfrm>
        </p:spPr>
        <p:txBody>
          <a:bodyPr>
            <a:normAutofit fontScale="90000"/>
          </a:bodyPr>
          <a:lstStyle/>
          <a:p>
            <a:pPr eaLnBrk="1" hangingPunct="1"/>
            <a:r>
              <a:rPr lang="en-US" smtClean="0"/>
              <a:t>SCAN</a:t>
            </a:r>
          </a:p>
        </p:txBody>
      </p:sp>
      <p:sp>
        <p:nvSpPr>
          <p:cNvPr id="23555" name="Rectangle 3"/>
          <p:cNvSpPr>
            <a:spLocks noGrp="1" noChangeArrowheads="1"/>
          </p:cNvSpPr>
          <p:nvPr>
            <p:ph type="body" idx="1"/>
          </p:nvPr>
        </p:nvSpPr>
        <p:spPr>
          <a:xfrm>
            <a:off x="152400" y="1233487"/>
            <a:ext cx="8387292" cy="5319713"/>
          </a:xfrm>
        </p:spPr>
        <p:txBody>
          <a:bodyPr>
            <a:normAutofit fontScale="92500" lnSpcReduction="20000"/>
          </a:bodyPr>
          <a:lstStyle/>
          <a:p>
            <a:r>
              <a:rPr lang="en-US" dirty="0" smtClean="0"/>
              <a:t>The disk arm starts at one end of the disk, and moves toward the other end, servicing requests until it gets to the other end of the disk, where the head movement is reversed and servicing continues.</a:t>
            </a:r>
          </a:p>
          <a:p>
            <a:endParaRPr lang="en-US" dirty="0" smtClean="0"/>
          </a:p>
          <a:p>
            <a:r>
              <a:rPr lang="en-US" b="1" dirty="0" smtClean="0">
                <a:solidFill>
                  <a:srgbClr val="3366FF"/>
                </a:solidFill>
              </a:rPr>
              <a:t>SCAN algorithm</a:t>
            </a:r>
            <a:r>
              <a:rPr lang="en-US" dirty="0" smtClean="0">
                <a:solidFill>
                  <a:srgbClr val="3366FF"/>
                </a:solidFill>
              </a:rPr>
              <a:t> </a:t>
            </a:r>
            <a:r>
              <a:rPr lang="en-US" dirty="0" smtClean="0"/>
              <a:t>Sometimes called the </a:t>
            </a:r>
            <a:r>
              <a:rPr lang="en-US" b="1" dirty="0" smtClean="0">
                <a:solidFill>
                  <a:srgbClr val="3366FF"/>
                </a:solidFill>
              </a:rPr>
              <a:t>elevator algorithm</a:t>
            </a:r>
          </a:p>
          <a:p>
            <a:endParaRPr lang="en-US" b="1" dirty="0" smtClean="0">
              <a:solidFill>
                <a:srgbClr val="3366FF"/>
              </a:solidFill>
            </a:endParaRPr>
          </a:p>
          <a:p>
            <a:endParaRPr lang="en-US" dirty="0" smtClean="0"/>
          </a:p>
          <a:p>
            <a:r>
              <a:rPr lang="en-US" dirty="0" smtClean="0"/>
              <a:t>But note that if requests are uniformly dense, largest density at other end of disk and those wait the longest</a:t>
            </a:r>
          </a:p>
        </p:txBody>
      </p:sp>
    </p:spTree>
    <p:extLst>
      <p:ext uri="{BB962C8B-B14F-4D97-AF65-F5344CB8AC3E}">
        <p14:creationId xmlns:p14="http://schemas.microsoft.com/office/powerpoint/2010/main" val="7545315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SCAN</a:t>
            </a:r>
          </a:p>
        </p:txBody>
      </p:sp>
      <p:pic>
        <p:nvPicPr>
          <p:cNvPr id="24579" name="Picture 6"/>
          <p:cNvPicPr>
            <a:picLocks noChangeAspect="1" noChangeArrowheads="1"/>
          </p:cNvPicPr>
          <p:nvPr/>
        </p:nvPicPr>
        <p:blipFill>
          <a:blip r:embed="rId3"/>
          <a:srcRect/>
          <a:stretch>
            <a:fillRect/>
          </a:stretch>
        </p:blipFill>
        <p:spPr bwMode="auto">
          <a:xfrm>
            <a:off x="1357842" y="1158478"/>
            <a:ext cx="6697133" cy="5053013"/>
          </a:xfrm>
          <a:prstGeom prst="rect">
            <a:avLst/>
          </a:prstGeom>
          <a:noFill/>
          <a:ln w="9525">
            <a:noFill/>
            <a:miter lim="800000"/>
            <a:headEnd/>
            <a:tailEnd/>
          </a:ln>
        </p:spPr>
      </p:pic>
      <p:sp>
        <p:nvSpPr>
          <p:cNvPr id="2" name="TextBox 1"/>
          <p:cNvSpPr txBox="1"/>
          <p:nvPr/>
        </p:nvSpPr>
        <p:spPr>
          <a:xfrm>
            <a:off x="1600200" y="6400800"/>
            <a:ext cx="7848600" cy="646331"/>
          </a:xfrm>
          <a:prstGeom prst="rect">
            <a:avLst/>
          </a:prstGeom>
          <a:noFill/>
        </p:spPr>
        <p:txBody>
          <a:bodyPr wrap="square" rtlCol="0">
            <a:spAutoFit/>
          </a:bodyPr>
          <a:lstStyle/>
          <a:p>
            <a:r>
              <a:rPr lang="en-US" b="1" dirty="0"/>
              <a:t>Illustration shows total head movement of 208 cylinders</a:t>
            </a:r>
          </a:p>
          <a:p>
            <a:endParaRPr lang="en-US" dirty="0"/>
          </a:p>
        </p:txBody>
      </p:sp>
    </p:spTree>
    <p:extLst>
      <p:ext uri="{BB962C8B-B14F-4D97-AF65-F5344CB8AC3E}">
        <p14:creationId xmlns:p14="http://schemas.microsoft.com/office/powerpoint/2010/main" val="4194354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77416"/>
            <a:ext cx="7869767" cy="576263"/>
          </a:xfrm>
        </p:spPr>
        <p:txBody>
          <a:bodyPr>
            <a:normAutofit fontScale="90000"/>
          </a:bodyPr>
          <a:lstStyle/>
          <a:p>
            <a:pPr eaLnBrk="1" hangingPunct="1"/>
            <a:r>
              <a:rPr lang="en-US" smtClean="0"/>
              <a:t>C-SCAN</a:t>
            </a:r>
          </a:p>
        </p:txBody>
      </p:sp>
      <p:sp>
        <p:nvSpPr>
          <p:cNvPr id="25603" name="Rectangle 3"/>
          <p:cNvSpPr>
            <a:spLocks noGrp="1" noChangeArrowheads="1"/>
          </p:cNvSpPr>
          <p:nvPr>
            <p:ph type="body" idx="1"/>
          </p:nvPr>
        </p:nvSpPr>
        <p:spPr>
          <a:xfrm>
            <a:off x="806450" y="1233487"/>
            <a:ext cx="7666567" cy="4530329"/>
          </a:xfrm>
        </p:spPr>
        <p:txBody>
          <a:bodyPr>
            <a:normAutofit fontScale="92500" lnSpcReduction="20000"/>
          </a:bodyPr>
          <a:lstStyle/>
          <a:p>
            <a:r>
              <a:rPr lang="en-US" dirty="0" smtClean="0"/>
              <a:t>Provides a more uniform wait time than SCAN</a:t>
            </a:r>
          </a:p>
          <a:p>
            <a:endParaRPr lang="en-US" dirty="0" smtClean="0"/>
          </a:p>
          <a:p>
            <a:r>
              <a:rPr lang="en-US" dirty="0" smtClean="0"/>
              <a:t>The head moves from one end of the disk to the other, servicing requests as it goes</a:t>
            </a:r>
          </a:p>
          <a:p>
            <a:pPr lvl="1"/>
            <a:r>
              <a:rPr lang="en-US" dirty="0" smtClean="0"/>
              <a:t>When it reaches the other end, however, it immediately returns to the beginning of the disk, without servicing any requests on the return trip</a:t>
            </a:r>
          </a:p>
          <a:p>
            <a:pPr lvl="1"/>
            <a:endParaRPr lang="en-US" dirty="0" smtClean="0"/>
          </a:p>
          <a:p>
            <a:r>
              <a:rPr lang="en-US" dirty="0" smtClean="0"/>
              <a:t>Treats the cylinders as a circular list that wraps around from the last cylinder to the first one</a:t>
            </a:r>
          </a:p>
          <a:p>
            <a:endParaRPr lang="en-US" dirty="0" smtClean="0"/>
          </a:p>
        </p:txBody>
      </p:sp>
    </p:spTree>
    <p:extLst>
      <p:ext uri="{BB962C8B-B14F-4D97-AF65-F5344CB8AC3E}">
        <p14:creationId xmlns:p14="http://schemas.microsoft.com/office/powerpoint/2010/main" val="1671077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C-SCAN (Cont.)</a:t>
            </a:r>
          </a:p>
        </p:txBody>
      </p:sp>
      <p:pic>
        <p:nvPicPr>
          <p:cNvPr id="26627" name="Picture 4"/>
          <p:cNvPicPr>
            <a:picLocks noChangeAspect="1" noChangeArrowheads="1"/>
          </p:cNvPicPr>
          <p:nvPr/>
        </p:nvPicPr>
        <p:blipFill>
          <a:blip r:embed="rId3"/>
          <a:srcRect l="706" t="3731" r="925" b="3731"/>
          <a:stretch>
            <a:fillRect/>
          </a:stretch>
        </p:blipFill>
        <p:spPr bwMode="auto">
          <a:xfrm>
            <a:off x="1231901" y="1239441"/>
            <a:ext cx="7000875" cy="4941094"/>
          </a:xfrm>
          <a:prstGeom prst="rect">
            <a:avLst/>
          </a:prstGeom>
          <a:noFill/>
          <a:ln w="38100" cmpd="dbl">
            <a:noFill/>
            <a:miter lim="800000"/>
            <a:headEnd/>
            <a:tailEnd/>
          </a:ln>
        </p:spPr>
      </p:pic>
    </p:spTree>
    <p:extLst>
      <p:ext uri="{BB962C8B-B14F-4D97-AF65-F5344CB8AC3E}">
        <p14:creationId xmlns:p14="http://schemas.microsoft.com/office/powerpoint/2010/main" val="1536774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LOOK</a:t>
            </a:r>
            <a:endParaRPr lang="en-US" dirty="0" smtClean="0"/>
          </a:p>
        </p:txBody>
      </p:sp>
      <p:sp>
        <p:nvSpPr>
          <p:cNvPr id="27651" name="Rectangle 3"/>
          <p:cNvSpPr>
            <a:spLocks noGrp="1" noChangeArrowheads="1"/>
          </p:cNvSpPr>
          <p:nvPr>
            <p:ph type="body" idx="1"/>
          </p:nvPr>
        </p:nvSpPr>
        <p:spPr>
          <a:xfrm>
            <a:off x="806450" y="1233488"/>
            <a:ext cx="7664450" cy="3257550"/>
          </a:xfrm>
        </p:spPr>
        <p:txBody>
          <a:bodyPr>
            <a:normAutofit fontScale="92500" lnSpcReduction="10000"/>
          </a:bodyPr>
          <a:lstStyle/>
          <a:p>
            <a:r>
              <a:rPr lang="en-US" dirty="0" smtClean="0"/>
              <a:t>LOOK a version of SCAN, C-LOOK a version of C-SCAN</a:t>
            </a:r>
          </a:p>
          <a:p>
            <a:endParaRPr lang="en-US" dirty="0" smtClean="0"/>
          </a:p>
          <a:p>
            <a:r>
              <a:rPr lang="en-US" dirty="0" smtClean="0"/>
              <a:t>Arm only goes as far as the last request in each direction, then reverses direction immediately, without first going all the way to the end of the disk </a:t>
            </a:r>
          </a:p>
          <a:p>
            <a:endParaRPr lang="en-US" dirty="0" smtClean="0"/>
          </a:p>
        </p:txBody>
      </p:sp>
    </p:spTree>
    <p:extLst>
      <p:ext uri="{BB962C8B-B14F-4D97-AF65-F5344CB8AC3E}">
        <p14:creationId xmlns:p14="http://schemas.microsoft.com/office/powerpoint/2010/main" val="27261747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99042" y="277416"/>
            <a:ext cx="7887758" cy="576263"/>
          </a:xfrm>
        </p:spPr>
        <p:txBody>
          <a:bodyPr>
            <a:normAutofit fontScale="90000"/>
          </a:bodyPr>
          <a:lstStyle/>
          <a:p>
            <a:pPr eaLnBrk="1" hangingPunct="1"/>
            <a:r>
              <a:rPr lang="en-US" smtClean="0"/>
              <a:t>C-LOOK (Cont.)</a:t>
            </a:r>
          </a:p>
        </p:txBody>
      </p:sp>
      <p:pic>
        <p:nvPicPr>
          <p:cNvPr id="28675" name="Picture 4" descr="12"/>
          <p:cNvPicPr>
            <a:picLocks noChangeAspect="1" noChangeArrowheads="1"/>
          </p:cNvPicPr>
          <p:nvPr/>
        </p:nvPicPr>
        <p:blipFill>
          <a:blip r:embed="rId3"/>
          <a:srcRect/>
          <a:stretch>
            <a:fillRect/>
          </a:stretch>
        </p:blipFill>
        <p:spPr bwMode="auto">
          <a:xfrm>
            <a:off x="986367" y="1010841"/>
            <a:ext cx="7312025" cy="5141119"/>
          </a:xfrm>
          <a:prstGeom prst="rect">
            <a:avLst/>
          </a:prstGeom>
          <a:noFill/>
          <a:ln w="9525">
            <a:noFill/>
            <a:miter lim="800000"/>
            <a:headEnd/>
            <a:tailEnd/>
          </a:ln>
        </p:spPr>
      </p:pic>
    </p:spTree>
    <p:extLst>
      <p:ext uri="{BB962C8B-B14F-4D97-AF65-F5344CB8AC3E}">
        <p14:creationId xmlns:p14="http://schemas.microsoft.com/office/powerpoint/2010/main" val="3141545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96951" y="277416"/>
            <a:ext cx="7712075" cy="576263"/>
          </a:xfrm>
        </p:spPr>
        <p:txBody>
          <a:bodyPr/>
          <a:lstStyle/>
          <a:p>
            <a:pPr eaLnBrk="1" hangingPunct="1"/>
            <a:r>
              <a:rPr lang="en-US" sz="3000"/>
              <a:t>Selecting a Disk-Scheduling Algorithm</a:t>
            </a:r>
          </a:p>
        </p:txBody>
      </p:sp>
      <p:sp>
        <p:nvSpPr>
          <p:cNvPr id="29699" name="Rectangle 3"/>
          <p:cNvSpPr>
            <a:spLocks noGrp="1" noChangeArrowheads="1"/>
          </p:cNvSpPr>
          <p:nvPr>
            <p:ph type="body" idx="1"/>
          </p:nvPr>
        </p:nvSpPr>
        <p:spPr>
          <a:xfrm>
            <a:off x="-22226" y="1143000"/>
            <a:ext cx="8175626" cy="5624513"/>
          </a:xfrm>
        </p:spPr>
        <p:txBody>
          <a:bodyPr>
            <a:normAutofit fontScale="62500" lnSpcReduction="20000"/>
          </a:bodyPr>
          <a:lstStyle/>
          <a:p>
            <a:endParaRPr lang="en-US" sz="800" dirty="0"/>
          </a:p>
          <a:p>
            <a:endParaRPr lang="en-US" sz="800" dirty="0"/>
          </a:p>
          <a:p>
            <a:r>
              <a:rPr lang="en-US" dirty="0" smtClean="0"/>
              <a:t>Requests for disk service can be influenced by the file-allocation method</a:t>
            </a:r>
          </a:p>
          <a:p>
            <a:pPr lvl="1"/>
            <a:r>
              <a:rPr lang="en-US" dirty="0" smtClean="0"/>
              <a:t>Contiguous, indexed </a:t>
            </a:r>
            <a:r>
              <a:rPr lang="en-US" dirty="0" err="1" smtClean="0"/>
              <a:t>etc</a:t>
            </a:r>
            <a:endParaRPr lang="en-US" dirty="0" smtClean="0"/>
          </a:p>
          <a:p>
            <a:pPr lvl="1"/>
            <a:r>
              <a:rPr lang="en-US" dirty="0" smtClean="0"/>
              <a:t>Location of Directory , </a:t>
            </a:r>
            <a:r>
              <a:rPr lang="en-US" dirty="0" err="1" smtClean="0"/>
              <a:t>i</a:t>
            </a:r>
            <a:r>
              <a:rPr lang="en-US" dirty="0" smtClean="0"/>
              <a:t>-node </a:t>
            </a:r>
          </a:p>
          <a:p>
            <a:pPr marL="457200" lvl="1" indent="0">
              <a:buNone/>
            </a:pPr>
            <a:endParaRPr lang="en-US" dirty="0" smtClean="0"/>
          </a:p>
          <a:p>
            <a:endParaRPr lang="en-US" sz="800" dirty="0"/>
          </a:p>
          <a:p>
            <a:r>
              <a:rPr lang="en-US" dirty="0" smtClean="0"/>
              <a:t>The disk-scheduling algorithm should be written as a separate module of the operating system, allowing it to be replaced with a different algorithm if necessary</a:t>
            </a:r>
          </a:p>
          <a:p>
            <a:endParaRPr lang="en-US" sz="800" dirty="0"/>
          </a:p>
          <a:p>
            <a:pPr lvl="1"/>
            <a:r>
              <a:rPr lang="en-US" dirty="0" smtClean="0"/>
              <a:t>Either SSTF or LOOK is a reasonable choice for the default algorithm</a:t>
            </a:r>
          </a:p>
          <a:p>
            <a:pPr marL="457200" lvl="1" indent="0">
              <a:buNone/>
            </a:pPr>
            <a:endParaRPr lang="en-US" dirty="0" smtClean="0"/>
          </a:p>
          <a:p>
            <a:r>
              <a:rPr lang="en-US" dirty="0" smtClean="0"/>
              <a:t>But implemented inside disk controller </a:t>
            </a:r>
          </a:p>
          <a:p>
            <a:pPr lvl="1"/>
            <a:r>
              <a:rPr lang="en-US" dirty="0" smtClean="0"/>
              <a:t>Physical block info is inside controller</a:t>
            </a:r>
          </a:p>
          <a:p>
            <a:pPr lvl="1"/>
            <a:endParaRPr lang="en-US" dirty="0" smtClean="0"/>
          </a:p>
          <a:p>
            <a:r>
              <a:rPr lang="en-US" dirty="0" smtClean="0"/>
              <a:t>How does disk-based queuing effect OS queue ordering?</a:t>
            </a:r>
          </a:p>
          <a:p>
            <a:pPr lvl="1"/>
            <a:r>
              <a:rPr lang="en-US" dirty="0" smtClean="0"/>
              <a:t>OS has other constraints</a:t>
            </a:r>
          </a:p>
          <a:p>
            <a:pPr lvl="1"/>
            <a:r>
              <a:rPr lang="en-US" dirty="0" smtClean="0"/>
              <a:t>Demand paging over normal I/O</a:t>
            </a:r>
          </a:p>
          <a:p>
            <a:pPr lvl="1"/>
            <a:r>
              <a:rPr lang="en-US" dirty="0" smtClean="0"/>
              <a:t>Controller is unaware of that</a:t>
            </a:r>
          </a:p>
          <a:p>
            <a:pPr lvl="1"/>
            <a:r>
              <a:rPr lang="en-US" dirty="0" smtClean="0">
                <a:solidFill>
                  <a:srgbClr val="C00000"/>
                </a:solidFill>
              </a:rPr>
              <a:t>File organization module </a:t>
            </a:r>
            <a:r>
              <a:rPr lang="en-US" dirty="0" smtClean="0"/>
              <a:t>ensures the order</a:t>
            </a:r>
          </a:p>
          <a:p>
            <a:endParaRPr lang="en-US" dirty="0" smtClean="0"/>
          </a:p>
          <a:p>
            <a:pPr lvl="1"/>
            <a:endParaRPr lang="en-US" dirty="0" smtClean="0"/>
          </a:p>
          <a:p>
            <a:endParaRPr lang="en-US" dirty="0" smtClean="0"/>
          </a:p>
        </p:txBody>
      </p:sp>
      <p:pic>
        <p:nvPicPr>
          <p:cNvPr id="4" name="Picture 5"/>
          <p:cNvPicPr>
            <a:picLocks noChangeAspect="1" noChangeArrowheads="1"/>
          </p:cNvPicPr>
          <p:nvPr/>
        </p:nvPicPr>
        <p:blipFill>
          <a:blip r:embed="rId3"/>
          <a:srcRect/>
          <a:stretch>
            <a:fillRect/>
          </a:stretch>
        </p:blipFill>
        <p:spPr bwMode="auto">
          <a:xfrm>
            <a:off x="7620000" y="3888398"/>
            <a:ext cx="1524000" cy="2817202"/>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708498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609600" indent="-609600">
              <a:spcBef>
                <a:spcPct val="20000"/>
              </a:spcBef>
            </a:pPr>
            <a:endParaRPr lang="en-US" sz="2400">
              <a:latin typeface="Arial" pitchFamily="34" charset="0"/>
            </a:endParaRPr>
          </a:p>
        </p:txBody>
      </p:sp>
      <p:pic>
        <p:nvPicPr>
          <p:cNvPr id="47109"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0613" y="2090738"/>
            <a:ext cx="6975475"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Disk Layout</a:t>
            </a:r>
            <a:endParaRPr lang="en-US" dirty="0"/>
          </a:p>
        </p:txBody>
      </p:sp>
    </p:spTree>
    <p:extLst>
      <p:ext uri="{BB962C8B-B14F-4D97-AF65-F5344CB8AC3E}">
        <p14:creationId xmlns:p14="http://schemas.microsoft.com/office/powerpoint/2010/main" val="1170635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91092" y="277416"/>
            <a:ext cx="7995708" cy="576263"/>
          </a:xfrm>
        </p:spPr>
        <p:txBody>
          <a:bodyPr>
            <a:normAutofit fontScale="90000"/>
          </a:bodyPr>
          <a:lstStyle/>
          <a:p>
            <a:pPr eaLnBrk="1" hangingPunct="1"/>
            <a:r>
              <a:rPr lang="en-US" dirty="0" smtClean="0"/>
              <a:t>Disk Management</a:t>
            </a:r>
          </a:p>
        </p:txBody>
      </p:sp>
      <p:sp>
        <p:nvSpPr>
          <p:cNvPr id="30723" name="Rectangle 3"/>
          <p:cNvSpPr>
            <a:spLocks noGrp="1" noChangeArrowheads="1"/>
          </p:cNvSpPr>
          <p:nvPr>
            <p:ph type="body" idx="1"/>
          </p:nvPr>
        </p:nvSpPr>
        <p:spPr>
          <a:xfrm>
            <a:off x="228600" y="1066800"/>
            <a:ext cx="8610600" cy="5562600"/>
          </a:xfrm>
        </p:spPr>
        <p:txBody>
          <a:bodyPr>
            <a:normAutofit fontScale="85000" lnSpcReduction="10000"/>
          </a:bodyPr>
          <a:lstStyle/>
          <a:p>
            <a:r>
              <a:rPr lang="en-US" b="1" dirty="0" smtClean="0">
                <a:solidFill>
                  <a:srgbClr val="3366FF"/>
                </a:solidFill>
              </a:rPr>
              <a:t>Low-level formatting</a:t>
            </a:r>
            <a:r>
              <a:rPr lang="en-US" dirty="0" smtClean="0"/>
              <a:t>, or </a:t>
            </a:r>
            <a:r>
              <a:rPr lang="en-US" b="1" dirty="0" smtClean="0">
                <a:solidFill>
                  <a:srgbClr val="3366FF"/>
                </a:solidFill>
              </a:rPr>
              <a:t>physical formatting</a:t>
            </a:r>
            <a:r>
              <a:rPr lang="en-US" dirty="0" smtClean="0">
                <a:solidFill>
                  <a:srgbClr val="3366FF"/>
                </a:solidFill>
              </a:rPr>
              <a:t> </a:t>
            </a:r>
            <a:r>
              <a:rPr lang="en-US" dirty="0" smtClean="0"/>
              <a:t>— Dividing a disk into sectors that the disk controller can read and write</a:t>
            </a:r>
          </a:p>
          <a:p>
            <a:pPr lvl="1"/>
            <a:r>
              <a:rPr lang="en-US" dirty="0" smtClean="0"/>
              <a:t>Each sector can hold header information, plus data, plus error correction code (</a:t>
            </a:r>
            <a:r>
              <a:rPr lang="en-US" b="1" dirty="0" smtClean="0">
                <a:solidFill>
                  <a:srgbClr val="3366FF"/>
                </a:solidFill>
              </a:rPr>
              <a:t>ECC</a:t>
            </a:r>
            <a:r>
              <a:rPr lang="en-US" dirty="0" smtClean="0"/>
              <a:t>)</a:t>
            </a:r>
          </a:p>
          <a:p>
            <a:pPr lvl="1"/>
            <a:r>
              <a:rPr lang="en-US" dirty="0" smtClean="0"/>
              <a:t>Usually 512 bytes of data but can be selectable</a:t>
            </a:r>
          </a:p>
          <a:p>
            <a:pPr lvl="1"/>
            <a:r>
              <a:rPr lang="en-US" dirty="0" smtClean="0"/>
              <a:t>Logical to physical address map</a:t>
            </a:r>
          </a:p>
          <a:p>
            <a:pPr marL="457200" lvl="1" indent="0">
              <a:buNone/>
            </a:pPr>
            <a:endParaRPr lang="en-US" dirty="0" smtClean="0"/>
          </a:p>
          <a:p>
            <a:r>
              <a:rPr lang="en-US" dirty="0" smtClean="0"/>
              <a:t>To use a disk to hold files, the operating system still needs to record its own data structures on the disk</a:t>
            </a:r>
          </a:p>
          <a:p>
            <a:pPr lvl="1"/>
            <a:r>
              <a:rPr lang="en-US" b="1" dirty="0" smtClean="0">
                <a:solidFill>
                  <a:srgbClr val="3366FF"/>
                </a:solidFill>
              </a:rPr>
              <a:t>Partition</a:t>
            </a:r>
            <a:r>
              <a:rPr lang="en-US" dirty="0" smtClean="0"/>
              <a:t> the disk into one or more groups of cylinders, each treated as a logical disk</a:t>
            </a:r>
          </a:p>
          <a:p>
            <a:pPr lvl="1"/>
            <a:r>
              <a:rPr lang="en-US" b="1" dirty="0" smtClean="0">
                <a:solidFill>
                  <a:srgbClr val="3366FF"/>
                </a:solidFill>
              </a:rPr>
              <a:t>Logical formatting</a:t>
            </a:r>
            <a:r>
              <a:rPr lang="en-US" dirty="0" smtClean="0">
                <a:solidFill>
                  <a:srgbClr val="3366FF"/>
                </a:solidFill>
              </a:rPr>
              <a:t> </a:t>
            </a:r>
            <a:r>
              <a:rPr lang="en-US" dirty="0" smtClean="0"/>
              <a:t>or “making a file system”</a:t>
            </a:r>
          </a:p>
          <a:p>
            <a:pPr lvl="1"/>
            <a:r>
              <a:rPr lang="en-US" dirty="0"/>
              <a:t>C</a:t>
            </a:r>
            <a:r>
              <a:rPr lang="en-US" dirty="0" smtClean="0"/>
              <a:t>reate the data structures (FAT, directory, </a:t>
            </a:r>
            <a:r>
              <a:rPr lang="en-US" dirty="0" err="1" smtClean="0"/>
              <a:t>inode</a:t>
            </a:r>
            <a:r>
              <a:rPr lang="en-US" dirty="0" smtClean="0"/>
              <a:t>, free space)</a:t>
            </a:r>
          </a:p>
        </p:txBody>
      </p:sp>
    </p:spTree>
    <p:extLst>
      <p:ext uri="{BB962C8B-B14F-4D97-AF65-F5344CB8AC3E}">
        <p14:creationId xmlns:p14="http://schemas.microsoft.com/office/powerpoint/2010/main" val="3568997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35567" y="277416"/>
            <a:ext cx="7751233" cy="576263"/>
          </a:xfrm>
        </p:spPr>
        <p:txBody>
          <a:bodyPr>
            <a:normAutofit fontScale="90000"/>
          </a:bodyPr>
          <a:lstStyle/>
          <a:p>
            <a:pPr eaLnBrk="1" hangingPunct="1"/>
            <a:r>
              <a:rPr lang="en-US" dirty="0" smtClean="0"/>
              <a:t>Application I/O Interface</a:t>
            </a:r>
          </a:p>
        </p:txBody>
      </p:sp>
      <p:sp>
        <p:nvSpPr>
          <p:cNvPr id="18435" name="Rectangle 3"/>
          <p:cNvSpPr>
            <a:spLocks noGrp="1" noChangeArrowheads="1"/>
          </p:cNvSpPr>
          <p:nvPr>
            <p:ph type="body" idx="1"/>
          </p:nvPr>
        </p:nvSpPr>
        <p:spPr>
          <a:xfrm>
            <a:off x="228600" y="990600"/>
            <a:ext cx="8382000" cy="5029200"/>
          </a:xfrm>
        </p:spPr>
        <p:txBody>
          <a:bodyPr>
            <a:normAutofit/>
          </a:bodyPr>
          <a:lstStyle/>
          <a:p>
            <a:r>
              <a:rPr lang="en-US" dirty="0" smtClean="0"/>
              <a:t>OS structure enables the I/O devices to be treated in a standard/uniform way</a:t>
            </a:r>
          </a:p>
          <a:p>
            <a:pPr lvl="1"/>
            <a:r>
              <a:rPr lang="en-US" dirty="0" smtClean="0"/>
              <a:t>Application can  open a file on a disk without knowing the disk details</a:t>
            </a:r>
          </a:p>
          <a:p>
            <a:pPr lvl="1"/>
            <a:r>
              <a:rPr lang="en-US" dirty="0" smtClean="0"/>
              <a:t>New devices can be added without disrupting the OS</a:t>
            </a:r>
          </a:p>
        </p:txBody>
      </p:sp>
    </p:spTree>
    <p:extLst>
      <p:ext uri="{BB962C8B-B14F-4D97-AF65-F5344CB8AC3E}">
        <p14:creationId xmlns:p14="http://schemas.microsoft.com/office/powerpoint/2010/main" val="3601631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1158876" y="277416"/>
            <a:ext cx="7527925" cy="576263"/>
          </a:xfrm>
        </p:spPr>
        <p:txBody>
          <a:bodyPr>
            <a:normAutofit fontScale="90000"/>
          </a:bodyPr>
          <a:lstStyle/>
          <a:p>
            <a:pPr eaLnBrk="1" hangingPunct="1"/>
            <a:r>
              <a:rPr lang="en-US" smtClean="0"/>
              <a:t>Moving-head Disk Mechanism</a:t>
            </a:r>
          </a:p>
        </p:txBody>
      </p:sp>
      <p:pic>
        <p:nvPicPr>
          <p:cNvPr id="9219" name="Picture 4" descr="12"/>
          <p:cNvPicPr>
            <a:picLocks noChangeAspect="1" noChangeArrowheads="1"/>
          </p:cNvPicPr>
          <p:nvPr/>
        </p:nvPicPr>
        <p:blipFill>
          <a:blip r:embed="rId3"/>
          <a:srcRect/>
          <a:stretch>
            <a:fillRect/>
          </a:stretch>
        </p:blipFill>
        <p:spPr bwMode="auto">
          <a:xfrm>
            <a:off x="1087967" y="994173"/>
            <a:ext cx="7167033" cy="5198269"/>
          </a:xfrm>
          <a:prstGeom prst="rect">
            <a:avLst/>
          </a:prstGeom>
          <a:noFill/>
          <a:ln w="9525">
            <a:noFill/>
            <a:miter lim="800000"/>
            <a:headEnd/>
            <a:tailEnd/>
          </a:ln>
        </p:spPr>
      </p:pic>
    </p:spTree>
    <p:extLst>
      <p:ext uri="{BB962C8B-B14F-4D97-AF65-F5344CB8AC3E}">
        <p14:creationId xmlns:p14="http://schemas.microsoft.com/office/powerpoint/2010/main" val="616778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5"/>
          <p:cNvPicPr>
            <a:picLocks noChangeAspect="1" noChangeArrowheads="1"/>
          </p:cNvPicPr>
          <p:nvPr/>
        </p:nvPicPr>
        <p:blipFill>
          <a:blip r:embed="rId3"/>
          <a:srcRect/>
          <a:stretch>
            <a:fillRect/>
          </a:stretch>
        </p:blipFill>
        <p:spPr bwMode="auto">
          <a:xfrm>
            <a:off x="76200" y="609600"/>
            <a:ext cx="5263303" cy="3962400"/>
          </a:xfrm>
          <a:prstGeom prst="rect">
            <a:avLst/>
          </a:prstGeom>
          <a:noFill/>
          <a:ln w="9525">
            <a:noFill/>
            <a:miter lim="800000"/>
            <a:headEnd/>
            <a:tailEnd/>
          </a:ln>
        </p:spPr>
      </p:pic>
      <p:sp>
        <p:nvSpPr>
          <p:cNvPr id="4" name="Rectangle 3"/>
          <p:cNvSpPr txBox="1">
            <a:spLocks noChangeArrowheads="1"/>
          </p:cNvSpPr>
          <p:nvPr/>
        </p:nvSpPr>
        <p:spPr>
          <a:xfrm>
            <a:off x="228600" y="4648200"/>
            <a:ext cx="8382000" cy="1447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Device differences are encapsulated within device drivers (custom tailored for that device) =&gt; provides a generic interface to interact </a:t>
            </a:r>
          </a:p>
          <a:p>
            <a:r>
              <a:rPr lang="en-US" sz="2000" dirty="0" smtClean="0"/>
              <a:t>Device-driver layer hides differences among I/O controllers from kernel</a:t>
            </a:r>
          </a:p>
          <a:p>
            <a:r>
              <a:rPr lang="en-US" sz="2000" dirty="0" smtClean="0"/>
              <a:t>Want to add new device?</a:t>
            </a:r>
          </a:p>
          <a:p>
            <a:pPr lvl="1"/>
            <a:r>
              <a:rPr lang="en-US" sz="1600" dirty="0" smtClean="0"/>
              <a:t>New devices talking already-implemented controller need no extra work</a:t>
            </a:r>
          </a:p>
          <a:p>
            <a:r>
              <a:rPr lang="en-US" sz="2000" dirty="0" smtClean="0"/>
              <a:t>Otherwise write a driver for that device (specific to particular OS)</a:t>
            </a:r>
          </a:p>
        </p:txBody>
      </p:sp>
      <p:sp>
        <p:nvSpPr>
          <p:cNvPr id="6" name="Rectangle 2"/>
          <p:cNvSpPr txBox="1">
            <a:spLocks noChangeArrowheads="1"/>
          </p:cNvSpPr>
          <p:nvPr/>
        </p:nvSpPr>
        <p:spPr>
          <a:xfrm>
            <a:off x="935567" y="76200"/>
            <a:ext cx="7751233" cy="576263"/>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Application I/O Interface</a:t>
            </a:r>
            <a:endParaRPr lang="en-US" dirty="0" smtClean="0"/>
          </a:p>
        </p:txBody>
      </p:sp>
      <p:sp>
        <p:nvSpPr>
          <p:cNvPr id="3" name="TextBox 2"/>
          <p:cNvSpPr txBox="1"/>
          <p:nvPr/>
        </p:nvSpPr>
        <p:spPr>
          <a:xfrm>
            <a:off x="5415703" y="1066800"/>
            <a:ext cx="3804497" cy="3693319"/>
          </a:xfrm>
          <a:prstGeom prst="rect">
            <a:avLst/>
          </a:prstGeom>
          <a:noFill/>
        </p:spPr>
        <p:txBody>
          <a:bodyPr wrap="square" rtlCol="0">
            <a:spAutoFit/>
          </a:bodyPr>
          <a:lstStyle/>
          <a:p>
            <a:pPr marL="285750" indent="-285750">
              <a:buFont typeface="Arial" pitchFamily="34" charset="0"/>
              <a:buChar char="•"/>
            </a:pPr>
            <a:r>
              <a:rPr lang="en-US" dirty="0" smtClean="0"/>
              <a:t>Abstract away detailed differences in I/O devices identifying few general/standard </a:t>
            </a:r>
            <a:r>
              <a:rPr lang="en-US" dirty="0" err="1" smtClean="0"/>
              <a:t>syscall</a:t>
            </a:r>
            <a:r>
              <a:rPr lang="en-US" dirty="0" smtClean="0"/>
              <a:t>  (read(), write())</a:t>
            </a:r>
          </a:p>
          <a:p>
            <a:pPr marL="742950" lvl="1" indent="-285750">
              <a:buFont typeface="Arial" pitchFamily="34" charset="0"/>
              <a:buChar char="•"/>
            </a:pPr>
            <a:r>
              <a:rPr lang="en-US" dirty="0" smtClean="0">
                <a:solidFill>
                  <a:srgbClr val="FF0000"/>
                </a:solidFill>
              </a:rPr>
              <a:t>Interface </a:t>
            </a:r>
          </a:p>
          <a:p>
            <a:pPr marL="285750" indent="-285750">
              <a:buFont typeface="Arial" pitchFamily="34" charset="0"/>
              <a:buChar char="•"/>
            </a:pPr>
            <a:r>
              <a:rPr lang="en-US" dirty="0"/>
              <a:t>I/O system calls encapsulate device behaviors in generic </a:t>
            </a:r>
            <a:r>
              <a:rPr lang="en-US" dirty="0" smtClean="0"/>
              <a:t>classes</a:t>
            </a:r>
          </a:p>
          <a:p>
            <a:endParaRPr lang="en-US" dirty="0" smtClean="0"/>
          </a:p>
          <a:p>
            <a:pPr marL="285750" indent="-285750">
              <a:buFont typeface="Arial" pitchFamily="34" charset="0"/>
              <a:buChar char="•"/>
            </a:pPr>
            <a:r>
              <a:rPr lang="en-US" dirty="0" smtClean="0"/>
              <a:t>Kernel program interacts with I/O system using standard system call</a:t>
            </a:r>
            <a:endParaRPr lang="en-US" dirty="0"/>
          </a:p>
          <a:p>
            <a:endParaRPr lang="en-US" dirty="0" smtClean="0"/>
          </a:p>
          <a:p>
            <a:endParaRPr lang="en-US" dirty="0"/>
          </a:p>
          <a:p>
            <a:endParaRPr lang="en-US" dirty="0"/>
          </a:p>
        </p:txBody>
      </p:sp>
      <p:cxnSp>
        <p:nvCxnSpPr>
          <p:cNvPr id="7" name="Straight Arrow Connector 6"/>
          <p:cNvCxnSpPr/>
          <p:nvPr/>
        </p:nvCxnSpPr>
        <p:spPr>
          <a:xfrm>
            <a:off x="4953000" y="1676400"/>
            <a:ext cx="838200" cy="533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05368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19400"/>
            <a:ext cx="8229600" cy="1143000"/>
          </a:xfrm>
        </p:spPr>
        <p:txBody>
          <a:bodyPr/>
          <a:lstStyle/>
          <a:p>
            <a:r>
              <a:rPr lang="en-US" dirty="0" smtClean="0"/>
              <a:t>Thank you</a:t>
            </a:r>
            <a:endParaRPr lang="en-US" dirty="0"/>
          </a:p>
        </p:txBody>
      </p:sp>
    </p:spTree>
    <p:extLst>
      <p:ext uri="{BB962C8B-B14F-4D97-AF65-F5344CB8AC3E}">
        <p14:creationId xmlns:p14="http://schemas.microsoft.com/office/powerpoint/2010/main" val="338803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81000" y="274638"/>
            <a:ext cx="8229600" cy="1143000"/>
          </a:xfrm>
        </p:spPr>
        <p:txBody>
          <a:bodyPr/>
          <a:lstStyle/>
          <a:p>
            <a:r>
              <a:rPr lang="en-US" dirty="0" smtClean="0"/>
              <a:t>Magnetic Disk Performance</a:t>
            </a:r>
          </a:p>
        </p:txBody>
      </p:sp>
      <p:sp>
        <p:nvSpPr>
          <p:cNvPr id="8195" name="Content Placeholder 2"/>
          <p:cNvSpPr>
            <a:spLocks noGrp="1"/>
          </p:cNvSpPr>
          <p:nvPr>
            <p:ph idx="1"/>
          </p:nvPr>
        </p:nvSpPr>
        <p:spPr>
          <a:xfrm>
            <a:off x="304800" y="1371600"/>
            <a:ext cx="8382000" cy="5486400"/>
          </a:xfrm>
        </p:spPr>
        <p:txBody>
          <a:bodyPr>
            <a:normAutofit fontScale="85000" lnSpcReduction="20000"/>
          </a:bodyPr>
          <a:lstStyle/>
          <a:p>
            <a:r>
              <a:rPr lang="en-US" b="1" dirty="0" smtClean="0">
                <a:solidFill>
                  <a:srgbClr val="3366FF"/>
                </a:solidFill>
              </a:rPr>
              <a:t>Average access time </a:t>
            </a:r>
            <a:r>
              <a:rPr lang="en-US" dirty="0" smtClean="0"/>
              <a:t>= average seek time + average latency+ transfer time </a:t>
            </a:r>
          </a:p>
          <a:p>
            <a:endParaRPr lang="en-US" dirty="0" smtClean="0"/>
          </a:p>
          <a:p>
            <a:r>
              <a:rPr lang="en-US" dirty="0" smtClean="0"/>
              <a:t>For example, to transfer a </a:t>
            </a:r>
            <a:r>
              <a:rPr lang="en-US" dirty="0" smtClean="0">
                <a:solidFill>
                  <a:srgbClr val="FF0000"/>
                </a:solidFill>
              </a:rPr>
              <a:t>k bytes block </a:t>
            </a:r>
            <a:r>
              <a:rPr lang="en-US" dirty="0" smtClean="0"/>
              <a:t>on a </a:t>
            </a:r>
            <a:r>
              <a:rPr lang="en-US" dirty="0" smtClean="0">
                <a:solidFill>
                  <a:srgbClr val="FF0000"/>
                </a:solidFill>
              </a:rPr>
              <a:t>3600 RPM </a:t>
            </a:r>
            <a:r>
              <a:rPr lang="en-US" dirty="0" smtClean="0"/>
              <a:t>disk with a </a:t>
            </a:r>
            <a:r>
              <a:rPr lang="en-US" dirty="0" smtClean="0">
                <a:solidFill>
                  <a:srgbClr val="FF0000"/>
                </a:solidFill>
              </a:rPr>
              <a:t>10</a:t>
            </a:r>
            <a:r>
              <a:rPr lang="en-US" dirty="0" smtClean="0">
                <a:solidFill>
                  <a:srgbClr val="FF0000"/>
                </a:solidFill>
              </a:rPr>
              <a:t>ms </a:t>
            </a:r>
            <a:r>
              <a:rPr lang="en-US" dirty="0" smtClean="0">
                <a:solidFill>
                  <a:srgbClr val="FF0000"/>
                </a:solidFill>
              </a:rPr>
              <a:t>average seek </a:t>
            </a:r>
            <a:r>
              <a:rPr lang="en-US" dirty="0" smtClean="0"/>
              <a:t>time with a .1ms controller overhead</a:t>
            </a:r>
          </a:p>
          <a:p>
            <a:r>
              <a:rPr lang="en-US" dirty="0" smtClean="0"/>
              <a:t>Track size=32kB</a:t>
            </a:r>
          </a:p>
          <a:p>
            <a:r>
              <a:rPr lang="en-US" dirty="0" smtClean="0"/>
              <a:t>block size k </a:t>
            </a:r>
          </a:p>
          <a:p>
            <a:pPr marL="0" indent="0">
              <a:buNone/>
            </a:pPr>
            <a:r>
              <a:rPr lang="en-US" dirty="0" smtClean="0"/>
              <a:t>Rotation time=60/3600 sec=16.67 </a:t>
            </a:r>
            <a:r>
              <a:rPr lang="en-US" dirty="0" err="1" smtClean="0"/>
              <a:t>ms</a:t>
            </a:r>
            <a:endParaRPr lang="en-US" dirty="0" smtClean="0"/>
          </a:p>
          <a:p>
            <a:pPr marL="0" indent="0">
              <a:buNone/>
            </a:pPr>
            <a:r>
              <a:rPr lang="en-US" dirty="0" smtClean="0"/>
              <a:t>Average rotational latency=(0+r)/2=r/2</a:t>
            </a:r>
          </a:p>
          <a:p>
            <a:pPr marL="0" indent="0">
              <a:buNone/>
            </a:pPr>
            <a:r>
              <a:rPr lang="en-US" dirty="0" smtClean="0"/>
              <a:t>Avg. access time=seek time+ rotational delay +transfer time</a:t>
            </a:r>
          </a:p>
          <a:p>
            <a:pPr lvl="1"/>
            <a:r>
              <a:rPr lang="en-US" dirty="0" smtClean="0"/>
              <a:t>10</a:t>
            </a:r>
            <a:r>
              <a:rPr lang="en-US" dirty="0" smtClean="0"/>
              <a:t>ms </a:t>
            </a:r>
            <a:r>
              <a:rPr lang="en-US" dirty="0"/>
              <a:t>+ </a:t>
            </a:r>
            <a:r>
              <a:rPr lang="en-US" dirty="0" smtClean="0"/>
              <a:t>8.3ms + (k / 32KB)×16.67 sec +0.1ms </a:t>
            </a:r>
          </a:p>
          <a:p>
            <a:pPr marL="457200" lvl="1" indent="0">
              <a:buNone/>
            </a:pPr>
            <a:endParaRPr lang="en-US" dirty="0" smtClean="0"/>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6389473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t>Disk Scheduling</a:t>
            </a:r>
          </a:p>
        </p:txBody>
      </p:sp>
      <p:sp>
        <p:nvSpPr>
          <p:cNvPr id="18435" name="Rectangle 3"/>
          <p:cNvSpPr>
            <a:spLocks noGrp="1" noChangeArrowheads="1"/>
          </p:cNvSpPr>
          <p:nvPr>
            <p:ph type="body" idx="1"/>
          </p:nvPr>
        </p:nvSpPr>
        <p:spPr>
          <a:xfrm>
            <a:off x="457200" y="1233488"/>
            <a:ext cx="8044392" cy="5147072"/>
          </a:xfrm>
        </p:spPr>
        <p:txBody>
          <a:bodyPr>
            <a:normAutofit/>
          </a:bodyPr>
          <a:lstStyle/>
          <a:p>
            <a:r>
              <a:rPr lang="en-US" dirty="0" smtClean="0"/>
              <a:t>The operating system is responsible for using hardware efficiently </a:t>
            </a:r>
            <a:endParaRPr lang="en-US" dirty="0"/>
          </a:p>
          <a:p>
            <a:pPr lvl="1"/>
            <a:r>
              <a:rPr lang="en-US" dirty="0" smtClean="0"/>
              <a:t>for the disk drives, this means having a fast access time</a:t>
            </a:r>
          </a:p>
          <a:p>
            <a:pPr lvl="1"/>
            <a:endParaRPr lang="en-US" sz="800" dirty="0"/>
          </a:p>
          <a:p>
            <a:r>
              <a:rPr lang="en-US" dirty="0" smtClean="0"/>
              <a:t>Minimize seek time</a:t>
            </a:r>
          </a:p>
          <a:p>
            <a:endParaRPr lang="en-US" sz="800" dirty="0"/>
          </a:p>
          <a:p>
            <a:r>
              <a:rPr lang="en-US" dirty="0" smtClean="0"/>
              <a:t>Seek time </a:t>
            </a:r>
            <a:r>
              <a:rPr lang="en-US" dirty="0" smtClean="0">
                <a:sym typeface="Symbol" charset="2"/>
              </a:rPr>
              <a:t> seek </a:t>
            </a:r>
            <a:r>
              <a:rPr lang="en-US" dirty="0" smtClean="0">
                <a:sym typeface="Symbol" charset="2"/>
              </a:rPr>
              <a:t>distance (depends on track numbers)</a:t>
            </a:r>
            <a:endParaRPr lang="en-US" dirty="0" smtClean="0">
              <a:sym typeface="Symbol" charset="2"/>
            </a:endParaRPr>
          </a:p>
          <a:p>
            <a:endParaRPr lang="en-US" sz="800" dirty="0">
              <a:sym typeface="Symbol" charset="2"/>
            </a:endParaRPr>
          </a:p>
        </p:txBody>
      </p:sp>
    </p:spTree>
    <p:extLst>
      <p:ext uri="{BB962C8B-B14F-4D97-AF65-F5344CB8AC3E}">
        <p14:creationId xmlns:p14="http://schemas.microsoft.com/office/powerpoint/2010/main" val="2278917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11200" y="277416"/>
            <a:ext cx="7975600" cy="576263"/>
          </a:xfrm>
        </p:spPr>
        <p:txBody>
          <a:bodyPr>
            <a:normAutofit fontScale="90000"/>
          </a:bodyPr>
          <a:lstStyle/>
          <a:p>
            <a:pPr eaLnBrk="1" hangingPunct="1"/>
            <a:r>
              <a:rPr lang="en-US" dirty="0" smtClean="0"/>
              <a:t>Disk Scheduling</a:t>
            </a:r>
          </a:p>
        </p:txBody>
      </p:sp>
      <p:sp>
        <p:nvSpPr>
          <p:cNvPr id="19459" name="Rectangle 3"/>
          <p:cNvSpPr>
            <a:spLocks noGrp="1" noChangeArrowheads="1"/>
          </p:cNvSpPr>
          <p:nvPr>
            <p:ph type="body" idx="1"/>
          </p:nvPr>
        </p:nvSpPr>
        <p:spPr>
          <a:xfrm>
            <a:off x="0" y="1066800"/>
            <a:ext cx="8534400" cy="5715000"/>
          </a:xfrm>
        </p:spPr>
        <p:txBody>
          <a:bodyPr>
            <a:normAutofit fontScale="62500" lnSpcReduction="20000"/>
          </a:bodyPr>
          <a:lstStyle/>
          <a:p>
            <a:pPr>
              <a:tabLst>
                <a:tab pos="1710214" algn="l"/>
              </a:tabLst>
            </a:pPr>
            <a:r>
              <a:rPr lang="en-US" dirty="0" smtClean="0"/>
              <a:t>There are many sources of disk I/O request</a:t>
            </a:r>
          </a:p>
          <a:p>
            <a:pPr lvl="1">
              <a:tabLst>
                <a:tab pos="1710214" algn="l"/>
              </a:tabLst>
            </a:pPr>
            <a:r>
              <a:rPr lang="en-US" dirty="0" smtClean="0"/>
              <a:t>System processes</a:t>
            </a:r>
          </a:p>
          <a:p>
            <a:pPr lvl="1">
              <a:tabLst>
                <a:tab pos="1710214" algn="l"/>
              </a:tabLst>
            </a:pPr>
            <a:r>
              <a:rPr lang="en-US" dirty="0" smtClean="0"/>
              <a:t>Users processes</a:t>
            </a:r>
          </a:p>
          <a:p>
            <a:pPr marL="457200" lvl="1" indent="0">
              <a:buNone/>
              <a:tabLst>
                <a:tab pos="1710214" algn="l"/>
              </a:tabLst>
            </a:pPr>
            <a:endParaRPr lang="en-US" dirty="0" smtClean="0"/>
          </a:p>
          <a:p>
            <a:pPr marL="0" indent="0">
              <a:buNone/>
              <a:tabLst>
                <a:tab pos="1710214" algn="l"/>
              </a:tabLst>
            </a:pPr>
            <a:endParaRPr lang="en-US" dirty="0" smtClean="0"/>
          </a:p>
          <a:p>
            <a:pPr>
              <a:tabLst>
                <a:tab pos="1710214" algn="l"/>
              </a:tabLst>
            </a:pPr>
            <a:r>
              <a:rPr lang="en-US" dirty="0" smtClean="0"/>
              <a:t>OS maintains queue of requests, per disk or device</a:t>
            </a:r>
          </a:p>
          <a:p>
            <a:pPr>
              <a:tabLst>
                <a:tab pos="1710214" algn="l"/>
              </a:tabLst>
            </a:pPr>
            <a:r>
              <a:rPr lang="en-US" dirty="0" smtClean="0"/>
              <a:t>Idle disk can immediately work on I/O request</a:t>
            </a:r>
          </a:p>
          <a:p>
            <a:pPr lvl="1">
              <a:tabLst>
                <a:tab pos="1710214" algn="l"/>
              </a:tabLst>
            </a:pPr>
            <a:r>
              <a:rPr lang="en-US" dirty="0" smtClean="0"/>
              <a:t>busy disk means work must queue</a:t>
            </a:r>
          </a:p>
          <a:p>
            <a:pPr>
              <a:tabLst>
                <a:tab pos="1710214" algn="l"/>
              </a:tabLst>
            </a:pPr>
            <a:endParaRPr lang="en-US" dirty="0" smtClean="0"/>
          </a:p>
          <a:p>
            <a:pPr>
              <a:tabLst>
                <a:tab pos="1710214" algn="l"/>
              </a:tabLst>
            </a:pPr>
            <a:r>
              <a:rPr lang="en-US" dirty="0" smtClean="0"/>
              <a:t>Note that drive controllers have small buffers and can manage a queue of I/O requests (of varying “depth”)</a:t>
            </a:r>
          </a:p>
          <a:p>
            <a:pPr>
              <a:tabLst>
                <a:tab pos="1710214" algn="l"/>
              </a:tabLst>
            </a:pPr>
            <a:r>
              <a:rPr lang="en-US" dirty="0" smtClean="0"/>
              <a:t>Several algorithms exist to schedule the servicing of disk I/O requests</a:t>
            </a:r>
          </a:p>
          <a:p>
            <a:pPr>
              <a:tabLst>
                <a:tab pos="1710214" algn="l"/>
              </a:tabLst>
            </a:pPr>
            <a:endParaRPr lang="en-US" dirty="0" smtClean="0"/>
          </a:p>
          <a:p>
            <a:pPr>
              <a:tabLst>
                <a:tab pos="1710214" algn="l"/>
              </a:tabLst>
            </a:pPr>
            <a:r>
              <a:rPr lang="en-US" dirty="0" smtClean="0"/>
              <a:t>We illustrate scheduling algorithms with a request queue (0-199)</a:t>
            </a:r>
          </a:p>
          <a:p>
            <a:pPr>
              <a:buNone/>
              <a:tabLst>
                <a:tab pos="1710214" algn="l"/>
              </a:tabLst>
            </a:pPr>
            <a:r>
              <a:rPr lang="en-US" dirty="0" smtClean="0"/>
              <a:t>		</a:t>
            </a:r>
            <a:br>
              <a:rPr lang="en-US" dirty="0" smtClean="0"/>
            </a:br>
            <a:r>
              <a:rPr lang="en-US" dirty="0" smtClean="0"/>
              <a:t>	98, 183, 37, 122, 14, 124, 65, 67                  (track numbers)</a:t>
            </a:r>
          </a:p>
          <a:p>
            <a:pPr>
              <a:buNone/>
              <a:tabLst>
                <a:tab pos="1710214" algn="l"/>
              </a:tabLst>
            </a:pPr>
            <a:endParaRPr lang="en-US" dirty="0" smtClean="0"/>
          </a:p>
          <a:p>
            <a:pPr>
              <a:buNone/>
              <a:tabLst>
                <a:tab pos="1710214" algn="l"/>
              </a:tabLst>
            </a:pPr>
            <a:r>
              <a:rPr lang="en-US" dirty="0" smtClean="0"/>
              <a:t>	Head pointer 53</a:t>
            </a:r>
          </a:p>
        </p:txBody>
      </p:sp>
      <p:pic>
        <p:nvPicPr>
          <p:cNvPr id="4" name="Picture 9"/>
          <p:cNvPicPr>
            <a:picLocks noChangeAspect="1" noChangeArrowheads="1"/>
          </p:cNvPicPr>
          <p:nvPr/>
        </p:nvPicPr>
        <p:blipFill>
          <a:blip r:embed="rId3"/>
          <a:srcRect/>
          <a:stretch>
            <a:fillRect/>
          </a:stretch>
        </p:blipFill>
        <p:spPr bwMode="auto">
          <a:xfrm>
            <a:off x="5714999" y="857234"/>
            <a:ext cx="3392829" cy="1352566"/>
          </a:xfrm>
          <a:prstGeom prst="rect">
            <a:avLst/>
          </a:prstGeom>
          <a:noFill/>
          <a:ln w="9525">
            <a:noFill/>
            <a:miter lim="800000"/>
            <a:headEnd/>
            <a:tailEnd/>
          </a:ln>
        </p:spPr>
      </p:pic>
      <p:pic>
        <p:nvPicPr>
          <p:cNvPr id="5" name="Picture 5"/>
          <p:cNvPicPr>
            <a:picLocks noChangeAspect="1" noChangeArrowheads="1"/>
          </p:cNvPicPr>
          <p:nvPr/>
        </p:nvPicPr>
        <p:blipFill>
          <a:blip r:embed="rId4"/>
          <a:srcRect/>
          <a:stretch>
            <a:fillRect/>
          </a:stretch>
        </p:blipFill>
        <p:spPr bwMode="auto">
          <a:xfrm>
            <a:off x="7696200" y="2516290"/>
            <a:ext cx="1371600" cy="2535482"/>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50805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3192" y="277416"/>
            <a:ext cx="6950075" cy="576263"/>
          </a:xfrm>
        </p:spPr>
        <p:txBody>
          <a:bodyPr>
            <a:normAutofit fontScale="90000"/>
          </a:bodyPr>
          <a:lstStyle/>
          <a:p>
            <a:pPr eaLnBrk="1" hangingPunct="1"/>
            <a:r>
              <a:rPr lang="en-US" smtClean="0"/>
              <a:t>FCFS</a:t>
            </a:r>
          </a:p>
        </p:txBody>
      </p:sp>
      <p:sp>
        <p:nvSpPr>
          <p:cNvPr id="20483" name="Text Box 4"/>
          <p:cNvSpPr txBox="1">
            <a:spLocks noChangeArrowheads="1"/>
          </p:cNvSpPr>
          <p:nvPr/>
        </p:nvSpPr>
        <p:spPr bwMode="auto">
          <a:xfrm>
            <a:off x="1142326" y="1308381"/>
            <a:ext cx="5852875" cy="369328"/>
          </a:xfrm>
          <a:prstGeom prst="rect">
            <a:avLst/>
          </a:prstGeom>
          <a:noFill/>
          <a:ln w="9525">
            <a:noFill/>
            <a:miter lim="800000"/>
            <a:headEnd/>
            <a:tailEnd/>
          </a:ln>
        </p:spPr>
        <p:txBody>
          <a:bodyPr wrap="none" lIns="91435" tIns="45718" rIns="91435" bIns="45718" anchor="ctr">
            <a:spAutoFit/>
          </a:bodyPr>
          <a:lstStyle/>
          <a:p>
            <a:pPr algn="ctr">
              <a:spcBef>
                <a:spcPct val="50000"/>
              </a:spcBef>
            </a:pPr>
            <a:r>
              <a:rPr lang="en-US">
                <a:latin typeface="Helvetica" charset="0"/>
              </a:rPr>
              <a:t>Illustration shows total head movement of 640 cylinders</a:t>
            </a:r>
          </a:p>
        </p:txBody>
      </p:sp>
      <p:pic>
        <p:nvPicPr>
          <p:cNvPr id="20484" name="Picture 6"/>
          <p:cNvPicPr>
            <a:picLocks noChangeAspect="1" noChangeArrowheads="1"/>
          </p:cNvPicPr>
          <p:nvPr/>
        </p:nvPicPr>
        <p:blipFill>
          <a:blip r:embed="rId3"/>
          <a:srcRect/>
          <a:stretch>
            <a:fillRect/>
          </a:stretch>
        </p:blipFill>
        <p:spPr bwMode="auto">
          <a:xfrm>
            <a:off x="1221317" y="1906192"/>
            <a:ext cx="5839883" cy="4231481"/>
          </a:xfrm>
          <a:prstGeom prst="rect">
            <a:avLst/>
          </a:prstGeom>
          <a:noFill/>
          <a:ln w="9525">
            <a:noFill/>
            <a:miter lim="800000"/>
            <a:headEnd/>
            <a:tailEnd/>
          </a:ln>
        </p:spPr>
      </p:pic>
    </p:spTree>
    <p:extLst>
      <p:ext uri="{BB962C8B-B14F-4D97-AF65-F5344CB8AC3E}">
        <p14:creationId xmlns:p14="http://schemas.microsoft.com/office/powerpoint/2010/main" val="4079912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SSTF</a:t>
            </a:r>
          </a:p>
        </p:txBody>
      </p:sp>
      <p:sp>
        <p:nvSpPr>
          <p:cNvPr id="21507" name="Rectangle 3"/>
          <p:cNvSpPr>
            <a:spLocks noGrp="1" noChangeArrowheads="1"/>
          </p:cNvSpPr>
          <p:nvPr>
            <p:ph type="body" idx="1"/>
          </p:nvPr>
        </p:nvSpPr>
        <p:spPr>
          <a:xfrm>
            <a:off x="806450" y="1600200"/>
            <a:ext cx="7704667" cy="4530329"/>
          </a:xfrm>
        </p:spPr>
        <p:txBody>
          <a:bodyPr>
            <a:normAutofit/>
          </a:bodyPr>
          <a:lstStyle/>
          <a:p>
            <a:r>
              <a:rPr lang="en-US" dirty="0" smtClean="0"/>
              <a:t>Shortest Seek Time First selects the request with the minimum seek time from the current head position</a:t>
            </a:r>
          </a:p>
          <a:p>
            <a:pPr lvl="1"/>
            <a:r>
              <a:rPr lang="en-US" dirty="0" smtClean="0"/>
              <a:t>Close to the current disk head</a:t>
            </a:r>
          </a:p>
          <a:p>
            <a:endParaRPr lang="en-US" dirty="0" smtClean="0"/>
          </a:p>
        </p:txBody>
      </p:sp>
    </p:spTree>
    <p:extLst>
      <p:ext uri="{BB962C8B-B14F-4D97-AF65-F5344CB8AC3E}">
        <p14:creationId xmlns:p14="http://schemas.microsoft.com/office/powerpoint/2010/main" val="3883128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t>SSTF</a:t>
            </a:r>
          </a:p>
        </p:txBody>
      </p:sp>
      <p:pic>
        <p:nvPicPr>
          <p:cNvPr id="22531" name="Picture 4" descr="12"/>
          <p:cNvPicPr>
            <a:picLocks noChangeAspect="1" noChangeArrowheads="1"/>
          </p:cNvPicPr>
          <p:nvPr/>
        </p:nvPicPr>
        <p:blipFill>
          <a:blip r:embed="rId3"/>
          <a:srcRect/>
          <a:stretch>
            <a:fillRect/>
          </a:stretch>
        </p:blipFill>
        <p:spPr bwMode="auto">
          <a:xfrm>
            <a:off x="927100" y="1265635"/>
            <a:ext cx="7171267" cy="4833938"/>
          </a:xfrm>
          <a:prstGeom prst="rect">
            <a:avLst/>
          </a:prstGeom>
          <a:noFill/>
          <a:ln w="9525">
            <a:noFill/>
            <a:miter lim="800000"/>
            <a:headEnd/>
            <a:tailEnd/>
          </a:ln>
        </p:spPr>
      </p:pic>
      <p:sp>
        <p:nvSpPr>
          <p:cNvPr id="2" name="Rectangle 1"/>
          <p:cNvSpPr/>
          <p:nvPr/>
        </p:nvSpPr>
        <p:spPr>
          <a:xfrm>
            <a:off x="1752600" y="6260068"/>
            <a:ext cx="6324600" cy="369332"/>
          </a:xfrm>
          <a:prstGeom prst="rect">
            <a:avLst/>
          </a:prstGeom>
        </p:spPr>
        <p:txBody>
          <a:bodyPr wrap="square">
            <a:spAutoFit/>
          </a:bodyPr>
          <a:lstStyle/>
          <a:p>
            <a:r>
              <a:rPr lang="en-US" b="1" dirty="0"/>
              <a:t>Illustration shows total head movement of 236 cylinders</a:t>
            </a:r>
          </a:p>
        </p:txBody>
      </p:sp>
    </p:spTree>
    <p:extLst>
      <p:ext uri="{BB962C8B-B14F-4D97-AF65-F5344CB8AC3E}">
        <p14:creationId xmlns:p14="http://schemas.microsoft.com/office/powerpoint/2010/main" val="351610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SSTF</a:t>
            </a:r>
          </a:p>
        </p:txBody>
      </p:sp>
      <p:sp>
        <p:nvSpPr>
          <p:cNvPr id="21507" name="Rectangle 3"/>
          <p:cNvSpPr>
            <a:spLocks noGrp="1" noChangeArrowheads="1"/>
          </p:cNvSpPr>
          <p:nvPr>
            <p:ph type="body" idx="1"/>
          </p:nvPr>
        </p:nvSpPr>
        <p:spPr>
          <a:xfrm>
            <a:off x="381000" y="1600200"/>
            <a:ext cx="8130117" cy="4530329"/>
          </a:xfrm>
        </p:spPr>
        <p:txBody>
          <a:bodyPr>
            <a:normAutofit/>
          </a:bodyPr>
          <a:lstStyle/>
          <a:p>
            <a:r>
              <a:rPr lang="en-US" dirty="0" smtClean="0"/>
              <a:t>Shortest Seek Time First selects the request with the minimum seek time from the current head position</a:t>
            </a:r>
          </a:p>
          <a:p>
            <a:pPr lvl="1"/>
            <a:r>
              <a:rPr lang="en-US" dirty="0" smtClean="0"/>
              <a:t>Close to the current disk head</a:t>
            </a:r>
          </a:p>
          <a:p>
            <a:r>
              <a:rPr lang="en-US" dirty="0" smtClean="0"/>
              <a:t>Greedy</a:t>
            </a:r>
          </a:p>
          <a:p>
            <a:pPr lvl="1"/>
            <a:r>
              <a:rPr lang="en-US" dirty="0" smtClean="0"/>
              <a:t>Not necessarily optimal</a:t>
            </a:r>
          </a:p>
          <a:p>
            <a:r>
              <a:rPr lang="en-US" dirty="0" smtClean="0"/>
              <a:t>SSTF scheduling may cause starvation of some requests</a:t>
            </a:r>
          </a:p>
          <a:p>
            <a:endParaRPr lang="en-US" dirty="0" smtClean="0"/>
          </a:p>
        </p:txBody>
      </p:sp>
    </p:spTree>
    <p:extLst>
      <p:ext uri="{BB962C8B-B14F-4D97-AF65-F5344CB8AC3E}">
        <p14:creationId xmlns:p14="http://schemas.microsoft.com/office/powerpoint/2010/main" val="4108806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5202</TotalTime>
  <Words>859</Words>
  <Application>Microsoft Office PowerPoint</Application>
  <PresentationFormat>On-screen Show (4:3)</PresentationFormat>
  <Paragraphs>140</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Disk and I/O Management</vt:lpstr>
      <vt:lpstr>Moving-head Disk Mechanism</vt:lpstr>
      <vt:lpstr>Magnetic Disk Performance</vt:lpstr>
      <vt:lpstr>Disk Scheduling</vt:lpstr>
      <vt:lpstr>Disk Scheduling</vt:lpstr>
      <vt:lpstr>FCFS</vt:lpstr>
      <vt:lpstr>SSTF</vt:lpstr>
      <vt:lpstr>SSTF</vt:lpstr>
      <vt:lpstr>SSTF</vt:lpstr>
      <vt:lpstr>SCAN</vt:lpstr>
      <vt:lpstr>SCAN</vt:lpstr>
      <vt:lpstr>C-SCAN</vt:lpstr>
      <vt:lpstr>C-SCAN (Cont.)</vt:lpstr>
      <vt:lpstr>LOOK</vt:lpstr>
      <vt:lpstr>C-LOOK (Cont.)</vt:lpstr>
      <vt:lpstr>Selecting a Disk-Scheduling Algorithm</vt:lpstr>
      <vt:lpstr>PowerPoint Presentation</vt:lpstr>
      <vt:lpstr>Disk Management</vt:lpstr>
      <vt:lpstr>Application I/O Interface</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 and I/O Management</dc:title>
  <dc:creator>Bivas Mitra</dc:creator>
  <cp:lastModifiedBy>Bivas Mitra</cp:lastModifiedBy>
  <cp:revision>8</cp:revision>
  <dcterms:created xsi:type="dcterms:W3CDTF">2014-04-17T06:28:18Z</dcterms:created>
  <dcterms:modified xsi:type="dcterms:W3CDTF">2015-04-16T18:05:52Z</dcterms:modified>
</cp:coreProperties>
</file>