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8" r:id="rId3"/>
    <p:sldId id="289" r:id="rId4"/>
    <p:sldId id="368" r:id="rId5"/>
    <p:sldId id="290" r:id="rId6"/>
    <p:sldId id="285" r:id="rId7"/>
    <p:sldId id="369" r:id="rId8"/>
    <p:sldId id="260" r:id="rId9"/>
    <p:sldId id="366" r:id="rId10"/>
    <p:sldId id="261" r:id="rId11"/>
    <p:sldId id="262" r:id="rId12"/>
    <p:sldId id="268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90" r:id="rId32"/>
    <p:sldId id="391" r:id="rId33"/>
    <p:sldId id="392" r:id="rId34"/>
    <p:sldId id="393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05" r:id="rId47"/>
    <p:sldId id="406" r:id="rId48"/>
    <p:sldId id="407" r:id="rId49"/>
    <p:sldId id="408" r:id="rId50"/>
    <p:sldId id="409" r:id="rId51"/>
    <p:sldId id="410" r:id="rId52"/>
    <p:sldId id="411" r:id="rId53"/>
    <p:sldId id="412" r:id="rId54"/>
    <p:sldId id="413" r:id="rId55"/>
    <p:sldId id="414" r:id="rId56"/>
    <p:sldId id="415" r:id="rId57"/>
    <p:sldId id="416" r:id="rId58"/>
    <p:sldId id="417" r:id="rId59"/>
    <p:sldId id="418" r:id="rId60"/>
    <p:sldId id="419" r:id="rId61"/>
    <p:sldId id="420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8284D-D2D9-4A5E-A6F7-BB56DE82415A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59122-FAE4-48E7-B1AD-18341244C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37A6F9-AC6F-470D-B69D-43148AB5354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2034AA-6FE6-4F32-BEAA-4B88A14AC10A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13AC91-F65F-49C0-B3E1-4B68296489D5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64C24F-FF80-487A-B70B-4A9F7D21728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5CA142-E1D5-4709-8B31-2E4325AF7BBC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8B468-9293-4FE6-A691-AC19BA4DAB5B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2034AA-6FE6-4F32-BEAA-4B88A14AC10A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16BDB-0D26-4AA3-94ED-D43A45623722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843A7B-AFED-4857-B01B-7CD8694B6C9F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18C369-5E57-4119-A622-092FD4565C70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D3BF51-B802-4132-850F-5792DEE37D33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C3404-75AB-4979-8501-532BDEEF9B4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802604-768A-4931-95CB-6E7F92942E82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9E646C-FB66-4504-90A1-AB38CD6F9044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681968-96B3-47D8-A27D-77BB2803C8FE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55CB03-17C6-4264-B823-DF0BA9020984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C61EC2-0885-44FF-9346-C1C40E630E5A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16BDB-0D26-4AA3-94ED-D43A45623722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FAC76-EB11-4B18-A629-FD663D10E33E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C3404-75AB-4979-8501-532BDEEF9B4B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34473A-375A-48B4-B1AA-614EFE3DDBD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34473A-375A-48B4-B1AA-614EFE3DDBD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15D760-E9E5-4935-8EE1-09CE1D219A0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FCAA3-7FF8-4375-9DD6-7D7DC84F992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3EB2D-573B-403E-BB36-3F82BD20AABB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AC657A-140C-44AA-B6B6-318ADEB45B5C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BBAB-2B24-4D45-9D1F-F0A4FEF47E59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C9C7-CF6E-4BFE-B148-37D531957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6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BBAB-2B24-4D45-9D1F-F0A4FEF47E59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C9C7-CF6E-4BFE-B148-37D531957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9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BBAB-2B24-4D45-9D1F-F0A4FEF47E59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C9C7-CF6E-4BFE-B148-37D531957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8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BBAB-2B24-4D45-9D1F-F0A4FEF47E59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C9C7-CF6E-4BFE-B148-37D531957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BBAB-2B24-4D45-9D1F-F0A4FEF47E59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C9C7-CF6E-4BFE-B148-37D531957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BBAB-2B24-4D45-9D1F-F0A4FEF47E59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C9C7-CF6E-4BFE-B148-37D531957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3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BBAB-2B24-4D45-9D1F-F0A4FEF47E59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C9C7-CF6E-4BFE-B148-37D531957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7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BBAB-2B24-4D45-9D1F-F0A4FEF47E59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C9C7-CF6E-4BFE-B148-37D531957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BBAB-2B24-4D45-9D1F-F0A4FEF47E59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C9C7-CF6E-4BFE-B148-37D531957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9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BBAB-2B24-4D45-9D1F-F0A4FEF47E59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C9C7-CF6E-4BFE-B148-37D531957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0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BBAB-2B24-4D45-9D1F-F0A4FEF47E59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C9C7-CF6E-4BFE-B148-37D531957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8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1BBAB-2B24-4D45-9D1F-F0A4FEF47E59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C9C7-CF6E-4BFE-B148-37D531957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Management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7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System Layers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5105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3366FF"/>
                </a:solidFill>
              </a:rPr>
              <a:t>I/O control layer </a:t>
            </a:r>
            <a:r>
              <a:rPr lang="en-US" dirty="0" smtClean="0"/>
              <a:t>consists of device drivers</a:t>
            </a:r>
            <a:r>
              <a:rPr lang="en-US" b="1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manage I/O devices at the I/O control layer</a:t>
            </a:r>
          </a:p>
          <a:p>
            <a:pPr lvl="1"/>
            <a:r>
              <a:rPr lang="en-US" dirty="0" smtClean="0"/>
              <a:t>Given commands like “read drive1, cylinder 72, track 2, sector 10, into memory location 1060” outputs low-level hardware specific commands to hardware controller</a:t>
            </a:r>
            <a:endParaRPr lang="en-US" b="1" dirty="0" smtClean="0">
              <a:solidFill>
                <a:srgbClr val="3366FF"/>
              </a:solidFill>
            </a:endParaRPr>
          </a:p>
          <a:p>
            <a:pPr marL="0" indent="0">
              <a:buClr>
                <a:srgbClr val="993300"/>
              </a:buClr>
              <a:buSzPct val="90000"/>
              <a:buNone/>
            </a:pPr>
            <a:r>
              <a:rPr lang="en-US" b="1" dirty="0" smtClean="0">
                <a:solidFill>
                  <a:srgbClr val="3366FF"/>
                </a:solidFill>
              </a:rPr>
              <a:t>Basic file system </a:t>
            </a:r>
            <a:r>
              <a:rPr lang="en-US" dirty="0" smtClean="0"/>
              <a:t>Issues commands with</a:t>
            </a:r>
            <a:r>
              <a:rPr lang="en-US" b="1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physical block address (sector, track)</a:t>
            </a:r>
          </a:p>
          <a:p>
            <a:pPr marL="0" indent="0">
              <a:buClr>
                <a:srgbClr val="993300"/>
              </a:buClr>
              <a:buSzPct val="90000"/>
              <a:buNone/>
            </a:pPr>
            <a:endParaRPr lang="en-US" b="1" dirty="0" smtClean="0">
              <a:solidFill>
                <a:srgbClr val="3366FF"/>
              </a:solidFill>
            </a:endParaRPr>
          </a:p>
          <a:p>
            <a:pPr marL="0" indent="0">
              <a:buClr>
                <a:srgbClr val="993300"/>
              </a:buClr>
              <a:buSzPct val="90000"/>
              <a:buNone/>
            </a:pPr>
            <a:r>
              <a:rPr lang="en-US" b="1" dirty="0" smtClean="0">
                <a:solidFill>
                  <a:srgbClr val="3366FF"/>
                </a:solidFill>
              </a:rPr>
              <a:t>File organization module </a:t>
            </a:r>
            <a:r>
              <a:rPr lang="en-US" dirty="0" smtClean="0"/>
              <a:t>understands files, logical address, and physical blocks</a:t>
            </a:r>
          </a:p>
          <a:p>
            <a:pPr marL="685642" lvl="2" indent="-342265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dirty="0" smtClean="0"/>
              <a:t>Translates logical block # to physical block #</a:t>
            </a:r>
          </a:p>
          <a:p>
            <a:pPr marL="685642" lvl="2" indent="-342265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dirty="0" smtClean="0"/>
              <a:t>Manages free space, disk allocation</a:t>
            </a:r>
          </a:p>
          <a:p>
            <a:pPr marL="1027907" lvl="3" indent="-342265">
              <a:buClr>
                <a:srgbClr val="993300"/>
              </a:buClr>
              <a:buSzPct val="90000"/>
              <a:buFont typeface="Monotype Sorts" charset="2"/>
              <a:buChar char="n"/>
            </a:pPr>
            <a:endParaRPr lang="en-US" dirty="0" smtClean="0"/>
          </a:p>
          <a:p>
            <a:pPr lvl="1">
              <a:buClr>
                <a:srgbClr val="993300"/>
              </a:buClr>
              <a:buSzPct val="90000"/>
              <a:buFont typeface="Monotype Sorts" charset="2"/>
              <a:buChar char="n"/>
            </a:pPr>
            <a:endParaRPr lang="en-US" dirty="0" smtClean="0"/>
          </a:p>
          <a:p>
            <a:pPr marL="1027907" lvl="3" indent="-342265">
              <a:buClr>
                <a:srgbClr val="993300"/>
              </a:buClr>
              <a:buSzPct val="90000"/>
              <a:buFont typeface="Monotype Sorts" charset="2"/>
              <a:buChar char="n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97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System Layers (Cont.)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181600"/>
          </a:xfrm>
        </p:spPr>
        <p:txBody>
          <a:bodyPr>
            <a:normAutofit fontScale="92500"/>
          </a:bodyPr>
          <a:lstStyle/>
          <a:p>
            <a:pPr marL="342265" lvl="1" indent="-342265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b="1" dirty="0" smtClean="0">
                <a:solidFill>
                  <a:srgbClr val="3366FF"/>
                </a:solidFill>
              </a:rPr>
              <a:t>Logical file system </a:t>
            </a:r>
            <a:r>
              <a:rPr lang="en-US" dirty="0" smtClean="0"/>
              <a:t>manages metadata information</a:t>
            </a:r>
          </a:p>
          <a:p>
            <a:pPr marL="685642" lvl="2" indent="-342265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dirty="0" smtClean="0"/>
              <a:t>Translates file name into file number, file handle, location by maintaining file control blocks (</a:t>
            </a:r>
            <a:r>
              <a:rPr lang="en-US" b="1" dirty="0" err="1" smtClean="0">
                <a:solidFill>
                  <a:srgbClr val="3366FF"/>
                </a:solidFill>
              </a:rPr>
              <a:t>inodes</a:t>
            </a:r>
            <a:r>
              <a:rPr lang="en-US" dirty="0" smtClean="0"/>
              <a:t> in Unix)</a:t>
            </a:r>
          </a:p>
          <a:p>
            <a:pPr marL="685642" lvl="2" indent="-342265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dirty="0" smtClean="0"/>
              <a:t>Directory management</a:t>
            </a:r>
          </a:p>
          <a:p>
            <a:pPr marL="342265" lvl="1" indent="-342265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dirty="0" smtClean="0"/>
              <a:t>Layering useful for reducing complexity and redundancy, but adds overhead and can decrease performance</a:t>
            </a:r>
          </a:p>
          <a:p>
            <a:pPr marL="685642" lvl="2" indent="-342265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dirty="0" smtClean="0"/>
              <a:t>Shares the I/O control  and basic FS</a:t>
            </a:r>
          </a:p>
          <a:p>
            <a:pPr marL="342265" lvl="1" indent="-342265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dirty="0" smtClean="0"/>
              <a:t>Many file systems, sometimes many within an operating system</a:t>
            </a:r>
          </a:p>
          <a:p>
            <a:pPr marL="685642" lvl="2" indent="-342265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dirty="0" smtClean="0"/>
              <a:t>Each with its own format (CD-ROM is ISO 9660; Unix has </a:t>
            </a:r>
            <a:r>
              <a:rPr lang="en-US" b="1" dirty="0" smtClean="0">
                <a:solidFill>
                  <a:srgbClr val="3366FF"/>
                </a:solidFill>
              </a:rPr>
              <a:t>UFS</a:t>
            </a:r>
            <a:r>
              <a:rPr lang="en-US" dirty="0" smtClean="0"/>
              <a:t>, FFS;  Windows has FAT, FAT32, NTFS as well as floppy, CD, DVD, Linux has more than 40 types, with </a:t>
            </a:r>
            <a:r>
              <a:rPr lang="en-US" b="1" dirty="0" smtClean="0">
                <a:solidFill>
                  <a:srgbClr val="3366FF"/>
                </a:solidFill>
              </a:rPr>
              <a:t>extended file system </a:t>
            </a:r>
            <a:r>
              <a:rPr lang="en-US" dirty="0" smtClean="0"/>
              <a:t>ext2 and ext3 leading; plus distributed file systems,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919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9350" y="277416"/>
            <a:ext cx="753745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 Typical File Control Block</a:t>
            </a:r>
            <a:endParaRPr lang="en-US" sz="2400"/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9392" y="1244204"/>
            <a:ext cx="6998758" cy="46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823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Layout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Files stored on disks. Disks broken up into one or more partitions, with separate </a:t>
            </a:r>
            <a:r>
              <a:rPr lang="en-US" dirty="0" smtClean="0"/>
              <a:t>file system </a:t>
            </a:r>
            <a:r>
              <a:rPr lang="en-US" dirty="0"/>
              <a:t>on each partition </a:t>
            </a:r>
          </a:p>
          <a:p>
            <a:r>
              <a:rPr lang="en-US" dirty="0"/>
              <a:t>Sector 0 of disk is the Master Boot Record</a:t>
            </a:r>
          </a:p>
          <a:p>
            <a:r>
              <a:rPr lang="en-US" dirty="0"/>
              <a:t>Used to boot the computer</a:t>
            </a:r>
          </a:p>
          <a:p>
            <a:r>
              <a:rPr lang="en-US" dirty="0"/>
              <a:t>End of MBR has partition table. Has starting and ending addresses of each partition. </a:t>
            </a:r>
          </a:p>
          <a:p>
            <a:r>
              <a:rPr lang="en-US" dirty="0"/>
              <a:t>One of the partitions is marked active in the master boot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endParaRPr lang="en-US" sz="2400">
              <a:latin typeface="Arial" pitchFamily="34" charset="0"/>
            </a:endParaRPr>
          </a:p>
        </p:txBody>
      </p:sp>
      <p:pic>
        <p:nvPicPr>
          <p:cNvPr id="47109" name="Picture 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2090738"/>
            <a:ext cx="69754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Disk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4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disk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8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233487"/>
            <a:ext cx="8004175" cy="516731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Boot control block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contains info needed by system to boot OS from that partition</a:t>
            </a:r>
          </a:p>
          <a:p>
            <a:pPr lvl="1"/>
            <a:r>
              <a:rPr lang="en-US" dirty="0" smtClean="0"/>
              <a:t>Needed if partition contains OS, usually first block of partition 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Partition control block </a:t>
            </a:r>
            <a:r>
              <a:rPr lang="en-US" b="1" dirty="0" smtClean="0">
                <a:solidFill>
                  <a:srgbClr val="000000"/>
                </a:solidFill>
              </a:rPr>
              <a:t>(</a:t>
            </a:r>
            <a:r>
              <a:rPr lang="en-US" b="1" dirty="0" smtClean="0">
                <a:solidFill>
                  <a:srgbClr val="3366FF"/>
                </a:solidFill>
              </a:rPr>
              <a:t>superblock, master file table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contains partition details</a:t>
            </a:r>
          </a:p>
          <a:p>
            <a:pPr lvl="1"/>
            <a:r>
              <a:rPr lang="en-US" dirty="0" smtClean="0"/>
              <a:t>Total # of blocks, # of free blocks, block size, free block pointers or array</a:t>
            </a:r>
          </a:p>
          <a:p>
            <a:r>
              <a:rPr lang="en-US" dirty="0" smtClean="0"/>
              <a:t>Directory structure organizes the files</a:t>
            </a:r>
          </a:p>
          <a:p>
            <a:pPr lvl="1"/>
            <a:r>
              <a:rPr lang="en-US" dirty="0" smtClean="0"/>
              <a:t>Names and </a:t>
            </a:r>
            <a:r>
              <a:rPr lang="en-US" dirty="0" err="1" smtClean="0"/>
              <a:t>inode</a:t>
            </a:r>
            <a:r>
              <a:rPr lang="en-US" dirty="0" smtClean="0"/>
              <a:t> numbers, master file table</a:t>
            </a:r>
          </a:p>
          <a:p>
            <a:r>
              <a:rPr lang="en-US" dirty="0" smtClean="0"/>
              <a:t>Per-file </a:t>
            </a:r>
            <a:r>
              <a:rPr lang="en-US" b="1" dirty="0" smtClean="0">
                <a:solidFill>
                  <a:srgbClr val="3366FF"/>
                </a:solidFill>
              </a:rPr>
              <a:t>File Control Block (FCB)</a:t>
            </a:r>
            <a:r>
              <a:rPr lang="en-US" dirty="0" smtClean="0"/>
              <a:t> contains many details about the file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 number, permissions, size, dates</a:t>
            </a:r>
          </a:p>
          <a:p>
            <a:pPr lvl="1"/>
            <a:r>
              <a:rPr lang="en-US" dirty="0" smtClean="0"/>
              <a:t>NTFS stores into in master file table  using relational DB structures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Disk Layout</a:t>
            </a:r>
          </a:p>
        </p:txBody>
      </p:sp>
    </p:spTree>
    <p:extLst>
      <p:ext uri="{BB962C8B-B14F-4D97-AF65-F5344CB8AC3E}">
        <p14:creationId xmlns:p14="http://schemas.microsoft.com/office/powerpoint/2010/main" val="28036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endParaRPr lang="en-US" sz="2400">
              <a:latin typeface="Arial" pitchFamily="34" charset="0"/>
            </a:endParaRPr>
          </a:p>
        </p:txBody>
      </p:sp>
      <p:pic>
        <p:nvPicPr>
          <p:cNvPr id="47109" name="Picture 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2090738"/>
            <a:ext cx="69754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Disk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9350" y="277416"/>
            <a:ext cx="753745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 Typical File Control Block</a:t>
            </a:r>
            <a:endParaRPr lang="en-US" sz="2400"/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9392" y="1244204"/>
            <a:ext cx="6998758" cy="46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820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277416"/>
            <a:ext cx="776287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In-Memory File System Structures</a:t>
            </a:r>
            <a:endParaRPr lang="en-US" sz="24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33487"/>
            <a:ext cx="8120592" cy="5319713"/>
          </a:xfrm>
        </p:spPr>
        <p:txBody>
          <a:bodyPr>
            <a:normAutofit/>
          </a:bodyPr>
          <a:lstStyle/>
          <a:p>
            <a:r>
              <a:rPr lang="en-US" dirty="0" smtClean="0"/>
              <a:t>In memory directory structure holds the directory information of recently accessed directories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System-wide-open file </a:t>
            </a:r>
            <a:r>
              <a:rPr lang="en-US" dirty="0" smtClean="0"/>
              <a:t>contains a copy of FCB for each file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Per-process open file table</a:t>
            </a:r>
            <a:r>
              <a:rPr lang="en-US" dirty="0" smtClean="0"/>
              <a:t>: contains pointer to appropriate entry in the </a:t>
            </a:r>
            <a:r>
              <a:rPr lang="en-US" b="1" dirty="0" smtClean="0">
                <a:solidFill>
                  <a:srgbClr val="C00000"/>
                </a:solidFill>
              </a:rPr>
              <a:t>system wide open file table </a:t>
            </a:r>
          </a:p>
        </p:txBody>
      </p:sp>
    </p:spTree>
    <p:extLst>
      <p:ext uri="{BB962C8B-B14F-4D97-AF65-F5344CB8AC3E}">
        <p14:creationId xmlns:p14="http://schemas.microsoft.com/office/powerpoint/2010/main" val="186314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33487"/>
            <a:ext cx="7996767" cy="5091113"/>
          </a:xfrm>
        </p:spPr>
        <p:txBody>
          <a:bodyPr>
            <a:normAutofit/>
          </a:bodyPr>
          <a:lstStyle/>
          <a:p>
            <a:r>
              <a:rPr lang="en-US" sz="2400" b="1" i="1" dirty="0"/>
              <a:t>File Systems :</a:t>
            </a:r>
            <a:r>
              <a:rPr lang="en-US" sz="2400" b="1" i="1" dirty="0" smtClean="0"/>
              <a:t>  F</a:t>
            </a:r>
            <a:r>
              <a:rPr lang="en-US" sz="2400" dirty="0" smtClean="0"/>
              <a:t>ile </a:t>
            </a:r>
            <a:r>
              <a:rPr lang="en-US" sz="2400" dirty="0"/>
              <a:t>system structure, allocation methods (contiguous, linked, indexed), free-space management (bit vector, linked list, grouping), directory implementation (linear list, hash table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r>
              <a:rPr lang="en-US" sz="2400" b="1" i="1" dirty="0"/>
              <a:t>Disk Management </a:t>
            </a:r>
            <a:r>
              <a:rPr lang="en-US" sz="2400" b="1" i="1" dirty="0" smtClean="0"/>
              <a:t>:</a:t>
            </a:r>
            <a:r>
              <a:rPr lang="en-US" sz="2400" dirty="0" smtClean="0"/>
              <a:t> </a:t>
            </a:r>
            <a:r>
              <a:rPr lang="en-US" sz="2400" dirty="0"/>
              <a:t>disk structure, disk scheduling (FCFS, SSTF, SCAN,C-SCAN) , disk reliability, disk formatting, boot block, bad blocks.                               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9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Create a new file</a:t>
            </a:r>
          </a:p>
          <a:p>
            <a:pPr lvl="1"/>
            <a:r>
              <a:rPr lang="en-US" sz="2400" dirty="0" smtClean="0"/>
              <a:t>Application program calls the logical file system</a:t>
            </a:r>
          </a:p>
          <a:p>
            <a:r>
              <a:rPr lang="en-US" dirty="0" smtClean="0"/>
              <a:t>Logical file system</a:t>
            </a:r>
          </a:p>
          <a:p>
            <a:pPr lvl="1"/>
            <a:r>
              <a:rPr lang="en-US" dirty="0" smtClean="0"/>
              <a:t>Allocates a new FCB</a:t>
            </a:r>
          </a:p>
          <a:p>
            <a:pPr lvl="1"/>
            <a:r>
              <a:rPr lang="en-US" dirty="0" smtClean="0"/>
              <a:t>Reads the appropriate directory into memory</a:t>
            </a:r>
          </a:p>
          <a:p>
            <a:pPr lvl="1"/>
            <a:r>
              <a:rPr lang="en-US" dirty="0" smtClean="0"/>
              <a:t>Updates directory with new filename and FCB</a:t>
            </a:r>
          </a:p>
          <a:p>
            <a:pPr lvl="1"/>
            <a:r>
              <a:rPr lang="en-US" dirty="0" smtClean="0"/>
              <a:t>Write it back to disk</a:t>
            </a:r>
          </a:p>
          <a:p>
            <a:r>
              <a:rPr lang="en-US" dirty="0" smtClean="0"/>
              <a:t>Using the file (I/O)</a:t>
            </a:r>
          </a:p>
          <a:p>
            <a:pPr lvl="1"/>
            <a:r>
              <a:rPr lang="en-US" dirty="0" smtClean="0"/>
              <a:t>Open() [filename]</a:t>
            </a:r>
          </a:p>
          <a:p>
            <a:pPr lvl="1"/>
            <a:r>
              <a:rPr lang="en-US" dirty="0" smtClean="0"/>
              <a:t>Directory is searched</a:t>
            </a:r>
          </a:p>
          <a:p>
            <a:pPr lvl="1"/>
            <a:r>
              <a:rPr lang="en-US" dirty="0" smtClean="0"/>
              <a:t>FCB is copied into </a:t>
            </a:r>
            <a:r>
              <a:rPr lang="en-US" dirty="0" smtClean="0">
                <a:solidFill>
                  <a:srgbClr val="C00000"/>
                </a:solidFill>
              </a:rPr>
              <a:t>system wide open file table </a:t>
            </a:r>
          </a:p>
          <a:p>
            <a:pPr lvl="1"/>
            <a:r>
              <a:rPr lang="en-US" dirty="0" smtClean="0"/>
              <a:t>Entry made to </a:t>
            </a:r>
            <a:r>
              <a:rPr lang="en-US" dirty="0" smtClean="0">
                <a:solidFill>
                  <a:srgbClr val="C00000"/>
                </a:solidFill>
              </a:rPr>
              <a:t>Per-process open file table</a:t>
            </a:r>
          </a:p>
          <a:p>
            <a:pPr lvl="2"/>
            <a:r>
              <a:rPr lang="en-US" dirty="0" smtClean="0"/>
              <a:t>Pointer to the system table entry</a:t>
            </a:r>
          </a:p>
          <a:p>
            <a:pPr lvl="2"/>
            <a:r>
              <a:rPr lang="en-US" dirty="0" smtClean="0"/>
              <a:t>File descriptor#</a:t>
            </a:r>
          </a:p>
          <a:p>
            <a:pPr lvl="1"/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1752600"/>
            <a:ext cx="1676400" cy="309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191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277416"/>
            <a:ext cx="7810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In-Memory File System Structures</a:t>
            </a:r>
            <a:endParaRPr lang="en-US" sz="2400"/>
          </a:p>
        </p:txBody>
      </p:sp>
      <p:pic>
        <p:nvPicPr>
          <p:cNvPr id="1331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7167" y="1365647"/>
            <a:ext cx="6532033" cy="4882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533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78" y="1704975"/>
            <a:ext cx="7766622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04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process closes a file </a:t>
            </a:r>
          </a:p>
          <a:p>
            <a:pPr lvl="1"/>
            <a:r>
              <a:rPr lang="en-US" sz="2400" dirty="0" smtClean="0"/>
              <a:t>Per process table entry removed</a:t>
            </a:r>
          </a:p>
          <a:p>
            <a:pPr lvl="1"/>
            <a:r>
              <a:rPr lang="en-US" sz="2400" dirty="0" smtClean="0"/>
              <a:t>System table count decremented</a:t>
            </a:r>
            <a:endParaRPr lang="en-US" dirty="0" smtClean="0"/>
          </a:p>
          <a:p>
            <a:r>
              <a:rPr lang="en-US" sz="2800" dirty="0" smtClean="0"/>
              <a:t>All processes closed the file</a:t>
            </a:r>
          </a:p>
          <a:p>
            <a:pPr lvl="1"/>
            <a:r>
              <a:rPr lang="en-US" sz="2400" dirty="0" smtClean="0"/>
              <a:t>Updated file info is copied back to disk</a:t>
            </a:r>
          </a:p>
          <a:p>
            <a:pPr lvl="1"/>
            <a:r>
              <a:rPr lang="en-US" sz="2400" dirty="0" smtClean="0"/>
              <a:t>System wide open file table entry removed </a:t>
            </a:r>
          </a:p>
        </p:txBody>
      </p:sp>
    </p:spTree>
    <p:extLst>
      <p:ext uri="{BB962C8B-B14F-4D97-AF65-F5344CB8AC3E}">
        <p14:creationId xmlns:p14="http://schemas.microsoft.com/office/powerpoint/2010/main" val="421139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627063" y="1228725"/>
            <a:ext cx="702945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609600" indent="-609600" algn="l">
              <a:spcBef>
                <a:spcPct val="20000"/>
              </a:spcBef>
            </a:pPr>
            <a:endParaRPr lang="en-US" sz="2800">
              <a:latin typeface="Arial" pitchFamily="34" charset="0"/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pitchFamily="34" charset="0"/>
              </a:rPr>
              <a:t>Allocating Blocks to files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947738" y="2135188"/>
            <a:ext cx="7772400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</a:rPr>
              <a:t>Most important implementation issue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</a:rPr>
              <a:t>Methods</a:t>
            </a:r>
          </a:p>
          <a:p>
            <a:pPr marL="1066800" lvl="1" indent="-60960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</a:rPr>
              <a:t>Contiguous allocation</a:t>
            </a:r>
          </a:p>
          <a:p>
            <a:pPr marL="1066800" lvl="1" indent="-60960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</a:rPr>
              <a:t>Linked list allocation</a:t>
            </a:r>
          </a:p>
          <a:p>
            <a:pPr marL="1066800" lvl="1" indent="-60960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</a:rPr>
              <a:t>Linked list using table</a:t>
            </a:r>
          </a:p>
          <a:p>
            <a:pPr marL="1066800" lvl="1" indent="-60960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</a:rPr>
              <a:t>I-nodes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endParaRPr lang="en-US" sz="2400" dirty="0">
              <a:latin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7063" y="1066800"/>
            <a:ext cx="7678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allocation method refers to how disk blocks are allocated for files</a:t>
            </a:r>
          </a:p>
        </p:txBody>
      </p:sp>
    </p:spTree>
    <p:extLst>
      <p:ext uri="{BB962C8B-B14F-4D97-AF65-F5344CB8AC3E}">
        <p14:creationId xmlns:p14="http://schemas.microsoft.com/office/powerpoint/2010/main" val="86261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Allocation Methods - Contiguous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3487"/>
            <a:ext cx="8072967" cy="539591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Contiguous allocation </a:t>
            </a:r>
            <a:r>
              <a:rPr lang="en-US" dirty="0" smtClean="0">
                <a:solidFill>
                  <a:srgbClr val="000000"/>
                </a:solidFill>
              </a:rPr>
              <a:t>– </a:t>
            </a:r>
            <a:r>
              <a:rPr lang="en-US" dirty="0" smtClean="0"/>
              <a:t>each file occupies set of contiguous blocks</a:t>
            </a:r>
          </a:p>
          <a:p>
            <a:r>
              <a:rPr lang="en-US" dirty="0" smtClean="0"/>
              <a:t>Blocks are allocated b, b+1, b+2,…….</a:t>
            </a:r>
          </a:p>
          <a:p>
            <a:pPr lvl="1"/>
            <a:r>
              <a:rPr lang="en-US" dirty="0" smtClean="0"/>
              <a:t>Best performance in most cases</a:t>
            </a:r>
          </a:p>
          <a:p>
            <a:pPr lvl="1"/>
            <a:r>
              <a:rPr lang="en-US" dirty="0" smtClean="0"/>
              <a:t>Simple – only starting location (block #) and length (number of blocks) are required (directory)</a:t>
            </a:r>
          </a:p>
          <a:p>
            <a:pPr lvl="1"/>
            <a:endParaRPr lang="en-US" dirty="0"/>
          </a:p>
          <a:p>
            <a:pPr marL="609600" indent="-609600">
              <a:buClr>
                <a:srgbClr val="3366FF"/>
              </a:buClr>
            </a:pPr>
            <a:r>
              <a:rPr lang="en-US" sz="2400" dirty="0">
                <a:latin typeface="Arial" pitchFamily="34" charset="0"/>
              </a:rPr>
              <a:t>Easy to implement</a:t>
            </a:r>
          </a:p>
          <a:p>
            <a:pPr marL="609600" indent="-609600">
              <a:buClr>
                <a:schemeClr val="accent2"/>
              </a:buClr>
            </a:pPr>
            <a:r>
              <a:rPr lang="en-US" sz="2400" dirty="0">
                <a:latin typeface="Arial" pitchFamily="34" charset="0"/>
              </a:rPr>
              <a:t>Read performance is great. Only need one seek to locate the first block in the file. The rest is easy.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Accessing file is easy</a:t>
            </a:r>
          </a:p>
          <a:p>
            <a:pPr lvl="1"/>
            <a:r>
              <a:rPr lang="en-US" dirty="0" smtClean="0"/>
              <a:t>Minimum disk head movement</a:t>
            </a:r>
          </a:p>
          <a:p>
            <a:pPr lvl="1"/>
            <a:r>
              <a:rPr lang="en-US" dirty="0" smtClean="0"/>
              <a:t>Sequential and direct access 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927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79992" y="277416"/>
            <a:ext cx="8160808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Contiguous Allocation of Disk Space</a:t>
            </a:r>
            <a:endParaRPr lang="en-US" sz="2400"/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2100" y="1122760"/>
            <a:ext cx="5659967" cy="5130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91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Problems</a:t>
            </a:r>
          </a:p>
          <a:p>
            <a:pPr marL="342900" lvl="1" indent="-342900"/>
            <a:r>
              <a:rPr lang="en-US" dirty="0"/>
              <a:t>F</a:t>
            </a:r>
            <a:r>
              <a:rPr lang="en-US" dirty="0" smtClean="0"/>
              <a:t>inding </a:t>
            </a:r>
            <a:r>
              <a:rPr lang="en-US" dirty="0"/>
              <a:t>space for </a:t>
            </a:r>
            <a:r>
              <a:rPr lang="en-US" dirty="0" smtClean="0"/>
              <a:t>file</a:t>
            </a:r>
          </a:p>
          <a:p>
            <a:pPr marL="742950" lvl="2" indent="-342900"/>
            <a:r>
              <a:rPr lang="en-US" dirty="0" smtClean="0"/>
              <a:t>Satisfy the request of size n from the list of holes</a:t>
            </a:r>
          </a:p>
          <a:p>
            <a:pPr marL="742950" lvl="2" indent="-342900"/>
            <a:r>
              <a:rPr lang="en-US" dirty="0" smtClean="0"/>
              <a:t>External fragmentation</a:t>
            </a:r>
          </a:p>
          <a:p>
            <a:pPr marL="1200150" lvl="3" indent="-342900"/>
            <a:r>
              <a:rPr lang="en-US" dirty="0" smtClean="0"/>
              <a:t>Need </a:t>
            </a:r>
            <a:r>
              <a:rPr lang="en-US" dirty="0"/>
              <a:t>for </a:t>
            </a:r>
            <a:r>
              <a:rPr lang="en-US" b="1" dirty="0">
                <a:solidFill>
                  <a:srgbClr val="3366FF"/>
                </a:solidFill>
              </a:rPr>
              <a:t>compaction </a:t>
            </a:r>
            <a:r>
              <a:rPr lang="en-US" b="1" dirty="0" smtClean="0">
                <a:solidFill>
                  <a:srgbClr val="3366FF"/>
                </a:solidFill>
              </a:rPr>
              <a:t>routine </a:t>
            </a:r>
          </a:p>
          <a:p>
            <a:pPr marL="1200150" lvl="3" indent="-342900"/>
            <a:r>
              <a:rPr lang="en-US" b="1" dirty="0" smtClean="0">
                <a:solidFill>
                  <a:srgbClr val="3366FF"/>
                </a:solidFill>
              </a:rPr>
              <a:t>off-line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3366FF"/>
                </a:solidFill>
              </a:rPr>
              <a:t>downtime</a:t>
            </a:r>
            <a:r>
              <a:rPr lang="en-US" dirty="0"/>
              <a:t>) or </a:t>
            </a:r>
            <a:r>
              <a:rPr lang="en-US" b="1" dirty="0">
                <a:solidFill>
                  <a:srgbClr val="3366FF"/>
                </a:solidFill>
              </a:rPr>
              <a:t>on-line</a:t>
            </a:r>
          </a:p>
          <a:p>
            <a:pPr marL="1200150" lvl="3" indent="-342900"/>
            <a:endParaRPr lang="en-US" dirty="0" smtClean="0"/>
          </a:p>
          <a:p>
            <a:pPr marL="342900" lvl="1" indent="-342900"/>
            <a:r>
              <a:rPr lang="en-US" dirty="0" smtClean="0"/>
              <a:t>Do not know the file size a priori </a:t>
            </a:r>
          </a:p>
          <a:p>
            <a:pPr marL="742950" lvl="2" indent="-342900"/>
            <a:r>
              <a:rPr lang="en-US" dirty="0" smtClean="0"/>
              <a:t>Terminate and restart</a:t>
            </a:r>
          </a:p>
          <a:p>
            <a:pPr marL="742950" lvl="2" indent="-342900"/>
            <a:r>
              <a:rPr lang="en-US" dirty="0" smtClean="0"/>
              <a:t>Overestimate</a:t>
            </a:r>
          </a:p>
          <a:p>
            <a:pPr marL="742950" lvl="2" indent="-342900"/>
            <a:r>
              <a:rPr lang="en-US" dirty="0" smtClean="0"/>
              <a:t>Copy it in a larger hole</a:t>
            </a:r>
          </a:p>
          <a:p>
            <a:pPr marL="742950" lvl="2" indent="-342900"/>
            <a:r>
              <a:rPr lang="en-US" dirty="0" smtClean="0"/>
              <a:t>Allocate new contiguous space (Extent)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1158876" y="277416"/>
            <a:ext cx="752792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Moving-head Disk Mechanism</a:t>
            </a:r>
          </a:p>
        </p:txBody>
      </p:sp>
      <p:pic>
        <p:nvPicPr>
          <p:cNvPr id="9219" name="Picture 4" descr="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7967" y="1050131"/>
            <a:ext cx="7167033" cy="519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997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6" y="277416"/>
            <a:ext cx="774382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Extent-Based Systems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7704667" cy="4530329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Many newer file systems (i.e., Veritas File System) use a modified contiguous allocation scheme</a:t>
            </a:r>
          </a:p>
          <a:p>
            <a:endParaRPr lang="en-US" smtClean="0"/>
          </a:p>
          <a:p>
            <a:r>
              <a:rPr lang="en-US" smtClean="0"/>
              <a:t>Extent-based file systems allocate disk blocks in extents</a:t>
            </a:r>
          </a:p>
          <a:p>
            <a:endParaRPr lang="en-US" smtClean="0"/>
          </a:p>
          <a:p>
            <a:r>
              <a:rPr lang="en-US" smtClean="0"/>
              <a:t>An </a:t>
            </a:r>
            <a:r>
              <a:rPr lang="en-US" b="1" smtClean="0">
                <a:solidFill>
                  <a:srgbClr val="3366FF"/>
                </a:solidFill>
              </a:rPr>
              <a:t>extent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is a contiguous block of disks</a:t>
            </a:r>
          </a:p>
          <a:p>
            <a:pPr lvl="1"/>
            <a:r>
              <a:rPr lang="en-US" smtClean="0"/>
              <a:t>Extents are allocated for file allocation</a:t>
            </a:r>
          </a:p>
          <a:p>
            <a:pPr lvl="1"/>
            <a:r>
              <a:rPr lang="en-US" smtClean="0"/>
              <a:t>A file consists of one or more extents</a:t>
            </a:r>
          </a:p>
        </p:txBody>
      </p:sp>
    </p:spTree>
    <p:extLst>
      <p:ext uri="{BB962C8B-B14F-4D97-AF65-F5344CB8AC3E}">
        <p14:creationId xmlns:p14="http://schemas.microsoft.com/office/powerpoint/2010/main" val="88136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57399"/>
            <a:ext cx="2362200" cy="415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5029200" y="2743200"/>
            <a:ext cx="990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72200" y="2438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Disk blocks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413568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stored within the block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5391150"/>
            <a:ext cx="91440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pitchFamily="34" charset="0"/>
              </a:rPr>
              <a:t>(a) Contiguous allocation of disk space for 7 files. </a:t>
            </a:r>
          </a:p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pitchFamily="34" charset="0"/>
              </a:rPr>
              <a:t>(b) The state of the disk after files D and F have been removed.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pitchFamily="34" charset="0"/>
              </a:rPr>
              <a:t>Contiguous Allocation</a:t>
            </a:r>
          </a:p>
        </p:txBody>
      </p:sp>
      <p:pic>
        <p:nvPicPr>
          <p:cNvPr id="50181" name="Picture 6" descr="D:\b\b4\IBM\04-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1376363"/>
            <a:ext cx="72580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43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72042" y="277416"/>
            <a:ext cx="8014758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Linked Allocation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7577667" cy="748904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Each file is a linked list of disk blocks: blocks may be scattered anywhere on the disk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2673351" y="2501503"/>
            <a:ext cx="2765425" cy="1500188"/>
            <a:chOff x="1684" y="1576"/>
            <a:chExt cx="1742" cy="945"/>
          </a:xfrm>
        </p:grpSpPr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2481" y="1576"/>
              <a:ext cx="945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pointer</a:t>
              </a:r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2481" y="1848"/>
              <a:ext cx="945" cy="6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1684" y="1596"/>
              <a:ext cx="78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block      =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6857" y="4495800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Each block contains pointer to next block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File </a:t>
            </a:r>
            <a:r>
              <a:rPr lang="en-US" sz="2400" dirty="0">
                <a:solidFill>
                  <a:srgbClr val="000000"/>
                </a:solidFill>
              </a:rPr>
              <a:t>ends at nil pointer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5786438"/>
            <a:ext cx="91440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pitchFamily="34" charset="0"/>
              </a:rPr>
              <a:t> Storing a file as a linked list of disk blocks.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pitchFamily="34" charset="0"/>
              </a:rPr>
              <a:t>Linked List Allocation</a:t>
            </a:r>
          </a:p>
        </p:txBody>
      </p:sp>
      <p:pic>
        <p:nvPicPr>
          <p:cNvPr id="52229" name="Picture 6" descr="D:\b\b4\IBM\04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187450"/>
            <a:ext cx="5943600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31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277416"/>
            <a:ext cx="7645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Linked Allocation</a:t>
            </a:r>
            <a:endParaRPr lang="en-US" sz="2400" dirty="0"/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5450" y="1019175"/>
            <a:ext cx="5440892" cy="510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052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3667" y="277416"/>
            <a:ext cx="7713133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Linked Allocation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2192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Free blocks are arranged from the free space management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No external fragmentation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Files can continue to grow </a:t>
            </a:r>
          </a:p>
          <a:p>
            <a:endParaRPr lang="en-US" dirty="0" smtClean="0"/>
          </a:p>
          <a:p>
            <a:r>
              <a:rPr lang="en-US" sz="2800" dirty="0" smtClean="0"/>
              <a:t>Disadvantage</a:t>
            </a:r>
          </a:p>
          <a:p>
            <a:pPr marL="342900" indent="-342900">
              <a:buAutoNum type="arabicPeriod"/>
            </a:pPr>
            <a:r>
              <a:rPr lang="en-US" dirty="0" smtClean="0"/>
              <a:t>Effective only for sequential access</a:t>
            </a:r>
          </a:p>
          <a:p>
            <a:pPr lvl="1"/>
            <a:r>
              <a:rPr lang="en-US" dirty="0" smtClean="0"/>
              <a:t>Random/direct access (</a:t>
            </a:r>
            <a:r>
              <a:rPr lang="en-US" dirty="0" err="1" smtClean="0"/>
              <a:t>i-th</a:t>
            </a:r>
            <a:r>
              <a:rPr lang="en-US" dirty="0" smtClean="0"/>
              <a:t> block) is difficult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2. Space wastage </a:t>
            </a:r>
            <a:endParaRPr lang="en-US" dirty="0"/>
          </a:p>
          <a:p>
            <a:r>
              <a:rPr lang="en-US" dirty="0" smtClean="0"/>
              <a:t>If block size 512 B</a:t>
            </a:r>
          </a:p>
          <a:p>
            <a:r>
              <a:rPr lang="en-US" dirty="0" smtClean="0"/>
              <a:t>Disk address 4B</a:t>
            </a:r>
          </a:p>
          <a:p>
            <a:r>
              <a:rPr lang="en-US" dirty="0" smtClean="0"/>
              <a:t>Effective size 508B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r>
              <a:rPr lang="en-US" dirty="0" smtClean="0"/>
              <a:t>3. Reliability</a:t>
            </a:r>
          </a:p>
          <a:p>
            <a:r>
              <a:rPr lang="en-US" dirty="0" smtClean="0"/>
              <a:t>Lost/damaged pointer </a:t>
            </a:r>
          </a:p>
          <a:p>
            <a:r>
              <a:rPr lang="en-US" dirty="0" smtClean="0"/>
              <a:t>Bug in the OS software and disk hardware failure</a:t>
            </a: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4. Poor performance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3581400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Solution: Clusters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Improves disk access time (head movement)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 Decreases the link space needed for block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Internal fragmentation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852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1158876" y="277416"/>
            <a:ext cx="752792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Moving-head Disk Mechanism</a:t>
            </a:r>
          </a:p>
        </p:txBody>
      </p:sp>
      <p:pic>
        <p:nvPicPr>
          <p:cNvPr id="9219" name="Picture 4" descr="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7967" y="994173"/>
            <a:ext cx="7167033" cy="519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7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76400"/>
            <a:ext cx="362585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3661569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Section of the disk at the beginning of the partition contains FAT table </a:t>
            </a:r>
          </a:p>
          <a:p>
            <a:endParaRPr lang="en-US" dirty="0"/>
          </a:p>
          <a:p>
            <a:r>
              <a:rPr lang="en-US" dirty="0" smtClean="0"/>
              <a:t>Unused blocks =&gt; 0</a:t>
            </a:r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41400" y="277416"/>
            <a:ext cx="7645400" cy="576263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Linked Allocation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20040" y="1143000"/>
            <a:ext cx="525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FAT (File Allocation Table) variation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Beginning of partition has table, indexed by block number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Much like a linked list, but faster on disk and cacheable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New block allocation simple</a:t>
            </a:r>
          </a:p>
          <a:p>
            <a:pPr>
              <a:buFont typeface="Monotype Sorts" charset="2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Allocation Methods - Linked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Linked allocation </a:t>
            </a:r>
            <a:r>
              <a:rPr lang="en-US" dirty="0" smtClean="0">
                <a:solidFill>
                  <a:srgbClr val="000000"/>
                </a:solidFill>
              </a:rPr>
              <a:t>– each file a linked list of blocks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compaction, external fragmentation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Free space management system called when new block needed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Reliability can be a problem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Locating a block can take many I/</a:t>
            </a:r>
            <a:r>
              <a:rPr lang="en-US" dirty="0" err="1" smtClean="0">
                <a:solidFill>
                  <a:srgbClr val="000000"/>
                </a:solidFill>
              </a:rPr>
              <a:t>Os</a:t>
            </a:r>
            <a:r>
              <a:rPr lang="en-US" dirty="0" smtClean="0">
                <a:solidFill>
                  <a:srgbClr val="000000"/>
                </a:solidFill>
              </a:rPr>
              <a:t> and disk seeks</a:t>
            </a:r>
          </a:p>
        </p:txBody>
      </p:sp>
    </p:spTree>
    <p:extLst>
      <p:ext uri="{BB962C8B-B14F-4D97-AF65-F5344CB8AC3E}">
        <p14:creationId xmlns:p14="http://schemas.microsoft.com/office/powerpoint/2010/main" val="374485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89025" y="277416"/>
            <a:ext cx="759777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File-Allocation Table</a:t>
            </a:r>
            <a:endParaRPr lang="en-US" sz="2400"/>
          </a:p>
        </p:txBody>
      </p:sp>
      <p:pic>
        <p:nvPicPr>
          <p:cNvPr id="2765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2443" y="1113235"/>
            <a:ext cx="6182783" cy="5035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762000" y="373380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MS DOS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49530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Caching of FAT16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819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71800"/>
            <a:ext cx="6529614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73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system</a:t>
            </a:r>
          </a:p>
          <a:p>
            <a:pPr lvl="1"/>
            <a:r>
              <a:rPr lang="en-US" dirty="0" smtClean="0"/>
              <a:t>Provide efficient and convenient access to disk</a:t>
            </a:r>
          </a:p>
          <a:p>
            <a:pPr lvl="1"/>
            <a:r>
              <a:rPr lang="en-US" dirty="0" smtClean="0"/>
              <a:t>Easy access to the data (store, locate and retrieve)</a:t>
            </a:r>
          </a:p>
          <a:p>
            <a:r>
              <a:rPr lang="en-US" dirty="0" smtClean="0"/>
              <a:t>Two aspects</a:t>
            </a:r>
          </a:p>
          <a:p>
            <a:pPr lvl="1"/>
            <a:r>
              <a:rPr lang="en-US" dirty="0" smtClean="0"/>
              <a:t>User’s view</a:t>
            </a:r>
          </a:p>
          <a:p>
            <a:pPr lvl="2"/>
            <a:r>
              <a:rPr lang="en-US" dirty="0" smtClean="0"/>
              <a:t>Define files/attributes, operations, directory  </a:t>
            </a:r>
          </a:p>
          <a:p>
            <a:pPr lvl="1"/>
            <a:r>
              <a:rPr lang="en-US" dirty="0" smtClean="0"/>
              <a:t>Implementing file system</a:t>
            </a:r>
          </a:p>
          <a:p>
            <a:pPr lvl="2"/>
            <a:r>
              <a:rPr lang="en-US" dirty="0" smtClean="0"/>
              <a:t>Data structures and algorithms to map logical view to physical one</a:t>
            </a:r>
          </a:p>
          <a:p>
            <a:pPr lvl="1"/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277416"/>
            <a:ext cx="776287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File-System Structure</a:t>
            </a:r>
          </a:p>
        </p:txBody>
      </p:sp>
    </p:spTree>
    <p:extLst>
      <p:ext uri="{BB962C8B-B14F-4D97-AF65-F5344CB8AC3E}">
        <p14:creationId xmlns:p14="http://schemas.microsoft.com/office/powerpoint/2010/main" val="30233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Allocation Methods - Indexed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</a:rPr>
              <a:t>Indexed allocation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Each file has its own </a:t>
            </a:r>
            <a:r>
              <a:rPr lang="en-US" b="1" dirty="0" smtClean="0">
                <a:solidFill>
                  <a:srgbClr val="3366FF"/>
                </a:solidFill>
              </a:rPr>
              <a:t>index block</a:t>
            </a:r>
            <a:r>
              <a:rPr lang="en-US" dirty="0" smtClean="0">
                <a:solidFill>
                  <a:srgbClr val="000000"/>
                </a:solidFill>
              </a:rPr>
              <a:t>(s) of pointers to its data blocks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Directory contains address of the index block 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Logical view</a:t>
            </a:r>
          </a:p>
          <a:p>
            <a:endParaRPr lang="en-US" dirty="0" smtClean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030134" y="3686652"/>
            <a:ext cx="606425" cy="3321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030134" y="4011693"/>
            <a:ext cx="606425" cy="3321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030134" y="4337925"/>
            <a:ext cx="606425" cy="3309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030134" y="4662965"/>
            <a:ext cx="606425" cy="3321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4030134" y="4988006"/>
            <a:ext cx="606425" cy="3321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5589058" y="3700940"/>
            <a:ext cx="202142" cy="1726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5589058" y="4068844"/>
            <a:ext cx="202142" cy="17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5589058" y="4437937"/>
            <a:ext cx="202142" cy="1726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5589058" y="4805839"/>
            <a:ext cx="202142" cy="1726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5589058" y="5145169"/>
            <a:ext cx="202142" cy="17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4655608" y="3787856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4639734" y="4156949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4648200" y="4529615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4651375" y="4883231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4625975" y="5228512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4159424" y="5421872"/>
            <a:ext cx="1300346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index table</a:t>
            </a:r>
          </a:p>
        </p:txBody>
      </p:sp>
    </p:spTree>
    <p:extLst>
      <p:ext uri="{BB962C8B-B14F-4D97-AF65-F5344CB8AC3E}">
        <p14:creationId xmlns:p14="http://schemas.microsoft.com/office/powerpoint/2010/main" val="199400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Example of Indexed Allocation</a:t>
            </a:r>
            <a:endParaRPr lang="en-US" sz="2400" dirty="0"/>
          </a:p>
        </p:txBody>
      </p:sp>
      <p:pic>
        <p:nvPicPr>
          <p:cNvPr id="29699" name="Picture 4" descr="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3800" y="975123"/>
            <a:ext cx="6155267" cy="540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048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2717" y="277416"/>
            <a:ext cx="7694083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Indexed Allocation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7371292" cy="32051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sz="800" dirty="0"/>
          </a:p>
          <a:p>
            <a:pPr>
              <a:lnSpc>
                <a:spcPct val="90000"/>
              </a:lnSpc>
            </a:pPr>
            <a:r>
              <a:rPr lang="en-US" dirty="0" smtClean="0"/>
              <a:t>Efficient random access without external fragmentation,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Size of index block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One data block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Overhead of index block</a:t>
            </a:r>
          </a:p>
          <a:p>
            <a:pPr>
              <a:lnSpc>
                <a:spcPct val="90000"/>
              </a:lnSpc>
            </a:pPr>
            <a:endParaRPr lang="en-US" sz="800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Wastage of space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Small sized files </a:t>
            </a:r>
          </a:p>
        </p:txBody>
      </p:sp>
    </p:spTree>
    <p:extLst>
      <p:ext uri="{BB962C8B-B14F-4D97-AF65-F5344CB8AC3E}">
        <p14:creationId xmlns:p14="http://schemas.microsoft.com/office/powerpoint/2010/main" val="323774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3667" y="277416"/>
            <a:ext cx="7713133" cy="5762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Linked scheme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32700" cy="341471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6700" dirty="0" smtClean="0"/>
              <a:t>Linked scheme – Link blocks of index table (no limit on size)</a:t>
            </a:r>
          </a:p>
          <a:p>
            <a:pPr>
              <a:lnSpc>
                <a:spcPct val="90000"/>
              </a:lnSpc>
            </a:pPr>
            <a:endParaRPr lang="en-US" sz="6700" dirty="0"/>
          </a:p>
          <a:p>
            <a:pPr>
              <a:lnSpc>
                <a:spcPct val="90000"/>
              </a:lnSpc>
            </a:pPr>
            <a:endParaRPr lang="en-US" sz="6700" dirty="0" smtClean="0"/>
          </a:p>
          <a:p>
            <a:pPr>
              <a:lnSpc>
                <a:spcPct val="90000"/>
              </a:lnSpc>
            </a:pPr>
            <a:r>
              <a:rPr lang="en-US" sz="6700" dirty="0" smtClean="0"/>
              <a:t>Multilevel index</a:t>
            </a:r>
          </a:p>
        </p:txBody>
      </p:sp>
    </p:spTree>
    <p:extLst>
      <p:ext uri="{BB962C8B-B14F-4D97-AF65-F5344CB8AC3E}">
        <p14:creationId xmlns:p14="http://schemas.microsoft.com/office/powerpoint/2010/main" val="229796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ChangeArrowheads="1"/>
          </p:cNvSpPr>
          <p:nvPr/>
        </p:nvSpPr>
        <p:spPr bwMode="auto">
          <a:xfrm>
            <a:off x="868363" y="5870575"/>
            <a:ext cx="761841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 dirty="0" smtClean="0">
                <a:latin typeface="Arial" charset="0"/>
              </a:rPr>
              <a:t>A </a:t>
            </a:r>
            <a:r>
              <a:rPr lang="en-US" sz="2400" dirty="0">
                <a:latin typeface="Arial" charset="0"/>
              </a:rPr>
              <a:t>UNIX </a:t>
            </a:r>
            <a:r>
              <a:rPr lang="en-US" sz="2400" dirty="0" err="1">
                <a:latin typeface="Arial" charset="0"/>
              </a:rPr>
              <a:t>i</a:t>
            </a:r>
            <a:r>
              <a:rPr lang="en-US" sz="2400" dirty="0">
                <a:latin typeface="Arial" charset="0"/>
              </a:rPr>
              <a:t>-node.</a:t>
            </a:r>
          </a:p>
        </p:txBody>
      </p:sp>
      <p:sp>
        <p:nvSpPr>
          <p:cNvPr id="118787" name="Rectangle 4"/>
          <p:cNvSpPr>
            <a:spLocks noChangeArrowheads="1"/>
          </p:cNvSpPr>
          <p:nvPr/>
        </p:nvSpPr>
        <p:spPr bwMode="auto">
          <a:xfrm>
            <a:off x="957263" y="0"/>
            <a:ext cx="768826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sz="3600" dirty="0">
                <a:solidFill>
                  <a:srgbClr val="FF0000"/>
                </a:solidFill>
                <a:latin typeface="Arial" charset="0"/>
              </a:rPr>
              <a:t>The </a:t>
            </a:r>
            <a:r>
              <a:rPr lang="en-US" sz="3600" dirty="0" smtClean="0">
                <a:solidFill>
                  <a:srgbClr val="FF0000"/>
                </a:solidFill>
                <a:latin typeface="Arial" charset="0"/>
              </a:rPr>
              <a:t>UNIX </a:t>
            </a:r>
            <a:r>
              <a:rPr lang="en-US" sz="3600" dirty="0">
                <a:solidFill>
                  <a:srgbClr val="FF0000"/>
                </a:solidFill>
                <a:latin typeface="Arial" charset="0"/>
              </a:rPr>
              <a:t>File </a:t>
            </a:r>
            <a:r>
              <a:rPr lang="en-US" sz="3600" dirty="0" smtClean="0">
                <a:solidFill>
                  <a:srgbClr val="FF0000"/>
                </a:solidFill>
                <a:latin typeface="Arial" charset="0"/>
              </a:rPr>
              <a:t>System</a:t>
            </a:r>
            <a:endParaRPr lang="en-US" sz="3600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18789" name="Picture 6" descr="D:\b\b4\IBM\04-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44600"/>
            <a:ext cx="70104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21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8675" y="413147"/>
            <a:ext cx="82296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dirty="0"/>
              <a:t>Combined Scheme:  UNIX UFS </a:t>
            </a:r>
            <a:br>
              <a:rPr lang="en-US" sz="2800" dirty="0"/>
            </a:br>
            <a:r>
              <a:rPr lang="en-US" sz="2800" dirty="0"/>
              <a:t>(4K bytes per block, 32-bit addresses)</a:t>
            </a: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7776" y="1101329"/>
            <a:ext cx="6580717" cy="494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25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627063" y="1228725"/>
            <a:ext cx="702945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609600" indent="-609600" algn="l">
              <a:spcBef>
                <a:spcPct val="20000"/>
              </a:spcBef>
            </a:pPr>
            <a:endParaRPr lang="en-US" sz="2800">
              <a:latin typeface="Arial" charset="0"/>
            </a:endParaRP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Implementing Directories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254000" y="947738"/>
            <a:ext cx="8516938" cy="5263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endParaRPr lang="en-US" sz="2400" dirty="0">
              <a:latin typeface="Arial" charset="0"/>
            </a:endParaRP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 typeface="Wingdings" pitchFamily="-105" charset="2"/>
              <a:buChar char="§"/>
            </a:pPr>
            <a:endParaRPr lang="en-US" sz="2400" dirty="0" smtClean="0">
              <a:latin typeface="Arial" charset="0"/>
            </a:endParaRP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 typeface="Wingdings" pitchFamily="-105" charset="2"/>
              <a:buChar char="§"/>
            </a:pPr>
            <a:r>
              <a:rPr lang="en-US" sz="2400" dirty="0" smtClean="0">
                <a:latin typeface="Arial" charset="0"/>
              </a:rPr>
              <a:t>OS uses path name supplied by the user to locate the directory entry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 typeface="Wingdings" pitchFamily="-105" charset="2"/>
              <a:buChar char="§"/>
            </a:pPr>
            <a:r>
              <a:rPr lang="en-US" sz="2400" dirty="0" smtClean="0">
                <a:latin typeface="Arial" charset="0"/>
              </a:rPr>
              <a:t>Stores attributes </a:t>
            </a:r>
            <a:endParaRPr lang="en-US" sz="2400" dirty="0">
              <a:latin typeface="Arial" charset="0"/>
            </a:endParaRP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 typeface="Wingdings" pitchFamily="-105" charset="2"/>
              <a:buChar char="§"/>
            </a:pPr>
            <a:r>
              <a:rPr lang="en-US" sz="2400" dirty="0">
                <a:latin typeface="Arial" charset="0"/>
              </a:rPr>
              <a:t>Directory </a:t>
            </a:r>
            <a:r>
              <a:rPr lang="en-US" sz="2400" dirty="0" smtClean="0">
                <a:latin typeface="Arial" charset="0"/>
              </a:rPr>
              <a:t>entry specifies </a:t>
            </a:r>
            <a:r>
              <a:rPr lang="en-US" sz="2400" dirty="0">
                <a:latin typeface="Arial" charset="0"/>
              </a:rPr>
              <a:t>block addresses by providing</a:t>
            </a:r>
          </a:p>
          <a:p>
            <a:pPr marL="1066800" lvl="1" indent="-609600" algn="l">
              <a:spcBef>
                <a:spcPct val="20000"/>
              </a:spcBef>
              <a:buClr>
                <a:schemeClr val="accent2"/>
              </a:buClr>
              <a:buFont typeface="Wingdings" pitchFamily="-105" charset="2"/>
              <a:buChar char="§"/>
            </a:pPr>
            <a:r>
              <a:rPr lang="en-US" sz="2400" dirty="0" smtClean="0">
                <a:latin typeface="Arial" charset="0"/>
              </a:rPr>
              <a:t>Number of </a:t>
            </a:r>
            <a:r>
              <a:rPr lang="en-US" sz="2400" dirty="0">
                <a:latin typeface="Arial" charset="0"/>
              </a:rPr>
              <a:t>first block (contiguous)</a:t>
            </a:r>
          </a:p>
          <a:p>
            <a:pPr marL="1066800" lvl="1" indent="-609600" algn="l">
              <a:spcBef>
                <a:spcPct val="20000"/>
              </a:spcBef>
              <a:buClr>
                <a:schemeClr val="accent2"/>
              </a:buClr>
              <a:buFont typeface="Wingdings" pitchFamily="-105" charset="2"/>
              <a:buChar char="§"/>
            </a:pPr>
            <a:r>
              <a:rPr lang="en-US" sz="2400" dirty="0">
                <a:latin typeface="Arial" charset="0"/>
              </a:rPr>
              <a:t>Number of first block (linked)</a:t>
            </a:r>
          </a:p>
          <a:p>
            <a:pPr marL="1066800" lvl="1" indent="-609600" algn="l">
              <a:spcBef>
                <a:spcPct val="20000"/>
              </a:spcBef>
              <a:buClr>
                <a:schemeClr val="accent2"/>
              </a:buClr>
              <a:buFont typeface="Wingdings" pitchFamily="-105" charset="2"/>
              <a:buChar char="§"/>
            </a:pPr>
            <a:r>
              <a:rPr lang="en-US" sz="2400" dirty="0">
                <a:latin typeface="Arial" charset="0"/>
              </a:rPr>
              <a:t>Number of </a:t>
            </a:r>
            <a:r>
              <a:rPr lang="en-US" sz="2400" dirty="0" err="1">
                <a:latin typeface="Arial" charset="0"/>
              </a:rPr>
              <a:t>i</a:t>
            </a:r>
            <a:r>
              <a:rPr lang="en-US" sz="2400" dirty="0">
                <a:latin typeface="Arial" charset="0"/>
              </a:rPr>
              <a:t>-node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</a:pPr>
            <a:endParaRPr lang="en-US" sz="2400" dirty="0">
              <a:latin typeface="Arial" charset="0"/>
            </a:endParaRP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 typeface="Wingdings" pitchFamily="-105" charset="2"/>
              <a:buChar char="§"/>
            </a:pPr>
            <a:endParaRPr lang="en-US" sz="2400" dirty="0">
              <a:latin typeface="Arial" charset="0"/>
            </a:endParaRP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56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0"/>
            <a:ext cx="91440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sz="3600" dirty="0">
                <a:solidFill>
                  <a:srgbClr val="FF0000"/>
                </a:solidFill>
                <a:latin typeface="Arial" charset="0"/>
              </a:rPr>
              <a:t>Implementing </a:t>
            </a:r>
            <a:r>
              <a:rPr lang="en-US" sz="3600" dirty="0" smtClean="0">
                <a:solidFill>
                  <a:srgbClr val="FF0000"/>
                </a:solidFill>
                <a:latin typeface="Arial" charset="0"/>
              </a:rPr>
              <a:t>MS DOS Directories </a:t>
            </a:r>
            <a:endParaRPr lang="en-US" sz="3600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61445" name="Picture 6" descr="D:\b\b4\IBM\04-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71800"/>
            <a:ext cx="70104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04" y="947739"/>
            <a:ext cx="6518096" cy="1566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66800" y="5334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entry 32 bytes long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88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sz="3600" dirty="0">
                <a:solidFill>
                  <a:srgbClr val="FF0000"/>
                </a:solidFill>
                <a:latin typeface="Arial" charset="0"/>
              </a:rPr>
              <a:t>The </a:t>
            </a:r>
            <a:r>
              <a:rPr lang="en-US" sz="3600" dirty="0" smtClean="0">
                <a:solidFill>
                  <a:srgbClr val="FF0000"/>
                </a:solidFill>
                <a:latin typeface="Arial" charset="0"/>
              </a:rPr>
              <a:t>UNIX </a:t>
            </a:r>
            <a:r>
              <a:rPr lang="en-US" sz="3600" dirty="0">
                <a:solidFill>
                  <a:srgbClr val="FF0000"/>
                </a:solidFill>
                <a:latin typeface="Arial" charset="0"/>
              </a:rPr>
              <a:t>File System </a:t>
            </a:r>
          </a:p>
        </p:txBody>
      </p:sp>
      <p:pic>
        <p:nvPicPr>
          <p:cNvPr id="117765" name="Picture 6" descr="D:\b\b4\IBM\04-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1962150"/>
            <a:ext cx="63531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0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endParaRPr lang="en-US" sz="2400">
              <a:latin typeface="Arial" pitchFamily="34" charset="0"/>
            </a:endParaRPr>
          </a:p>
        </p:txBody>
      </p:sp>
      <p:pic>
        <p:nvPicPr>
          <p:cNvPr id="47109" name="Picture 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2090738"/>
            <a:ext cx="69754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Disk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0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Layout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Files stored on disks. </a:t>
            </a:r>
            <a:endParaRPr lang="en-US" dirty="0" smtClean="0"/>
          </a:p>
          <a:p>
            <a:r>
              <a:rPr lang="en-US" dirty="0" smtClean="0"/>
              <a:t>Disks </a:t>
            </a:r>
            <a:r>
              <a:rPr lang="en-US" dirty="0"/>
              <a:t>broken up into one or more partitions, with separate </a:t>
            </a:r>
            <a:r>
              <a:rPr lang="en-US" dirty="0" smtClean="0"/>
              <a:t>file system </a:t>
            </a:r>
            <a:r>
              <a:rPr lang="en-US" dirty="0"/>
              <a:t>on each partition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 dirty="0" smtClean="0">
                <a:latin typeface="Arial" charset="0"/>
              </a:rPr>
              <a:t>The </a:t>
            </a:r>
            <a:r>
              <a:rPr lang="en-US" sz="2400" dirty="0">
                <a:latin typeface="Arial" charset="0"/>
              </a:rPr>
              <a:t>steps in looking up </a:t>
            </a:r>
            <a:r>
              <a:rPr lang="en-US" sz="2400" i="1" dirty="0">
                <a:latin typeface="Arial" charset="0"/>
              </a:rPr>
              <a:t>/</a:t>
            </a:r>
            <a:r>
              <a:rPr lang="en-US" sz="2400" i="1" dirty="0" err="1">
                <a:latin typeface="Arial" charset="0"/>
              </a:rPr>
              <a:t>usr</a:t>
            </a:r>
            <a:r>
              <a:rPr lang="en-US" sz="2400" i="1" dirty="0">
                <a:latin typeface="Arial" charset="0"/>
              </a:rPr>
              <a:t>/</a:t>
            </a:r>
            <a:r>
              <a:rPr lang="en-US" sz="2400" i="1" dirty="0" err="1">
                <a:latin typeface="Arial" charset="0"/>
              </a:rPr>
              <a:t>ast</a:t>
            </a:r>
            <a:r>
              <a:rPr lang="en-US" sz="2400" i="1" dirty="0">
                <a:latin typeface="Arial" charset="0"/>
              </a:rPr>
              <a:t>/</a:t>
            </a:r>
            <a:r>
              <a:rPr lang="en-US" sz="2400" i="1" dirty="0" err="1">
                <a:latin typeface="Arial" charset="0"/>
              </a:rPr>
              <a:t>mbox</a:t>
            </a:r>
            <a:r>
              <a:rPr lang="en-US" sz="2400" dirty="0">
                <a:latin typeface="Arial" charset="0"/>
              </a:rPr>
              <a:t>.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sz="3600" dirty="0">
                <a:solidFill>
                  <a:srgbClr val="FF0000"/>
                </a:solidFill>
                <a:latin typeface="Arial" charset="0"/>
              </a:rPr>
              <a:t>The </a:t>
            </a:r>
            <a:r>
              <a:rPr lang="en-US" sz="3600" dirty="0" smtClean="0">
                <a:solidFill>
                  <a:srgbClr val="FF0000"/>
                </a:solidFill>
                <a:latin typeface="Arial" charset="0"/>
              </a:rPr>
              <a:t>UNIX File </a:t>
            </a:r>
            <a:r>
              <a:rPr lang="en-US" sz="3600" dirty="0">
                <a:solidFill>
                  <a:srgbClr val="FF0000"/>
                </a:solidFill>
                <a:latin typeface="Arial" charset="0"/>
              </a:rPr>
              <a:t>System </a:t>
            </a:r>
          </a:p>
        </p:txBody>
      </p:sp>
      <p:pic>
        <p:nvPicPr>
          <p:cNvPr id="119813" name="Picture 6" descr="D:\b\b4\IBM\04-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200150"/>
            <a:ext cx="771525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6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717" y="277416"/>
            <a:ext cx="7567083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Directory Implementation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33487"/>
            <a:ext cx="8187267" cy="53959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Linear list</a:t>
            </a:r>
            <a:r>
              <a:rPr lang="en-US" dirty="0" smtClean="0"/>
              <a:t> of file names with pointer to the data blocks</a:t>
            </a:r>
          </a:p>
          <a:p>
            <a:pPr lvl="1"/>
            <a:r>
              <a:rPr lang="en-US" dirty="0" smtClean="0"/>
              <a:t>Simple to program</a:t>
            </a:r>
          </a:p>
          <a:p>
            <a:pPr lvl="1"/>
            <a:r>
              <a:rPr lang="en-US" dirty="0" smtClean="0"/>
              <a:t>Time-consuming to execute</a:t>
            </a:r>
          </a:p>
          <a:p>
            <a:pPr lvl="2"/>
            <a:r>
              <a:rPr lang="en-US" dirty="0" smtClean="0"/>
              <a:t>Linear search time</a:t>
            </a:r>
          </a:p>
          <a:p>
            <a:pPr lvl="1"/>
            <a:r>
              <a:rPr lang="en-US" dirty="0" smtClean="0"/>
              <a:t>New file creation / deletion </a:t>
            </a:r>
          </a:p>
          <a:p>
            <a:endParaRPr lang="en-US" dirty="0" smtClean="0"/>
          </a:p>
          <a:p>
            <a:r>
              <a:rPr lang="en-US" dirty="0" smtClean="0"/>
              <a:t>Cache the frequently accessed entry</a:t>
            </a:r>
          </a:p>
          <a:p>
            <a:r>
              <a:rPr lang="en-US" dirty="0" smtClean="0"/>
              <a:t>Binary search to speedup directory search</a:t>
            </a:r>
          </a:p>
          <a:p>
            <a:pPr lvl="1"/>
            <a:r>
              <a:rPr lang="en-US" dirty="0"/>
              <a:t>Could keep ordered alphabetically via linked list </a:t>
            </a:r>
            <a:endParaRPr lang="en-US" dirty="0" smtClean="0"/>
          </a:p>
          <a:p>
            <a:pPr lvl="1"/>
            <a:r>
              <a:rPr lang="en-US" dirty="0" smtClean="0"/>
              <a:t>or </a:t>
            </a:r>
            <a:r>
              <a:rPr lang="en-US" dirty="0"/>
              <a:t>use B+ tree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129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Hash Table</a:t>
            </a:r>
            <a:r>
              <a:rPr lang="en-US" dirty="0"/>
              <a:t> – </a:t>
            </a:r>
            <a:r>
              <a:rPr lang="en-US" dirty="0" smtClean="0"/>
              <a:t>hash </a:t>
            </a:r>
            <a:r>
              <a:rPr lang="en-US" dirty="0"/>
              <a:t>data structure</a:t>
            </a:r>
          </a:p>
          <a:p>
            <a:pPr lvl="1"/>
            <a:r>
              <a:rPr lang="en-US" dirty="0" smtClean="0"/>
              <a:t>Hash value computed from filename </a:t>
            </a:r>
          </a:p>
          <a:p>
            <a:pPr lvl="1"/>
            <a:r>
              <a:rPr lang="en-US" dirty="0" smtClean="0"/>
              <a:t>Decreases </a:t>
            </a:r>
            <a:r>
              <a:rPr lang="en-US" dirty="0"/>
              <a:t>directory search time</a:t>
            </a:r>
          </a:p>
          <a:p>
            <a:pPr lvl="1"/>
            <a:r>
              <a:rPr lang="en-US" dirty="0" smtClean="0"/>
              <a:t>Insertion and deletion simple 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Collisions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– situations where two file names hash to the same </a:t>
            </a:r>
            <a:r>
              <a:rPr lang="en-US" dirty="0" smtClean="0"/>
              <a:t>location</a:t>
            </a:r>
          </a:p>
          <a:p>
            <a:pPr lvl="2"/>
            <a:r>
              <a:rPr lang="en-US" dirty="0" smtClean="0"/>
              <a:t>Chaining </a:t>
            </a:r>
          </a:p>
          <a:p>
            <a:r>
              <a:rPr lang="en-US" dirty="0" smtClean="0"/>
              <a:t>Hash table of fixed size</a:t>
            </a:r>
            <a:endParaRPr lang="en-US" dirty="0"/>
          </a:p>
          <a:p>
            <a:pPr lvl="1"/>
            <a:r>
              <a:rPr lang="en-US" dirty="0"/>
              <a:t>Only good if entries are fixed </a:t>
            </a:r>
            <a:r>
              <a:rPr lang="en-US" dirty="0" smtClean="0"/>
              <a:t>size (CD-ROM)</a:t>
            </a:r>
          </a:p>
          <a:p>
            <a:r>
              <a:rPr lang="en-US" dirty="0" smtClean="0"/>
              <a:t>Performance depends on hash function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574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876" y="277416"/>
            <a:ext cx="752792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Free-Space Management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204200" cy="502444"/>
          </a:xfrm>
        </p:spPr>
        <p:txBody>
          <a:bodyPr>
            <a:noAutofit/>
          </a:bodyPr>
          <a:lstStyle/>
          <a:p>
            <a:r>
              <a:rPr lang="en-US" sz="1800" dirty="0" smtClean="0"/>
              <a:t>File system maintains </a:t>
            </a:r>
            <a:r>
              <a:rPr lang="en-US" sz="1800" b="1" dirty="0" smtClean="0">
                <a:solidFill>
                  <a:srgbClr val="3366FF"/>
                </a:solidFill>
              </a:rPr>
              <a:t>free-space list </a:t>
            </a:r>
            <a:r>
              <a:rPr lang="en-US" sz="1800" dirty="0" smtClean="0"/>
              <a:t>to track available blocks</a:t>
            </a:r>
          </a:p>
          <a:p>
            <a:r>
              <a:rPr lang="en-US" sz="1800" b="1" dirty="0" smtClean="0">
                <a:solidFill>
                  <a:srgbClr val="3366FF"/>
                </a:solidFill>
              </a:rPr>
              <a:t>Bit vector </a:t>
            </a:r>
            <a:r>
              <a:rPr lang="en-US" sz="1800" dirty="0" smtClean="0"/>
              <a:t>or </a:t>
            </a:r>
            <a:r>
              <a:rPr lang="en-US" sz="1800" b="1" dirty="0" smtClean="0">
                <a:solidFill>
                  <a:srgbClr val="3366FF"/>
                </a:solidFill>
              </a:rPr>
              <a:t>bit map </a:t>
            </a:r>
            <a:r>
              <a:rPr lang="en-US" sz="1800" dirty="0" smtClean="0"/>
              <a:t> (</a:t>
            </a:r>
            <a:r>
              <a:rPr lang="en-US" sz="1800" i="1" dirty="0" smtClean="0"/>
              <a:t>n</a:t>
            </a:r>
            <a:r>
              <a:rPr lang="en-US" sz="1800" dirty="0" smtClean="0"/>
              <a:t> blocks)</a:t>
            </a:r>
          </a:p>
          <a:p>
            <a:r>
              <a:rPr lang="en-US" sz="1800" dirty="0" smtClean="0"/>
              <a:t>Each block is represent by 1 bit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017309" y="2626519"/>
            <a:ext cx="360891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346450" y="2626519"/>
            <a:ext cx="35983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674533" y="2626519"/>
            <a:ext cx="36089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4003676" y="2626519"/>
            <a:ext cx="35983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4331759" y="2626519"/>
            <a:ext cx="360891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4660900" y="2626519"/>
            <a:ext cx="35983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5022850" y="2626519"/>
            <a:ext cx="1219200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pPr algn="ctr"/>
            <a:r>
              <a:rPr lang="en-US" sz="2000">
                <a:latin typeface="Helvetica" charset="0"/>
              </a:rPr>
              <a:t>…</a:t>
            </a:r>
            <a:endParaRPr lang="en-US">
              <a:latin typeface="Helvetica" charset="0"/>
            </a:endParaRP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6242050" y="2626519"/>
            <a:ext cx="35983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3040248" y="2215637"/>
            <a:ext cx="31289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0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3345048" y="2215637"/>
            <a:ext cx="31289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3802248" y="2215637"/>
            <a:ext cx="31289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6138586" y="2215637"/>
            <a:ext cx="51808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n-1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2790741" y="3479485"/>
            <a:ext cx="80662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bit[</a:t>
            </a:r>
            <a:r>
              <a:rPr lang="en-US" i="1">
                <a:latin typeface="Helvetica" charset="0"/>
              </a:rPr>
              <a:t>i</a:t>
            </a:r>
            <a:r>
              <a:rPr lang="en-US">
                <a:latin typeface="Helvetica" charset="0"/>
              </a:rPr>
              <a:t>] =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 rot="-5400000">
            <a:off x="3141907" y="3481956"/>
            <a:ext cx="957303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Helvetica" charset="0"/>
                <a:sym typeface="MT Extra" charset="0"/>
              </a:rPr>
              <a:t></a:t>
            </a:r>
            <a:endParaRPr lang="en-US" sz="5400">
              <a:latin typeface="Helvetica" charset="0"/>
              <a:sym typeface="Monotype Sorts" charset="2"/>
            </a:endParaRP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3879850" y="3281262"/>
            <a:ext cx="2438478" cy="78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Helvetica" charset="0"/>
              </a:rPr>
              <a:t>1 </a:t>
            </a:r>
            <a:r>
              <a:rPr lang="en-US" dirty="0">
                <a:latin typeface="Helvetica" charset="0"/>
                <a:sym typeface="Symbol" charset="2"/>
              </a:rPr>
              <a:t> block[</a:t>
            </a:r>
            <a:r>
              <a:rPr lang="en-US" i="1" dirty="0" err="1">
                <a:latin typeface="Helvetica" charset="0"/>
                <a:sym typeface="Symbol" charset="2"/>
              </a:rPr>
              <a:t>i</a:t>
            </a:r>
            <a:r>
              <a:rPr lang="en-US" dirty="0">
                <a:latin typeface="Helvetica" charset="0"/>
                <a:sym typeface="Symbol" charset="2"/>
              </a:rPr>
              <a:t>] free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Helvetica" charset="0"/>
                <a:sym typeface="Symbol" charset="2"/>
              </a:rPr>
              <a:t>0 </a:t>
            </a:r>
            <a:r>
              <a:rPr lang="en-US" dirty="0">
                <a:latin typeface="Helvetica" charset="0"/>
              </a:rPr>
              <a:t> </a:t>
            </a:r>
            <a:r>
              <a:rPr lang="en-US" dirty="0">
                <a:latin typeface="Helvetica" charset="0"/>
                <a:sym typeface="Symbol" charset="2"/>
              </a:rPr>
              <a:t> block[</a:t>
            </a:r>
            <a:r>
              <a:rPr lang="en-US" i="1" dirty="0" err="1">
                <a:latin typeface="Helvetica" charset="0"/>
                <a:sym typeface="Symbol" charset="2"/>
              </a:rPr>
              <a:t>i</a:t>
            </a:r>
            <a:r>
              <a:rPr lang="en-US" dirty="0">
                <a:latin typeface="Helvetica" charset="0"/>
                <a:sym typeface="Symbol" charset="2"/>
              </a:rPr>
              <a:t>] occupied</a:t>
            </a:r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707296" y="6171904"/>
            <a:ext cx="2898775" cy="448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/>
          <a:lstStyle/>
          <a:p>
            <a:pPr marL="342265" indent="-342265">
              <a:spcBef>
                <a:spcPct val="20000"/>
              </a:spcBef>
              <a:buClr>
                <a:schemeClr val="folHlink"/>
              </a:buClr>
            </a:pPr>
            <a:r>
              <a:rPr kumimoji="1" lang="en-US" dirty="0">
                <a:latin typeface="Helvetica" charset="0"/>
              </a:rPr>
              <a:t>Block number </a:t>
            </a:r>
            <a:r>
              <a:rPr kumimoji="1" lang="en-US" dirty="0" smtClean="0">
                <a:latin typeface="Helvetica" charset="0"/>
              </a:rPr>
              <a:t>calculation=</a:t>
            </a:r>
            <a:endParaRPr kumimoji="1" lang="en-US" dirty="0">
              <a:latin typeface="Helvetica" charset="0"/>
            </a:endParaRP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3664554" y="5934674"/>
            <a:ext cx="4578350" cy="92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5" tIns="45718" rIns="91435" bIns="45718" anchor="ctr">
            <a:spAutoFit/>
          </a:bodyPr>
          <a:lstStyle/>
          <a:p>
            <a:r>
              <a:rPr lang="en-US" dirty="0">
                <a:latin typeface="Helvetica" charset="0"/>
              </a:rPr>
              <a:t>(number of bits per word) *</a:t>
            </a:r>
          </a:p>
          <a:p>
            <a:r>
              <a:rPr lang="en-US" dirty="0">
                <a:latin typeface="Helvetica" charset="0"/>
              </a:rPr>
              <a:t>(number of 0-value words) +</a:t>
            </a:r>
          </a:p>
          <a:p>
            <a:r>
              <a:rPr lang="en-US" dirty="0">
                <a:latin typeface="Helvetica" charset="0"/>
              </a:rPr>
              <a:t>offset of first 1 bit</a:t>
            </a:r>
          </a:p>
        </p:txBody>
      </p:sp>
      <p:sp>
        <p:nvSpPr>
          <p:cNvPr id="37909" name="Rectangle 19"/>
          <p:cNvSpPr>
            <a:spLocks noChangeArrowheads="1"/>
          </p:cNvSpPr>
          <p:nvPr/>
        </p:nvSpPr>
        <p:spPr bwMode="auto">
          <a:xfrm>
            <a:off x="666750" y="4648200"/>
            <a:ext cx="7029450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/>
          <a:lstStyle/>
          <a:p>
            <a:pPr marL="342265" indent="-342265">
              <a:spcBef>
                <a:spcPct val="20000"/>
              </a:spcBef>
              <a:buClr>
                <a:schemeClr val="folHlink"/>
              </a:buClr>
            </a:pPr>
            <a:r>
              <a:rPr kumimoji="1" lang="en-US" dirty="0" smtClean="0">
                <a:latin typeface="Helvetica" charset="0"/>
              </a:rPr>
              <a:t>CPUs </a:t>
            </a:r>
            <a:r>
              <a:rPr kumimoji="1" lang="en-US" dirty="0">
                <a:latin typeface="Helvetica" charset="0"/>
              </a:rPr>
              <a:t>have instructions to return offset within word of first “1” </a:t>
            </a:r>
            <a:r>
              <a:rPr kumimoji="1" lang="en-US" dirty="0" smtClean="0">
                <a:latin typeface="Helvetica" charset="0"/>
              </a:rPr>
              <a:t>bit</a:t>
            </a:r>
          </a:p>
          <a:p>
            <a:pPr marL="342265" indent="-342265">
              <a:spcBef>
                <a:spcPct val="20000"/>
              </a:spcBef>
              <a:buClr>
                <a:schemeClr val="folHlink"/>
              </a:buClr>
            </a:pPr>
            <a:endParaRPr kumimoji="1" lang="en-US" dirty="0">
              <a:latin typeface="Helvetic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4160661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and Efficient to find first free blocks or n consecutive free blocks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21919"/>
              </p:ext>
            </p:extLst>
          </p:nvPr>
        </p:nvGraphicFramePr>
        <p:xfrm>
          <a:off x="831850" y="51816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ight Brace 3"/>
          <p:cNvSpPr/>
          <p:nvPr/>
        </p:nvSpPr>
        <p:spPr>
          <a:xfrm rot="5400000">
            <a:off x="2091729" y="4461472"/>
            <a:ext cx="588104" cy="27903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 rot="5400000">
            <a:off x="5092567" y="4385272"/>
            <a:ext cx="588104" cy="27903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57459" y="5486400"/>
            <a:ext cx="103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1400" y="5257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Bit map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48600" y="406608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819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917" y="277416"/>
            <a:ext cx="7490883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Free-Space Management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tabLst>
                <a:tab pos="1312387" algn="l"/>
              </a:tabLst>
            </a:pPr>
            <a:r>
              <a:rPr lang="en-US" dirty="0" smtClean="0"/>
              <a:t>Bit map requires extra space</a:t>
            </a:r>
          </a:p>
          <a:p>
            <a:pPr lvl="1">
              <a:lnSpc>
                <a:spcPct val="90000"/>
              </a:lnSpc>
              <a:tabLst>
                <a:tab pos="1312387" algn="l"/>
              </a:tabLst>
            </a:pPr>
            <a:r>
              <a:rPr lang="en-US" dirty="0" smtClean="0"/>
              <a:t>Example:</a:t>
            </a:r>
          </a:p>
          <a:p>
            <a:pPr>
              <a:lnSpc>
                <a:spcPct val="90000"/>
              </a:lnSpc>
              <a:buNone/>
              <a:tabLst>
                <a:tab pos="1312387" algn="l"/>
              </a:tabLst>
            </a:pPr>
            <a:r>
              <a:rPr lang="en-US" dirty="0" smtClean="0"/>
              <a:t>		block size = 4KB =  2</a:t>
            </a:r>
            <a:r>
              <a:rPr lang="en-US" baseline="30000" dirty="0" smtClean="0"/>
              <a:t>12</a:t>
            </a:r>
            <a:r>
              <a:rPr lang="en-US" dirty="0" smtClean="0"/>
              <a:t> bytes</a:t>
            </a:r>
          </a:p>
          <a:p>
            <a:pPr>
              <a:lnSpc>
                <a:spcPct val="90000"/>
              </a:lnSpc>
              <a:buNone/>
              <a:tabLst>
                <a:tab pos="1312387" algn="l"/>
              </a:tabLst>
            </a:pPr>
            <a:r>
              <a:rPr lang="en-US" dirty="0" smtClean="0"/>
              <a:t>		disk size = 2</a:t>
            </a:r>
            <a:r>
              <a:rPr lang="en-US" baseline="30000" dirty="0" smtClean="0"/>
              <a:t>40</a:t>
            </a:r>
            <a:r>
              <a:rPr lang="en-US" dirty="0" smtClean="0"/>
              <a:t> bytes (1 terabyte)</a:t>
            </a:r>
          </a:p>
          <a:p>
            <a:pPr>
              <a:lnSpc>
                <a:spcPct val="90000"/>
              </a:lnSpc>
              <a:buNone/>
              <a:tabLst>
                <a:tab pos="1312387" algn="l"/>
              </a:tabLst>
            </a:pPr>
            <a:r>
              <a:rPr lang="en-US" dirty="0" smtClean="0"/>
              <a:t>		Number of blocks </a:t>
            </a:r>
            <a:r>
              <a:rPr lang="en-US" i="1" dirty="0" smtClean="0"/>
              <a:t>n</a:t>
            </a:r>
            <a:r>
              <a:rPr lang="en-US" dirty="0" smtClean="0"/>
              <a:t> = 2</a:t>
            </a:r>
            <a:r>
              <a:rPr lang="en-US" baseline="30000" dirty="0" smtClean="0"/>
              <a:t>40</a:t>
            </a:r>
            <a:r>
              <a:rPr lang="en-US" dirty="0" smtClean="0"/>
              <a:t>/2</a:t>
            </a:r>
            <a:r>
              <a:rPr lang="en-US" baseline="30000" dirty="0" smtClean="0"/>
              <a:t>12</a:t>
            </a:r>
            <a:r>
              <a:rPr lang="en-US" dirty="0" smtClean="0"/>
              <a:t> = 2</a:t>
            </a:r>
            <a:r>
              <a:rPr lang="en-US" baseline="30000" dirty="0" smtClean="0"/>
              <a:t>28</a:t>
            </a:r>
            <a:r>
              <a:rPr lang="en-US" dirty="0" smtClean="0"/>
              <a:t> bits (or 256 MB)</a:t>
            </a:r>
          </a:p>
          <a:p>
            <a:pPr>
              <a:lnSpc>
                <a:spcPct val="90000"/>
              </a:lnSpc>
              <a:buNone/>
              <a:tabLst>
                <a:tab pos="1312387" algn="l"/>
              </a:tabLst>
            </a:pPr>
            <a:endParaRPr lang="en-US" dirty="0" smtClean="0"/>
          </a:p>
          <a:p>
            <a:pPr>
              <a:lnSpc>
                <a:spcPct val="90000"/>
              </a:lnSpc>
              <a:buNone/>
              <a:tabLst>
                <a:tab pos="1312387" algn="l"/>
              </a:tabLst>
            </a:pPr>
            <a:r>
              <a:rPr lang="en-US" dirty="0" smtClean="0"/>
              <a:t>		if clusters of 4 blocks -&gt; 64MB of memory</a:t>
            </a:r>
          </a:p>
          <a:p>
            <a:pPr>
              <a:lnSpc>
                <a:spcPct val="90000"/>
              </a:lnSpc>
              <a:buNone/>
              <a:tabLst>
                <a:tab pos="1312387" algn="l"/>
              </a:tabLst>
            </a:pPr>
            <a:endParaRPr lang="en-US" sz="900" dirty="0"/>
          </a:p>
          <a:p>
            <a:pPr>
              <a:lnSpc>
                <a:spcPct val="90000"/>
              </a:lnSpc>
              <a:tabLst>
                <a:tab pos="1312387" algn="l"/>
              </a:tabLst>
            </a:pPr>
            <a:r>
              <a:rPr lang="en-US" dirty="0" smtClean="0"/>
              <a:t>Keep the vector in main memory</a:t>
            </a:r>
          </a:p>
          <a:p>
            <a:pPr>
              <a:lnSpc>
                <a:spcPct val="90000"/>
              </a:lnSpc>
              <a:buNone/>
              <a:tabLst>
                <a:tab pos="1312387" algn="l"/>
              </a:tabLst>
            </a:pPr>
            <a:r>
              <a:rPr lang="en-US" sz="800" dirty="0" smtClean="0"/>
              <a:t>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8881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03817" y="277416"/>
            <a:ext cx="7782983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Linked Free Space List on Disk</a:t>
            </a:r>
            <a:endParaRPr lang="en-US" sz="2400" dirty="0"/>
          </a:p>
        </p:txBody>
      </p:sp>
      <p:pic>
        <p:nvPicPr>
          <p:cNvPr id="39939" name="Picture 4" descr="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6009" y="963216"/>
            <a:ext cx="4564591" cy="534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84406" y="4265474"/>
            <a:ext cx="51495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buFont typeface="Arial" pitchFamily="34" charset="0"/>
              <a:buChar char="•"/>
              <a:tabLst>
                <a:tab pos="1312387" algn="l"/>
              </a:tabLst>
            </a:pPr>
            <a:r>
              <a:rPr lang="en-US" sz="2400" dirty="0" smtClean="0"/>
              <a:t>Cannot </a:t>
            </a:r>
            <a:r>
              <a:rPr lang="en-US" sz="2400" dirty="0"/>
              <a:t>get contiguous space </a:t>
            </a:r>
            <a:r>
              <a:rPr lang="en-US" sz="2400" dirty="0" smtClean="0"/>
              <a:t>easily</a:t>
            </a:r>
          </a:p>
          <a:p>
            <a:pPr marL="1200150" lvl="2" indent="-285750">
              <a:lnSpc>
                <a:spcPct val="90000"/>
              </a:lnSpc>
              <a:buFont typeface="Arial" pitchFamily="34" charset="0"/>
              <a:buChar char="•"/>
              <a:tabLst>
                <a:tab pos="1312387" algn="l"/>
              </a:tabLst>
            </a:pPr>
            <a:r>
              <a:rPr lang="en-US" sz="2400" dirty="0" smtClean="0"/>
              <a:t>Traverse the list</a:t>
            </a:r>
          </a:p>
          <a:p>
            <a:pPr marL="742950" lvl="1" indent="-285750">
              <a:lnSpc>
                <a:spcPct val="90000"/>
              </a:lnSpc>
              <a:buFont typeface="Arial" pitchFamily="34" charset="0"/>
              <a:buChar char="•"/>
              <a:tabLst>
                <a:tab pos="1312387" algn="l"/>
              </a:tabLst>
            </a:pPr>
            <a:r>
              <a:rPr lang="en-US" sz="2400" dirty="0" smtClean="0"/>
              <a:t>Generally require first free block</a:t>
            </a:r>
            <a:endParaRPr lang="en-US" sz="2400" dirty="0"/>
          </a:p>
          <a:p>
            <a:pPr marL="628650" lvl="1" indent="-171450">
              <a:lnSpc>
                <a:spcPct val="90000"/>
              </a:lnSpc>
              <a:buFont typeface="Arial" pitchFamily="34" charset="0"/>
              <a:buChar char="•"/>
              <a:tabLst>
                <a:tab pos="1312387" algn="l"/>
              </a:tabLst>
            </a:pP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78391" y="2057400"/>
            <a:ext cx="4503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Link together all the free disk blocks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Keep a pointer to the first free block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138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Free-Space Management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1312387" algn="l"/>
              </a:tabLst>
            </a:pPr>
            <a:r>
              <a:rPr lang="en-US" dirty="0" smtClean="0"/>
              <a:t>Grouping </a:t>
            </a:r>
          </a:p>
          <a:p>
            <a:pPr lvl="1">
              <a:lnSpc>
                <a:spcPct val="90000"/>
              </a:lnSpc>
              <a:tabLst>
                <a:tab pos="1312387" algn="l"/>
              </a:tabLst>
            </a:pPr>
            <a:r>
              <a:rPr lang="en-US" dirty="0" smtClean="0"/>
              <a:t>Reserve few disk blocks for management </a:t>
            </a:r>
          </a:p>
          <a:p>
            <a:pPr lvl="1">
              <a:lnSpc>
                <a:spcPct val="90000"/>
              </a:lnSpc>
              <a:tabLst>
                <a:tab pos="1312387" algn="l"/>
              </a:tabLst>
            </a:pPr>
            <a:r>
              <a:rPr lang="en-US" dirty="0" smtClean="0"/>
              <a:t>Modify linked list to store address of next </a:t>
            </a:r>
            <a:r>
              <a:rPr lang="en-US" i="1" dirty="0" smtClean="0"/>
              <a:t>n-1</a:t>
            </a:r>
            <a:r>
              <a:rPr lang="en-US" dirty="0" smtClean="0"/>
              <a:t> free blocks in first free block, plus a pointer to next block that contains free-block-pointers </a:t>
            </a:r>
          </a:p>
          <a:p>
            <a:pPr>
              <a:lnSpc>
                <a:spcPct val="90000"/>
              </a:lnSpc>
              <a:tabLst>
                <a:tab pos="1312387" algn="l"/>
              </a:tabLst>
            </a:pPr>
            <a:r>
              <a:rPr lang="en-US" dirty="0" smtClean="0"/>
              <a:t>Counting </a:t>
            </a:r>
          </a:p>
          <a:p>
            <a:pPr>
              <a:lnSpc>
                <a:spcPct val="90000"/>
              </a:lnSpc>
              <a:tabLst>
                <a:tab pos="1312387" algn="l"/>
              </a:tabLst>
            </a:pPr>
            <a:endParaRPr lang="en-US" sz="800" dirty="0"/>
          </a:p>
          <a:p>
            <a:pPr>
              <a:tabLst>
                <a:tab pos="1312387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222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6100763"/>
            <a:ext cx="91440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 dirty="0" smtClean="0">
                <a:latin typeface="Arial" charset="0"/>
              </a:rPr>
              <a:t>Storing </a:t>
            </a:r>
            <a:r>
              <a:rPr lang="en-US" sz="2400" dirty="0">
                <a:latin typeface="Arial" charset="0"/>
              </a:rPr>
              <a:t>the free list </a:t>
            </a:r>
            <a:r>
              <a:rPr lang="en-US" sz="2400" dirty="0" smtClean="0">
                <a:latin typeface="Arial" charset="0"/>
              </a:rPr>
              <a:t>using (a) Grouping </a:t>
            </a:r>
            <a:r>
              <a:rPr lang="en-US" sz="2400" dirty="0">
                <a:latin typeface="Arial" charset="0"/>
              </a:rPr>
              <a:t>(</a:t>
            </a:r>
            <a:r>
              <a:rPr lang="en-US" sz="2400" dirty="0" smtClean="0">
                <a:latin typeface="Arial" charset="0"/>
              </a:rPr>
              <a:t>b) Bitmap</a:t>
            </a:r>
            <a:r>
              <a:rPr lang="en-US" sz="2400" dirty="0">
                <a:latin typeface="Arial" charset="0"/>
              </a:rPr>
              <a:t>.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sz="3600" dirty="0">
                <a:solidFill>
                  <a:srgbClr val="FF0000"/>
                </a:solidFill>
                <a:latin typeface="Arial" charset="0"/>
              </a:rPr>
              <a:t>Keeping Track of Free Blocks (1)</a:t>
            </a:r>
          </a:p>
        </p:txBody>
      </p:sp>
      <p:pic>
        <p:nvPicPr>
          <p:cNvPr id="82949" name="Picture 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1038225"/>
            <a:ext cx="7354887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45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1KB block</a:t>
            </a:r>
          </a:p>
          <a:p>
            <a:pPr marL="0" indent="0">
              <a:buNone/>
            </a:pPr>
            <a:r>
              <a:rPr lang="en-US" dirty="0" smtClean="0"/>
              <a:t>16 bits block number </a:t>
            </a:r>
          </a:p>
          <a:p>
            <a:pPr marL="0" indent="0">
              <a:buNone/>
            </a:pPr>
            <a:r>
              <a:rPr lang="en-US" dirty="0" smtClean="0"/>
              <a:t>Each block holds 511 free blocks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20M disk needs 40 blocks for free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many for bit map?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2443" y="1113235"/>
            <a:ext cx="6182783" cy="5035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762000" y="373380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MS DOS</a:t>
            </a:r>
            <a:endParaRPr lang="en-US" sz="40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03817" y="277416"/>
            <a:ext cx="7782983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Free Space for FAT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85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File-system Organization</a:t>
            </a:r>
          </a:p>
        </p:txBody>
      </p:sp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" t="14006" r="888" b="15189"/>
          <a:stretch>
            <a:fillRect/>
          </a:stretch>
        </p:blipFill>
        <p:spPr bwMode="auto">
          <a:xfrm>
            <a:off x="682625" y="2147888"/>
            <a:ext cx="7191375" cy="39878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97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35567" y="277416"/>
            <a:ext cx="7751233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Demand Paging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105400"/>
          </a:xfrm>
        </p:spPr>
        <p:txBody>
          <a:bodyPr>
            <a:normAutofit fontScale="70000" lnSpcReduction="20000"/>
          </a:bodyPr>
          <a:lstStyle/>
          <a:p>
            <a:pPr>
              <a:tabLst>
                <a:tab pos="1774667" algn="l"/>
                <a:tab pos="2279174" algn="l"/>
              </a:tabLst>
            </a:pPr>
            <a:r>
              <a:rPr lang="en-US" dirty="0" smtClean="0"/>
              <a:t>Memory access time = 200 nanoseconds</a:t>
            </a:r>
          </a:p>
          <a:p>
            <a:pPr>
              <a:tabLst>
                <a:tab pos="1774667" algn="l"/>
                <a:tab pos="2279174" algn="l"/>
              </a:tabLst>
            </a:pPr>
            <a:r>
              <a:rPr lang="en-US" dirty="0" smtClean="0"/>
              <a:t>Average page-fault service time = 8 milliseconds</a:t>
            </a:r>
            <a:br>
              <a:rPr lang="en-US" dirty="0" smtClean="0"/>
            </a:br>
            <a:endParaRPr lang="en-US" dirty="0" smtClean="0"/>
          </a:p>
          <a:p>
            <a:pPr>
              <a:tabLst>
                <a:tab pos="1774667" algn="l"/>
                <a:tab pos="2279174" algn="l"/>
              </a:tabLst>
            </a:pPr>
            <a:r>
              <a:rPr lang="en-US" dirty="0" smtClean="0"/>
              <a:t>EAT = (1 – p) x 200 + p (8 milliseconds) </a:t>
            </a:r>
          </a:p>
          <a:p>
            <a:pPr>
              <a:buNone/>
              <a:tabLst>
                <a:tab pos="1774667" algn="l"/>
                <a:tab pos="2279174" algn="l"/>
              </a:tabLst>
            </a:pPr>
            <a:r>
              <a:rPr lang="en-US" dirty="0" smtClean="0"/>
              <a:t>	        = (1 – p ) x 200 + p x 8,000,000 </a:t>
            </a:r>
          </a:p>
          <a:p>
            <a:pPr>
              <a:buNone/>
              <a:tabLst>
                <a:tab pos="1774667" algn="l"/>
                <a:tab pos="2279174" algn="l"/>
              </a:tabLst>
            </a:pPr>
            <a:r>
              <a:rPr lang="en-US" dirty="0" smtClean="0"/>
              <a:t>              = 200 + p x 7,999,800</a:t>
            </a:r>
          </a:p>
          <a:p>
            <a:pPr>
              <a:tabLst>
                <a:tab pos="1774667" algn="l"/>
                <a:tab pos="2279174" algn="l"/>
              </a:tabLst>
            </a:pPr>
            <a:r>
              <a:rPr lang="en-US" dirty="0" smtClean="0"/>
              <a:t>If one access out of 1,000 causes a page fault, then</a:t>
            </a:r>
          </a:p>
          <a:p>
            <a:pPr>
              <a:buNone/>
              <a:tabLst>
                <a:tab pos="1774667" algn="l"/>
                <a:tab pos="2279174" algn="l"/>
              </a:tabLst>
            </a:pPr>
            <a:r>
              <a:rPr lang="en-US" dirty="0" smtClean="0"/>
              <a:t>         EAT = 8.2 microseconds. </a:t>
            </a:r>
          </a:p>
          <a:p>
            <a:pPr>
              <a:buNone/>
              <a:tabLst>
                <a:tab pos="1774667" algn="l"/>
                <a:tab pos="2279174" algn="l"/>
              </a:tabLst>
            </a:pPr>
            <a:r>
              <a:rPr lang="en-US" dirty="0" smtClean="0"/>
              <a:t>      This is a slowdown by a factor of 40!!</a:t>
            </a:r>
          </a:p>
          <a:p>
            <a:pPr>
              <a:tabLst>
                <a:tab pos="1774667" algn="l"/>
                <a:tab pos="2279174" algn="l"/>
              </a:tabLst>
            </a:pPr>
            <a:r>
              <a:rPr lang="en-US" dirty="0" smtClean="0"/>
              <a:t>If want performance degradation &lt; 10 percent</a:t>
            </a:r>
          </a:p>
          <a:p>
            <a:pPr lvl="1">
              <a:tabLst>
                <a:tab pos="1774667" algn="l"/>
                <a:tab pos="2279174" algn="l"/>
              </a:tabLst>
            </a:pPr>
            <a:r>
              <a:rPr lang="en-US" dirty="0" smtClean="0"/>
              <a:t>220 &gt; 200 + 7,999,800 x p</a:t>
            </a:r>
            <a:br>
              <a:rPr lang="en-US" dirty="0" smtClean="0"/>
            </a:br>
            <a:r>
              <a:rPr lang="en-US" dirty="0" smtClean="0"/>
              <a:t>20 &gt; 7,999,800 x p</a:t>
            </a:r>
          </a:p>
          <a:p>
            <a:pPr lvl="1">
              <a:tabLst>
                <a:tab pos="1774667" algn="l"/>
                <a:tab pos="2279174" algn="l"/>
              </a:tabLst>
            </a:pPr>
            <a:r>
              <a:rPr lang="en-US" dirty="0" smtClean="0"/>
              <a:t>p &lt; .0000025</a:t>
            </a:r>
          </a:p>
          <a:p>
            <a:pPr lvl="1">
              <a:tabLst>
                <a:tab pos="1774667" algn="l"/>
                <a:tab pos="2279174" algn="l"/>
              </a:tabLst>
            </a:pPr>
            <a:r>
              <a:rPr lang="en-US" dirty="0" smtClean="0"/>
              <a:t>&lt; one page fault in every 400,000 memory accesses</a:t>
            </a:r>
          </a:p>
          <a:p>
            <a:pPr>
              <a:buNone/>
              <a:tabLst>
                <a:tab pos="1774667" algn="l"/>
                <a:tab pos="2279174" algn="l"/>
              </a:tabLst>
            </a:pPr>
            <a:r>
              <a:rPr lang="en-US" dirty="0" smtClean="0"/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5791200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Better utilization of swap space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419600"/>
            <a:ext cx="1371600" cy="2149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91200" y="62600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Swap space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010400" y="6312188"/>
            <a:ext cx="381000" cy="1325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9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Layered File System</a:t>
            </a:r>
          </a:p>
        </p:txBody>
      </p:sp>
      <p:pic>
        <p:nvPicPr>
          <p:cNvPr id="717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3317" y="1203723"/>
            <a:ext cx="2476500" cy="457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52400" y="41148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Each level uses the feature of low level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new features for higher level 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105400" y="5181600"/>
            <a:ext cx="6244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29817" y="4953000"/>
            <a:ext cx="189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Hardware specific instruction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24400" y="4343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67400" y="41148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R/W Physical block  (cylinder, track, sector)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3810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Issue commands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43600" y="28956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Translates logical to physical blocks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2209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Manages </a:t>
            </a:r>
            <a:r>
              <a:rPr lang="en-US" b="1" dirty="0" smtClean="0"/>
              <a:t>FCB</a:t>
            </a:r>
            <a:endParaRPr 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19400" y="4953000"/>
            <a:ext cx="1066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5400" y="59436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Device driver, transfer information between memory/disk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-314325"/>
            <a:ext cx="7543800" cy="1295400"/>
          </a:xfrm>
        </p:spPr>
        <p:txBody>
          <a:bodyPr/>
          <a:lstStyle/>
          <a:p>
            <a:r>
              <a:rPr lang="en-US"/>
              <a:t>Directory Structure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388" y="1525588"/>
            <a:ext cx="7661275" cy="985837"/>
          </a:xfrm>
        </p:spPr>
        <p:txBody>
          <a:bodyPr>
            <a:normAutofit lnSpcReduction="10000"/>
          </a:bodyPr>
          <a:lstStyle/>
          <a:p>
            <a:r>
              <a:rPr lang="en-US"/>
              <a:t>A collection of nodes containing information about all files</a:t>
            </a:r>
          </a:p>
        </p:txBody>
      </p:sp>
      <p:grpSp>
        <p:nvGrpSpPr>
          <p:cNvPr id="55326" name="Group 30"/>
          <p:cNvGrpSpPr>
            <a:grpSpLocks/>
          </p:cNvGrpSpPr>
          <p:nvPr/>
        </p:nvGrpSpPr>
        <p:grpSpPr bwMode="auto">
          <a:xfrm>
            <a:off x="854075" y="2978150"/>
            <a:ext cx="5429250" cy="3524250"/>
            <a:chOff x="816" y="1236"/>
            <a:chExt cx="3420" cy="2220"/>
          </a:xfrm>
        </p:grpSpPr>
        <p:sp>
          <p:nvSpPr>
            <p:cNvPr id="55300" name="Oval 4"/>
            <p:cNvSpPr>
              <a:spLocks noChangeArrowheads="1"/>
            </p:cNvSpPr>
            <p:nvPr/>
          </p:nvSpPr>
          <p:spPr bwMode="auto">
            <a:xfrm>
              <a:off x="1776" y="1440"/>
              <a:ext cx="336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1" name="Oval 5"/>
            <p:cNvSpPr>
              <a:spLocks noChangeArrowheads="1"/>
            </p:cNvSpPr>
            <p:nvPr/>
          </p:nvSpPr>
          <p:spPr bwMode="auto">
            <a:xfrm>
              <a:off x="2256" y="1440"/>
              <a:ext cx="336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2" name="Oval 6"/>
            <p:cNvSpPr>
              <a:spLocks noChangeArrowheads="1"/>
            </p:cNvSpPr>
            <p:nvPr/>
          </p:nvSpPr>
          <p:spPr bwMode="auto">
            <a:xfrm>
              <a:off x="2736" y="1440"/>
              <a:ext cx="336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3" name="Oval 7"/>
            <p:cNvSpPr>
              <a:spLocks noChangeArrowheads="1"/>
            </p:cNvSpPr>
            <p:nvPr/>
          </p:nvSpPr>
          <p:spPr bwMode="auto">
            <a:xfrm>
              <a:off x="3216" y="1440"/>
              <a:ext cx="336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4" name="Oval 8"/>
            <p:cNvSpPr>
              <a:spLocks noChangeArrowheads="1"/>
            </p:cNvSpPr>
            <p:nvPr/>
          </p:nvSpPr>
          <p:spPr bwMode="auto">
            <a:xfrm>
              <a:off x="3696" y="1632"/>
              <a:ext cx="336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6" name="Rectangle 10"/>
            <p:cNvSpPr>
              <a:spLocks noChangeArrowheads="1"/>
            </p:cNvSpPr>
            <p:nvPr/>
          </p:nvSpPr>
          <p:spPr bwMode="auto">
            <a:xfrm>
              <a:off x="1776" y="2688"/>
              <a:ext cx="28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F 1</a:t>
              </a:r>
            </a:p>
          </p:txBody>
        </p:sp>
        <p:sp>
          <p:nvSpPr>
            <p:cNvPr id="55307" name="Rectangle 11"/>
            <p:cNvSpPr>
              <a:spLocks noChangeArrowheads="1"/>
            </p:cNvSpPr>
            <p:nvPr/>
          </p:nvSpPr>
          <p:spPr bwMode="auto">
            <a:xfrm>
              <a:off x="2256" y="2688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F 2</a:t>
              </a:r>
            </a:p>
          </p:txBody>
        </p:sp>
        <p:sp>
          <p:nvSpPr>
            <p:cNvPr id="55308" name="Rectangle 12"/>
            <p:cNvSpPr>
              <a:spLocks noChangeArrowheads="1"/>
            </p:cNvSpPr>
            <p:nvPr/>
          </p:nvSpPr>
          <p:spPr bwMode="auto">
            <a:xfrm>
              <a:off x="2736" y="2688"/>
              <a:ext cx="288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F 3</a:t>
              </a:r>
            </a:p>
          </p:txBody>
        </p:sp>
        <p:sp>
          <p:nvSpPr>
            <p:cNvPr id="55309" name="Rectangle 13"/>
            <p:cNvSpPr>
              <a:spLocks noChangeArrowheads="1"/>
            </p:cNvSpPr>
            <p:nvPr/>
          </p:nvSpPr>
          <p:spPr bwMode="auto">
            <a:xfrm>
              <a:off x="3216" y="2688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F 4</a:t>
              </a:r>
            </a:p>
          </p:txBody>
        </p:sp>
        <p:sp>
          <p:nvSpPr>
            <p:cNvPr id="55310" name="Rectangle 14"/>
            <p:cNvSpPr>
              <a:spLocks noChangeArrowheads="1"/>
            </p:cNvSpPr>
            <p:nvPr/>
          </p:nvSpPr>
          <p:spPr bwMode="auto">
            <a:xfrm>
              <a:off x="3696" y="2928"/>
              <a:ext cx="28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F n</a:t>
              </a:r>
            </a:p>
          </p:txBody>
        </p:sp>
        <p:sp>
          <p:nvSpPr>
            <p:cNvPr id="55312" name="Line 16"/>
            <p:cNvSpPr>
              <a:spLocks noChangeShapeType="1"/>
            </p:cNvSpPr>
            <p:nvPr/>
          </p:nvSpPr>
          <p:spPr bwMode="auto">
            <a:xfrm>
              <a:off x="2418" y="172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3" name="Line 17"/>
            <p:cNvSpPr>
              <a:spLocks noChangeShapeType="1"/>
            </p:cNvSpPr>
            <p:nvPr/>
          </p:nvSpPr>
          <p:spPr bwMode="auto">
            <a:xfrm>
              <a:off x="2880" y="172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7" name="Line 21"/>
            <p:cNvSpPr>
              <a:spLocks noChangeShapeType="1"/>
            </p:cNvSpPr>
            <p:nvPr/>
          </p:nvSpPr>
          <p:spPr bwMode="auto">
            <a:xfrm>
              <a:off x="3840" y="1920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8" name="Line 22"/>
            <p:cNvSpPr>
              <a:spLocks noChangeShapeType="1"/>
            </p:cNvSpPr>
            <p:nvPr/>
          </p:nvSpPr>
          <p:spPr bwMode="auto">
            <a:xfrm>
              <a:off x="3360" y="172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9" name="Line 23"/>
            <p:cNvSpPr>
              <a:spLocks noChangeShapeType="1"/>
            </p:cNvSpPr>
            <p:nvPr/>
          </p:nvSpPr>
          <p:spPr bwMode="auto">
            <a:xfrm>
              <a:off x="1920" y="172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0" name="Freeform 24"/>
            <p:cNvSpPr>
              <a:spLocks/>
            </p:cNvSpPr>
            <p:nvPr/>
          </p:nvSpPr>
          <p:spPr bwMode="auto">
            <a:xfrm>
              <a:off x="1599" y="1236"/>
              <a:ext cx="2637" cy="928"/>
            </a:xfrm>
            <a:custGeom>
              <a:avLst/>
              <a:gdLst>
                <a:gd name="T0" fmla="*/ 10 w 2637"/>
                <a:gd name="T1" fmla="*/ 328 h 928"/>
                <a:gd name="T2" fmla="*/ 28 w 2637"/>
                <a:gd name="T3" fmla="*/ 219 h 928"/>
                <a:gd name="T4" fmla="*/ 410 w 2637"/>
                <a:gd name="T5" fmla="*/ 37 h 928"/>
                <a:gd name="T6" fmla="*/ 583 w 2637"/>
                <a:gd name="T7" fmla="*/ 10 h 928"/>
                <a:gd name="T8" fmla="*/ 1019 w 2637"/>
                <a:gd name="T9" fmla="*/ 0 h 928"/>
                <a:gd name="T10" fmla="*/ 1401 w 2637"/>
                <a:gd name="T11" fmla="*/ 10 h 928"/>
                <a:gd name="T12" fmla="*/ 1655 w 2637"/>
                <a:gd name="T13" fmla="*/ 55 h 928"/>
                <a:gd name="T14" fmla="*/ 1901 w 2637"/>
                <a:gd name="T15" fmla="*/ 128 h 928"/>
                <a:gd name="T16" fmla="*/ 2019 w 2637"/>
                <a:gd name="T17" fmla="*/ 164 h 928"/>
                <a:gd name="T18" fmla="*/ 2246 w 2637"/>
                <a:gd name="T19" fmla="*/ 210 h 928"/>
                <a:gd name="T20" fmla="*/ 2382 w 2637"/>
                <a:gd name="T21" fmla="*/ 255 h 928"/>
                <a:gd name="T22" fmla="*/ 2519 w 2637"/>
                <a:gd name="T23" fmla="*/ 391 h 928"/>
                <a:gd name="T24" fmla="*/ 2573 w 2637"/>
                <a:gd name="T25" fmla="*/ 446 h 928"/>
                <a:gd name="T26" fmla="*/ 2619 w 2637"/>
                <a:gd name="T27" fmla="*/ 573 h 928"/>
                <a:gd name="T28" fmla="*/ 2637 w 2637"/>
                <a:gd name="T29" fmla="*/ 628 h 928"/>
                <a:gd name="T30" fmla="*/ 2619 w 2637"/>
                <a:gd name="T31" fmla="*/ 737 h 928"/>
                <a:gd name="T32" fmla="*/ 2401 w 2637"/>
                <a:gd name="T33" fmla="*/ 873 h 928"/>
                <a:gd name="T34" fmla="*/ 2201 w 2637"/>
                <a:gd name="T35" fmla="*/ 919 h 928"/>
                <a:gd name="T36" fmla="*/ 1146 w 2637"/>
                <a:gd name="T37" fmla="*/ 873 h 928"/>
                <a:gd name="T38" fmla="*/ 474 w 2637"/>
                <a:gd name="T39" fmla="*/ 700 h 928"/>
                <a:gd name="T40" fmla="*/ 446 w 2637"/>
                <a:gd name="T41" fmla="*/ 691 h 928"/>
                <a:gd name="T42" fmla="*/ 410 w 2637"/>
                <a:gd name="T43" fmla="*/ 673 h 928"/>
                <a:gd name="T44" fmla="*/ 83 w 2637"/>
                <a:gd name="T45" fmla="*/ 564 h 928"/>
                <a:gd name="T46" fmla="*/ 28 w 2637"/>
                <a:gd name="T47" fmla="*/ 400 h 928"/>
                <a:gd name="T48" fmla="*/ 1 w 2637"/>
                <a:gd name="T49" fmla="*/ 319 h 928"/>
                <a:gd name="T50" fmla="*/ 10 w 2637"/>
                <a:gd name="T51" fmla="*/ 328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37" h="928">
                  <a:moveTo>
                    <a:pt x="10" y="328"/>
                  </a:moveTo>
                  <a:cubicBezTo>
                    <a:pt x="14" y="291"/>
                    <a:pt x="6" y="248"/>
                    <a:pt x="28" y="219"/>
                  </a:cubicBezTo>
                  <a:cubicBezTo>
                    <a:pt x="124" y="92"/>
                    <a:pt x="264" y="66"/>
                    <a:pt x="410" y="37"/>
                  </a:cubicBezTo>
                  <a:cubicBezTo>
                    <a:pt x="516" y="16"/>
                    <a:pt x="457" y="14"/>
                    <a:pt x="583" y="10"/>
                  </a:cubicBezTo>
                  <a:cubicBezTo>
                    <a:pt x="728" y="5"/>
                    <a:pt x="874" y="3"/>
                    <a:pt x="1019" y="0"/>
                  </a:cubicBezTo>
                  <a:cubicBezTo>
                    <a:pt x="1146" y="3"/>
                    <a:pt x="1274" y="3"/>
                    <a:pt x="1401" y="10"/>
                  </a:cubicBezTo>
                  <a:cubicBezTo>
                    <a:pt x="1485" y="15"/>
                    <a:pt x="1571" y="41"/>
                    <a:pt x="1655" y="55"/>
                  </a:cubicBezTo>
                  <a:cubicBezTo>
                    <a:pt x="1733" y="86"/>
                    <a:pt x="1819" y="108"/>
                    <a:pt x="1901" y="128"/>
                  </a:cubicBezTo>
                  <a:cubicBezTo>
                    <a:pt x="1942" y="148"/>
                    <a:pt x="1975" y="152"/>
                    <a:pt x="2019" y="164"/>
                  </a:cubicBezTo>
                  <a:cubicBezTo>
                    <a:pt x="2098" y="185"/>
                    <a:pt x="2162" y="200"/>
                    <a:pt x="2246" y="210"/>
                  </a:cubicBezTo>
                  <a:cubicBezTo>
                    <a:pt x="2293" y="226"/>
                    <a:pt x="2338" y="230"/>
                    <a:pt x="2382" y="255"/>
                  </a:cubicBezTo>
                  <a:cubicBezTo>
                    <a:pt x="2439" y="287"/>
                    <a:pt x="2477" y="343"/>
                    <a:pt x="2519" y="391"/>
                  </a:cubicBezTo>
                  <a:cubicBezTo>
                    <a:pt x="2536" y="410"/>
                    <a:pt x="2562" y="423"/>
                    <a:pt x="2573" y="446"/>
                  </a:cubicBezTo>
                  <a:cubicBezTo>
                    <a:pt x="2594" y="488"/>
                    <a:pt x="2606" y="529"/>
                    <a:pt x="2619" y="573"/>
                  </a:cubicBezTo>
                  <a:cubicBezTo>
                    <a:pt x="2624" y="591"/>
                    <a:pt x="2637" y="628"/>
                    <a:pt x="2637" y="628"/>
                  </a:cubicBezTo>
                  <a:cubicBezTo>
                    <a:pt x="2634" y="654"/>
                    <a:pt x="2634" y="707"/>
                    <a:pt x="2619" y="737"/>
                  </a:cubicBezTo>
                  <a:cubicBezTo>
                    <a:pt x="2582" y="812"/>
                    <a:pt x="2477" y="854"/>
                    <a:pt x="2401" y="873"/>
                  </a:cubicBezTo>
                  <a:cubicBezTo>
                    <a:pt x="2341" y="911"/>
                    <a:pt x="2270" y="909"/>
                    <a:pt x="2201" y="919"/>
                  </a:cubicBezTo>
                  <a:cubicBezTo>
                    <a:pt x="1832" y="915"/>
                    <a:pt x="1500" y="928"/>
                    <a:pt x="1146" y="873"/>
                  </a:cubicBezTo>
                  <a:cubicBezTo>
                    <a:pt x="917" y="837"/>
                    <a:pt x="702" y="728"/>
                    <a:pt x="474" y="700"/>
                  </a:cubicBezTo>
                  <a:cubicBezTo>
                    <a:pt x="465" y="697"/>
                    <a:pt x="455" y="695"/>
                    <a:pt x="446" y="691"/>
                  </a:cubicBezTo>
                  <a:cubicBezTo>
                    <a:pt x="434" y="686"/>
                    <a:pt x="423" y="677"/>
                    <a:pt x="410" y="673"/>
                  </a:cubicBezTo>
                  <a:cubicBezTo>
                    <a:pt x="297" y="636"/>
                    <a:pt x="185" y="632"/>
                    <a:pt x="83" y="564"/>
                  </a:cubicBezTo>
                  <a:cubicBezTo>
                    <a:pt x="47" y="512"/>
                    <a:pt x="45" y="458"/>
                    <a:pt x="28" y="400"/>
                  </a:cubicBezTo>
                  <a:cubicBezTo>
                    <a:pt x="28" y="400"/>
                    <a:pt x="5" y="332"/>
                    <a:pt x="1" y="319"/>
                  </a:cubicBezTo>
                  <a:cubicBezTo>
                    <a:pt x="0" y="315"/>
                    <a:pt x="7" y="325"/>
                    <a:pt x="10" y="32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1" name="Freeform 25"/>
            <p:cNvSpPr>
              <a:spLocks/>
            </p:cNvSpPr>
            <p:nvPr/>
          </p:nvSpPr>
          <p:spPr bwMode="auto">
            <a:xfrm>
              <a:off x="1488" y="2448"/>
              <a:ext cx="2685" cy="1008"/>
            </a:xfrm>
            <a:custGeom>
              <a:avLst/>
              <a:gdLst>
                <a:gd name="T0" fmla="*/ 10 w 2637"/>
                <a:gd name="T1" fmla="*/ 328 h 928"/>
                <a:gd name="T2" fmla="*/ 28 w 2637"/>
                <a:gd name="T3" fmla="*/ 219 h 928"/>
                <a:gd name="T4" fmla="*/ 410 w 2637"/>
                <a:gd name="T5" fmla="*/ 37 h 928"/>
                <a:gd name="T6" fmla="*/ 583 w 2637"/>
                <a:gd name="T7" fmla="*/ 10 h 928"/>
                <a:gd name="T8" fmla="*/ 1019 w 2637"/>
                <a:gd name="T9" fmla="*/ 0 h 928"/>
                <a:gd name="T10" fmla="*/ 1401 w 2637"/>
                <a:gd name="T11" fmla="*/ 10 h 928"/>
                <a:gd name="T12" fmla="*/ 1655 w 2637"/>
                <a:gd name="T13" fmla="*/ 55 h 928"/>
                <a:gd name="T14" fmla="*/ 1901 w 2637"/>
                <a:gd name="T15" fmla="*/ 128 h 928"/>
                <a:gd name="T16" fmla="*/ 2019 w 2637"/>
                <a:gd name="T17" fmla="*/ 164 h 928"/>
                <a:gd name="T18" fmla="*/ 2246 w 2637"/>
                <a:gd name="T19" fmla="*/ 210 h 928"/>
                <a:gd name="T20" fmla="*/ 2382 w 2637"/>
                <a:gd name="T21" fmla="*/ 255 h 928"/>
                <a:gd name="T22" fmla="*/ 2519 w 2637"/>
                <a:gd name="T23" fmla="*/ 391 h 928"/>
                <a:gd name="T24" fmla="*/ 2573 w 2637"/>
                <a:gd name="T25" fmla="*/ 446 h 928"/>
                <a:gd name="T26" fmla="*/ 2619 w 2637"/>
                <a:gd name="T27" fmla="*/ 573 h 928"/>
                <a:gd name="T28" fmla="*/ 2637 w 2637"/>
                <a:gd name="T29" fmla="*/ 628 h 928"/>
                <a:gd name="T30" fmla="*/ 2619 w 2637"/>
                <a:gd name="T31" fmla="*/ 737 h 928"/>
                <a:gd name="T32" fmla="*/ 2401 w 2637"/>
                <a:gd name="T33" fmla="*/ 873 h 928"/>
                <a:gd name="T34" fmla="*/ 2201 w 2637"/>
                <a:gd name="T35" fmla="*/ 919 h 928"/>
                <a:gd name="T36" fmla="*/ 1146 w 2637"/>
                <a:gd name="T37" fmla="*/ 873 h 928"/>
                <a:gd name="T38" fmla="*/ 474 w 2637"/>
                <a:gd name="T39" fmla="*/ 700 h 928"/>
                <a:gd name="T40" fmla="*/ 446 w 2637"/>
                <a:gd name="T41" fmla="*/ 691 h 928"/>
                <a:gd name="T42" fmla="*/ 410 w 2637"/>
                <a:gd name="T43" fmla="*/ 673 h 928"/>
                <a:gd name="T44" fmla="*/ 83 w 2637"/>
                <a:gd name="T45" fmla="*/ 564 h 928"/>
                <a:gd name="T46" fmla="*/ 28 w 2637"/>
                <a:gd name="T47" fmla="*/ 400 h 928"/>
                <a:gd name="T48" fmla="*/ 1 w 2637"/>
                <a:gd name="T49" fmla="*/ 319 h 928"/>
                <a:gd name="T50" fmla="*/ 10 w 2637"/>
                <a:gd name="T51" fmla="*/ 328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37" h="928">
                  <a:moveTo>
                    <a:pt x="10" y="328"/>
                  </a:moveTo>
                  <a:cubicBezTo>
                    <a:pt x="14" y="291"/>
                    <a:pt x="6" y="248"/>
                    <a:pt x="28" y="219"/>
                  </a:cubicBezTo>
                  <a:cubicBezTo>
                    <a:pt x="124" y="92"/>
                    <a:pt x="264" y="66"/>
                    <a:pt x="410" y="37"/>
                  </a:cubicBezTo>
                  <a:cubicBezTo>
                    <a:pt x="516" y="16"/>
                    <a:pt x="457" y="14"/>
                    <a:pt x="583" y="10"/>
                  </a:cubicBezTo>
                  <a:cubicBezTo>
                    <a:pt x="728" y="5"/>
                    <a:pt x="874" y="3"/>
                    <a:pt x="1019" y="0"/>
                  </a:cubicBezTo>
                  <a:cubicBezTo>
                    <a:pt x="1146" y="3"/>
                    <a:pt x="1274" y="3"/>
                    <a:pt x="1401" y="10"/>
                  </a:cubicBezTo>
                  <a:cubicBezTo>
                    <a:pt x="1485" y="15"/>
                    <a:pt x="1571" y="41"/>
                    <a:pt x="1655" y="55"/>
                  </a:cubicBezTo>
                  <a:cubicBezTo>
                    <a:pt x="1733" y="86"/>
                    <a:pt x="1819" y="108"/>
                    <a:pt x="1901" y="128"/>
                  </a:cubicBezTo>
                  <a:cubicBezTo>
                    <a:pt x="1942" y="148"/>
                    <a:pt x="1975" y="152"/>
                    <a:pt x="2019" y="164"/>
                  </a:cubicBezTo>
                  <a:cubicBezTo>
                    <a:pt x="2098" y="185"/>
                    <a:pt x="2162" y="200"/>
                    <a:pt x="2246" y="210"/>
                  </a:cubicBezTo>
                  <a:cubicBezTo>
                    <a:pt x="2293" y="226"/>
                    <a:pt x="2338" y="230"/>
                    <a:pt x="2382" y="255"/>
                  </a:cubicBezTo>
                  <a:cubicBezTo>
                    <a:pt x="2439" y="287"/>
                    <a:pt x="2477" y="343"/>
                    <a:pt x="2519" y="391"/>
                  </a:cubicBezTo>
                  <a:cubicBezTo>
                    <a:pt x="2536" y="410"/>
                    <a:pt x="2562" y="423"/>
                    <a:pt x="2573" y="446"/>
                  </a:cubicBezTo>
                  <a:cubicBezTo>
                    <a:pt x="2594" y="488"/>
                    <a:pt x="2606" y="529"/>
                    <a:pt x="2619" y="573"/>
                  </a:cubicBezTo>
                  <a:cubicBezTo>
                    <a:pt x="2624" y="591"/>
                    <a:pt x="2637" y="628"/>
                    <a:pt x="2637" y="628"/>
                  </a:cubicBezTo>
                  <a:cubicBezTo>
                    <a:pt x="2634" y="654"/>
                    <a:pt x="2634" y="707"/>
                    <a:pt x="2619" y="737"/>
                  </a:cubicBezTo>
                  <a:cubicBezTo>
                    <a:pt x="2582" y="812"/>
                    <a:pt x="2477" y="854"/>
                    <a:pt x="2401" y="873"/>
                  </a:cubicBezTo>
                  <a:cubicBezTo>
                    <a:pt x="2341" y="911"/>
                    <a:pt x="2270" y="909"/>
                    <a:pt x="2201" y="919"/>
                  </a:cubicBezTo>
                  <a:cubicBezTo>
                    <a:pt x="1832" y="915"/>
                    <a:pt x="1500" y="928"/>
                    <a:pt x="1146" y="873"/>
                  </a:cubicBezTo>
                  <a:cubicBezTo>
                    <a:pt x="917" y="837"/>
                    <a:pt x="702" y="728"/>
                    <a:pt x="474" y="700"/>
                  </a:cubicBezTo>
                  <a:cubicBezTo>
                    <a:pt x="465" y="697"/>
                    <a:pt x="455" y="695"/>
                    <a:pt x="446" y="691"/>
                  </a:cubicBezTo>
                  <a:cubicBezTo>
                    <a:pt x="434" y="686"/>
                    <a:pt x="423" y="677"/>
                    <a:pt x="410" y="673"/>
                  </a:cubicBezTo>
                  <a:cubicBezTo>
                    <a:pt x="297" y="636"/>
                    <a:pt x="185" y="632"/>
                    <a:pt x="83" y="564"/>
                  </a:cubicBezTo>
                  <a:cubicBezTo>
                    <a:pt x="47" y="512"/>
                    <a:pt x="45" y="458"/>
                    <a:pt x="28" y="400"/>
                  </a:cubicBezTo>
                  <a:cubicBezTo>
                    <a:pt x="28" y="400"/>
                    <a:pt x="5" y="332"/>
                    <a:pt x="1" y="319"/>
                  </a:cubicBezTo>
                  <a:cubicBezTo>
                    <a:pt x="0" y="315"/>
                    <a:pt x="7" y="325"/>
                    <a:pt x="10" y="32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2" name="Text Box 26"/>
            <p:cNvSpPr txBox="1">
              <a:spLocks noChangeArrowheads="1"/>
            </p:cNvSpPr>
            <p:nvPr/>
          </p:nvSpPr>
          <p:spPr bwMode="auto">
            <a:xfrm>
              <a:off x="816" y="1440"/>
              <a:ext cx="6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Directory</a:t>
              </a:r>
            </a:p>
          </p:txBody>
        </p:sp>
        <p:sp>
          <p:nvSpPr>
            <p:cNvPr id="55323" name="Text Box 27"/>
            <p:cNvSpPr txBox="1">
              <a:spLocks noChangeArrowheads="1"/>
            </p:cNvSpPr>
            <p:nvPr/>
          </p:nvSpPr>
          <p:spPr bwMode="auto">
            <a:xfrm>
              <a:off x="904" y="2640"/>
              <a:ext cx="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3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Layered File System</a:t>
            </a:r>
          </a:p>
        </p:txBody>
      </p:sp>
      <p:pic>
        <p:nvPicPr>
          <p:cNvPr id="717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3317" y="1203723"/>
            <a:ext cx="2476500" cy="457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52400" y="41148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Each level uses the feature of low level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new features for higher level 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105400" y="5181600"/>
            <a:ext cx="6244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29817" y="4953000"/>
            <a:ext cx="189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Hardware specific instruction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24400" y="4343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67400" y="41148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R/W Physical block  (cylinder, track, sector)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3810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Issue commands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43600" y="28956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Translates logical to physical blocks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2209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Manages </a:t>
            </a:r>
            <a:r>
              <a:rPr lang="en-US" b="1" dirty="0" smtClean="0"/>
              <a:t>FCB</a:t>
            </a:r>
            <a:endParaRPr 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19400" y="4953000"/>
            <a:ext cx="1066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5400" y="59436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Device driver, transfer information between memory/disk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03" t="1251" r="33133" b="2055"/>
          <a:stretch>
            <a:fillRect/>
          </a:stretch>
        </p:blipFill>
        <p:spPr bwMode="auto">
          <a:xfrm>
            <a:off x="685800" y="613569"/>
            <a:ext cx="2751138" cy="570706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581400" y="537369"/>
            <a:ext cx="4876800" cy="577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endParaRPr lang="en-US" sz="2400" dirty="0">
              <a:solidFill>
                <a:schemeClr val="accent2"/>
              </a:solidFill>
              <a:effectLst/>
            </a:endParaRPr>
          </a:p>
          <a:p>
            <a:pPr>
              <a:spcBef>
                <a:spcPct val="50000"/>
              </a:spcBef>
            </a:pPr>
            <a:endParaRPr lang="en-US" sz="1400" dirty="0">
              <a:solidFill>
                <a:schemeClr val="accent2"/>
              </a:solidFill>
              <a:effectLst/>
            </a:endParaRPr>
          </a:p>
          <a:p>
            <a:pPr>
              <a:spcBef>
                <a:spcPct val="50000"/>
              </a:spcBef>
            </a:pPr>
            <a:r>
              <a:rPr lang="en-US" sz="2400" dirty="0">
                <a:effectLst/>
              </a:rPr>
              <a:t>Manages meta date about files, file organization, directory structure, file control blocks, etc.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effectLst/>
              </a:rPr>
              <a:t>Mapping of logical block# (0..n) to physical block# (sector, track #, </a:t>
            </a:r>
            <a:r>
              <a:rPr lang="en-US" sz="2400" dirty="0" err="1">
                <a:effectLst/>
              </a:rPr>
              <a:t>etc</a:t>
            </a:r>
            <a:r>
              <a:rPr lang="en-US" sz="2400" dirty="0">
                <a:effectLst/>
              </a:rPr>
              <a:t>), free space </a:t>
            </a:r>
            <a:r>
              <a:rPr lang="en-US" sz="2400" dirty="0" err="1">
                <a:effectLst/>
              </a:rPr>
              <a:t>mgmt</a:t>
            </a:r>
            <a:r>
              <a:rPr lang="en-US" sz="2400" dirty="0">
                <a:effectLst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effectLst/>
              </a:rPr>
              <a:t>Issues generic commands to device drive to R/W physical blocks on disk 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effectLst/>
              </a:rPr>
              <a:t>Device drivers, interrupt service routines, </a:t>
            </a:r>
            <a:r>
              <a:rPr lang="en-US" sz="2400" dirty="0" err="1">
                <a:effectLst/>
              </a:rPr>
              <a:t>etc</a:t>
            </a:r>
            <a:endParaRPr lang="en-US" sz="2400" dirty="0">
              <a:effectLst/>
            </a:endParaRPr>
          </a:p>
          <a:p>
            <a:pPr>
              <a:spcBef>
                <a:spcPct val="50000"/>
              </a:spcBef>
            </a:pPr>
            <a:endParaRPr lang="en-US" sz="2400" dirty="0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79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9884</TotalTime>
  <Words>1907</Words>
  <Application>Microsoft Office PowerPoint</Application>
  <PresentationFormat>On-screen Show (4:3)</PresentationFormat>
  <Paragraphs>386</Paragraphs>
  <Slides>61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File Management </vt:lpstr>
      <vt:lpstr>Objectives</vt:lpstr>
      <vt:lpstr>PowerPoint Presentation</vt:lpstr>
      <vt:lpstr>File-System Structure</vt:lpstr>
      <vt:lpstr>Disk Layout</vt:lpstr>
      <vt:lpstr>A Typical File-system Organization</vt:lpstr>
      <vt:lpstr>Directory Structure</vt:lpstr>
      <vt:lpstr>Layered File System</vt:lpstr>
      <vt:lpstr>PowerPoint Presentation</vt:lpstr>
      <vt:lpstr>File System Layers</vt:lpstr>
      <vt:lpstr>File System Layers (Cont.)</vt:lpstr>
      <vt:lpstr>A Typical File Control Block</vt:lpstr>
      <vt:lpstr>Disk Layout</vt:lpstr>
      <vt:lpstr>PowerPoint Presentation</vt:lpstr>
      <vt:lpstr>File system data structures</vt:lpstr>
      <vt:lpstr>Disk Layout</vt:lpstr>
      <vt:lpstr>PowerPoint Presentation</vt:lpstr>
      <vt:lpstr>A Typical File Control Block</vt:lpstr>
      <vt:lpstr>In-Memory File System Structures</vt:lpstr>
      <vt:lpstr>File handling</vt:lpstr>
      <vt:lpstr>In-Memory File System Structures</vt:lpstr>
      <vt:lpstr>PowerPoint Presentation</vt:lpstr>
      <vt:lpstr>PowerPoint Presentation</vt:lpstr>
      <vt:lpstr>PowerPoint Presentation</vt:lpstr>
      <vt:lpstr>Allocation Methods - Contiguous</vt:lpstr>
      <vt:lpstr>Contiguous Allocation of Disk Space</vt:lpstr>
      <vt:lpstr>PowerPoint Presentation</vt:lpstr>
      <vt:lpstr>Moving-head Disk Mechanism</vt:lpstr>
      <vt:lpstr>Extent-Based Systems</vt:lpstr>
      <vt:lpstr>PowerPoint Presentation</vt:lpstr>
      <vt:lpstr>Linked Allocation</vt:lpstr>
      <vt:lpstr>PowerPoint Presentation</vt:lpstr>
      <vt:lpstr>Linked Allocation</vt:lpstr>
      <vt:lpstr>Linked Allocation</vt:lpstr>
      <vt:lpstr>Moving-head Disk Mechanism</vt:lpstr>
      <vt:lpstr>PowerPoint Presentation</vt:lpstr>
      <vt:lpstr>Allocation Methods - Linked</vt:lpstr>
      <vt:lpstr>File-Allocation Table</vt:lpstr>
      <vt:lpstr>DOS</vt:lpstr>
      <vt:lpstr>Allocation Methods - Indexed</vt:lpstr>
      <vt:lpstr>Example of Indexed Allocation</vt:lpstr>
      <vt:lpstr>Indexed Allocation </vt:lpstr>
      <vt:lpstr>Linked scheme</vt:lpstr>
      <vt:lpstr>PowerPoint Presentation</vt:lpstr>
      <vt:lpstr>Combined Scheme:  UNIX UFS  (4K bytes per block, 32-bit addresses)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Directory Implementation</vt:lpstr>
      <vt:lpstr>PowerPoint Presentation</vt:lpstr>
      <vt:lpstr>Free-Space Management</vt:lpstr>
      <vt:lpstr>Free-Space Management</vt:lpstr>
      <vt:lpstr>Linked Free Space List on Disk</vt:lpstr>
      <vt:lpstr>Free-Space Management</vt:lpstr>
      <vt:lpstr>PowerPoint Presentation</vt:lpstr>
      <vt:lpstr>PowerPoint Presentation</vt:lpstr>
      <vt:lpstr>PowerPoint Presentation</vt:lpstr>
      <vt:lpstr>Demand Paging Example</vt:lpstr>
      <vt:lpstr>Layered File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Bivas Mitra</dc:creator>
  <cp:lastModifiedBy>Prof.Bivas Mitra</cp:lastModifiedBy>
  <cp:revision>169</cp:revision>
  <dcterms:created xsi:type="dcterms:W3CDTF">2014-04-08T15:23:16Z</dcterms:created>
  <dcterms:modified xsi:type="dcterms:W3CDTF">2016-04-21T14:13:44Z</dcterms:modified>
</cp:coreProperties>
</file>